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handoutMasterIdLst>
    <p:handoutMasterId r:id="rId20"/>
  </p:handoutMasterIdLst>
  <p:sldIdLst>
    <p:sldId id="256" r:id="rId2"/>
    <p:sldId id="260" r:id="rId3"/>
    <p:sldId id="348" r:id="rId4"/>
    <p:sldId id="349" r:id="rId5"/>
    <p:sldId id="350" r:id="rId6"/>
    <p:sldId id="351" r:id="rId7"/>
    <p:sldId id="353" r:id="rId8"/>
    <p:sldId id="352" r:id="rId9"/>
    <p:sldId id="354" r:id="rId10"/>
    <p:sldId id="355" r:id="rId11"/>
    <p:sldId id="356" r:id="rId12"/>
    <p:sldId id="357" r:id="rId13"/>
    <p:sldId id="358" r:id="rId14"/>
    <p:sldId id="359" r:id="rId15"/>
    <p:sldId id="360" r:id="rId16"/>
    <p:sldId id="361" r:id="rId17"/>
    <p:sldId id="302" r:id="rId18"/>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3C28"/>
    <a:srgbClr val="462EF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72" autoAdjust="0"/>
    <p:restoredTop sz="94750" autoAdjust="0"/>
  </p:normalViewPr>
  <p:slideViewPr>
    <p:cSldViewPr>
      <p:cViewPr varScale="1">
        <p:scale>
          <a:sx n="47" d="100"/>
          <a:sy n="47" d="100"/>
        </p:scale>
        <p:origin x="-126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7A61D31-9132-42B8-8EE7-7D9DF6EDDB2E}" type="datetimeFigureOut">
              <a:rPr lang="fr-FR"/>
              <a:pPr>
                <a:defRPr/>
              </a:pPr>
              <a:t>03/11/2016</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fr-FR"/>
              <a:t>Séminaire sur les comptes Nationaux  		Bamako :11 – 14 septembre 2007</a:t>
            </a: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261DB81-B5F6-4AB8-85A5-AD5F08084593}" type="slidenum">
              <a:rPr lang="fr-FR"/>
              <a:pPr>
                <a:defRPr/>
              </a:pPr>
              <a:t>‹N°›</a:t>
            </a:fld>
            <a:endParaRPr lang="fr-FR"/>
          </a:p>
        </p:txBody>
      </p:sp>
    </p:spTree>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2E80DBF-CE59-4F5F-95D7-C9EF4E5CEC1E}" type="datetimeFigureOut">
              <a:rPr lang="fr-FR"/>
              <a:pPr>
                <a:defRPr/>
              </a:pPr>
              <a:t>03/11/2016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fr-FR"/>
              <a:t>Séminaire sur les comptes Nationaux  		Bamako :11 – 14 septembre 2007</a:t>
            </a: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1CE4F0AD-4CE8-4874-8197-C045FAAE38BF}" type="slidenum">
              <a:rPr lang="fr-FR"/>
              <a:pPr>
                <a:defRPr/>
              </a:pPr>
              <a:t>‹N°›</a:t>
            </a:fld>
            <a:endParaRPr lang="fr-FR"/>
          </a:p>
        </p:txBody>
      </p:sp>
    </p:spTree>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4096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19460" name="Espace réservé du pied de page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fr-FR" smtClean="0"/>
              <a:t>Séminaire sur les comptes Nationaux  		Bamako :11 – 14 septembre 2007</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re 7"/>
          <p:cNvSpPr>
            <a:spLocks noGrp="1"/>
          </p:cNvSpPr>
          <p:nvPr>
            <p:ph type="ctrTitle"/>
          </p:nvPr>
        </p:nvSpPr>
        <p:spPr>
          <a:xfrm>
            <a:off x="2362200" y="4038600"/>
            <a:ext cx="6477000" cy="1828800"/>
          </a:xfrm>
        </p:spPr>
        <p:txBody>
          <a:bodyPr anchor="b"/>
          <a:lstStyle>
            <a:lvl1pPr>
              <a:defRPr cap="all" baseline="0"/>
            </a:lvl1pPr>
          </a:lstStyle>
          <a:p>
            <a:r>
              <a:rPr lang="fr-FR" smtClean="0"/>
              <a:t>Cliquez pour modifier le style du titre</a:t>
            </a:r>
            <a:endParaRPr lang="en-US"/>
          </a:p>
        </p:txBody>
      </p:sp>
      <p:sp>
        <p:nvSpPr>
          <p:cNvPr id="9" name="Sous-titr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fr-FR" smtClean="0"/>
              <a:t>Cliquez pour modifier le style des sous-titres du masque</a:t>
            </a:r>
            <a:endParaRPr lang="en-US"/>
          </a:p>
        </p:txBody>
      </p:sp>
      <p:sp>
        <p:nvSpPr>
          <p:cNvPr id="7" name="Espace réservé de la date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78CDAD36-DE19-4BDD-82E9-A4286F0ACA6C}" type="datetime1">
              <a:rPr lang="fr-FR"/>
              <a:pPr>
                <a:defRPr/>
              </a:pPr>
              <a:t>03/11/2016</a:t>
            </a:fld>
            <a:endParaRPr lang="fr-FR"/>
          </a:p>
        </p:txBody>
      </p:sp>
      <p:sp>
        <p:nvSpPr>
          <p:cNvPr id="10" name="Espace réservé du pied de page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r>
              <a:rPr lang="fr-FR"/>
              <a:t>Séminaire sur les comptes Nationaux  		Bamako :11 – 14 septembre 2007</a:t>
            </a:r>
          </a:p>
        </p:txBody>
      </p:sp>
      <p:sp>
        <p:nvSpPr>
          <p:cNvPr id="11" name="Espace réservé du numéro de diapositive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D041E435-A06F-40FB-A386-8D73A5E8B837}" type="slidenum">
              <a:rPr lang="fr-FR"/>
              <a:pPr>
                <a:defRPr/>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13"/>
          <p:cNvSpPr>
            <a:spLocks noGrp="1"/>
          </p:cNvSpPr>
          <p:nvPr>
            <p:ph type="dt" sz="half" idx="10"/>
          </p:nvPr>
        </p:nvSpPr>
        <p:spPr/>
        <p:txBody>
          <a:bodyPr/>
          <a:lstStyle>
            <a:lvl1pPr>
              <a:defRPr/>
            </a:lvl1pPr>
          </a:lstStyle>
          <a:p>
            <a:pPr>
              <a:defRPr/>
            </a:pPr>
            <a:fld id="{CB544A4F-D9E0-445C-9380-4DD92954A51D}" type="datetime1">
              <a:rPr lang="fr-FR"/>
              <a:pPr>
                <a:defRPr/>
              </a:pPr>
              <a:t>03/11/2016</a:t>
            </a:fld>
            <a:endParaRPr lang="fr-FR"/>
          </a:p>
        </p:txBody>
      </p:sp>
      <p:sp>
        <p:nvSpPr>
          <p:cNvPr id="5" name="Espace réservé du pied de page 2"/>
          <p:cNvSpPr>
            <a:spLocks noGrp="1"/>
          </p:cNvSpPr>
          <p:nvPr>
            <p:ph type="ftr" sz="quarter" idx="11"/>
          </p:nvPr>
        </p:nvSpPr>
        <p:spPr/>
        <p:txBody>
          <a:bodyPr/>
          <a:lstStyle>
            <a:lvl1pPr>
              <a:defRPr/>
            </a:lvl1pPr>
          </a:lstStyle>
          <a:p>
            <a:pPr>
              <a:defRPr/>
            </a:pPr>
            <a:r>
              <a:rPr lang="fr-FR"/>
              <a:t>Séminaire sur les comptes Nationaux  		Bamako :11 – 14 septembre 2007</a:t>
            </a:r>
          </a:p>
        </p:txBody>
      </p:sp>
      <p:sp>
        <p:nvSpPr>
          <p:cNvPr id="6" name="Espace réservé du numéro de diapositive 22"/>
          <p:cNvSpPr>
            <a:spLocks noGrp="1"/>
          </p:cNvSpPr>
          <p:nvPr>
            <p:ph type="sldNum" sz="quarter" idx="12"/>
          </p:nvPr>
        </p:nvSpPr>
        <p:spPr/>
        <p:txBody>
          <a:bodyPr/>
          <a:lstStyle>
            <a:lvl1pPr>
              <a:defRPr/>
            </a:lvl1pPr>
          </a:lstStyle>
          <a:p>
            <a:pPr>
              <a:defRPr/>
            </a:pPr>
            <a:fld id="{EA7A7371-C300-4887-BFAB-34B427B802E0}"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re vertical 1"/>
          <p:cNvSpPr>
            <a:spLocks noGrp="1"/>
          </p:cNvSpPr>
          <p:nvPr>
            <p:ph type="title" orient="vert"/>
          </p:nvPr>
        </p:nvSpPr>
        <p:spPr>
          <a:xfrm>
            <a:off x="6553200" y="609600"/>
            <a:ext cx="2057400" cy="5516563"/>
          </a:xfrm>
        </p:spPr>
        <p:txBody>
          <a:bodyPr vert="eaVer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457200" y="609600"/>
            <a:ext cx="5562600" cy="5516564"/>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3"/>
          <p:cNvSpPr>
            <a:spLocks noGrp="1"/>
          </p:cNvSpPr>
          <p:nvPr>
            <p:ph type="dt" sz="half" idx="10"/>
          </p:nvPr>
        </p:nvSpPr>
        <p:spPr>
          <a:xfrm>
            <a:off x="6553200" y="6248400"/>
            <a:ext cx="2209800" cy="365125"/>
          </a:xfrm>
        </p:spPr>
        <p:txBody>
          <a:bodyPr/>
          <a:lstStyle>
            <a:lvl1pPr>
              <a:defRPr/>
            </a:lvl1pPr>
          </a:lstStyle>
          <a:p>
            <a:pPr>
              <a:defRPr/>
            </a:pPr>
            <a:fld id="{4C4E1D97-173A-4805-8A64-57C7677434C6}" type="datetime1">
              <a:rPr lang="fr-FR"/>
              <a:pPr>
                <a:defRPr/>
              </a:pPr>
              <a:t>03/11/2016</a:t>
            </a:fld>
            <a:endParaRPr lang="fr-FR"/>
          </a:p>
        </p:txBody>
      </p:sp>
      <p:sp>
        <p:nvSpPr>
          <p:cNvPr id="8" name="Espace réservé du pied de page 4"/>
          <p:cNvSpPr>
            <a:spLocks noGrp="1"/>
          </p:cNvSpPr>
          <p:nvPr>
            <p:ph type="ftr" sz="quarter" idx="11"/>
          </p:nvPr>
        </p:nvSpPr>
        <p:spPr>
          <a:xfrm>
            <a:off x="457200" y="6248400"/>
            <a:ext cx="5573713" cy="365125"/>
          </a:xfrm>
        </p:spPr>
        <p:txBody>
          <a:bodyPr/>
          <a:lstStyle>
            <a:lvl1pPr>
              <a:defRPr/>
            </a:lvl1pPr>
          </a:lstStyle>
          <a:p>
            <a:pPr>
              <a:defRPr/>
            </a:pPr>
            <a:r>
              <a:rPr lang="fr-FR"/>
              <a:t>Séminaire sur les comptes Nationaux  		Bamako :11 – 14 septembre 2007</a:t>
            </a:r>
          </a:p>
        </p:txBody>
      </p:sp>
      <p:sp>
        <p:nvSpPr>
          <p:cNvPr id="9" name="Espace réservé du numéro de diapositive 5"/>
          <p:cNvSpPr>
            <a:spLocks noGrp="1"/>
          </p:cNvSpPr>
          <p:nvPr>
            <p:ph type="sldNum" sz="quarter" idx="12"/>
          </p:nvPr>
        </p:nvSpPr>
        <p:spPr>
          <a:xfrm rot="5400000">
            <a:off x="5989638" y="144462"/>
            <a:ext cx="533400" cy="244475"/>
          </a:xfrm>
        </p:spPr>
        <p:txBody>
          <a:bodyPr/>
          <a:lstStyle>
            <a:lvl1pPr>
              <a:defRPr/>
            </a:lvl1pPr>
          </a:lstStyle>
          <a:p>
            <a:pPr>
              <a:defRPr/>
            </a:pPr>
            <a:fld id="{5E2F71AA-343C-4098-B695-0D8DBA9FCC31}" type="slidenum">
              <a:rPr lang="fr-FR"/>
              <a:pPr>
                <a:defRPr/>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Vide">
    <p:spTree>
      <p:nvGrpSpPr>
        <p:cNvPr id="1" name=""/>
        <p:cNvGrpSpPr/>
        <p:nvPr/>
      </p:nvGrpSpPr>
      <p:grpSpPr>
        <a:xfrm>
          <a:off x="0" y="0"/>
          <a:ext cx="0" cy="0"/>
          <a:chOff x="0" y="0"/>
          <a:chExt cx="0" cy="0"/>
        </a:xfrm>
      </p:grpSpPr>
      <p:sp>
        <p:nvSpPr>
          <p:cNvPr id="2" name="Espace réservé de la date 13"/>
          <p:cNvSpPr>
            <a:spLocks noGrp="1"/>
          </p:cNvSpPr>
          <p:nvPr>
            <p:ph type="dt" sz="half" idx="10"/>
          </p:nvPr>
        </p:nvSpPr>
        <p:spPr/>
        <p:txBody>
          <a:bodyPr/>
          <a:lstStyle>
            <a:lvl1pPr>
              <a:defRPr/>
            </a:lvl1pPr>
          </a:lstStyle>
          <a:p>
            <a:pPr>
              <a:defRPr/>
            </a:pPr>
            <a:fld id="{8E850F13-102E-4BD3-8792-2334916E6600}" type="datetime1">
              <a:rPr lang="fr-FR"/>
              <a:pPr>
                <a:defRPr/>
              </a:pPr>
              <a:t>03/11/2016</a:t>
            </a:fld>
            <a:endParaRPr lang="fr-FR"/>
          </a:p>
        </p:txBody>
      </p:sp>
      <p:sp>
        <p:nvSpPr>
          <p:cNvPr id="3" name="Espace réservé du pied de page 2"/>
          <p:cNvSpPr>
            <a:spLocks noGrp="1"/>
          </p:cNvSpPr>
          <p:nvPr>
            <p:ph type="ftr" sz="quarter" idx="11"/>
          </p:nvPr>
        </p:nvSpPr>
        <p:spPr/>
        <p:txBody>
          <a:bodyPr/>
          <a:lstStyle>
            <a:lvl1pPr>
              <a:defRPr/>
            </a:lvl1pPr>
          </a:lstStyle>
          <a:p>
            <a:pPr>
              <a:defRPr/>
            </a:pPr>
            <a:r>
              <a:rPr lang="fr-FR"/>
              <a:t>Séminaire sur les comptes Nationaux  		Bamako :11 – 14 septembre 2007</a:t>
            </a:r>
          </a:p>
        </p:txBody>
      </p:sp>
      <p:sp>
        <p:nvSpPr>
          <p:cNvPr id="4" name="Espace réservé du numéro de diapositive 22"/>
          <p:cNvSpPr>
            <a:spLocks noGrp="1"/>
          </p:cNvSpPr>
          <p:nvPr>
            <p:ph type="sldNum" sz="quarter" idx="12"/>
          </p:nvPr>
        </p:nvSpPr>
        <p:spPr/>
        <p:txBody>
          <a:bodyPr/>
          <a:lstStyle>
            <a:lvl1pPr>
              <a:defRPr/>
            </a:lvl1pPr>
          </a:lstStyle>
          <a:p>
            <a:pPr>
              <a:defRPr/>
            </a:pPr>
            <a:fld id="{74D6CEB2-5819-45E3-A85D-ABAC3BC40755}"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990600"/>
          </a:xfrm>
        </p:spPr>
        <p:txBody>
          <a:bodyPr/>
          <a:lstStyle/>
          <a:p>
            <a:r>
              <a:rPr lang="fr-FR" smtClean="0"/>
              <a:t>Cliquez pour modifier le style du titre</a:t>
            </a:r>
            <a:endParaRPr lang="en-US"/>
          </a:p>
        </p:txBody>
      </p:sp>
      <p:sp>
        <p:nvSpPr>
          <p:cNvPr id="8" name="Espace réservé du contenu 7"/>
          <p:cNvSpPr>
            <a:spLocks noGrp="1"/>
          </p:cNvSpPr>
          <p:nvPr>
            <p:ph sz="quarter" idx="1"/>
          </p:nvPr>
        </p:nvSpPr>
        <p:spPr>
          <a:xfrm>
            <a:off x="612648" y="1600200"/>
            <a:ext cx="8153400" cy="4495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13"/>
          <p:cNvSpPr>
            <a:spLocks noGrp="1"/>
          </p:cNvSpPr>
          <p:nvPr>
            <p:ph type="dt" sz="half" idx="10"/>
          </p:nvPr>
        </p:nvSpPr>
        <p:spPr/>
        <p:txBody>
          <a:bodyPr/>
          <a:lstStyle>
            <a:lvl1pPr>
              <a:defRPr/>
            </a:lvl1pPr>
          </a:lstStyle>
          <a:p>
            <a:pPr>
              <a:defRPr/>
            </a:pPr>
            <a:fld id="{72C0F331-103B-4F38-A66F-42EEAD02BA01}" type="datetime1">
              <a:rPr lang="fr-FR"/>
              <a:pPr>
                <a:defRPr/>
              </a:pPr>
              <a:t>03/11/2016</a:t>
            </a:fld>
            <a:endParaRPr lang="fr-FR"/>
          </a:p>
        </p:txBody>
      </p:sp>
      <p:sp>
        <p:nvSpPr>
          <p:cNvPr id="5" name="Espace réservé du pied de page 2"/>
          <p:cNvSpPr>
            <a:spLocks noGrp="1"/>
          </p:cNvSpPr>
          <p:nvPr>
            <p:ph type="ftr" sz="quarter" idx="11"/>
          </p:nvPr>
        </p:nvSpPr>
        <p:spPr/>
        <p:txBody>
          <a:bodyPr/>
          <a:lstStyle>
            <a:lvl1pPr>
              <a:defRPr/>
            </a:lvl1pPr>
          </a:lstStyle>
          <a:p>
            <a:pPr>
              <a:defRPr/>
            </a:pPr>
            <a:r>
              <a:rPr lang="fr-FR"/>
              <a:t>Séminaire sur les comptes Nationaux  		Bamako :11 – 14 septembre 2007</a:t>
            </a:r>
          </a:p>
        </p:txBody>
      </p:sp>
      <p:sp>
        <p:nvSpPr>
          <p:cNvPr id="6" name="Espace réservé du numéro de diapositive 22"/>
          <p:cNvSpPr>
            <a:spLocks noGrp="1"/>
          </p:cNvSpPr>
          <p:nvPr>
            <p:ph type="sldNum" sz="quarter" idx="12"/>
          </p:nvPr>
        </p:nvSpPr>
        <p:spPr/>
        <p:txBody>
          <a:bodyPr/>
          <a:lstStyle>
            <a:lvl1pPr>
              <a:defRPr/>
            </a:lvl1pPr>
          </a:lstStyle>
          <a:p>
            <a:pPr>
              <a:defRPr/>
            </a:pPr>
            <a:fld id="{02F02ECD-229A-4C48-A156-9C45ADE2EF6D}"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Espace réservé du texte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fr-FR" smtClean="0"/>
              <a:t>Cliquez pour modifier les styles du texte du masque</a:t>
            </a:r>
          </a:p>
        </p:txBody>
      </p:sp>
      <p:sp>
        <p:nvSpPr>
          <p:cNvPr id="2" name="Titr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fr-FR" smtClean="0"/>
              <a:t>Cliquez pour modifier le style du titre</a:t>
            </a:r>
            <a:endParaRPr lang="en-US"/>
          </a:p>
        </p:txBody>
      </p:sp>
      <p:sp>
        <p:nvSpPr>
          <p:cNvPr id="7" name="Espace réservé de la date 11"/>
          <p:cNvSpPr>
            <a:spLocks noGrp="1"/>
          </p:cNvSpPr>
          <p:nvPr>
            <p:ph type="dt" sz="half" idx="10"/>
          </p:nvPr>
        </p:nvSpPr>
        <p:spPr/>
        <p:txBody>
          <a:bodyPr/>
          <a:lstStyle>
            <a:lvl1pPr>
              <a:defRPr/>
            </a:lvl1pPr>
          </a:lstStyle>
          <a:p>
            <a:pPr>
              <a:defRPr/>
            </a:pPr>
            <a:fld id="{28FC86E1-FF01-4938-8B15-58074C205078}" type="datetime1">
              <a:rPr lang="fr-FR"/>
              <a:pPr>
                <a:defRPr/>
              </a:pPr>
              <a:t>03/11/2016</a:t>
            </a:fld>
            <a:endParaRPr lang="fr-FR"/>
          </a:p>
        </p:txBody>
      </p:sp>
      <p:sp>
        <p:nvSpPr>
          <p:cNvPr id="8" name="Espace réservé du numéro de diapositive 12"/>
          <p:cNvSpPr>
            <a:spLocks noGrp="1"/>
          </p:cNvSpPr>
          <p:nvPr>
            <p:ph type="sldNum" sz="quarter" idx="11"/>
          </p:nvPr>
        </p:nvSpPr>
        <p:spPr>
          <a:xfrm>
            <a:off x="0" y="1752600"/>
            <a:ext cx="1295400" cy="701675"/>
          </a:xfrm>
        </p:spPr>
        <p:txBody>
          <a:bodyPr>
            <a:noAutofit/>
          </a:bodyPr>
          <a:lstStyle>
            <a:lvl1pPr>
              <a:defRPr sz="2400">
                <a:solidFill>
                  <a:srgbClr val="FFFFFF"/>
                </a:solidFill>
              </a:defRPr>
            </a:lvl1pPr>
          </a:lstStyle>
          <a:p>
            <a:pPr>
              <a:defRPr/>
            </a:pPr>
            <a:fld id="{91708B93-00A1-4C20-8715-BE3D56A18949}" type="slidenum">
              <a:rPr lang="fr-FR"/>
              <a:pPr>
                <a:defRPr/>
              </a:pPr>
              <a:t>‹N°›</a:t>
            </a:fld>
            <a:endParaRPr lang="fr-FR"/>
          </a:p>
        </p:txBody>
      </p:sp>
      <p:sp>
        <p:nvSpPr>
          <p:cNvPr id="9" name="Espace réservé du pied de page 13"/>
          <p:cNvSpPr>
            <a:spLocks noGrp="1"/>
          </p:cNvSpPr>
          <p:nvPr>
            <p:ph type="ftr" sz="quarter" idx="12"/>
          </p:nvPr>
        </p:nvSpPr>
        <p:spPr/>
        <p:txBody>
          <a:bodyPr/>
          <a:lstStyle>
            <a:lvl1pPr>
              <a:defRPr/>
            </a:lvl1pPr>
          </a:lstStyle>
          <a:p>
            <a:pPr>
              <a:defRPr/>
            </a:pPr>
            <a:r>
              <a:rPr lang="fr-FR"/>
              <a:t>Séminaire sur les comptes Nationaux  		Bamako :11 – 14 septembre 2007</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9" name="Espace réservé du contenu 8"/>
          <p:cNvSpPr>
            <a:spLocks noGrp="1"/>
          </p:cNvSpPr>
          <p:nvPr>
            <p:ph sz="quarter" idx="1"/>
          </p:nvPr>
        </p:nvSpPr>
        <p:spPr>
          <a:xfrm>
            <a:off x="609600" y="1589567"/>
            <a:ext cx="3886200" cy="45720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Espace réservé du contenu 10"/>
          <p:cNvSpPr>
            <a:spLocks noGrp="1"/>
          </p:cNvSpPr>
          <p:nvPr>
            <p:ph sz="quarter" idx="2"/>
          </p:nvPr>
        </p:nvSpPr>
        <p:spPr>
          <a:xfrm>
            <a:off x="4844901" y="1589567"/>
            <a:ext cx="3886200" cy="45720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7"/>
          <p:cNvSpPr>
            <a:spLocks noGrp="1"/>
          </p:cNvSpPr>
          <p:nvPr>
            <p:ph type="dt" sz="half" idx="10"/>
          </p:nvPr>
        </p:nvSpPr>
        <p:spPr/>
        <p:txBody>
          <a:bodyPr rtlCol="0"/>
          <a:lstStyle>
            <a:lvl1pPr>
              <a:defRPr/>
            </a:lvl1pPr>
          </a:lstStyle>
          <a:p>
            <a:pPr>
              <a:defRPr/>
            </a:pPr>
            <a:fld id="{07BF67B4-4591-4C86-9383-ECACD68A51EF}" type="datetime1">
              <a:rPr lang="fr-FR"/>
              <a:pPr>
                <a:defRPr/>
              </a:pPr>
              <a:t>03/11/2016</a:t>
            </a:fld>
            <a:endParaRPr lang="fr-FR"/>
          </a:p>
        </p:txBody>
      </p:sp>
      <p:sp>
        <p:nvSpPr>
          <p:cNvPr id="6" name="Espace réservé du numéro de diapositive 9"/>
          <p:cNvSpPr>
            <a:spLocks noGrp="1"/>
          </p:cNvSpPr>
          <p:nvPr>
            <p:ph type="sldNum" sz="quarter" idx="11"/>
          </p:nvPr>
        </p:nvSpPr>
        <p:spPr/>
        <p:txBody>
          <a:bodyPr rtlCol="0"/>
          <a:lstStyle>
            <a:lvl1pPr>
              <a:defRPr/>
            </a:lvl1pPr>
          </a:lstStyle>
          <a:p>
            <a:pPr>
              <a:defRPr/>
            </a:pPr>
            <a:fld id="{2FB0D954-4847-4E85-B88E-252AA17F3341}" type="slidenum">
              <a:rPr lang="fr-FR"/>
              <a:pPr>
                <a:defRPr/>
              </a:pPr>
              <a:t>‹N°›</a:t>
            </a:fld>
            <a:endParaRPr lang="fr-FR"/>
          </a:p>
        </p:txBody>
      </p:sp>
      <p:sp>
        <p:nvSpPr>
          <p:cNvPr id="7" name="Espace réservé du pied de page 11"/>
          <p:cNvSpPr>
            <a:spLocks noGrp="1"/>
          </p:cNvSpPr>
          <p:nvPr>
            <p:ph type="ftr" sz="quarter" idx="12"/>
          </p:nvPr>
        </p:nvSpPr>
        <p:spPr/>
        <p:txBody>
          <a:bodyPr rtlCol="0"/>
          <a:lstStyle>
            <a:lvl1pPr>
              <a:defRPr/>
            </a:lvl1pPr>
          </a:lstStyle>
          <a:p>
            <a:pPr>
              <a:defRPr/>
            </a:pPr>
            <a:r>
              <a:rPr lang="fr-FR"/>
              <a:t>Séminaire sur les comptes Nationaux  		Bamako :11 – 14 septembre 2007</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33400" y="273050"/>
            <a:ext cx="8153400" cy="869950"/>
          </a:xfrm>
        </p:spPr>
        <p:txBody>
          <a:bodyPr/>
          <a:lstStyle>
            <a:lvl1pPr>
              <a:defRPr/>
            </a:lvl1pPr>
          </a:lstStyle>
          <a:p>
            <a:r>
              <a:rPr lang="fr-FR" smtClean="0"/>
              <a:t>Cliquez pour modifier le style du titre</a:t>
            </a:r>
            <a:endParaRPr lang="en-US"/>
          </a:p>
        </p:txBody>
      </p:sp>
      <p:sp>
        <p:nvSpPr>
          <p:cNvPr id="11" name="Espace réservé du contenu 10"/>
          <p:cNvSpPr>
            <a:spLocks noGrp="1"/>
          </p:cNvSpPr>
          <p:nvPr>
            <p:ph sz="quarter" idx="2"/>
          </p:nvPr>
        </p:nvSpPr>
        <p:spPr>
          <a:xfrm>
            <a:off x="609600" y="2438400"/>
            <a:ext cx="3886200" cy="35814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3" name="Espace réservé du contenu 12"/>
          <p:cNvSpPr>
            <a:spLocks noGrp="1"/>
          </p:cNvSpPr>
          <p:nvPr>
            <p:ph sz="quarter" idx="4"/>
          </p:nvPr>
        </p:nvSpPr>
        <p:spPr>
          <a:xfrm>
            <a:off x="4800600" y="2438400"/>
            <a:ext cx="3886200" cy="35814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6" name="Espace réservé du texte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fr-FR" smtClean="0"/>
              <a:t>Cliquez pour modifier les styles du texte du masque</a:t>
            </a:r>
          </a:p>
        </p:txBody>
      </p:sp>
      <p:sp>
        <p:nvSpPr>
          <p:cNvPr id="15" name="Espace réservé du texte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fr-FR" smtClean="0"/>
              <a:t>Cliquez pour modifier les styles du texte du masque</a:t>
            </a:r>
          </a:p>
        </p:txBody>
      </p:sp>
      <p:sp>
        <p:nvSpPr>
          <p:cNvPr id="7" name="Espace réservé de la date 9"/>
          <p:cNvSpPr>
            <a:spLocks noGrp="1"/>
          </p:cNvSpPr>
          <p:nvPr>
            <p:ph type="dt" sz="half" idx="10"/>
          </p:nvPr>
        </p:nvSpPr>
        <p:spPr/>
        <p:txBody>
          <a:bodyPr rtlCol="0"/>
          <a:lstStyle>
            <a:lvl1pPr>
              <a:defRPr/>
            </a:lvl1pPr>
          </a:lstStyle>
          <a:p>
            <a:pPr>
              <a:defRPr/>
            </a:pPr>
            <a:fld id="{1B0DD425-2248-41FD-9F5B-12D6BF153860}" type="datetime1">
              <a:rPr lang="fr-FR"/>
              <a:pPr>
                <a:defRPr/>
              </a:pPr>
              <a:t>03/11/2016</a:t>
            </a:fld>
            <a:endParaRPr lang="fr-FR"/>
          </a:p>
        </p:txBody>
      </p:sp>
      <p:sp>
        <p:nvSpPr>
          <p:cNvPr id="8" name="Espace réservé du numéro de diapositive 11"/>
          <p:cNvSpPr>
            <a:spLocks noGrp="1"/>
          </p:cNvSpPr>
          <p:nvPr>
            <p:ph type="sldNum" sz="quarter" idx="11"/>
          </p:nvPr>
        </p:nvSpPr>
        <p:spPr/>
        <p:txBody>
          <a:bodyPr rtlCol="0"/>
          <a:lstStyle>
            <a:lvl1pPr>
              <a:defRPr/>
            </a:lvl1pPr>
          </a:lstStyle>
          <a:p>
            <a:pPr>
              <a:defRPr/>
            </a:pPr>
            <a:fld id="{704C16F3-D987-4F66-B203-D22A94055F00}" type="slidenum">
              <a:rPr lang="fr-FR"/>
              <a:pPr>
                <a:defRPr/>
              </a:pPr>
              <a:t>‹N°›</a:t>
            </a:fld>
            <a:endParaRPr lang="fr-FR"/>
          </a:p>
        </p:txBody>
      </p:sp>
      <p:sp>
        <p:nvSpPr>
          <p:cNvPr id="9" name="Espace réservé du pied de page 13"/>
          <p:cNvSpPr>
            <a:spLocks noGrp="1"/>
          </p:cNvSpPr>
          <p:nvPr>
            <p:ph type="ftr" sz="quarter" idx="12"/>
          </p:nvPr>
        </p:nvSpPr>
        <p:spPr/>
        <p:txBody>
          <a:bodyPr rtlCol="0"/>
          <a:lstStyle>
            <a:lvl1pPr>
              <a:defRPr/>
            </a:lvl1pPr>
          </a:lstStyle>
          <a:p>
            <a:pPr>
              <a:defRPr/>
            </a:pPr>
            <a:r>
              <a:rPr lang="fr-FR"/>
              <a:t>Séminaire sur les comptes Nationaux  		Bamako :11 – 14 septembre 2007</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e la date 13"/>
          <p:cNvSpPr>
            <a:spLocks noGrp="1"/>
          </p:cNvSpPr>
          <p:nvPr>
            <p:ph type="dt" sz="half" idx="10"/>
          </p:nvPr>
        </p:nvSpPr>
        <p:spPr/>
        <p:txBody>
          <a:bodyPr/>
          <a:lstStyle>
            <a:lvl1pPr>
              <a:defRPr/>
            </a:lvl1pPr>
          </a:lstStyle>
          <a:p>
            <a:pPr>
              <a:defRPr/>
            </a:pPr>
            <a:fld id="{1336FA44-43DA-463C-8E5D-D62B58BF3D7C}" type="datetime1">
              <a:rPr lang="fr-FR"/>
              <a:pPr>
                <a:defRPr/>
              </a:pPr>
              <a:t>03/11/2016</a:t>
            </a:fld>
            <a:endParaRPr lang="fr-FR"/>
          </a:p>
        </p:txBody>
      </p:sp>
      <p:sp>
        <p:nvSpPr>
          <p:cNvPr id="4" name="Espace réservé du pied de page 2"/>
          <p:cNvSpPr>
            <a:spLocks noGrp="1"/>
          </p:cNvSpPr>
          <p:nvPr>
            <p:ph type="ftr" sz="quarter" idx="11"/>
          </p:nvPr>
        </p:nvSpPr>
        <p:spPr/>
        <p:txBody>
          <a:bodyPr/>
          <a:lstStyle>
            <a:lvl1pPr>
              <a:defRPr/>
            </a:lvl1pPr>
          </a:lstStyle>
          <a:p>
            <a:pPr>
              <a:defRPr/>
            </a:pPr>
            <a:r>
              <a:rPr lang="fr-FR"/>
              <a:t>Séminaire sur les comptes Nationaux  		Bamako :11 – 14 septembre 2007</a:t>
            </a:r>
          </a:p>
        </p:txBody>
      </p:sp>
      <p:sp>
        <p:nvSpPr>
          <p:cNvPr id="5" name="Espace réservé du numéro de diapositive 22"/>
          <p:cNvSpPr>
            <a:spLocks noGrp="1"/>
          </p:cNvSpPr>
          <p:nvPr>
            <p:ph type="sldNum" sz="quarter" idx="12"/>
          </p:nvPr>
        </p:nvSpPr>
        <p:spPr/>
        <p:txBody>
          <a:bodyPr/>
          <a:lstStyle>
            <a:lvl1pPr>
              <a:defRPr/>
            </a:lvl1pPr>
          </a:lstStyle>
          <a:p>
            <a:pPr>
              <a:defRPr/>
            </a:pPr>
            <a:fld id="{2FBE5135-B8A0-45F7-A72C-139B32F192D0}"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pPr>
              <a:defRPr/>
            </a:pPr>
            <a:fld id="{31308EE1-649E-4696-BC05-4F6DA291F101}" type="datetime1">
              <a:rPr lang="fr-FR"/>
              <a:pPr>
                <a:defRPr/>
              </a:pPr>
              <a:t>03/11/2016</a:t>
            </a:fld>
            <a:endParaRPr lang="fr-FR"/>
          </a:p>
        </p:txBody>
      </p:sp>
      <p:sp>
        <p:nvSpPr>
          <p:cNvPr id="3" name="Espace réservé du pied de page 2"/>
          <p:cNvSpPr>
            <a:spLocks noGrp="1"/>
          </p:cNvSpPr>
          <p:nvPr>
            <p:ph type="ftr" sz="quarter" idx="11"/>
          </p:nvPr>
        </p:nvSpPr>
        <p:spPr/>
        <p:txBody>
          <a:bodyPr/>
          <a:lstStyle>
            <a:lvl1pPr>
              <a:defRPr/>
            </a:lvl1pPr>
          </a:lstStyle>
          <a:p>
            <a:pPr>
              <a:defRPr/>
            </a:pPr>
            <a:r>
              <a:rPr lang="fr-FR"/>
              <a:t>Séminaire sur les comptes Nationaux  		Bamako :11 – 14 septembre 2007</a:t>
            </a:r>
          </a:p>
        </p:txBody>
      </p:sp>
      <p:sp>
        <p:nvSpPr>
          <p:cNvPr id="4" name="Espace réservé du numéro de diapositive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F3FA820C-4F66-4FB6-96DD-C99843383EC6}"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8077200" cy="869950"/>
          </a:xfrm>
        </p:spPr>
        <p:txBody>
          <a:bodyPr/>
          <a:lstStyle>
            <a:lvl1pPr algn="l">
              <a:buNone/>
              <a:defRPr sz="4400" b="0"/>
            </a:lvl1pPr>
          </a:lstStyle>
          <a:p>
            <a:r>
              <a:rPr lang="fr-FR" smtClean="0"/>
              <a:t>Cliquez pour modifier le style du titre</a:t>
            </a:r>
            <a:endParaRPr lang="en-US"/>
          </a:p>
        </p:txBody>
      </p:sp>
      <p:sp>
        <p:nvSpPr>
          <p:cNvPr id="3" name="Espace réservé du texte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fr-FR" smtClean="0"/>
              <a:t>Cliquez pour modifier les styles du texte du masque</a:t>
            </a:r>
          </a:p>
        </p:txBody>
      </p:sp>
      <p:sp>
        <p:nvSpPr>
          <p:cNvPr id="9" name="Espace réservé du contenu 8"/>
          <p:cNvSpPr>
            <a:spLocks noGrp="1"/>
          </p:cNvSpPr>
          <p:nvPr>
            <p:ph sz="quarter" idx="1"/>
          </p:nvPr>
        </p:nvSpPr>
        <p:spPr>
          <a:xfrm>
            <a:off x="2362200" y="1752600"/>
            <a:ext cx="6400800" cy="44196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13"/>
          <p:cNvSpPr>
            <a:spLocks noGrp="1"/>
          </p:cNvSpPr>
          <p:nvPr>
            <p:ph type="dt" sz="half" idx="10"/>
          </p:nvPr>
        </p:nvSpPr>
        <p:spPr/>
        <p:txBody>
          <a:bodyPr/>
          <a:lstStyle>
            <a:lvl1pPr>
              <a:defRPr/>
            </a:lvl1pPr>
          </a:lstStyle>
          <a:p>
            <a:pPr>
              <a:defRPr/>
            </a:pPr>
            <a:fld id="{AEB9C775-17D2-4A7B-8E33-0A300F3E4464}" type="datetime1">
              <a:rPr lang="fr-FR"/>
              <a:pPr>
                <a:defRPr/>
              </a:pPr>
              <a:t>03/11/2016</a:t>
            </a:fld>
            <a:endParaRPr lang="fr-FR"/>
          </a:p>
        </p:txBody>
      </p:sp>
      <p:sp>
        <p:nvSpPr>
          <p:cNvPr id="6" name="Espace réservé du pied de page 2"/>
          <p:cNvSpPr>
            <a:spLocks noGrp="1"/>
          </p:cNvSpPr>
          <p:nvPr>
            <p:ph type="ftr" sz="quarter" idx="11"/>
          </p:nvPr>
        </p:nvSpPr>
        <p:spPr/>
        <p:txBody>
          <a:bodyPr/>
          <a:lstStyle>
            <a:lvl1pPr>
              <a:defRPr/>
            </a:lvl1pPr>
          </a:lstStyle>
          <a:p>
            <a:pPr>
              <a:defRPr/>
            </a:pPr>
            <a:r>
              <a:rPr lang="fr-FR"/>
              <a:t>Séminaire sur les comptes Nationaux  		Bamako :11 – 14 septembre 2007</a:t>
            </a:r>
          </a:p>
        </p:txBody>
      </p:sp>
      <p:sp>
        <p:nvSpPr>
          <p:cNvPr id="7" name="Espace réservé du numéro de diapositive 22"/>
          <p:cNvSpPr>
            <a:spLocks noGrp="1"/>
          </p:cNvSpPr>
          <p:nvPr>
            <p:ph type="sldNum" sz="quarter" idx="12"/>
          </p:nvPr>
        </p:nvSpPr>
        <p:spPr/>
        <p:txBody>
          <a:bodyPr/>
          <a:lstStyle>
            <a:lvl1pPr>
              <a:defRPr/>
            </a:lvl1pPr>
          </a:lstStyle>
          <a:p>
            <a:pPr>
              <a:defRPr/>
            </a:pPr>
            <a:fld id="{52D3B36F-7486-4F59-89F3-6735581AFA6F}"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3">
        <a:schemeClr val="bg2"/>
      </p:bgRef>
    </p:bg>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Espace réservé du texte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fr-FR" smtClean="0"/>
              <a:t>Cliquez pour modifier les styles du texte du masque</a:t>
            </a:r>
          </a:p>
        </p:txBody>
      </p:sp>
      <p:sp>
        <p:nvSpPr>
          <p:cNvPr id="2" name="Titr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fr-FR" smtClean="0"/>
              <a:t>Cliquez pour modifier le style du titre</a:t>
            </a:r>
            <a:endParaRPr lang="en-US"/>
          </a:p>
        </p:txBody>
      </p:sp>
      <p:sp>
        <p:nvSpPr>
          <p:cNvPr id="3" name="Espace réservé pour une image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fr-FR" noProof="0" smtClean="0"/>
              <a:t>Cliquez sur l'icône pour ajouter une image</a:t>
            </a:r>
            <a:endParaRPr lang="en-US" noProof="0" dirty="0"/>
          </a:p>
        </p:txBody>
      </p:sp>
      <p:sp>
        <p:nvSpPr>
          <p:cNvPr id="9" name="Espace réservé de la date 11"/>
          <p:cNvSpPr>
            <a:spLocks noGrp="1"/>
          </p:cNvSpPr>
          <p:nvPr>
            <p:ph type="dt" sz="half" idx="10"/>
          </p:nvPr>
        </p:nvSpPr>
        <p:spPr>
          <a:xfrm>
            <a:off x="6248400" y="6248400"/>
            <a:ext cx="2667000" cy="365125"/>
          </a:xfrm>
        </p:spPr>
        <p:txBody>
          <a:bodyPr rtlCol="0"/>
          <a:lstStyle>
            <a:lvl1pPr>
              <a:defRPr/>
            </a:lvl1pPr>
          </a:lstStyle>
          <a:p>
            <a:pPr>
              <a:defRPr/>
            </a:pPr>
            <a:fld id="{57185AD9-C5B3-4341-B513-37CA3F294975}" type="datetime1">
              <a:rPr lang="fr-FR"/>
              <a:pPr>
                <a:defRPr/>
              </a:pPr>
              <a:t>03/11/2016</a:t>
            </a:fld>
            <a:endParaRPr lang="fr-FR"/>
          </a:p>
        </p:txBody>
      </p:sp>
      <p:sp>
        <p:nvSpPr>
          <p:cNvPr id="10" name="Espace réservé du numéro de diapositive 12"/>
          <p:cNvSpPr>
            <a:spLocks noGrp="1"/>
          </p:cNvSpPr>
          <p:nvPr>
            <p:ph type="sldNum" sz="quarter" idx="11"/>
          </p:nvPr>
        </p:nvSpPr>
        <p:spPr>
          <a:xfrm>
            <a:off x="0" y="4667250"/>
            <a:ext cx="1447800" cy="663575"/>
          </a:xfrm>
        </p:spPr>
        <p:txBody>
          <a:bodyPr rtlCol="0"/>
          <a:lstStyle>
            <a:lvl1pPr>
              <a:defRPr sz="2800"/>
            </a:lvl1pPr>
          </a:lstStyle>
          <a:p>
            <a:pPr>
              <a:defRPr/>
            </a:pPr>
            <a:fld id="{DE4BCECD-F649-406D-99CB-B5933EA7A467}" type="slidenum">
              <a:rPr lang="fr-FR"/>
              <a:pPr>
                <a:defRPr/>
              </a:pPr>
              <a:t>‹N°›</a:t>
            </a:fld>
            <a:endParaRPr lang="fr-FR"/>
          </a:p>
        </p:txBody>
      </p:sp>
      <p:sp>
        <p:nvSpPr>
          <p:cNvPr id="11" name="Espace réservé du pied de page 13"/>
          <p:cNvSpPr>
            <a:spLocks noGrp="1"/>
          </p:cNvSpPr>
          <p:nvPr>
            <p:ph type="ftr" sz="quarter" idx="12"/>
          </p:nvPr>
        </p:nvSpPr>
        <p:spPr>
          <a:xfrm>
            <a:off x="1600200" y="6248400"/>
            <a:ext cx="4572000" cy="365125"/>
          </a:xfrm>
        </p:spPr>
        <p:txBody>
          <a:bodyPr rtlCol="0"/>
          <a:lstStyle>
            <a:lvl1pPr>
              <a:defRPr/>
            </a:lvl1pPr>
          </a:lstStyle>
          <a:p>
            <a:pPr>
              <a:defRPr/>
            </a:pPr>
            <a:r>
              <a:rPr lang="fr-FR"/>
              <a:t>Séminaire sur les comptes Nationaux  		Bamako :11 – 14 septembre 2007</a:t>
            </a: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endParaRPr lang="en-US" smtClean="0"/>
          </a:p>
        </p:txBody>
      </p:sp>
      <p:sp>
        <p:nvSpPr>
          <p:cNvPr id="1027" name="Espace réservé du texte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smtClean="0"/>
          </a:p>
        </p:txBody>
      </p:sp>
      <p:sp>
        <p:nvSpPr>
          <p:cNvPr id="14" name="Espace réservé de la date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8364E117-39A1-40D7-B8F7-DFD05A311A65}" type="datetime1">
              <a:rPr lang="fr-FR"/>
              <a:pPr>
                <a:defRPr/>
              </a:pPr>
              <a:t>03/11/2016</a:t>
            </a:fld>
            <a:endParaRPr lang="fr-FR"/>
          </a:p>
        </p:txBody>
      </p:sp>
      <p:sp>
        <p:nvSpPr>
          <p:cNvPr id="3" name="Espace réservé du pied de page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r>
              <a:rPr lang="fr-FR"/>
              <a:t>Séminaire sur les comptes Nationaux  		Bamako :11 – 14 septembre 2007</a:t>
            </a:r>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Espace réservé du numéro de diapositive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fontAlgn="auto" latinLnBrk="0" hangingPunct="1">
              <a:spcBef>
                <a:spcPts val="0"/>
              </a:spcBef>
              <a:spcAft>
                <a:spcPts val="0"/>
              </a:spcAft>
              <a:defRPr kumimoji="0" sz="1400" b="1">
                <a:solidFill>
                  <a:srgbClr val="FFFFFF"/>
                </a:solidFill>
                <a:latin typeface="+mn-lt"/>
                <a:cs typeface="+mn-cs"/>
              </a:defRPr>
            </a:lvl1pPr>
          </a:lstStyle>
          <a:p>
            <a:pPr>
              <a:defRPr/>
            </a:pPr>
            <a:fld id="{4DA45A9B-CF59-42FF-BB1D-5FCE5A5C3E80}"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808" r:id="rId1"/>
    <p:sldLayoutId id="2147483803" r:id="rId2"/>
    <p:sldLayoutId id="2147483809" r:id="rId3"/>
    <p:sldLayoutId id="2147483810" r:id="rId4"/>
    <p:sldLayoutId id="2147483811" r:id="rId5"/>
    <p:sldLayoutId id="2147483804" r:id="rId6"/>
    <p:sldLayoutId id="2147483812" r:id="rId7"/>
    <p:sldLayoutId id="2147483805" r:id="rId8"/>
    <p:sldLayoutId id="2147483813" r:id="rId9"/>
    <p:sldLayoutId id="2147483806" r:id="rId10"/>
    <p:sldLayoutId id="2147483814" r:id="rId11"/>
    <p:sldLayoutId id="2147483807" r:id="rId12"/>
  </p:sldLayoutIdLst>
  <p:timing>
    <p:tnLst>
      <p:par>
        <p:cTn id="1" dur="indefinite" restart="never" nodeType="tmRoot"/>
      </p:par>
    </p:tnLst>
  </p:timing>
  <p:hf sldNum="0" hdr="0" dt="0"/>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defRPr>
      </a:lvl2pPr>
      <a:lvl3pPr algn="l" rtl="0" eaLnBrk="0" fontAlgn="base" hangingPunct="0">
        <a:spcBef>
          <a:spcPct val="0"/>
        </a:spcBef>
        <a:spcAft>
          <a:spcPct val="0"/>
        </a:spcAft>
        <a:defRPr sz="4400">
          <a:solidFill>
            <a:schemeClr val="tx2"/>
          </a:solidFill>
          <a:latin typeface="Tw Cen MT" pitchFamily="34" charset="0"/>
        </a:defRPr>
      </a:lvl3pPr>
      <a:lvl4pPr algn="l" rtl="0" eaLnBrk="0" fontAlgn="base" hangingPunct="0">
        <a:spcBef>
          <a:spcPct val="0"/>
        </a:spcBef>
        <a:spcAft>
          <a:spcPct val="0"/>
        </a:spcAft>
        <a:defRPr sz="4400">
          <a:solidFill>
            <a:schemeClr val="tx2"/>
          </a:solidFill>
          <a:latin typeface="Tw Cen MT" pitchFamily="34" charset="0"/>
        </a:defRPr>
      </a:lvl4pPr>
      <a:lvl5pPr algn="l" rtl="0" eaLnBrk="0" fontAlgn="base" hangingPunct="0">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14312" y="1196752"/>
            <a:ext cx="8929688" cy="869181"/>
          </a:xfrm>
        </p:spPr>
        <p:txBody>
          <a:bodyPr/>
          <a:lstStyle/>
          <a:p>
            <a:pPr algn="ctr" eaLnBrk="1" hangingPunct="1">
              <a:defRPr/>
            </a:pPr>
            <a:endParaRPr lang="fr-FR" sz="2000" cap="none" dirty="0" smtClean="0"/>
          </a:p>
        </p:txBody>
      </p:sp>
      <p:pic>
        <p:nvPicPr>
          <p:cNvPr id="9219" name="Picture 2"/>
          <p:cNvPicPr>
            <a:picLocks noChangeAspect="1" noChangeArrowheads="1"/>
          </p:cNvPicPr>
          <p:nvPr/>
        </p:nvPicPr>
        <p:blipFill>
          <a:blip r:embed="rId3" cstate="print"/>
          <a:srcRect/>
          <a:stretch>
            <a:fillRect/>
          </a:stretch>
        </p:blipFill>
        <p:spPr bwMode="auto">
          <a:xfrm>
            <a:off x="0" y="0"/>
            <a:ext cx="914400" cy="1247775"/>
          </a:xfrm>
          <a:prstGeom prst="rect">
            <a:avLst/>
          </a:prstGeom>
          <a:noFill/>
          <a:ln w="9525">
            <a:noFill/>
            <a:miter lim="800000"/>
            <a:headEnd/>
            <a:tailEnd/>
          </a:ln>
        </p:spPr>
      </p:pic>
      <p:sp>
        <p:nvSpPr>
          <p:cNvPr id="9220" name="ZoneTexte 5"/>
          <p:cNvSpPr txBox="1">
            <a:spLocks noChangeArrowheads="1"/>
          </p:cNvSpPr>
          <p:nvPr/>
        </p:nvSpPr>
        <p:spPr bwMode="auto">
          <a:xfrm>
            <a:off x="2195736" y="4881562"/>
            <a:ext cx="5256584" cy="369332"/>
          </a:xfrm>
          <a:prstGeom prst="rect">
            <a:avLst/>
          </a:prstGeom>
          <a:noFill/>
          <a:ln w="9525">
            <a:noFill/>
            <a:miter lim="800000"/>
            <a:headEnd/>
            <a:tailEnd/>
          </a:ln>
        </p:spPr>
        <p:txBody>
          <a:bodyPr wrap="square">
            <a:spAutoFit/>
          </a:bodyPr>
          <a:lstStyle/>
          <a:p>
            <a:pPr algn="ctr"/>
            <a:r>
              <a:rPr lang="fr-FR" b="1" dirty="0" smtClean="0"/>
              <a:t>TUNIS:02-04 Novembre 2016</a:t>
            </a:r>
            <a:endParaRPr lang="fr-FR" b="1" dirty="0"/>
          </a:p>
        </p:txBody>
      </p:sp>
      <p:sp>
        <p:nvSpPr>
          <p:cNvPr id="7" name="Titre 1"/>
          <p:cNvSpPr txBox="1">
            <a:spLocks/>
          </p:cNvSpPr>
          <p:nvPr/>
        </p:nvSpPr>
        <p:spPr bwMode="auto">
          <a:xfrm>
            <a:off x="214312" y="2780928"/>
            <a:ext cx="8929688" cy="12335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fr-FR" sz="3200" b="1" i="0" u="none" strike="noStrike" kern="1200" cap="all" spc="0" normalizeH="0" baseline="0" noProof="0" dirty="0" smtClean="0">
                <a:ln>
                  <a:noFill/>
                </a:ln>
                <a:solidFill>
                  <a:schemeClr val="tx1"/>
                </a:solidFill>
                <a:effectLst/>
                <a:uLnTx/>
                <a:uFillTx/>
                <a:latin typeface="+mj-lt"/>
                <a:ea typeface="+mj-ea"/>
                <a:cs typeface="+mj-cs"/>
              </a:rPr>
              <a:t>INTEGRATION</a:t>
            </a:r>
            <a:r>
              <a:rPr kumimoji="0" lang="fr-FR" sz="3200" b="1" i="0" u="none" strike="noStrike" kern="1200" cap="all" spc="0" normalizeH="0" noProof="0" dirty="0" smtClean="0">
                <a:ln>
                  <a:noFill/>
                </a:ln>
                <a:solidFill>
                  <a:schemeClr val="tx1"/>
                </a:solidFill>
                <a:effectLst/>
                <a:uLnTx/>
                <a:uFillTx/>
                <a:latin typeface="+mj-lt"/>
                <a:ea typeface="+mj-ea"/>
                <a:cs typeface="+mj-cs"/>
              </a:rPr>
              <a:t> DES ENQUETES </a:t>
            </a:r>
            <a:r>
              <a:rPr kumimoji="0" lang="fr-FR" sz="3200" b="1" i="0" u="none" strike="noStrike" kern="1200" cap="all" spc="0" normalizeH="0" noProof="0" dirty="0" err="1" smtClean="0">
                <a:ln>
                  <a:noFill/>
                </a:ln>
                <a:solidFill>
                  <a:schemeClr val="tx1"/>
                </a:solidFill>
                <a:effectLst/>
                <a:uLnTx/>
                <a:uFillTx/>
                <a:latin typeface="+mj-lt"/>
                <a:ea typeface="+mj-ea"/>
                <a:cs typeface="+mj-cs"/>
              </a:rPr>
              <a:t>eesi</a:t>
            </a:r>
            <a:r>
              <a:rPr kumimoji="0" lang="fr-FR" sz="3200" b="1" i="0" u="none" strike="noStrike" kern="1200" cap="all" spc="0" normalizeH="0" noProof="0" dirty="0" smtClean="0">
                <a:ln>
                  <a:noFill/>
                </a:ln>
                <a:solidFill>
                  <a:schemeClr val="tx1"/>
                </a:solidFill>
                <a:effectLst/>
                <a:uLnTx/>
                <a:uFillTx/>
                <a:latin typeface="+mj-lt"/>
                <a:ea typeface="+mj-ea"/>
                <a:cs typeface="+mj-cs"/>
              </a:rPr>
              <a:t> DANS LES COMPTES NATIONAUX</a:t>
            </a:r>
            <a:endParaRPr kumimoji="0" lang="fr-FR" sz="3200" b="0" i="0" u="none" strike="noStrike" kern="1200" cap="none" spc="0" normalizeH="0" baseline="0" noProof="0" dirty="0" smtClean="0">
              <a:ln>
                <a:noFill/>
              </a:ln>
              <a:solidFill>
                <a:schemeClr val="tx2"/>
              </a:solidFill>
              <a:effectLst/>
              <a:uLnTx/>
              <a:uFillTx/>
              <a:latin typeface="+mj-lt"/>
              <a:ea typeface="+mj-ea"/>
              <a:cs typeface="+mj-cs"/>
            </a:endParaRPr>
          </a:p>
        </p:txBody>
      </p:sp>
      <p:sp>
        <p:nvSpPr>
          <p:cNvPr id="6" name="ZoneTexte 5"/>
          <p:cNvSpPr txBox="1">
            <a:spLocks noChangeArrowheads="1"/>
          </p:cNvSpPr>
          <p:nvPr/>
        </p:nvSpPr>
        <p:spPr bwMode="auto">
          <a:xfrm>
            <a:off x="2699792" y="6093296"/>
            <a:ext cx="5256584" cy="646331"/>
          </a:xfrm>
          <a:prstGeom prst="rect">
            <a:avLst/>
          </a:prstGeom>
          <a:noFill/>
          <a:ln w="9525">
            <a:noFill/>
            <a:miter lim="800000"/>
            <a:headEnd/>
            <a:tailEnd/>
          </a:ln>
        </p:spPr>
        <p:txBody>
          <a:bodyPr wrap="square">
            <a:spAutoFit/>
          </a:bodyPr>
          <a:lstStyle/>
          <a:p>
            <a:pPr algn="ctr"/>
            <a:r>
              <a:rPr lang="fr-FR" b="1" dirty="0" smtClean="0"/>
              <a:t>NEPETSOUN</a:t>
            </a:r>
          </a:p>
          <a:p>
            <a:pPr algn="ctr"/>
            <a:r>
              <a:rPr lang="fr-FR" b="1" dirty="0" smtClean="0"/>
              <a:t>INS/</a:t>
            </a:r>
            <a:r>
              <a:rPr lang="fr-FR" b="1" dirty="0" smtClean="0"/>
              <a:t>AMEROUN</a:t>
            </a:r>
            <a:endParaRPr lang="fr-FR" b="1"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heckerboard(across)">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9220"/>
                                        </p:tgtEl>
                                        <p:attrNameLst>
                                          <p:attrName>style.visibility</p:attrName>
                                        </p:attrNameLst>
                                      </p:cBhvr>
                                      <p:to>
                                        <p:strVal val="visible"/>
                                      </p:to>
                                    </p:set>
                                    <p:animEffect transition="in" filter="checkerboard(across)">
                                      <p:cBhvr>
                                        <p:cTn id="17" dur="500"/>
                                        <p:tgtEl>
                                          <p:spTgt spid="9220"/>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checkerboard(across)">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220" grpId="0"/>
      <p:bldP spid="7"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a:xfrm>
            <a:off x="899592" y="332656"/>
            <a:ext cx="8244408" cy="936104"/>
          </a:xfrm>
        </p:spPr>
        <p:txBody>
          <a:bodyPr/>
          <a:lstStyle/>
          <a:p>
            <a:pPr algn="ctr" eaLnBrk="1" hangingPunct="1"/>
            <a:r>
              <a:rPr lang="fr-FR" sz="3100" b="1" dirty="0" smtClean="0"/>
              <a:t/>
            </a:r>
            <a:br>
              <a:rPr lang="fr-FR" sz="3100" b="1" dirty="0" smtClean="0"/>
            </a:br>
            <a:r>
              <a:rPr lang="fr-FR" sz="3100" b="1" dirty="0" smtClean="0"/>
              <a:t>3- </a:t>
            </a:r>
            <a:r>
              <a:rPr lang="fr-FR" sz="3200" b="1" dirty="0" smtClean="0"/>
              <a:t>Le traitement des enquêtes 1-2-3 pour la comptabilité nationale </a:t>
            </a:r>
            <a:br>
              <a:rPr lang="fr-FR" sz="3200" b="1" dirty="0" smtClean="0"/>
            </a:br>
            <a:endParaRPr lang="fr-FR" sz="3200" b="1" dirty="0" smtClean="0"/>
          </a:p>
        </p:txBody>
      </p:sp>
      <p:pic>
        <p:nvPicPr>
          <p:cNvPr id="11267" name="Picture 2"/>
          <p:cNvPicPr>
            <a:picLocks noChangeAspect="1" noChangeArrowheads="1"/>
          </p:cNvPicPr>
          <p:nvPr/>
        </p:nvPicPr>
        <p:blipFill>
          <a:blip r:embed="rId2" cstate="print"/>
          <a:srcRect/>
          <a:stretch>
            <a:fillRect/>
          </a:stretch>
        </p:blipFill>
        <p:spPr bwMode="auto">
          <a:xfrm>
            <a:off x="0" y="0"/>
            <a:ext cx="914400" cy="1247775"/>
          </a:xfrm>
          <a:prstGeom prst="rect">
            <a:avLst/>
          </a:prstGeom>
          <a:noFill/>
          <a:ln w="9525">
            <a:noFill/>
            <a:miter lim="800000"/>
            <a:headEnd/>
            <a:tailEnd/>
          </a:ln>
        </p:spPr>
      </p:pic>
      <p:sp>
        <p:nvSpPr>
          <p:cNvPr id="13" name="Rectangle 12"/>
          <p:cNvSpPr/>
          <p:nvPr/>
        </p:nvSpPr>
        <p:spPr>
          <a:xfrm>
            <a:off x="0" y="1484784"/>
            <a:ext cx="9396536" cy="8217634"/>
          </a:xfrm>
          <a:prstGeom prst="rect">
            <a:avLst/>
          </a:prstGeom>
        </p:spPr>
        <p:txBody>
          <a:bodyPr wrap="square">
            <a:spAutoFit/>
          </a:bodyPr>
          <a:lstStyle/>
          <a:p>
            <a:pPr algn="just"/>
            <a:endParaRPr lang="fr-FR" sz="2400" dirty="0" smtClean="0"/>
          </a:p>
          <a:p>
            <a:pPr>
              <a:buFont typeface="Wingdings" pitchFamily="2" charset="2"/>
              <a:buChar char="q"/>
            </a:pPr>
            <a:r>
              <a:rPr lang="fr-FR" sz="2400" b="1" dirty="0" smtClean="0">
                <a:solidFill>
                  <a:srgbClr val="0070C0"/>
                </a:solidFill>
              </a:rPr>
              <a:t>Les consommations intermédiaires</a:t>
            </a:r>
          </a:p>
          <a:p>
            <a:r>
              <a:rPr lang="fr-FR" sz="2400" dirty="0" smtClean="0"/>
              <a:t>Il ne s’agit pas de la totalité des dépenses de matières premières ou de produits achetés au cours de la période de référence, mais plutôt de ce qui a été effectivement utilisé dans le processus de production. </a:t>
            </a:r>
          </a:p>
          <a:p>
            <a:r>
              <a:rPr lang="fr-FR" sz="2400" dirty="0" smtClean="0"/>
              <a:t>Ensuite, les charges qui ne sont pas reliées directement à la production. Il s’agit des charges fixes (eau, électricité, téléphone, gaz, …) et des autres charges.</a:t>
            </a:r>
          </a:p>
          <a:p>
            <a:pPr>
              <a:buFont typeface="Wingdings" pitchFamily="2" charset="2"/>
              <a:buChar char="q"/>
            </a:pPr>
            <a:r>
              <a:rPr lang="fr-FR" sz="2400" b="1" dirty="0" smtClean="0">
                <a:solidFill>
                  <a:srgbClr val="0070C0"/>
                </a:solidFill>
              </a:rPr>
              <a:t>Formation brute de capital fixe (FBCF)</a:t>
            </a:r>
          </a:p>
          <a:p>
            <a:r>
              <a:rPr lang="fr-FR" sz="2400" dirty="0" smtClean="0"/>
              <a:t>Pour chaque catégorie d’actif fixe détenu par le promoteur de l’UPI, la section permet de déterminer le montant de chaque bien acquis au cours des douze derniers mois.</a:t>
            </a:r>
          </a:p>
          <a:p>
            <a:pPr>
              <a:buFont typeface="Wingdings" pitchFamily="2" charset="2"/>
              <a:buChar char="q"/>
            </a:pPr>
            <a:endParaRPr lang="fr-FR" sz="2400" b="1" dirty="0" smtClean="0">
              <a:solidFill>
                <a:srgbClr val="0070C0"/>
              </a:solidFill>
            </a:endParaRPr>
          </a:p>
          <a:p>
            <a:endParaRPr lang="fr-FR" sz="2400" dirty="0" smtClean="0"/>
          </a:p>
          <a:p>
            <a:endParaRPr lang="fr-FR" sz="2400" dirty="0" smtClean="0"/>
          </a:p>
          <a:p>
            <a:endParaRPr lang="fr-FR" sz="2400" b="1" dirty="0" smtClean="0">
              <a:solidFill>
                <a:srgbClr val="0070C0"/>
              </a:solidFill>
            </a:endParaRPr>
          </a:p>
          <a:p>
            <a:pPr lvl="1" algn="just">
              <a:buFont typeface="Wingdings" pitchFamily="2" charset="2"/>
              <a:buChar char="§"/>
            </a:pPr>
            <a:endParaRPr lang="fr-FR" sz="2400" b="1" dirty="0" smtClean="0">
              <a:solidFill>
                <a:srgbClr val="0070C0"/>
              </a:solidFill>
            </a:endParaRPr>
          </a:p>
          <a:p>
            <a:pPr algn="just"/>
            <a:endParaRPr lang="fr-FR" sz="2400" dirty="0" smtClean="0"/>
          </a:p>
          <a:p>
            <a:pPr lvl="1" algn="just">
              <a:spcBef>
                <a:spcPts val="1200"/>
              </a:spcBef>
              <a:spcAft>
                <a:spcPts val="1200"/>
              </a:spcAft>
              <a:buFont typeface="Wingdings" pitchFamily="2" charset="2"/>
              <a:buChar char="§"/>
            </a:pPr>
            <a:endParaRPr lang="fr-FR" sz="2400" dirty="0" smtClean="0"/>
          </a:p>
          <a:p>
            <a:pPr lvl="1" algn="just">
              <a:spcBef>
                <a:spcPts val="1200"/>
              </a:spcBef>
              <a:spcAft>
                <a:spcPts val="1200"/>
              </a:spcAft>
              <a:buFont typeface="Wingdings" pitchFamily="2" charset="2"/>
              <a:buChar char="§"/>
            </a:pPr>
            <a:endParaRPr lang="fr-FR" dirty="0"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770" decel="100000"/>
                                        <p:tgtEl>
                                          <p:spTgt spid="12290"/>
                                        </p:tgtEl>
                                      </p:cBhvr>
                                    </p:animEffect>
                                    <p:animScale>
                                      <p:cBhvr>
                                        <p:cTn id="8" dur="770" decel="100000"/>
                                        <p:tgtEl>
                                          <p:spTgt spid="12290"/>
                                        </p:tgtEl>
                                      </p:cBhvr>
                                      <p:from x="10000" y="10000"/>
                                      <p:to x="200000" y="450000"/>
                                    </p:animScale>
                                    <p:animScale>
                                      <p:cBhvr>
                                        <p:cTn id="9" dur="1230" accel="100000" fill="hold">
                                          <p:stCondLst>
                                            <p:cond delay="770"/>
                                          </p:stCondLst>
                                        </p:cTn>
                                        <p:tgtEl>
                                          <p:spTgt spid="12290"/>
                                        </p:tgtEl>
                                      </p:cBhvr>
                                      <p:from x="200000" y="450000"/>
                                      <p:to x="100000" y="100000"/>
                                    </p:animScale>
                                    <p:set>
                                      <p:cBhvr>
                                        <p:cTn id="10" dur="770" fill="hold"/>
                                        <p:tgtEl>
                                          <p:spTgt spid="12290"/>
                                        </p:tgtEl>
                                        <p:attrNameLst>
                                          <p:attrName>ppt_x</p:attrName>
                                        </p:attrNameLst>
                                      </p:cBhvr>
                                      <p:to>
                                        <p:strVal val="(0.5)"/>
                                      </p:to>
                                    </p:set>
                                    <p:anim from="(0.5)" to="(#ppt_x)" calcmode="lin" valueType="num">
                                      <p:cBhvr>
                                        <p:cTn id="11" dur="1230" accel="100000" fill="hold">
                                          <p:stCondLst>
                                            <p:cond delay="770"/>
                                          </p:stCondLst>
                                        </p:cTn>
                                        <p:tgtEl>
                                          <p:spTgt spid="12290"/>
                                        </p:tgtEl>
                                        <p:attrNameLst>
                                          <p:attrName>ppt_x</p:attrName>
                                        </p:attrNameLst>
                                      </p:cBhvr>
                                    </p:anim>
                                    <p:set>
                                      <p:cBhvr>
                                        <p:cTn id="12" dur="770" fill="hold"/>
                                        <p:tgtEl>
                                          <p:spTgt spid="12290"/>
                                        </p:tgtEl>
                                        <p:attrNameLst>
                                          <p:attrName>ppt_y</p:attrName>
                                        </p:attrNameLst>
                                      </p:cBhvr>
                                      <p:to>
                                        <p:strVal val="(#ppt_y+0.4)"/>
                                      </p:to>
                                    </p:set>
                                    <p:anim from="(#ppt_y+0.4)" to="(#ppt_y)" calcmode="lin" valueType="num">
                                      <p:cBhvr>
                                        <p:cTn id="13" dur="1230" accel="100000" fill="hold">
                                          <p:stCondLst>
                                            <p:cond delay="770"/>
                                          </p:stCondLst>
                                        </p:cTn>
                                        <p:tgtEl>
                                          <p:spTgt spid="1229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1" nodeType="clickEffect">
                                  <p:stCondLst>
                                    <p:cond delay="0"/>
                                  </p:stCondLst>
                                  <p:childTnLst>
                                    <p:set>
                                      <p:cBhvr>
                                        <p:cTn id="17" dur="1" fill="hold">
                                          <p:stCondLst>
                                            <p:cond delay="0"/>
                                          </p:stCondLst>
                                        </p:cTn>
                                        <p:tgtEl>
                                          <p:spTgt spid="12290"/>
                                        </p:tgtEl>
                                        <p:attrNameLst>
                                          <p:attrName>style.visibility</p:attrName>
                                        </p:attrNameLst>
                                      </p:cBhvr>
                                      <p:to>
                                        <p:strVal val="visible"/>
                                      </p:to>
                                    </p:set>
                                    <p:animEffect transition="in" filter="checkerboard(across)">
                                      <p:cBhvr>
                                        <p:cTn id="18"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0"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a:xfrm>
            <a:off x="899592" y="0"/>
            <a:ext cx="8244408" cy="936104"/>
          </a:xfrm>
        </p:spPr>
        <p:txBody>
          <a:bodyPr/>
          <a:lstStyle/>
          <a:p>
            <a:pPr algn="ctr" eaLnBrk="1" hangingPunct="1"/>
            <a:r>
              <a:rPr lang="fr-FR" sz="3100" b="1" dirty="0" smtClean="0"/>
              <a:t/>
            </a:r>
            <a:br>
              <a:rPr lang="fr-FR" sz="3100" b="1" dirty="0" smtClean="0"/>
            </a:br>
            <a:r>
              <a:rPr lang="fr-FR" sz="3100" b="1" dirty="0" smtClean="0"/>
              <a:t> 3- </a:t>
            </a:r>
            <a:r>
              <a:rPr lang="fr-FR" sz="3200" b="1" dirty="0" smtClean="0"/>
              <a:t>Le traitement des enquêtes 1-2-3 pour la comptabilité nationale </a:t>
            </a:r>
            <a:br>
              <a:rPr lang="fr-FR" sz="3200" b="1" dirty="0" smtClean="0"/>
            </a:br>
            <a:endParaRPr lang="fr-FR" sz="3200" b="1" dirty="0" smtClean="0"/>
          </a:p>
        </p:txBody>
      </p:sp>
      <p:pic>
        <p:nvPicPr>
          <p:cNvPr id="11267" name="Picture 2"/>
          <p:cNvPicPr>
            <a:picLocks noChangeAspect="1" noChangeArrowheads="1"/>
          </p:cNvPicPr>
          <p:nvPr/>
        </p:nvPicPr>
        <p:blipFill>
          <a:blip r:embed="rId2" cstate="print"/>
          <a:srcRect/>
          <a:stretch>
            <a:fillRect/>
          </a:stretch>
        </p:blipFill>
        <p:spPr bwMode="auto">
          <a:xfrm>
            <a:off x="0" y="0"/>
            <a:ext cx="914400" cy="1247775"/>
          </a:xfrm>
          <a:prstGeom prst="rect">
            <a:avLst/>
          </a:prstGeom>
          <a:noFill/>
          <a:ln w="9525">
            <a:noFill/>
            <a:miter lim="800000"/>
            <a:headEnd/>
            <a:tailEnd/>
          </a:ln>
        </p:spPr>
      </p:pic>
      <p:sp>
        <p:nvSpPr>
          <p:cNvPr id="13" name="Rectangle 12"/>
          <p:cNvSpPr/>
          <p:nvPr/>
        </p:nvSpPr>
        <p:spPr>
          <a:xfrm>
            <a:off x="0" y="1052736"/>
            <a:ext cx="9396536" cy="9325630"/>
          </a:xfrm>
          <a:prstGeom prst="rect">
            <a:avLst/>
          </a:prstGeom>
        </p:spPr>
        <p:txBody>
          <a:bodyPr wrap="square">
            <a:spAutoFit/>
          </a:bodyPr>
          <a:lstStyle/>
          <a:p>
            <a:pPr algn="just"/>
            <a:endParaRPr lang="fr-FR" sz="2400" dirty="0" smtClean="0"/>
          </a:p>
          <a:p>
            <a:pPr>
              <a:buFont typeface="Wingdings" pitchFamily="2" charset="2"/>
              <a:buChar char="q"/>
            </a:pPr>
            <a:r>
              <a:rPr lang="fr-FR" sz="2400" b="1" dirty="0" smtClean="0">
                <a:solidFill>
                  <a:srgbClr val="0070C0"/>
                </a:solidFill>
              </a:rPr>
              <a:t>La rémunération des salariés</a:t>
            </a:r>
          </a:p>
          <a:p>
            <a:r>
              <a:rPr lang="fr-FR" sz="2400" dirty="0" smtClean="0"/>
              <a:t>La rémunération des salariés est déterminée à partir:</a:t>
            </a:r>
          </a:p>
          <a:p>
            <a:r>
              <a:rPr lang="fr-FR" sz="2400" dirty="0" smtClean="0"/>
              <a:t>-  du module sur les caractéristiques de l’emploi qui permet de déterminer les salaires bruts des UPI par branche d’activité;</a:t>
            </a:r>
          </a:p>
          <a:p>
            <a:r>
              <a:rPr lang="fr-FR" sz="2400" dirty="0" smtClean="0"/>
              <a:t>- Du module sur les primes et avantages qui permet de ressortir d’autres éléments des salaires bruts (prime de fin d’année, congé payé, …) et surtout les cotisations sociales (CNPS) à la charge des employeurs.</a:t>
            </a:r>
          </a:p>
          <a:p>
            <a:pPr>
              <a:buFont typeface="Wingdings" pitchFamily="2" charset="2"/>
              <a:buChar char="q"/>
            </a:pPr>
            <a:r>
              <a:rPr lang="fr-FR" sz="2400" b="1" dirty="0" smtClean="0">
                <a:solidFill>
                  <a:srgbClr val="0070C0"/>
                </a:solidFill>
              </a:rPr>
              <a:t> Impôt sur l’activité</a:t>
            </a:r>
          </a:p>
          <a:p>
            <a:r>
              <a:rPr lang="fr-FR" sz="2400" dirty="0" smtClean="0"/>
              <a:t>Ce sont tous les impôts à l'exclusion de ceux sur les produits qui sont liés à l'activité de l'entreprise. Ils sont déterminés à partir du module </a:t>
            </a:r>
            <a:r>
              <a:rPr lang="fr-FR" sz="2400" dirty="0" smtClean="0"/>
              <a:t>sur </a:t>
            </a:r>
            <a:r>
              <a:rPr lang="fr-FR" sz="2400" dirty="0" smtClean="0"/>
              <a:t>les dépenses et charges. Les impôts calculés par branche d’activité concernent les éléments suivants : impôts (patente, impôt libératoire), impôts locaux (ticket,…) et autres impôts et taxes.</a:t>
            </a:r>
          </a:p>
          <a:p>
            <a:pPr>
              <a:buFont typeface="Wingdings" pitchFamily="2" charset="2"/>
              <a:buChar char="q"/>
            </a:pPr>
            <a:endParaRPr lang="fr-FR" sz="2400" b="1" dirty="0" smtClean="0">
              <a:solidFill>
                <a:srgbClr val="0070C0"/>
              </a:solidFill>
            </a:endParaRPr>
          </a:p>
          <a:p>
            <a:endParaRPr lang="fr-FR" sz="2400" dirty="0" smtClean="0"/>
          </a:p>
          <a:p>
            <a:endParaRPr lang="fr-FR" sz="2400" dirty="0" smtClean="0"/>
          </a:p>
          <a:p>
            <a:endParaRPr lang="fr-FR" sz="2400" b="1" dirty="0" smtClean="0">
              <a:solidFill>
                <a:srgbClr val="0070C0"/>
              </a:solidFill>
            </a:endParaRPr>
          </a:p>
          <a:p>
            <a:pPr lvl="1" algn="just">
              <a:buFont typeface="Wingdings" pitchFamily="2" charset="2"/>
              <a:buChar char="§"/>
            </a:pPr>
            <a:endParaRPr lang="fr-FR" sz="2400" b="1" dirty="0" smtClean="0">
              <a:solidFill>
                <a:srgbClr val="0070C0"/>
              </a:solidFill>
            </a:endParaRPr>
          </a:p>
          <a:p>
            <a:pPr algn="just"/>
            <a:endParaRPr lang="fr-FR" sz="2400" dirty="0" smtClean="0"/>
          </a:p>
          <a:p>
            <a:pPr lvl="1" algn="just">
              <a:spcBef>
                <a:spcPts val="1200"/>
              </a:spcBef>
              <a:spcAft>
                <a:spcPts val="1200"/>
              </a:spcAft>
              <a:buFont typeface="Wingdings" pitchFamily="2" charset="2"/>
              <a:buChar char="§"/>
            </a:pPr>
            <a:endParaRPr lang="fr-FR" sz="2400" dirty="0" smtClean="0"/>
          </a:p>
          <a:p>
            <a:pPr lvl="1" algn="just">
              <a:spcBef>
                <a:spcPts val="1200"/>
              </a:spcBef>
              <a:spcAft>
                <a:spcPts val="1200"/>
              </a:spcAft>
              <a:buFont typeface="Wingdings" pitchFamily="2" charset="2"/>
              <a:buChar char="§"/>
            </a:pPr>
            <a:endParaRPr lang="fr-FR" dirty="0"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770" decel="100000"/>
                                        <p:tgtEl>
                                          <p:spTgt spid="12290"/>
                                        </p:tgtEl>
                                      </p:cBhvr>
                                    </p:animEffect>
                                    <p:animScale>
                                      <p:cBhvr>
                                        <p:cTn id="8" dur="770" decel="100000"/>
                                        <p:tgtEl>
                                          <p:spTgt spid="12290"/>
                                        </p:tgtEl>
                                      </p:cBhvr>
                                      <p:from x="10000" y="10000"/>
                                      <p:to x="200000" y="450000"/>
                                    </p:animScale>
                                    <p:animScale>
                                      <p:cBhvr>
                                        <p:cTn id="9" dur="1230" accel="100000" fill="hold">
                                          <p:stCondLst>
                                            <p:cond delay="770"/>
                                          </p:stCondLst>
                                        </p:cTn>
                                        <p:tgtEl>
                                          <p:spTgt spid="12290"/>
                                        </p:tgtEl>
                                      </p:cBhvr>
                                      <p:from x="200000" y="450000"/>
                                      <p:to x="100000" y="100000"/>
                                    </p:animScale>
                                    <p:set>
                                      <p:cBhvr>
                                        <p:cTn id="10" dur="770" fill="hold"/>
                                        <p:tgtEl>
                                          <p:spTgt spid="12290"/>
                                        </p:tgtEl>
                                        <p:attrNameLst>
                                          <p:attrName>ppt_x</p:attrName>
                                        </p:attrNameLst>
                                      </p:cBhvr>
                                      <p:to>
                                        <p:strVal val="(0.5)"/>
                                      </p:to>
                                    </p:set>
                                    <p:anim from="(0.5)" to="(#ppt_x)" calcmode="lin" valueType="num">
                                      <p:cBhvr>
                                        <p:cTn id="11" dur="1230" accel="100000" fill="hold">
                                          <p:stCondLst>
                                            <p:cond delay="770"/>
                                          </p:stCondLst>
                                        </p:cTn>
                                        <p:tgtEl>
                                          <p:spTgt spid="12290"/>
                                        </p:tgtEl>
                                        <p:attrNameLst>
                                          <p:attrName>ppt_x</p:attrName>
                                        </p:attrNameLst>
                                      </p:cBhvr>
                                    </p:anim>
                                    <p:set>
                                      <p:cBhvr>
                                        <p:cTn id="12" dur="770" fill="hold"/>
                                        <p:tgtEl>
                                          <p:spTgt spid="12290"/>
                                        </p:tgtEl>
                                        <p:attrNameLst>
                                          <p:attrName>ppt_y</p:attrName>
                                        </p:attrNameLst>
                                      </p:cBhvr>
                                      <p:to>
                                        <p:strVal val="(#ppt_y+0.4)"/>
                                      </p:to>
                                    </p:set>
                                    <p:anim from="(#ppt_y+0.4)" to="(#ppt_y)" calcmode="lin" valueType="num">
                                      <p:cBhvr>
                                        <p:cTn id="13" dur="1230" accel="100000" fill="hold">
                                          <p:stCondLst>
                                            <p:cond delay="770"/>
                                          </p:stCondLst>
                                        </p:cTn>
                                        <p:tgtEl>
                                          <p:spTgt spid="1229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1" nodeType="clickEffect">
                                  <p:stCondLst>
                                    <p:cond delay="0"/>
                                  </p:stCondLst>
                                  <p:childTnLst>
                                    <p:set>
                                      <p:cBhvr>
                                        <p:cTn id="17" dur="1" fill="hold">
                                          <p:stCondLst>
                                            <p:cond delay="0"/>
                                          </p:stCondLst>
                                        </p:cTn>
                                        <p:tgtEl>
                                          <p:spTgt spid="12290"/>
                                        </p:tgtEl>
                                        <p:attrNameLst>
                                          <p:attrName>style.visibility</p:attrName>
                                        </p:attrNameLst>
                                      </p:cBhvr>
                                      <p:to>
                                        <p:strVal val="visible"/>
                                      </p:to>
                                    </p:set>
                                    <p:animEffect transition="in" filter="checkerboard(across)">
                                      <p:cBhvr>
                                        <p:cTn id="18"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0"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a:xfrm>
            <a:off x="899592" y="0"/>
            <a:ext cx="8244408" cy="936104"/>
          </a:xfrm>
        </p:spPr>
        <p:txBody>
          <a:bodyPr/>
          <a:lstStyle/>
          <a:p>
            <a:pPr algn="ctr" eaLnBrk="1" hangingPunct="1"/>
            <a:r>
              <a:rPr lang="fr-FR" sz="3100" b="1" dirty="0" smtClean="0"/>
              <a:t/>
            </a:r>
            <a:br>
              <a:rPr lang="fr-FR" sz="3100" b="1" dirty="0" smtClean="0"/>
            </a:br>
            <a:r>
              <a:rPr lang="fr-FR" sz="3100" b="1" dirty="0" smtClean="0"/>
              <a:t> 3- </a:t>
            </a:r>
            <a:r>
              <a:rPr lang="fr-FR" sz="3200" b="1" dirty="0" smtClean="0"/>
              <a:t>Le traitement des enquêtes 1-2-3 pour la comptabilité nationale </a:t>
            </a:r>
            <a:br>
              <a:rPr lang="fr-FR" sz="3200" b="1" dirty="0" smtClean="0"/>
            </a:br>
            <a:endParaRPr lang="fr-FR" sz="3200" b="1" dirty="0" smtClean="0"/>
          </a:p>
        </p:txBody>
      </p:sp>
      <p:pic>
        <p:nvPicPr>
          <p:cNvPr id="11267" name="Picture 2"/>
          <p:cNvPicPr>
            <a:picLocks noChangeAspect="1" noChangeArrowheads="1"/>
          </p:cNvPicPr>
          <p:nvPr/>
        </p:nvPicPr>
        <p:blipFill>
          <a:blip r:embed="rId2" cstate="print"/>
          <a:srcRect/>
          <a:stretch>
            <a:fillRect/>
          </a:stretch>
        </p:blipFill>
        <p:spPr bwMode="auto">
          <a:xfrm>
            <a:off x="0" y="0"/>
            <a:ext cx="914400" cy="1247775"/>
          </a:xfrm>
          <a:prstGeom prst="rect">
            <a:avLst/>
          </a:prstGeom>
          <a:noFill/>
          <a:ln w="9525">
            <a:noFill/>
            <a:miter lim="800000"/>
            <a:headEnd/>
            <a:tailEnd/>
          </a:ln>
        </p:spPr>
      </p:pic>
      <p:sp>
        <p:nvSpPr>
          <p:cNvPr id="13" name="Rectangle 12"/>
          <p:cNvSpPr/>
          <p:nvPr/>
        </p:nvSpPr>
        <p:spPr>
          <a:xfrm>
            <a:off x="0" y="1052736"/>
            <a:ext cx="9396536" cy="6740307"/>
          </a:xfrm>
          <a:prstGeom prst="rect">
            <a:avLst/>
          </a:prstGeom>
        </p:spPr>
        <p:txBody>
          <a:bodyPr wrap="square">
            <a:spAutoFit/>
          </a:bodyPr>
          <a:lstStyle/>
          <a:p>
            <a:pPr algn="just"/>
            <a:endParaRPr lang="fr-FR" sz="2400" dirty="0" smtClean="0"/>
          </a:p>
          <a:p>
            <a:pPr>
              <a:buFont typeface="Wingdings" pitchFamily="2" charset="2"/>
              <a:buChar char="q"/>
            </a:pPr>
            <a:endParaRPr lang="fr-FR" sz="2400" b="1" dirty="0" smtClean="0">
              <a:solidFill>
                <a:srgbClr val="0070C0"/>
              </a:solidFill>
            </a:endParaRPr>
          </a:p>
          <a:p>
            <a:pPr>
              <a:buFont typeface="Wingdings" pitchFamily="2" charset="2"/>
              <a:buChar char="q"/>
            </a:pPr>
            <a:r>
              <a:rPr lang="fr-FR" sz="2400" b="1" dirty="0" smtClean="0">
                <a:solidFill>
                  <a:srgbClr val="0070C0"/>
                </a:solidFill>
              </a:rPr>
              <a:t>La matrice emploi</a:t>
            </a:r>
          </a:p>
          <a:p>
            <a:r>
              <a:rPr lang="fr-FR" sz="2400" dirty="0" smtClean="0"/>
              <a:t>La matrice emploi de l’EESI présente suivant les branches d’activités (en ligne) et les secteurs d’activité (en colonne), les effectifs des actifs occupés de l’économie nationale. Chaque secteur d’activité est décomposé par catégorie </a:t>
            </a:r>
            <a:r>
              <a:rPr lang="fr-FR" sz="2400" dirty="0" err="1" smtClean="0"/>
              <a:t>socio-professionnelle</a:t>
            </a:r>
            <a:r>
              <a:rPr lang="fr-FR" sz="2400" dirty="0" smtClean="0"/>
              <a:t> (salariés non déclarés, patrons, compte propre, apprentis et aides familiaux).</a:t>
            </a:r>
          </a:p>
          <a:p>
            <a:endParaRPr lang="fr-FR" sz="2400" b="1" dirty="0" smtClean="0">
              <a:solidFill>
                <a:srgbClr val="0070C0"/>
              </a:solidFill>
            </a:endParaRPr>
          </a:p>
          <a:p>
            <a:endParaRPr lang="fr-FR" sz="2400" dirty="0" smtClean="0"/>
          </a:p>
          <a:p>
            <a:endParaRPr lang="fr-FR" sz="2400" dirty="0" smtClean="0"/>
          </a:p>
          <a:p>
            <a:endParaRPr lang="fr-FR" sz="2400" b="1" dirty="0" smtClean="0">
              <a:solidFill>
                <a:srgbClr val="0070C0"/>
              </a:solidFill>
            </a:endParaRPr>
          </a:p>
          <a:p>
            <a:pPr lvl="1" algn="just">
              <a:buFont typeface="Wingdings" pitchFamily="2" charset="2"/>
              <a:buChar char="§"/>
            </a:pPr>
            <a:endParaRPr lang="fr-FR" sz="2400" b="1" dirty="0" smtClean="0">
              <a:solidFill>
                <a:srgbClr val="0070C0"/>
              </a:solidFill>
            </a:endParaRPr>
          </a:p>
          <a:p>
            <a:pPr algn="just"/>
            <a:endParaRPr lang="fr-FR" sz="2400" dirty="0" smtClean="0"/>
          </a:p>
          <a:p>
            <a:pPr lvl="1" algn="just">
              <a:spcBef>
                <a:spcPts val="1200"/>
              </a:spcBef>
              <a:spcAft>
                <a:spcPts val="1200"/>
              </a:spcAft>
              <a:buFont typeface="Wingdings" pitchFamily="2" charset="2"/>
              <a:buChar char="§"/>
            </a:pPr>
            <a:endParaRPr lang="fr-FR" sz="2400" dirty="0" smtClean="0"/>
          </a:p>
          <a:p>
            <a:pPr lvl="1" algn="just">
              <a:spcBef>
                <a:spcPts val="1200"/>
              </a:spcBef>
              <a:spcAft>
                <a:spcPts val="1200"/>
              </a:spcAft>
              <a:buFont typeface="Wingdings" pitchFamily="2" charset="2"/>
              <a:buChar char="§"/>
            </a:pPr>
            <a:endParaRPr lang="fr-FR" dirty="0"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770" decel="100000"/>
                                        <p:tgtEl>
                                          <p:spTgt spid="12290"/>
                                        </p:tgtEl>
                                      </p:cBhvr>
                                    </p:animEffect>
                                    <p:animScale>
                                      <p:cBhvr>
                                        <p:cTn id="8" dur="770" decel="100000"/>
                                        <p:tgtEl>
                                          <p:spTgt spid="12290"/>
                                        </p:tgtEl>
                                      </p:cBhvr>
                                      <p:from x="10000" y="10000"/>
                                      <p:to x="200000" y="450000"/>
                                    </p:animScale>
                                    <p:animScale>
                                      <p:cBhvr>
                                        <p:cTn id="9" dur="1230" accel="100000" fill="hold">
                                          <p:stCondLst>
                                            <p:cond delay="770"/>
                                          </p:stCondLst>
                                        </p:cTn>
                                        <p:tgtEl>
                                          <p:spTgt spid="12290"/>
                                        </p:tgtEl>
                                      </p:cBhvr>
                                      <p:from x="200000" y="450000"/>
                                      <p:to x="100000" y="100000"/>
                                    </p:animScale>
                                    <p:set>
                                      <p:cBhvr>
                                        <p:cTn id="10" dur="770" fill="hold"/>
                                        <p:tgtEl>
                                          <p:spTgt spid="12290"/>
                                        </p:tgtEl>
                                        <p:attrNameLst>
                                          <p:attrName>ppt_x</p:attrName>
                                        </p:attrNameLst>
                                      </p:cBhvr>
                                      <p:to>
                                        <p:strVal val="(0.5)"/>
                                      </p:to>
                                    </p:set>
                                    <p:anim from="(0.5)" to="(#ppt_x)" calcmode="lin" valueType="num">
                                      <p:cBhvr>
                                        <p:cTn id="11" dur="1230" accel="100000" fill="hold">
                                          <p:stCondLst>
                                            <p:cond delay="770"/>
                                          </p:stCondLst>
                                        </p:cTn>
                                        <p:tgtEl>
                                          <p:spTgt spid="12290"/>
                                        </p:tgtEl>
                                        <p:attrNameLst>
                                          <p:attrName>ppt_x</p:attrName>
                                        </p:attrNameLst>
                                      </p:cBhvr>
                                    </p:anim>
                                    <p:set>
                                      <p:cBhvr>
                                        <p:cTn id="12" dur="770" fill="hold"/>
                                        <p:tgtEl>
                                          <p:spTgt spid="12290"/>
                                        </p:tgtEl>
                                        <p:attrNameLst>
                                          <p:attrName>ppt_y</p:attrName>
                                        </p:attrNameLst>
                                      </p:cBhvr>
                                      <p:to>
                                        <p:strVal val="(#ppt_y+0.4)"/>
                                      </p:to>
                                    </p:set>
                                    <p:anim from="(#ppt_y+0.4)" to="(#ppt_y)" calcmode="lin" valueType="num">
                                      <p:cBhvr>
                                        <p:cTn id="13" dur="1230" accel="100000" fill="hold">
                                          <p:stCondLst>
                                            <p:cond delay="770"/>
                                          </p:stCondLst>
                                        </p:cTn>
                                        <p:tgtEl>
                                          <p:spTgt spid="1229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1" nodeType="clickEffect">
                                  <p:stCondLst>
                                    <p:cond delay="0"/>
                                  </p:stCondLst>
                                  <p:childTnLst>
                                    <p:set>
                                      <p:cBhvr>
                                        <p:cTn id="17" dur="1" fill="hold">
                                          <p:stCondLst>
                                            <p:cond delay="0"/>
                                          </p:stCondLst>
                                        </p:cTn>
                                        <p:tgtEl>
                                          <p:spTgt spid="12290"/>
                                        </p:tgtEl>
                                        <p:attrNameLst>
                                          <p:attrName>style.visibility</p:attrName>
                                        </p:attrNameLst>
                                      </p:cBhvr>
                                      <p:to>
                                        <p:strVal val="visible"/>
                                      </p:to>
                                    </p:set>
                                    <p:animEffect transition="in" filter="checkerboard(across)">
                                      <p:cBhvr>
                                        <p:cTn id="18"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0"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a:xfrm>
            <a:off x="899592" y="0"/>
            <a:ext cx="8244408" cy="936104"/>
          </a:xfrm>
        </p:spPr>
        <p:txBody>
          <a:bodyPr/>
          <a:lstStyle/>
          <a:p>
            <a:pPr algn="ctr" eaLnBrk="1" hangingPunct="1"/>
            <a:r>
              <a:rPr lang="fr-FR" sz="3100" b="1" dirty="0" smtClean="0"/>
              <a:t/>
            </a:r>
            <a:br>
              <a:rPr lang="fr-FR" sz="3100" b="1" dirty="0" smtClean="0"/>
            </a:br>
            <a:r>
              <a:rPr lang="fr-FR" sz="3100" b="1" dirty="0" smtClean="0"/>
              <a:t> 4- </a:t>
            </a:r>
            <a:r>
              <a:rPr lang="fr-FR" sz="3200" b="1" dirty="0" smtClean="0"/>
              <a:t>Quelques limites de l’intégration des enquêtes 1-2-3</a:t>
            </a:r>
            <a:br>
              <a:rPr lang="fr-FR" sz="3200" b="1" dirty="0" smtClean="0"/>
            </a:br>
            <a:endParaRPr lang="fr-FR" sz="3200" b="1" dirty="0" smtClean="0"/>
          </a:p>
        </p:txBody>
      </p:sp>
      <p:pic>
        <p:nvPicPr>
          <p:cNvPr id="11267" name="Picture 2"/>
          <p:cNvPicPr>
            <a:picLocks noChangeAspect="1" noChangeArrowheads="1"/>
          </p:cNvPicPr>
          <p:nvPr/>
        </p:nvPicPr>
        <p:blipFill>
          <a:blip r:embed="rId2" cstate="print"/>
          <a:srcRect/>
          <a:stretch>
            <a:fillRect/>
          </a:stretch>
        </p:blipFill>
        <p:spPr bwMode="auto">
          <a:xfrm>
            <a:off x="0" y="0"/>
            <a:ext cx="914400" cy="1247775"/>
          </a:xfrm>
          <a:prstGeom prst="rect">
            <a:avLst/>
          </a:prstGeom>
          <a:noFill/>
          <a:ln w="9525">
            <a:noFill/>
            <a:miter lim="800000"/>
            <a:headEnd/>
            <a:tailEnd/>
          </a:ln>
        </p:spPr>
      </p:pic>
      <p:sp>
        <p:nvSpPr>
          <p:cNvPr id="13" name="Rectangle 12"/>
          <p:cNvSpPr/>
          <p:nvPr/>
        </p:nvSpPr>
        <p:spPr>
          <a:xfrm>
            <a:off x="0" y="1052736"/>
            <a:ext cx="9396536" cy="8956298"/>
          </a:xfrm>
          <a:prstGeom prst="rect">
            <a:avLst/>
          </a:prstGeom>
        </p:spPr>
        <p:txBody>
          <a:bodyPr wrap="square">
            <a:spAutoFit/>
          </a:bodyPr>
          <a:lstStyle/>
          <a:p>
            <a:pPr algn="just"/>
            <a:endParaRPr lang="fr-FR" sz="2400" dirty="0" smtClean="0"/>
          </a:p>
          <a:p>
            <a:pPr>
              <a:buFont typeface="Wingdings" pitchFamily="2" charset="2"/>
              <a:buChar char="q"/>
            </a:pPr>
            <a:endParaRPr lang="fr-FR" sz="2400" b="1" dirty="0" smtClean="0">
              <a:solidFill>
                <a:srgbClr val="0070C0"/>
              </a:solidFill>
            </a:endParaRPr>
          </a:p>
          <a:p>
            <a:pPr>
              <a:buFont typeface="Wingdings" pitchFamily="2" charset="2"/>
              <a:buChar char="q"/>
            </a:pPr>
            <a:r>
              <a:rPr lang="fr-FR" sz="2400" b="1" dirty="0" smtClean="0">
                <a:solidFill>
                  <a:srgbClr val="0070C0"/>
                </a:solidFill>
              </a:rPr>
              <a:t>Les projections</a:t>
            </a:r>
          </a:p>
          <a:p>
            <a:pPr>
              <a:buFont typeface="Wingdings" pitchFamily="2" charset="2"/>
              <a:buChar char="§"/>
            </a:pPr>
            <a:r>
              <a:rPr lang="fr-FR" sz="2400" dirty="0" smtClean="0"/>
              <a:t>Périodicité de l’EESI: 5ans</a:t>
            </a:r>
          </a:p>
          <a:p>
            <a:pPr>
              <a:buFont typeface="Wingdings" pitchFamily="2" charset="2"/>
              <a:buChar char="§"/>
            </a:pPr>
            <a:r>
              <a:rPr lang="fr-FR" sz="2400" dirty="0" smtClean="0"/>
              <a:t>problème de données pour les années intermédiaires à deux enquêtes.</a:t>
            </a:r>
          </a:p>
          <a:p>
            <a:pPr>
              <a:buFont typeface="Wingdings" pitchFamily="2" charset="2"/>
              <a:buChar char="§"/>
            </a:pPr>
            <a:r>
              <a:rPr lang="fr-FR" sz="2400" dirty="0" smtClean="0"/>
              <a:t>Problème des projections ou des </a:t>
            </a:r>
            <a:r>
              <a:rPr lang="fr-FR" sz="2400" dirty="0" err="1" smtClean="0"/>
              <a:t>rétropolations</a:t>
            </a:r>
            <a:r>
              <a:rPr lang="fr-FR" sz="2400" dirty="0" smtClean="0"/>
              <a:t>: introduction des biais dans la mesure où l’on fait des hypothèses sur un secteur informel en pleine mutation et qui est difficile à maitriser. </a:t>
            </a:r>
          </a:p>
          <a:p>
            <a:pPr>
              <a:buFont typeface="Wingdings" pitchFamily="2" charset="2"/>
              <a:buChar char="q"/>
            </a:pPr>
            <a:r>
              <a:rPr lang="fr-FR" sz="2400" b="1" dirty="0" smtClean="0">
                <a:solidFill>
                  <a:srgbClr val="0070C0"/>
                </a:solidFill>
              </a:rPr>
              <a:t>La différence de nomenclature</a:t>
            </a:r>
          </a:p>
          <a:p>
            <a:r>
              <a:rPr lang="fr-FR" sz="2400" dirty="0" smtClean="0"/>
              <a:t>l’utilisation des nomenclatures différentes dans les deux sources, contraint à l’utilisation des matrices de passages impliquant certains arbitrages</a:t>
            </a:r>
            <a:r>
              <a:rPr lang="fr-FR" sz="2400" dirty="0" smtClean="0"/>
              <a:t>.</a:t>
            </a:r>
          </a:p>
          <a:p>
            <a:pPr>
              <a:buFont typeface="Wingdings" pitchFamily="2" charset="2"/>
              <a:buChar char="q"/>
            </a:pPr>
            <a:endParaRPr lang="fr-FR" sz="2400" b="1" dirty="0" smtClean="0">
              <a:solidFill>
                <a:srgbClr val="0070C0"/>
              </a:solidFill>
            </a:endParaRPr>
          </a:p>
          <a:p>
            <a:pPr>
              <a:buFont typeface="Wingdings" pitchFamily="2" charset="2"/>
              <a:buChar char="q"/>
            </a:pPr>
            <a:endParaRPr lang="fr-FR" sz="2400" b="1" dirty="0" smtClean="0">
              <a:solidFill>
                <a:srgbClr val="0070C0"/>
              </a:solidFill>
            </a:endParaRPr>
          </a:p>
          <a:p>
            <a:pPr>
              <a:buFont typeface="Wingdings" pitchFamily="2" charset="2"/>
              <a:buChar char="§"/>
            </a:pPr>
            <a:endParaRPr lang="fr-FR" sz="2400" dirty="0" smtClean="0"/>
          </a:p>
          <a:p>
            <a:endParaRPr lang="fr-FR" sz="2400" dirty="0" smtClean="0"/>
          </a:p>
          <a:p>
            <a:endParaRPr lang="fr-FR" sz="2400" dirty="0" smtClean="0"/>
          </a:p>
          <a:p>
            <a:endParaRPr lang="fr-FR" sz="2400" b="1" dirty="0" smtClean="0">
              <a:solidFill>
                <a:srgbClr val="0070C0"/>
              </a:solidFill>
            </a:endParaRPr>
          </a:p>
          <a:p>
            <a:pPr lvl="1" algn="just">
              <a:buFont typeface="Wingdings" pitchFamily="2" charset="2"/>
              <a:buChar char="§"/>
            </a:pPr>
            <a:endParaRPr lang="fr-FR" sz="2400" b="1" dirty="0" smtClean="0">
              <a:solidFill>
                <a:srgbClr val="0070C0"/>
              </a:solidFill>
            </a:endParaRPr>
          </a:p>
          <a:p>
            <a:pPr algn="just"/>
            <a:endParaRPr lang="fr-FR" sz="2400" dirty="0" smtClean="0"/>
          </a:p>
          <a:p>
            <a:pPr lvl="1" algn="just">
              <a:spcBef>
                <a:spcPts val="1200"/>
              </a:spcBef>
              <a:spcAft>
                <a:spcPts val="1200"/>
              </a:spcAft>
              <a:buFont typeface="Wingdings" pitchFamily="2" charset="2"/>
              <a:buChar char="§"/>
            </a:pPr>
            <a:endParaRPr lang="fr-FR" sz="2400" dirty="0" smtClean="0"/>
          </a:p>
          <a:p>
            <a:pPr lvl="1" algn="just">
              <a:spcBef>
                <a:spcPts val="1200"/>
              </a:spcBef>
              <a:spcAft>
                <a:spcPts val="1200"/>
              </a:spcAft>
              <a:buFont typeface="Wingdings" pitchFamily="2" charset="2"/>
              <a:buChar char="§"/>
            </a:pPr>
            <a:endParaRPr lang="fr-FR" dirty="0"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770" decel="100000"/>
                                        <p:tgtEl>
                                          <p:spTgt spid="12290"/>
                                        </p:tgtEl>
                                      </p:cBhvr>
                                    </p:animEffect>
                                    <p:animScale>
                                      <p:cBhvr>
                                        <p:cTn id="8" dur="770" decel="100000"/>
                                        <p:tgtEl>
                                          <p:spTgt spid="12290"/>
                                        </p:tgtEl>
                                      </p:cBhvr>
                                      <p:from x="10000" y="10000"/>
                                      <p:to x="200000" y="450000"/>
                                    </p:animScale>
                                    <p:animScale>
                                      <p:cBhvr>
                                        <p:cTn id="9" dur="1230" accel="100000" fill="hold">
                                          <p:stCondLst>
                                            <p:cond delay="770"/>
                                          </p:stCondLst>
                                        </p:cTn>
                                        <p:tgtEl>
                                          <p:spTgt spid="12290"/>
                                        </p:tgtEl>
                                      </p:cBhvr>
                                      <p:from x="200000" y="450000"/>
                                      <p:to x="100000" y="100000"/>
                                    </p:animScale>
                                    <p:set>
                                      <p:cBhvr>
                                        <p:cTn id="10" dur="770" fill="hold"/>
                                        <p:tgtEl>
                                          <p:spTgt spid="12290"/>
                                        </p:tgtEl>
                                        <p:attrNameLst>
                                          <p:attrName>ppt_x</p:attrName>
                                        </p:attrNameLst>
                                      </p:cBhvr>
                                      <p:to>
                                        <p:strVal val="(0.5)"/>
                                      </p:to>
                                    </p:set>
                                    <p:anim from="(0.5)" to="(#ppt_x)" calcmode="lin" valueType="num">
                                      <p:cBhvr>
                                        <p:cTn id="11" dur="1230" accel="100000" fill="hold">
                                          <p:stCondLst>
                                            <p:cond delay="770"/>
                                          </p:stCondLst>
                                        </p:cTn>
                                        <p:tgtEl>
                                          <p:spTgt spid="12290"/>
                                        </p:tgtEl>
                                        <p:attrNameLst>
                                          <p:attrName>ppt_x</p:attrName>
                                        </p:attrNameLst>
                                      </p:cBhvr>
                                    </p:anim>
                                    <p:set>
                                      <p:cBhvr>
                                        <p:cTn id="12" dur="770" fill="hold"/>
                                        <p:tgtEl>
                                          <p:spTgt spid="12290"/>
                                        </p:tgtEl>
                                        <p:attrNameLst>
                                          <p:attrName>ppt_y</p:attrName>
                                        </p:attrNameLst>
                                      </p:cBhvr>
                                      <p:to>
                                        <p:strVal val="(#ppt_y+0.4)"/>
                                      </p:to>
                                    </p:set>
                                    <p:anim from="(#ppt_y+0.4)" to="(#ppt_y)" calcmode="lin" valueType="num">
                                      <p:cBhvr>
                                        <p:cTn id="13" dur="1230" accel="100000" fill="hold">
                                          <p:stCondLst>
                                            <p:cond delay="770"/>
                                          </p:stCondLst>
                                        </p:cTn>
                                        <p:tgtEl>
                                          <p:spTgt spid="1229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1" nodeType="clickEffect">
                                  <p:stCondLst>
                                    <p:cond delay="0"/>
                                  </p:stCondLst>
                                  <p:childTnLst>
                                    <p:set>
                                      <p:cBhvr>
                                        <p:cTn id="17" dur="1" fill="hold">
                                          <p:stCondLst>
                                            <p:cond delay="0"/>
                                          </p:stCondLst>
                                        </p:cTn>
                                        <p:tgtEl>
                                          <p:spTgt spid="12290"/>
                                        </p:tgtEl>
                                        <p:attrNameLst>
                                          <p:attrName>style.visibility</p:attrName>
                                        </p:attrNameLst>
                                      </p:cBhvr>
                                      <p:to>
                                        <p:strVal val="visible"/>
                                      </p:to>
                                    </p:set>
                                    <p:animEffect transition="in" filter="checkerboard(across)">
                                      <p:cBhvr>
                                        <p:cTn id="18"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0"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a:xfrm>
            <a:off x="899592" y="0"/>
            <a:ext cx="8244408" cy="936104"/>
          </a:xfrm>
        </p:spPr>
        <p:txBody>
          <a:bodyPr/>
          <a:lstStyle/>
          <a:p>
            <a:pPr algn="ctr" eaLnBrk="1" hangingPunct="1"/>
            <a:r>
              <a:rPr lang="fr-FR" sz="3100" b="1" dirty="0" smtClean="0"/>
              <a:t/>
            </a:r>
            <a:br>
              <a:rPr lang="fr-FR" sz="3100" b="1" dirty="0" smtClean="0"/>
            </a:br>
            <a:r>
              <a:rPr lang="fr-FR" sz="3100" b="1" dirty="0" smtClean="0"/>
              <a:t> 4- </a:t>
            </a:r>
            <a:r>
              <a:rPr lang="fr-FR" sz="3200" b="1" dirty="0" smtClean="0"/>
              <a:t>Quelques limites de l’intégration des enquêtes 1-2-3</a:t>
            </a:r>
            <a:br>
              <a:rPr lang="fr-FR" sz="3200" b="1" dirty="0" smtClean="0"/>
            </a:br>
            <a:endParaRPr lang="fr-FR" sz="3200" b="1" dirty="0" smtClean="0"/>
          </a:p>
        </p:txBody>
      </p:sp>
      <p:pic>
        <p:nvPicPr>
          <p:cNvPr id="11267" name="Picture 2"/>
          <p:cNvPicPr>
            <a:picLocks noChangeAspect="1" noChangeArrowheads="1"/>
          </p:cNvPicPr>
          <p:nvPr/>
        </p:nvPicPr>
        <p:blipFill>
          <a:blip r:embed="rId2" cstate="print"/>
          <a:srcRect/>
          <a:stretch>
            <a:fillRect/>
          </a:stretch>
        </p:blipFill>
        <p:spPr bwMode="auto">
          <a:xfrm>
            <a:off x="0" y="0"/>
            <a:ext cx="914400" cy="1247775"/>
          </a:xfrm>
          <a:prstGeom prst="rect">
            <a:avLst/>
          </a:prstGeom>
          <a:noFill/>
          <a:ln w="9525">
            <a:noFill/>
            <a:miter lim="800000"/>
            <a:headEnd/>
            <a:tailEnd/>
          </a:ln>
        </p:spPr>
      </p:pic>
      <p:sp>
        <p:nvSpPr>
          <p:cNvPr id="13" name="Rectangle 12"/>
          <p:cNvSpPr/>
          <p:nvPr/>
        </p:nvSpPr>
        <p:spPr>
          <a:xfrm>
            <a:off x="0" y="1052736"/>
            <a:ext cx="9396536" cy="10064294"/>
          </a:xfrm>
          <a:prstGeom prst="rect">
            <a:avLst/>
          </a:prstGeom>
        </p:spPr>
        <p:txBody>
          <a:bodyPr wrap="square">
            <a:spAutoFit/>
          </a:bodyPr>
          <a:lstStyle/>
          <a:p>
            <a:pPr algn="just"/>
            <a:endParaRPr lang="fr-FR" sz="2400" dirty="0" smtClean="0"/>
          </a:p>
          <a:p>
            <a:pPr>
              <a:buFont typeface="Wingdings" pitchFamily="2" charset="2"/>
              <a:buChar char="q"/>
            </a:pPr>
            <a:endParaRPr lang="fr-FR" sz="2400" b="1" dirty="0" smtClean="0">
              <a:solidFill>
                <a:srgbClr val="0070C0"/>
              </a:solidFill>
            </a:endParaRPr>
          </a:p>
          <a:p>
            <a:pPr>
              <a:buFont typeface="Wingdings" pitchFamily="2" charset="2"/>
              <a:buChar char="q"/>
            </a:pPr>
            <a:r>
              <a:rPr lang="fr-FR" sz="2400" b="1" dirty="0" smtClean="0">
                <a:solidFill>
                  <a:srgbClr val="0070C0"/>
                </a:solidFill>
              </a:rPr>
              <a:t> Le travail </a:t>
            </a:r>
            <a:r>
              <a:rPr lang="fr-FR" sz="2400" b="1" dirty="0" smtClean="0">
                <a:solidFill>
                  <a:srgbClr val="0070C0"/>
                </a:solidFill>
              </a:rPr>
              <a:t>à façon</a:t>
            </a:r>
          </a:p>
          <a:p>
            <a:r>
              <a:rPr lang="fr-FR" sz="2400" dirty="0" smtClean="0"/>
              <a:t>le travail à façon (achat des matières premières par le client) est assez fréquent dans le contexte du secteur informel. En effet, dans certaines activités telles que la couture, la menuiserie, la coiffure et même les BTP, c’est le client qui achète le matériel et les intrants pour la production.</a:t>
            </a:r>
          </a:p>
          <a:p>
            <a:pPr>
              <a:buFont typeface="Wingdings" pitchFamily="2" charset="2"/>
              <a:buChar char="q"/>
            </a:pPr>
            <a:r>
              <a:rPr lang="fr-FR" sz="2400" dirty="0" smtClean="0"/>
              <a:t> </a:t>
            </a:r>
            <a:r>
              <a:rPr lang="fr-FR" sz="2400" b="1" dirty="0" smtClean="0">
                <a:solidFill>
                  <a:srgbClr val="0070C0"/>
                </a:solidFill>
              </a:rPr>
              <a:t>L’auto consommation </a:t>
            </a:r>
          </a:p>
          <a:p>
            <a:pPr algn="just"/>
            <a:r>
              <a:rPr lang="fr-FR" sz="2400" dirty="0" smtClean="0"/>
              <a:t>Dans certaines activités, la production non marchande peut représenter une proportion importante. L’exhaustivité de l’autoconsommation n’est pas garantie. Ces omissions peuvent entraîner la réduction de la valeur ajoutée de l’activité et en conséquence la structure des comptes de l’UPI et de sa branche d’activité. C’est le cas du commerce, de la restauration et de l’industrie alimentaire</a:t>
            </a:r>
            <a:endParaRPr lang="fr-FR" sz="2400" b="1" dirty="0" smtClean="0">
              <a:solidFill>
                <a:srgbClr val="0070C0"/>
              </a:solidFill>
            </a:endParaRPr>
          </a:p>
          <a:p>
            <a:endParaRPr lang="fr-FR" sz="2400" b="1" dirty="0" smtClean="0">
              <a:solidFill>
                <a:srgbClr val="0070C0"/>
              </a:solidFill>
            </a:endParaRPr>
          </a:p>
          <a:p>
            <a:pPr>
              <a:buFont typeface="Wingdings" pitchFamily="2" charset="2"/>
              <a:buChar char="q"/>
            </a:pPr>
            <a:endParaRPr lang="fr-FR" sz="2400" b="1" dirty="0" smtClean="0">
              <a:solidFill>
                <a:srgbClr val="0070C0"/>
              </a:solidFill>
            </a:endParaRPr>
          </a:p>
          <a:p>
            <a:pPr>
              <a:buFont typeface="Wingdings" pitchFamily="2" charset="2"/>
              <a:buChar char="§"/>
            </a:pPr>
            <a:endParaRPr lang="fr-FR" sz="2400" dirty="0" smtClean="0"/>
          </a:p>
          <a:p>
            <a:endParaRPr lang="fr-FR" sz="2400" dirty="0" smtClean="0"/>
          </a:p>
          <a:p>
            <a:endParaRPr lang="fr-FR" sz="2400" dirty="0" smtClean="0"/>
          </a:p>
          <a:p>
            <a:endParaRPr lang="fr-FR" sz="2400" b="1" dirty="0" smtClean="0">
              <a:solidFill>
                <a:srgbClr val="0070C0"/>
              </a:solidFill>
            </a:endParaRPr>
          </a:p>
          <a:p>
            <a:pPr lvl="1" algn="just">
              <a:buFont typeface="Wingdings" pitchFamily="2" charset="2"/>
              <a:buChar char="§"/>
            </a:pPr>
            <a:endParaRPr lang="fr-FR" sz="2400" b="1" dirty="0" smtClean="0">
              <a:solidFill>
                <a:srgbClr val="0070C0"/>
              </a:solidFill>
            </a:endParaRPr>
          </a:p>
          <a:p>
            <a:pPr algn="just"/>
            <a:endParaRPr lang="fr-FR" sz="2400" dirty="0" smtClean="0"/>
          </a:p>
          <a:p>
            <a:pPr lvl="1" algn="just">
              <a:spcBef>
                <a:spcPts val="1200"/>
              </a:spcBef>
              <a:spcAft>
                <a:spcPts val="1200"/>
              </a:spcAft>
              <a:buFont typeface="Wingdings" pitchFamily="2" charset="2"/>
              <a:buChar char="§"/>
            </a:pPr>
            <a:endParaRPr lang="fr-FR" sz="2400" dirty="0" smtClean="0"/>
          </a:p>
          <a:p>
            <a:pPr lvl="1" algn="just">
              <a:spcBef>
                <a:spcPts val="1200"/>
              </a:spcBef>
              <a:spcAft>
                <a:spcPts val="1200"/>
              </a:spcAft>
              <a:buFont typeface="Wingdings" pitchFamily="2" charset="2"/>
              <a:buChar char="§"/>
            </a:pPr>
            <a:endParaRPr lang="fr-FR" dirty="0"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770" decel="100000"/>
                                        <p:tgtEl>
                                          <p:spTgt spid="12290"/>
                                        </p:tgtEl>
                                      </p:cBhvr>
                                    </p:animEffect>
                                    <p:animScale>
                                      <p:cBhvr>
                                        <p:cTn id="8" dur="770" decel="100000"/>
                                        <p:tgtEl>
                                          <p:spTgt spid="12290"/>
                                        </p:tgtEl>
                                      </p:cBhvr>
                                      <p:from x="10000" y="10000"/>
                                      <p:to x="200000" y="450000"/>
                                    </p:animScale>
                                    <p:animScale>
                                      <p:cBhvr>
                                        <p:cTn id="9" dur="1230" accel="100000" fill="hold">
                                          <p:stCondLst>
                                            <p:cond delay="770"/>
                                          </p:stCondLst>
                                        </p:cTn>
                                        <p:tgtEl>
                                          <p:spTgt spid="12290"/>
                                        </p:tgtEl>
                                      </p:cBhvr>
                                      <p:from x="200000" y="450000"/>
                                      <p:to x="100000" y="100000"/>
                                    </p:animScale>
                                    <p:set>
                                      <p:cBhvr>
                                        <p:cTn id="10" dur="770" fill="hold"/>
                                        <p:tgtEl>
                                          <p:spTgt spid="12290"/>
                                        </p:tgtEl>
                                        <p:attrNameLst>
                                          <p:attrName>ppt_x</p:attrName>
                                        </p:attrNameLst>
                                      </p:cBhvr>
                                      <p:to>
                                        <p:strVal val="(0.5)"/>
                                      </p:to>
                                    </p:set>
                                    <p:anim from="(0.5)" to="(#ppt_x)" calcmode="lin" valueType="num">
                                      <p:cBhvr>
                                        <p:cTn id="11" dur="1230" accel="100000" fill="hold">
                                          <p:stCondLst>
                                            <p:cond delay="770"/>
                                          </p:stCondLst>
                                        </p:cTn>
                                        <p:tgtEl>
                                          <p:spTgt spid="12290"/>
                                        </p:tgtEl>
                                        <p:attrNameLst>
                                          <p:attrName>ppt_x</p:attrName>
                                        </p:attrNameLst>
                                      </p:cBhvr>
                                    </p:anim>
                                    <p:set>
                                      <p:cBhvr>
                                        <p:cTn id="12" dur="770" fill="hold"/>
                                        <p:tgtEl>
                                          <p:spTgt spid="12290"/>
                                        </p:tgtEl>
                                        <p:attrNameLst>
                                          <p:attrName>ppt_y</p:attrName>
                                        </p:attrNameLst>
                                      </p:cBhvr>
                                      <p:to>
                                        <p:strVal val="(#ppt_y+0.4)"/>
                                      </p:to>
                                    </p:set>
                                    <p:anim from="(#ppt_y+0.4)" to="(#ppt_y)" calcmode="lin" valueType="num">
                                      <p:cBhvr>
                                        <p:cTn id="13" dur="1230" accel="100000" fill="hold">
                                          <p:stCondLst>
                                            <p:cond delay="770"/>
                                          </p:stCondLst>
                                        </p:cTn>
                                        <p:tgtEl>
                                          <p:spTgt spid="1229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1" nodeType="clickEffect">
                                  <p:stCondLst>
                                    <p:cond delay="0"/>
                                  </p:stCondLst>
                                  <p:childTnLst>
                                    <p:set>
                                      <p:cBhvr>
                                        <p:cTn id="17" dur="1" fill="hold">
                                          <p:stCondLst>
                                            <p:cond delay="0"/>
                                          </p:stCondLst>
                                        </p:cTn>
                                        <p:tgtEl>
                                          <p:spTgt spid="12290"/>
                                        </p:tgtEl>
                                        <p:attrNameLst>
                                          <p:attrName>style.visibility</p:attrName>
                                        </p:attrNameLst>
                                      </p:cBhvr>
                                      <p:to>
                                        <p:strVal val="visible"/>
                                      </p:to>
                                    </p:set>
                                    <p:animEffect transition="in" filter="checkerboard(across)">
                                      <p:cBhvr>
                                        <p:cTn id="18"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0"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a:xfrm>
            <a:off x="899592" y="0"/>
            <a:ext cx="8244408" cy="936104"/>
          </a:xfrm>
        </p:spPr>
        <p:txBody>
          <a:bodyPr/>
          <a:lstStyle/>
          <a:p>
            <a:pPr algn="ctr" eaLnBrk="1" hangingPunct="1"/>
            <a:r>
              <a:rPr lang="fr-FR" sz="3100" b="1" dirty="0" smtClean="0"/>
              <a:t/>
            </a:r>
            <a:br>
              <a:rPr lang="fr-FR" sz="3100" b="1" dirty="0" smtClean="0"/>
            </a:br>
            <a:r>
              <a:rPr lang="fr-FR" sz="3100" b="1" dirty="0" smtClean="0"/>
              <a:t> </a:t>
            </a:r>
            <a:r>
              <a:rPr lang="fr-FR" sz="3200" b="1" dirty="0" smtClean="0"/>
              <a:t>4- Quelques limites de l’intégration des enquêtes 1-2-3</a:t>
            </a:r>
            <a:br>
              <a:rPr lang="fr-FR" sz="3200" b="1" dirty="0" smtClean="0"/>
            </a:br>
            <a:endParaRPr lang="fr-FR" sz="3200" b="1" dirty="0" smtClean="0"/>
          </a:p>
        </p:txBody>
      </p:sp>
      <p:pic>
        <p:nvPicPr>
          <p:cNvPr id="11267" name="Picture 2"/>
          <p:cNvPicPr>
            <a:picLocks noChangeAspect="1" noChangeArrowheads="1"/>
          </p:cNvPicPr>
          <p:nvPr/>
        </p:nvPicPr>
        <p:blipFill>
          <a:blip r:embed="rId2" cstate="print"/>
          <a:srcRect/>
          <a:stretch>
            <a:fillRect/>
          </a:stretch>
        </p:blipFill>
        <p:spPr bwMode="auto">
          <a:xfrm>
            <a:off x="0" y="0"/>
            <a:ext cx="914400" cy="1247775"/>
          </a:xfrm>
          <a:prstGeom prst="rect">
            <a:avLst/>
          </a:prstGeom>
          <a:noFill/>
          <a:ln w="9525">
            <a:noFill/>
            <a:miter lim="800000"/>
            <a:headEnd/>
            <a:tailEnd/>
          </a:ln>
        </p:spPr>
      </p:pic>
      <p:sp>
        <p:nvSpPr>
          <p:cNvPr id="13" name="Rectangle 12"/>
          <p:cNvSpPr/>
          <p:nvPr/>
        </p:nvSpPr>
        <p:spPr>
          <a:xfrm>
            <a:off x="0" y="1052736"/>
            <a:ext cx="9396536" cy="10802957"/>
          </a:xfrm>
          <a:prstGeom prst="rect">
            <a:avLst/>
          </a:prstGeom>
        </p:spPr>
        <p:txBody>
          <a:bodyPr wrap="square">
            <a:spAutoFit/>
          </a:bodyPr>
          <a:lstStyle/>
          <a:p>
            <a:pPr algn="just"/>
            <a:endParaRPr lang="fr-FR" sz="2400" dirty="0" smtClean="0"/>
          </a:p>
          <a:p>
            <a:pPr>
              <a:buFont typeface="Wingdings" pitchFamily="2" charset="2"/>
              <a:buChar char="q"/>
            </a:pPr>
            <a:endParaRPr lang="fr-FR" sz="2400" b="1" dirty="0" smtClean="0">
              <a:solidFill>
                <a:srgbClr val="0070C0"/>
              </a:solidFill>
            </a:endParaRPr>
          </a:p>
          <a:p>
            <a:pPr>
              <a:buFont typeface="Wingdings" pitchFamily="2" charset="2"/>
              <a:buChar char="q"/>
            </a:pPr>
            <a:r>
              <a:rPr lang="fr-FR" sz="2400" b="1" dirty="0" smtClean="0">
                <a:solidFill>
                  <a:srgbClr val="0070C0"/>
                </a:solidFill>
              </a:rPr>
              <a:t>Les charges indivisibles</a:t>
            </a:r>
          </a:p>
          <a:p>
            <a:pPr algn="just"/>
            <a:r>
              <a:rPr lang="fr-FR" sz="2400" dirty="0" smtClean="0"/>
              <a:t>La reconstitution des charges des UPI est rendue difficile du fait de l’estimation des charges indivisibles pour les UPI exerçant à domicile. La gestion des charges indivisibles constitue donc une préoccupation majeure pour la collecte des données de l’enquête EESI. Une solution unique n’a pas été adoptée parce que le problème est assez complexe et doit être résolue au cas par cas. </a:t>
            </a:r>
          </a:p>
          <a:p>
            <a:pPr>
              <a:buFont typeface="Wingdings" pitchFamily="2" charset="2"/>
              <a:buChar char="q"/>
            </a:pPr>
            <a:r>
              <a:rPr lang="fr-FR" sz="2400" dirty="0" smtClean="0"/>
              <a:t> </a:t>
            </a:r>
            <a:r>
              <a:rPr lang="fr-FR" sz="2400" b="1" dirty="0" smtClean="0">
                <a:solidFill>
                  <a:srgbClr val="0070C0"/>
                </a:solidFill>
              </a:rPr>
              <a:t>La saisonnalité des activités</a:t>
            </a:r>
          </a:p>
          <a:p>
            <a:pPr algn="just"/>
            <a:r>
              <a:rPr lang="fr-FR" sz="2400" dirty="0" smtClean="0"/>
              <a:t>Parmi les UPI de l’enquête EESI, plusieurs n’ont pas eu une activité régulière sur les 12 mois ayant précédé l’enquête. Les conséquences de cette inactivité au cours de certains mois de l’année et particulièrement au cours de la période de référence théorique (mois précédant l’enquête) n’ont pas été réellement évaluées. Il est probable que les agrégats économiques soient biaisés, ainsi qu’une éventuelle surestimation de la production. </a:t>
            </a:r>
          </a:p>
          <a:p>
            <a:endParaRPr lang="fr-FR" sz="2400" dirty="0" smtClean="0"/>
          </a:p>
          <a:p>
            <a:endParaRPr lang="fr-FR" sz="2400" b="1" dirty="0" smtClean="0">
              <a:solidFill>
                <a:srgbClr val="0070C0"/>
              </a:solidFill>
            </a:endParaRPr>
          </a:p>
          <a:p>
            <a:pPr>
              <a:buFont typeface="Wingdings" pitchFamily="2" charset="2"/>
              <a:buChar char="q"/>
            </a:pPr>
            <a:endParaRPr lang="fr-FR" sz="2400" b="1" dirty="0" smtClean="0">
              <a:solidFill>
                <a:srgbClr val="0070C0"/>
              </a:solidFill>
            </a:endParaRPr>
          </a:p>
          <a:p>
            <a:pPr>
              <a:buFont typeface="Wingdings" pitchFamily="2" charset="2"/>
              <a:buChar char="§"/>
            </a:pPr>
            <a:endParaRPr lang="fr-FR" sz="2400" dirty="0" smtClean="0"/>
          </a:p>
          <a:p>
            <a:endParaRPr lang="fr-FR" sz="2400" dirty="0" smtClean="0"/>
          </a:p>
          <a:p>
            <a:endParaRPr lang="fr-FR" sz="2400" dirty="0" smtClean="0"/>
          </a:p>
          <a:p>
            <a:endParaRPr lang="fr-FR" sz="2400" b="1" dirty="0" smtClean="0">
              <a:solidFill>
                <a:srgbClr val="0070C0"/>
              </a:solidFill>
            </a:endParaRPr>
          </a:p>
          <a:p>
            <a:pPr lvl="1" algn="just">
              <a:buFont typeface="Wingdings" pitchFamily="2" charset="2"/>
              <a:buChar char="§"/>
            </a:pPr>
            <a:endParaRPr lang="fr-FR" sz="2400" b="1" dirty="0" smtClean="0">
              <a:solidFill>
                <a:srgbClr val="0070C0"/>
              </a:solidFill>
            </a:endParaRPr>
          </a:p>
          <a:p>
            <a:pPr algn="just"/>
            <a:endParaRPr lang="fr-FR" sz="2400" dirty="0" smtClean="0"/>
          </a:p>
          <a:p>
            <a:pPr lvl="1" algn="just">
              <a:spcBef>
                <a:spcPts val="1200"/>
              </a:spcBef>
              <a:spcAft>
                <a:spcPts val="1200"/>
              </a:spcAft>
              <a:buFont typeface="Wingdings" pitchFamily="2" charset="2"/>
              <a:buChar char="§"/>
            </a:pPr>
            <a:endParaRPr lang="fr-FR" sz="2400" dirty="0" smtClean="0"/>
          </a:p>
          <a:p>
            <a:pPr lvl="1" algn="just">
              <a:spcBef>
                <a:spcPts val="1200"/>
              </a:spcBef>
              <a:spcAft>
                <a:spcPts val="1200"/>
              </a:spcAft>
              <a:buFont typeface="Wingdings" pitchFamily="2" charset="2"/>
              <a:buChar char="§"/>
            </a:pPr>
            <a:endParaRPr lang="fr-FR" dirty="0"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770" decel="100000"/>
                                        <p:tgtEl>
                                          <p:spTgt spid="12290"/>
                                        </p:tgtEl>
                                      </p:cBhvr>
                                    </p:animEffect>
                                    <p:animScale>
                                      <p:cBhvr>
                                        <p:cTn id="8" dur="770" decel="100000"/>
                                        <p:tgtEl>
                                          <p:spTgt spid="12290"/>
                                        </p:tgtEl>
                                      </p:cBhvr>
                                      <p:from x="10000" y="10000"/>
                                      <p:to x="200000" y="450000"/>
                                    </p:animScale>
                                    <p:animScale>
                                      <p:cBhvr>
                                        <p:cTn id="9" dur="1230" accel="100000" fill="hold">
                                          <p:stCondLst>
                                            <p:cond delay="770"/>
                                          </p:stCondLst>
                                        </p:cTn>
                                        <p:tgtEl>
                                          <p:spTgt spid="12290"/>
                                        </p:tgtEl>
                                      </p:cBhvr>
                                      <p:from x="200000" y="450000"/>
                                      <p:to x="100000" y="100000"/>
                                    </p:animScale>
                                    <p:set>
                                      <p:cBhvr>
                                        <p:cTn id="10" dur="770" fill="hold"/>
                                        <p:tgtEl>
                                          <p:spTgt spid="12290"/>
                                        </p:tgtEl>
                                        <p:attrNameLst>
                                          <p:attrName>ppt_x</p:attrName>
                                        </p:attrNameLst>
                                      </p:cBhvr>
                                      <p:to>
                                        <p:strVal val="(0.5)"/>
                                      </p:to>
                                    </p:set>
                                    <p:anim from="(0.5)" to="(#ppt_x)" calcmode="lin" valueType="num">
                                      <p:cBhvr>
                                        <p:cTn id="11" dur="1230" accel="100000" fill="hold">
                                          <p:stCondLst>
                                            <p:cond delay="770"/>
                                          </p:stCondLst>
                                        </p:cTn>
                                        <p:tgtEl>
                                          <p:spTgt spid="12290"/>
                                        </p:tgtEl>
                                        <p:attrNameLst>
                                          <p:attrName>ppt_x</p:attrName>
                                        </p:attrNameLst>
                                      </p:cBhvr>
                                    </p:anim>
                                    <p:set>
                                      <p:cBhvr>
                                        <p:cTn id="12" dur="770" fill="hold"/>
                                        <p:tgtEl>
                                          <p:spTgt spid="12290"/>
                                        </p:tgtEl>
                                        <p:attrNameLst>
                                          <p:attrName>ppt_y</p:attrName>
                                        </p:attrNameLst>
                                      </p:cBhvr>
                                      <p:to>
                                        <p:strVal val="(#ppt_y+0.4)"/>
                                      </p:to>
                                    </p:set>
                                    <p:anim from="(#ppt_y+0.4)" to="(#ppt_y)" calcmode="lin" valueType="num">
                                      <p:cBhvr>
                                        <p:cTn id="13" dur="1230" accel="100000" fill="hold">
                                          <p:stCondLst>
                                            <p:cond delay="770"/>
                                          </p:stCondLst>
                                        </p:cTn>
                                        <p:tgtEl>
                                          <p:spTgt spid="1229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1" nodeType="clickEffect">
                                  <p:stCondLst>
                                    <p:cond delay="0"/>
                                  </p:stCondLst>
                                  <p:childTnLst>
                                    <p:set>
                                      <p:cBhvr>
                                        <p:cTn id="17" dur="1" fill="hold">
                                          <p:stCondLst>
                                            <p:cond delay="0"/>
                                          </p:stCondLst>
                                        </p:cTn>
                                        <p:tgtEl>
                                          <p:spTgt spid="12290"/>
                                        </p:tgtEl>
                                        <p:attrNameLst>
                                          <p:attrName>style.visibility</p:attrName>
                                        </p:attrNameLst>
                                      </p:cBhvr>
                                      <p:to>
                                        <p:strVal val="visible"/>
                                      </p:to>
                                    </p:set>
                                    <p:animEffect transition="in" filter="checkerboard(across)">
                                      <p:cBhvr>
                                        <p:cTn id="18"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0"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a:xfrm>
            <a:off x="899592" y="0"/>
            <a:ext cx="8244408" cy="936104"/>
          </a:xfrm>
        </p:spPr>
        <p:txBody>
          <a:bodyPr/>
          <a:lstStyle/>
          <a:p>
            <a:pPr algn="ctr" eaLnBrk="1" hangingPunct="1"/>
            <a:r>
              <a:rPr lang="fr-FR" sz="3100" b="1" dirty="0" smtClean="0"/>
              <a:t/>
            </a:r>
            <a:br>
              <a:rPr lang="fr-FR" sz="3100" b="1" dirty="0" smtClean="0"/>
            </a:br>
            <a:r>
              <a:rPr lang="fr-FR" sz="3100" b="1" dirty="0" smtClean="0"/>
              <a:t> 5</a:t>
            </a:r>
            <a:r>
              <a:rPr lang="fr-FR" sz="3200" b="1" dirty="0" smtClean="0"/>
              <a:t>- Les prochaines étapes</a:t>
            </a:r>
            <a:br>
              <a:rPr lang="fr-FR" sz="3200" b="1" dirty="0" smtClean="0"/>
            </a:br>
            <a:endParaRPr lang="fr-FR" sz="3200" b="1" dirty="0" smtClean="0"/>
          </a:p>
        </p:txBody>
      </p:sp>
      <p:pic>
        <p:nvPicPr>
          <p:cNvPr id="11267" name="Picture 2"/>
          <p:cNvPicPr>
            <a:picLocks noChangeAspect="1" noChangeArrowheads="1"/>
          </p:cNvPicPr>
          <p:nvPr/>
        </p:nvPicPr>
        <p:blipFill>
          <a:blip r:embed="rId2" cstate="print"/>
          <a:srcRect/>
          <a:stretch>
            <a:fillRect/>
          </a:stretch>
        </p:blipFill>
        <p:spPr bwMode="auto">
          <a:xfrm>
            <a:off x="0" y="0"/>
            <a:ext cx="914400" cy="1247775"/>
          </a:xfrm>
          <a:prstGeom prst="rect">
            <a:avLst/>
          </a:prstGeom>
          <a:noFill/>
          <a:ln w="9525">
            <a:noFill/>
            <a:miter lim="800000"/>
            <a:headEnd/>
            <a:tailEnd/>
          </a:ln>
        </p:spPr>
      </p:pic>
      <p:sp>
        <p:nvSpPr>
          <p:cNvPr id="13" name="Rectangle 12"/>
          <p:cNvSpPr/>
          <p:nvPr/>
        </p:nvSpPr>
        <p:spPr>
          <a:xfrm>
            <a:off x="0" y="1052736"/>
            <a:ext cx="9396536" cy="8217634"/>
          </a:xfrm>
          <a:prstGeom prst="rect">
            <a:avLst/>
          </a:prstGeom>
        </p:spPr>
        <p:txBody>
          <a:bodyPr wrap="square">
            <a:spAutoFit/>
          </a:bodyPr>
          <a:lstStyle/>
          <a:p>
            <a:pPr algn="just"/>
            <a:endParaRPr lang="fr-FR" sz="2400" dirty="0" smtClean="0"/>
          </a:p>
          <a:p>
            <a:pPr>
              <a:buFont typeface="Wingdings" pitchFamily="2" charset="2"/>
              <a:buChar char="q"/>
            </a:pPr>
            <a:endParaRPr lang="fr-FR" sz="2400" b="1" dirty="0" smtClean="0">
              <a:solidFill>
                <a:srgbClr val="0070C0"/>
              </a:solidFill>
            </a:endParaRPr>
          </a:p>
          <a:p>
            <a:pPr algn="just">
              <a:buFont typeface="Wingdings" pitchFamily="2" charset="2"/>
              <a:buChar char="ü"/>
            </a:pPr>
            <a:r>
              <a:rPr lang="fr-FR" sz="2400" dirty="0" smtClean="0"/>
              <a:t>EESI 2017</a:t>
            </a:r>
            <a:r>
              <a:rPr lang="fr-FR" sz="2400" dirty="0" smtClean="0"/>
              <a:t>??.</a:t>
            </a:r>
          </a:p>
          <a:p>
            <a:pPr algn="just"/>
            <a:r>
              <a:rPr lang="fr-FR" sz="2400" dirty="0" smtClean="0"/>
              <a:t> </a:t>
            </a:r>
            <a:endParaRPr lang="fr-FR" sz="2400" dirty="0" smtClean="0"/>
          </a:p>
          <a:p>
            <a:pPr>
              <a:buFont typeface="Wingdings" pitchFamily="2" charset="2"/>
              <a:buChar char="ü"/>
            </a:pPr>
            <a:r>
              <a:rPr lang="fr-FR" sz="2400" dirty="0" smtClean="0"/>
              <a:t>Poursuite de l’amélioration de la séquence des comptes du secteur </a:t>
            </a:r>
            <a:r>
              <a:rPr lang="fr-FR" sz="2400" dirty="0" smtClean="0"/>
              <a:t>informel</a:t>
            </a:r>
          </a:p>
          <a:p>
            <a:endParaRPr lang="fr-FR" sz="2400" dirty="0" smtClean="0"/>
          </a:p>
          <a:p>
            <a:pPr>
              <a:buFont typeface="Wingdings" pitchFamily="2" charset="2"/>
              <a:buChar char="ü"/>
            </a:pPr>
            <a:r>
              <a:rPr lang="fr-FR" sz="2400" dirty="0" smtClean="0"/>
              <a:t>Examen de la cohérence entre les différentes sources de données (EESI </a:t>
            </a:r>
            <a:r>
              <a:rPr lang="fr-FR" sz="2400" dirty="0" smtClean="0"/>
              <a:t>2005,EESI2010, ECAM2007</a:t>
            </a:r>
            <a:r>
              <a:rPr lang="fr-FR" sz="2400" dirty="0" smtClean="0"/>
              <a:t>, </a:t>
            </a:r>
            <a:r>
              <a:rPr lang="fr-FR" sz="2400" dirty="0" smtClean="0"/>
              <a:t>RGE2009</a:t>
            </a:r>
            <a:r>
              <a:rPr lang="fr-FR" sz="2400" dirty="0" smtClean="0"/>
              <a:t>, etc.) : </a:t>
            </a:r>
            <a:r>
              <a:rPr lang="fr-FR" sz="2400" dirty="0" smtClean="0"/>
              <a:t>Activité continue;</a:t>
            </a:r>
            <a:endParaRPr lang="fr-FR" sz="2400" dirty="0" smtClean="0"/>
          </a:p>
          <a:p>
            <a:endParaRPr lang="fr-FR" sz="2400" dirty="0" smtClean="0"/>
          </a:p>
          <a:p>
            <a:endParaRPr lang="fr-FR" sz="2400" b="1" dirty="0" smtClean="0">
              <a:solidFill>
                <a:srgbClr val="0070C0"/>
              </a:solidFill>
            </a:endParaRPr>
          </a:p>
          <a:p>
            <a:pPr>
              <a:buFont typeface="Wingdings" pitchFamily="2" charset="2"/>
              <a:buChar char="q"/>
            </a:pPr>
            <a:endParaRPr lang="fr-FR" sz="2400" b="1" dirty="0" smtClean="0">
              <a:solidFill>
                <a:srgbClr val="0070C0"/>
              </a:solidFill>
            </a:endParaRPr>
          </a:p>
          <a:p>
            <a:pPr>
              <a:buFont typeface="Wingdings" pitchFamily="2" charset="2"/>
              <a:buChar char="§"/>
            </a:pPr>
            <a:endParaRPr lang="fr-FR" sz="2400" dirty="0" smtClean="0"/>
          </a:p>
          <a:p>
            <a:endParaRPr lang="fr-FR" sz="2400" dirty="0" smtClean="0"/>
          </a:p>
          <a:p>
            <a:endParaRPr lang="fr-FR" sz="2400" dirty="0" smtClean="0"/>
          </a:p>
          <a:p>
            <a:endParaRPr lang="fr-FR" sz="2400" b="1" dirty="0" smtClean="0">
              <a:solidFill>
                <a:srgbClr val="0070C0"/>
              </a:solidFill>
            </a:endParaRPr>
          </a:p>
          <a:p>
            <a:pPr lvl="1" algn="just">
              <a:buFont typeface="Wingdings" pitchFamily="2" charset="2"/>
              <a:buChar char="§"/>
            </a:pPr>
            <a:endParaRPr lang="fr-FR" sz="2400" b="1" dirty="0" smtClean="0">
              <a:solidFill>
                <a:srgbClr val="0070C0"/>
              </a:solidFill>
            </a:endParaRPr>
          </a:p>
          <a:p>
            <a:pPr algn="just"/>
            <a:endParaRPr lang="fr-FR" sz="2400" dirty="0" smtClean="0"/>
          </a:p>
          <a:p>
            <a:pPr lvl="1" algn="just">
              <a:spcBef>
                <a:spcPts val="1200"/>
              </a:spcBef>
              <a:spcAft>
                <a:spcPts val="1200"/>
              </a:spcAft>
              <a:buFont typeface="Wingdings" pitchFamily="2" charset="2"/>
              <a:buChar char="§"/>
            </a:pPr>
            <a:endParaRPr lang="fr-FR" sz="2400" dirty="0" smtClean="0"/>
          </a:p>
          <a:p>
            <a:pPr lvl="1" algn="just">
              <a:spcBef>
                <a:spcPts val="1200"/>
              </a:spcBef>
              <a:spcAft>
                <a:spcPts val="1200"/>
              </a:spcAft>
              <a:buFont typeface="Wingdings" pitchFamily="2" charset="2"/>
              <a:buChar char="§"/>
            </a:pPr>
            <a:endParaRPr lang="fr-FR" dirty="0"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770" decel="100000"/>
                                        <p:tgtEl>
                                          <p:spTgt spid="12290"/>
                                        </p:tgtEl>
                                      </p:cBhvr>
                                    </p:animEffect>
                                    <p:animScale>
                                      <p:cBhvr>
                                        <p:cTn id="8" dur="770" decel="100000"/>
                                        <p:tgtEl>
                                          <p:spTgt spid="12290"/>
                                        </p:tgtEl>
                                      </p:cBhvr>
                                      <p:from x="10000" y="10000"/>
                                      <p:to x="200000" y="450000"/>
                                    </p:animScale>
                                    <p:animScale>
                                      <p:cBhvr>
                                        <p:cTn id="9" dur="1230" accel="100000" fill="hold">
                                          <p:stCondLst>
                                            <p:cond delay="770"/>
                                          </p:stCondLst>
                                        </p:cTn>
                                        <p:tgtEl>
                                          <p:spTgt spid="12290"/>
                                        </p:tgtEl>
                                      </p:cBhvr>
                                      <p:from x="200000" y="450000"/>
                                      <p:to x="100000" y="100000"/>
                                    </p:animScale>
                                    <p:set>
                                      <p:cBhvr>
                                        <p:cTn id="10" dur="770" fill="hold"/>
                                        <p:tgtEl>
                                          <p:spTgt spid="12290"/>
                                        </p:tgtEl>
                                        <p:attrNameLst>
                                          <p:attrName>ppt_x</p:attrName>
                                        </p:attrNameLst>
                                      </p:cBhvr>
                                      <p:to>
                                        <p:strVal val="(0.5)"/>
                                      </p:to>
                                    </p:set>
                                    <p:anim from="(0.5)" to="(#ppt_x)" calcmode="lin" valueType="num">
                                      <p:cBhvr>
                                        <p:cTn id="11" dur="1230" accel="100000" fill="hold">
                                          <p:stCondLst>
                                            <p:cond delay="770"/>
                                          </p:stCondLst>
                                        </p:cTn>
                                        <p:tgtEl>
                                          <p:spTgt spid="12290"/>
                                        </p:tgtEl>
                                        <p:attrNameLst>
                                          <p:attrName>ppt_x</p:attrName>
                                        </p:attrNameLst>
                                      </p:cBhvr>
                                    </p:anim>
                                    <p:set>
                                      <p:cBhvr>
                                        <p:cTn id="12" dur="770" fill="hold"/>
                                        <p:tgtEl>
                                          <p:spTgt spid="12290"/>
                                        </p:tgtEl>
                                        <p:attrNameLst>
                                          <p:attrName>ppt_y</p:attrName>
                                        </p:attrNameLst>
                                      </p:cBhvr>
                                      <p:to>
                                        <p:strVal val="(#ppt_y+0.4)"/>
                                      </p:to>
                                    </p:set>
                                    <p:anim from="(#ppt_y+0.4)" to="(#ppt_y)" calcmode="lin" valueType="num">
                                      <p:cBhvr>
                                        <p:cTn id="13" dur="1230" accel="100000" fill="hold">
                                          <p:stCondLst>
                                            <p:cond delay="770"/>
                                          </p:stCondLst>
                                        </p:cTn>
                                        <p:tgtEl>
                                          <p:spTgt spid="1229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1" nodeType="clickEffect">
                                  <p:stCondLst>
                                    <p:cond delay="0"/>
                                  </p:stCondLst>
                                  <p:childTnLst>
                                    <p:set>
                                      <p:cBhvr>
                                        <p:cTn id="17" dur="1" fill="hold">
                                          <p:stCondLst>
                                            <p:cond delay="0"/>
                                          </p:stCondLst>
                                        </p:cTn>
                                        <p:tgtEl>
                                          <p:spTgt spid="12290"/>
                                        </p:tgtEl>
                                        <p:attrNameLst>
                                          <p:attrName>style.visibility</p:attrName>
                                        </p:attrNameLst>
                                      </p:cBhvr>
                                      <p:to>
                                        <p:strVal val="visible"/>
                                      </p:to>
                                    </p:set>
                                    <p:animEffect transition="in" filter="checkerboard(across)">
                                      <p:cBhvr>
                                        <p:cTn id="18"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0"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idx="4294967295"/>
          </p:nvPr>
        </p:nvSpPr>
        <p:spPr>
          <a:xfrm>
            <a:off x="612775" y="228600"/>
            <a:ext cx="8153400" cy="1255713"/>
          </a:xfrm>
        </p:spPr>
        <p:txBody>
          <a:bodyPr/>
          <a:lstStyle/>
          <a:p>
            <a:pPr algn="ctr" eaLnBrk="1" hangingPunct="1"/>
            <a:r>
              <a:rPr lang="fr-FR" sz="3600" b="1" dirty="0" smtClean="0"/>
              <a:t>    </a:t>
            </a:r>
            <a:endParaRPr lang="fr-FR" sz="3400" dirty="0" smtClean="0"/>
          </a:p>
        </p:txBody>
      </p:sp>
      <p:sp>
        <p:nvSpPr>
          <p:cNvPr id="3" name="Espace réservé du contenu 2"/>
          <p:cNvSpPr>
            <a:spLocks noGrp="1"/>
          </p:cNvSpPr>
          <p:nvPr>
            <p:ph sz="quarter" idx="4294967295"/>
          </p:nvPr>
        </p:nvSpPr>
        <p:spPr>
          <a:xfrm>
            <a:off x="612775" y="2708920"/>
            <a:ext cx="8153400" cy="2232248"/>
          </a:xfrm>
        </p:spPr>
        <p:txBody>
          <a:bodyPr/>
          <a:lstStyle/>
          <a:p>
            <a:pPr marL="1143000" lvl="2" eaLnBrk="1" hangingPunct="1">
              <a:buFont typeface="Wingdings" pitchFamily="2" charset="2"/>
              <a:buNone/>
            </a:pPr>
            <a:r>
              <a:rPr lang="fr-FR" sz="2200" dirty="0" smtClean="0"/>
              <a:t> </a:t>
            </a:r>
          </a:p>
        </p:txBody>
      </p:sp>
      <p:sp>
        <p:nvSpPr>
          <p:cNvPr id="38916" name="Espace réservé du pied de page 3"/>
          <p:cNvSpPr txBox="1">
            <a:spLocks noGrp="1"/>
          </p:cNvSpPr>
          <p:nvPr/>
        </p:nvSpPr>
        <p:spPr bwMode="auto">
          <a:xfrm>
            <a:off x="609600" y="6248400"/>
            <a:ext cx="8105775" cy="365125"/>
          </a:xfrm>
          <a:prstGeom prst="rect">
            <a:avLst/>
          </a:prstGeom>
          <a:noFill/>
          <a:ln w="9525">
            <a:noFill/>
            <a:miter lim="800000"/>
            <a:headEnd/>
            <a:tailEnd/>
          </a:ln>
        </p:spPr>
        <p:txBody>
          <a:bodyPr anchor="ctr"/>
          <a:lstStyle/>
          <a:p>
            <a:endParaRPr lang="fr-FR" sz="1400">
              <a:solidFill>
                <a:schemeClr val="tx2"/>
              </a:solidFill>
              <a:latin typeface="Tw Cen MT" pitchFamily="34" charset="0"/>
            </a:endParaRPr>
          </a:p>
        </p:txBody>
      </p:sp>
      <p:sp>
        <p:nvSpPr>
          <p:cNvPr id="38917" name="Rectangle 6"/>
          <p:cNvSpPr>
            <a:spLocks noChangeArrowheads="1"/>
          </p:cNvSpPr>
          <p:nvPr/>
        </p:nvSpPr>
        <p:spPr bwMode="auto">
          <a:xfrm>
            <a:off x="539552" y="3173413"/>
            <a:ext cx="8280920" cy="646331"/>
          </a:xfrm>
          <a:prstGeom prst="rect">
            <a:avLst/>
          </a:prstGeom>
          <a:noFill/>
          <a:ln w="9525">
            <a:noFill/>
            <a:miter lim="800000"/>
            <a:headEnd/>
            <a:tailEnd/>
          </a:ln>
        </p:spPr>
        <p:txBody>
          <a:bodyPr wrap="square">
            <a:spAutoFit/>
          </a:bodyPr>
          <a:lstStyle/>
          <a:p>
            <a:r>
              <a:rPr lang="fr-FR" sz="3600" b="1" dirty="0"/>
              <a:t>Merci </a:t>
            </a:r>
            <a:r>
              <a:rPr lang="fr-FR" sz="3600" b="1" dirty="0" smtClean="0"/>
              <a:t>de </a:t>
            </a:r>
            <a:r>
              <a:rPr lang="fr-FR" sz="3600" b="1"/>
              <a:t>votre </a:t>
            </a:r>
            <a:r>
              <a:rPr lang="fr-FR" sz="3600" b="1" smtClean="0"/>
              <a:t>bien aimable </a:t>
            </a:r>
            <a:r>
              <a:rPr lang="fr-FR" sz="3600" b="1" dirty="0"/>
              <a:t>attention</a:t>
            </a:r>
          </a:p>
        </p:txBody>
      </p:sp>
      <p:pic>
        <p:nvPicPr>
          <p:cNvPr id="38918" name="Picture 2"/>
          <p:cNvPicPr>
            <a:picLocks noChangeAspect="1" noChangeArrowheads="1"/>
          </p:cNvPicPr>
          <p:nvPr/>
        </p:nvPicPr>
        <p:blipFill>
          <a:blip r:embed="rId2" cstate="print"/>
          <a:srcRect/>
          <a:stretch>
            <a:fillRect/>
          </a:stretch>
        </p:blipFill>
        <p:spPr bwMode="auto">
          <a:xfrm>
            <a:off x="0" y="0"/>
            <a:ext cx="914400" cy="1247775"/>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770" decel="100000"/>
                                        <p:tgtEl>
                                          <p:spTgt spid="12290"/>
                                        </p:tgtEl>
                                      </p:cBhvr>
                                    </p:animEffect>
                                    <p:animScale>
                                      <p:cBhvr>
                                        <p:cTn id="8" dur="770" decel="100000"/>
                                        <p:tgtEl>
                                          <p:spTgt spid="12290"/>
                                        </p:tgtEl>
                                      </p:cBhvr>
                                      <p:from x="10000" y="10000"/>
                                      <p:to x="200000" y="450000"/>
                                    </p:animScale>
                                    <p:animScale>
                                      <p:cBhvr>
                                        <p:cTn id="9" dur="1230" accel="100000" fill="hold">
                                          <p:stCondLst>
                                            <p:cond delay="770"/>
                                          </p:stCondLst>
                                        </p:cTn>
                                        <p:tgtEl>
                                          <p:spTgt spid="12290"/>
                                        </p:tgtEl>
                                      </p:cBhvr>
                                      <p:from x="200000" y="450000"/>
                                      <p:to x="100000" y="100000"/>
                                    </p:animScale>
                                    <p:set>
                                      <p:cBhvr>
                                        <p:cTn id="10" dur="770" fill="hold"/>
                                        <p:tgtEl>
                                          <p:spTgt spid="12290"/>
                                        </p:tgtEl>
                                        <p:attrNameLst>
                                          <p:attrName>ppt_x</p:attrName>
                                        </p:attrNameLst>
                                      </p:cBhvr>
                                      <p:to>
                                        <p:strVal val="(0.5)"/>
                                      </p:to>
                                    </p:set>
                                    <p:anim from="(0.5)" to="(#ppt_x)" calcmode="lin" valueType="num">
                                      <p:cBhvr>
                                        <p:cTn id="11" dur="1230" accel="100000" fill="hold">
                                          <p:stCondLst>
                                            <p:cond delay="770"/>
                                          </p:stCondLst>
                                        </p:cTn>
                                        <p:tgtEl>
                                          <p:spTgt spid="12290"/>
                                        </p:tgtEl>
                                        <p:attrNameLst>
                                          <p:attrName>ppt_x</p:attrName>
                                        </p:attrNameLst>
                                      </p:cBhvr>
                                    </p:anim>
                                    <p:set>
                                      <p:cBhvr>
                                        <p:cTn id="12" dur="770" fill="hold"/>
                                        <p:tgtEl>
                                          <p:spTgt spid="12290"/>
                                        </p:tgtEl>
                                        <p:attrNameLst>
                                          <p:attrName>ppt_y</p:attrName>
                                        </p:attrNameLst>
                                      </p:cBhvr>
                                      <p:to>
                                        <p:strVal val="(#ppt_y+0.4)"/>
                                      </p:to>
                                    </p:set>
                                    <p:anim from="(#ppt_y+0.4)" to="(#ppt_y)" calcmode="lin" valueType="num">
                                      <p:cBhvr>
                                        <p:cTn id="13" dur="1230" accel="100000" fill="hold">
                                          <p:stCondLst>
                                            <p:cond delay="770"/>
                                          </p:stCondLst>
                                        </p:cTn>
                                        <p:tgtEl>
                                          <p:spTgt spid="1229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checkerboard(across)">
                                      <p:cBhvr>
                                        <p:cTn id="18" dur="5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38917"/>
                                        </p:tgtEl>
                                        <p:attrNameLst>
                                          <p:attrName>style.visibility</p:attrName>
                                        </p:attrNameLst>
                                      </p:cBhvr>
                                      <p:to>
                                        <p:strVal val="visible"/>
                                      </p:to>
                                    </p:set>
                                    <p:animEffect transition="in" filter="checkerboard(across)">
                                      <p:cBhvr>
                                        <p:cTn id="23" dur="500"/>
                                        <p:tgtEl>
                                          <p:spTgt spid="389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389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a:xfrm>
            <a:off x="612775" y="0"/>
            <a:ext cx="8153400" cy="1226220"/>
          </a:xfrm>
        </p:spPr>
        <p:txBody>
          <a:bodyPr/>
          <a:lstStyle/>
          <a:p>
            <a:pPr algn="ctr" eaLnBrk="1" hangingPunct="1"/>
            <a:r>
              <a:rPr lang="fr-FR" b="1" dirty="0" smtClean="0"/>
              <a:t>Plan de la présentation</a:t>
            </a:r>
          </a:p>
        </p:txBody>
      </p:sp>
      <p:pic>
        <p:nvPicPr>
          <p:cNvPr id="10243" name="Picture 2"/>
          <p:cNvPicPr>
            <a:picLocks noChangeAspect="1" noChangeArrowheads="1"/>
          </p:cNvPicPr>
          <p:nvPr/>
        </p:nvPicPr>
        <p:blipFill>
          <a:blip r:embed="rId2" cstate="print"/>
          <a:srcRect/>
          <a:stretch>
            <a:fillRect/>
          </a:stretch>
        </p:blipFill>
        <p:spPr bwMode="auto">
          <a:xfrm>
            <a:off x="0" y="0"/>
            <a:ext cx="914400" cy="1247775"/>
          </a:xfrm>
          <a:prstGeom prst="rect">
            <a:avLst/>
          </a:prstGeom>
          <a:noFill/>
          <a:ln w="9525">
            <a:noFill/>
            <a:miter lim="800000"/>
            <a:headEnd/>
            <a:tailEnd/>
          </a:ln>
        </p:spPr>
      </p:pic>
      <p:sp>
        <p:nvSpPr>
          <p:cNvPr id="7" name="ZoneTexte 6"/>
          <p:cNvSpPr txBox="1"/>
          <p:nvPr/>
        </p:nvSpPr>
        <p:spPr>
          <a:xfrm>
            <a:off x="1187624" y="2060848"/>
            <a:ext cx="7560840" cy="830997"/>
          </a:xfrm>
          <a:prstGeom prst="rect">
            <a:avLst/>
          </a:prstGeom>
          <a:noFill/>
        </p:spPr>
        <p:txBody>
          <a:bodyPr wrap="square" rtlCol="0">
            <a:spAutoFit/>
          </a:bodyPr>
          <a:lstStyle/>
          <a:p>
            <a:pPr>
              <a:buFont typeface="Wingdings" pitchFamily="2" charset="2"/>
              <a:buChar char="q"/>
            </a:pPr>
            <a:r>
              <a:rPr lang="fr-FR" sz="2400" b="1" dirty="0" smtClean="0"/>
              <a:t> 1- Présentation des enquêtes 1-2-3 au Cameroun</a:t>
            </a:r>
            <a:endParaRPr lang="fr-FR" sz="2400" b="1" dirty="0"/>
          </a:p>
        </p:txBody>
      </p:sp>
      <p:sp>
        <p:nvSpPr>
          <p:cNvPr id="8" name="ZoneTexte 7"/>
          <p:cNvSpPr txBox="1"/>
          <p:nvPr/>
        </p:nvSpPr>
        <p:spPr>
          <a:xfrm>
            <a:off x="1187624" y="2852936"/>
            <a:ext cx="7632848" cy="461665"/>
          </a:xfrm>
          <a:prstGeom prst="rect">
            <a:avLst/>
          </a:prstGeom>
          <a:noFill/>
        </p:spPr>
        <p:txBody>
          <a:bodyPr wrap="square" rtlCol="0">
            <a:spAutoFit/>
          </a:bodyPr>
          <a:lstStyle/>
          <a:p>
            <a:pPr>
              <a:buFont typeface="Wingdings" pitchFamily="2" charset="2"/>
              <a:buChar char="q"/>
            </a:pPr>
            <a:r>
              <a:rPr lang="fr-FR" sz="2400" b="1" dirty="0" smtClean="0"/>
              <a:t> 2- Importance des enquêtes 1-2-3</a:t>
            </a:r>
            <a:endParaRPr lang="fr-FR" sz="2400" b="1" dirty="0"/>
          </a:p>
        </p:txBody>
      </p:sp>
      <p:sp>
        <p:nvSpPr>
          <p:cNvPr id="9" name="ZoneTexte 8"/>
          <p:cNvSpPr txBox="1"/>
          <p:nvPr/>
        </p:nvSpPr>
        <p:spPr>
          <a:xfrm>
            <a:off x="1187624" y="3645024"/>
            <a:ext cx="6840760" cy="830997"/>
          </a:xfrm>
          <a:prstGeom prst="rect">
            <a:avLst/>
          </a:prstGeom>
          <a:noFill/>
        </p:spPr>
        <p:txBody>
          <a:bodyPr wrap="square" rtlCol="0">
            <a:spAutoFit/>
          </a:bodyPr>
          <a:lstStyle/>
          <a:p>
            <a:pPr>
              <a:buFont typeface="Wingdings" pitchFamily="2" charset="2"/>
              <a:buChar char="q"/>
            </a:pPr>
            <a:r>
              <a:rPr lang="fr-FR" sz="2400" b="1" dirty="0" smtClean="0"/>
              <a:t> 3- Le traitement des enquêtes 1-2-3 pour la comptabilité nationale</a:t>
            </a:r>
            <a:endParaRPr lang="fr-FR" sz="2400" b="1" dirty="0"/>
          </a:p>
        </p:txBody>
      </p:sp>
      <p:sp>
        <p:nvSpPr>
          <p:cNvPr id="10" name="ZoneTexte 9"/>
          <p:cNvSpPr txBox="1"/>
          <p:nvPr/>
        </p:nvSpPr>
        <p:spPr>
          <a:xfrm>
            <a:off x="1259632" y="4581128"/>
            <a:ext cx="6840760" cy="830997"/>
          </a:xfrm>
          <a:prstGeom prst="rect">
            <a:avLst/>
          </a:prstGeom>
          <a:noFill/>
        </p:spPr>
        <p:txBody>
          <a:bodyPr wrap="square" rtlCol="0">
            <a:spAutoFit/>
          </a:bodyPr>
          <a:lstStyle/>
          <a:p>
            <a:pPr>
              <a:buFont typeface="Wingdings" pitchFamily="2" charset="2"/>
              <a:buChar char="q"/>
            </a:pPr>
            <a:r>
              <a:rPr lang="fr-FR" sz="2400" b="1" dirty="0" smtClean="0"/>
              <a:t> 4- Quelques limites de l’intégration des enquêtes 1-2-3</a:t>
            </a:r>
            <a:endParaRPr lang="fr-FR" sz="2400" b="1" dirty="0"/>
          </a:p>
        </p:txBody>
      </p:sp>
      <p:sp>
        <p:nvSpPr>
          <p:cNvPr id="12" name="ZoneTexte 11"/>
          <p:cNvSpPr txBox="1"/>
          <p:nvPr/>
        </p:nvSpPr>
        <p:spPr>
          <a:xfrm>
            <a:off x="1259632" y="5661248"/>
            <a:ext cx="6840760" cy="461665"/>
          </a:xfrm>
          <a:prstGeom prst="rect">
            <a:avLst/>
          </a:prstGeom>
          <a:noFill/>
        </p:spPr>
        <p:txBody>
          <a:bodyPr wrap="square" rtlCol="0">
            <a:spAutoFit/>
          </a:bodyPr>
          <a:lstStyle/>
          <a:p>
            <a:pPr>
              <a:buFont typeface="Wingdings" pitchFamily="2" charset="2"/>
              <a:buChar char="q"/>
            </a:pPr>
            <a:r>
              <a:rPr lang="fr-FR" sz="2400" b="1" dirty="0" smtClean="0"/>
              <a:t> 5- Les prochaines étapes</a:t>
            </a:r>
            <a:endParaRPr lang="fr-FR" sz="2400" b="1"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770" decel="100000"/>
                                        <p:tgtEl>
                                          <p:spTgt spid="12290"/>
                                        </p:tgtEl>
                                      </p:cBhvr>
                                    </p:animEffect>
                                    <p:animScale>
                                      <p:cBhvr>
                                        <p:cTn id="8" dur="770" decel="100000"/>
                                        <p:tgtEl>
                                          <p:spTgt spid="12290"/>
                                        </p:tgtEl>
                                      </p:cBhvr>
                                      <p:from x="10000" y="10000"/>
                                      <p:to x="200000" y="450000"/>
                                    </p:animScale>
                                    <p:animScale>
                                      <p:cBhvr>
                                        <p:cTn id="9" dur="1230" accel="100000" fill="hold">
                                          <p:stCondLst>
                                            <p:cond delay="770"/>
                                          </p:stCondLst>
                                        </p:cTn>
                                        <p:tgtEl>
                                          <p:spTgt spid="12290"/>
                                        </p:tgtEl>
                                      </p:cBhvr>
                                      <p:from x="200000" y="450000"/>
                                      <p:to x="100000" y="100000"/>
                                    </p:animScale>
                                    <p:set>
                                      <p:cBhvr>
                                        <p:cTn id="10" dur="770" fill="hold"/>
                                        <p:tgtEl>
                                          <p:spTgt spid="12290"/>
                                        </p:tgtEl>
                                        <p:attrNameLst>
                                          <p:attrName>ppt_x</p:attrName>
                                        </p:attrNameLst>
                                      </p:cBhvr>
                                      <p:to>
                                        <p:strVal val="(0.5)"/>
                                      </p:to>
                                    </p:set>
                                    <p:anim from="(0.5)" to="(#ppt_x)" calcmode="lin" valueType="num">
                                      <p:cBhvr>
                                        <p:cTn id="11" dur="1230" accel="100000" fill="hold">
                                          <p:stCondLst>
                                            <p:cond delay="770"/>
                                          </p:stCondLst>
                                        </p:cTn>
                                        <p:tgtEl>
                                          <p:spTgt spid="12290"/>
                                        </p:tgtEl>
                                        <p:attrNameLst>
                                          <p:attrName>ppt_x</p:attrName>
                                        </p:attrNameLst>
                                      </p:cBhvr>
                                    </p:anim>
                                    <p:set>
                                      <p:cBhvr>
                                        <p:cTn id="12" dur="770" fill="hold"/>
                                        <p:tgtEl>
                                          <p:spTgt spid="12290"/>
                                        </p:tgtEl>
                                        <p:attrNameLst>
                                          <p:attrName>ppt_y</p:attrName>
                                        </p:attrNameLst>
                                      </p:cBhvr>
                                      <p:to>
                                        <p:strVal val="(#ppt_y+0.4)"/>
                                      </p:to>
                                    </p:set>
                                    <p:anim from="(#ppt_y+0.4)" to="(#ppt_y)" calcmode="lin" valueType="num">
                                      <p:cBhvr>
                                        <p:cTn id="13" dur="1230" accel="100000" fill="hold">
                                          <p:stCondLst>
                                            <p:cond delay="770"/>
                                          </p:stCondLst>
                                        </p:cTn>
                                        <p:tgtEl>
                                          <p:spTgt spid="1229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1" nodeType="clickEffect">
                                  <p:stCondLst>
                                    <p:cond delay="0"/>
                                  </p:stCondLst>
                                  <p:childTnLst>
                                    <p:set>
                                      <p:cBhvr>
                                        <p:cTn id="17" dur="1" fill="hold">
                                          <p:stCondLst>
                                            <p:cond delay="0"/>
                                          </p:stCondLst>
                                        </p:cTn>
                                        <p:tgtEl>
                                          <p:spTgt spid="12290"/>
                                        </p:tgtEl>
                                        <p:attrNameLst>
                                          <p:attrName>style.visibility</p:attrName>
                                        </p:attrNameLst>
                                      </p:cBhvr>
                                      <p:to>
                                        <p:strVal val="visible"/>
                                      </p:to>
                                    </p:set>
                                    <p:animEffect transition="in" filter="checkerboard(across)">
                                      <p:cBhvr>
                                        <p:cTn id="18" dur="500"/>
                                        <p:tgtEl>
                                          <p:spTgt spid="12290"/>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checkerboard(across)">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checkerboard(across)">
                                      <p:cBhvr>
                                        <p:cTn id="28" dur="5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checkerboard(across)">
                                      <p:cBhvr>
                                        <p:cTn id="33" dur="5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checkerboard(across)">
                                      <p:cBhvr>
                                        <p:cTn id="38" dur="500"/>
                                        <p:tgtEl>
                                          <p:spTgt spid="10"/>
                                        </p:tgtEl>
                                      </p:cBhvr>
                                    </p:animEffect>
                                  </p:childTnLst>
                                </p:cTn>
                              </p:par>
                            </p:childTnLst>
                          </p:cTn>
                        </p:par>
                      </p:childTnLst>
                    </p:cTn>
                  </p:par>
                  <p:par>
                    <p:cTn id="39" fill="hold">
                      <p:stCondLst>
                        <p:cond delay="indefinite"/>
                      </p:stCondLst>
                      <p:childTnLst>
                        <p:par>
                          <p:cTn id="40" fill="hold">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checkerboard(across)">
                                      <p:cBhvr>
                                        <p:cTn id="4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0" grpId="1"/>
      <p:bldP spid="7" grpId="0"/>
      <p:bldP spid="8" grpId="0"/>
      <p:bldP spid="9" grpId="0"/>
      <p:bldP spid="10"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a:xfrm>
            <a:off x="899592" y="332656"/>
            <a:ext cx="8244408" cy="792088"/>
          </a:xfrm>
        </p:spPr>
        <p:txBody>
          <a:bodyPr/>
          <a:lstStyle/>
          <a:p>
            <a:pPr algn="ctr" eaLnBrk="1" hangingPunct="1"/>
            <a:r>
              <a:rPr lang="fr-FR" sz="3100" b="1" dirty="0" smtClean="0"/>
              <a:t/>
            </a:r>
            <a:br>
              <a:rPr lang="fr-FR" sz="3100" b="1" dirty="0" smtClean="0"/>
            </a:br>
            <a:r>
              <a:rPr lang="fr-FR" sz="3100" b="1" dirty="0" smtClean="0"/>
              <a:t>1- Présentation des enquêtes 1-2-3</a:t>
            </a:r>
            <a:r>
              <a:rPr lang="fr-FR" sz="3200" b="1" dirty="0" smtClean="0"/>
              <a:t/>
            </a:r>
            <a:br>
              <a:rPr lang="fr-FR" sz="3200" b="1" dirty="0" smtClean="0"/>
            </a:br>
            <a:endParaRPr lang="fr-FR" sz="3200" b="1" dirty="0" smtClean="0"/>
          </a:p>
        </p:txBody>
      </p:sp>
      <p:pic>
        <p:nvPicPr>
          <p:cNvPr id="11267" name="Picture 2"/>
          <p:cNvPicPr>
            <a:picLocks noChangeAspect="1" noChangeArrowheads="1"/>
          </p:cNvPicPr>
          <p:nvPr/>
        </p:nvPicPr>
        <p:blipFill>
          <a:blip r:embed="rId2" cstate="print"/>
          <a:srcRect/>
          <a:stretch>
            <a:fillRect/>
          </a:stretch>
        </p:blipFill>
        <p:spPr bwMode="auto">
          <a:xfrm>
            <a:off x="0" y="0"/>
            <a:ext cx="914400" cy="1247775"/>
          </a:xfrm>
          <a:prstGeom prst="rect">
            <a:avLst/>
          </a:prstGeom>
          <a:noFill/>
          <a:ln w="9525">
            <a:noFill/>
            <a:miter lim="800000"/>
            <a:headEnd/>
            <a:tailEnd/>
          </a:ln>
        </p:spPr>
      </p:pic>
      <p:sp>
        <p:nvSpPr>
          <p:cNvPr id="13" name="Rectangle 12"/>
          <p:cNvSpPr/>
          <p:nvPr/>
        </p:nvSpPr>
        <p:spPr>
          <a:xfrm>
            <a:off x="611560" y="1628800"/>
            <a:ext cx="7992888" cy="5786199"/>
          </a:xfrm>
          <a:prstGeom prst="rect">
            <a:avLst/>
          </a:prstGeom>
        </p:spPr>
        <p:txBody>
          <a:bodyPr wrap="square">
            <a:spAutoFit/>
          </a:bodyPr>
          <a:lstStyle/>
          <a:p>
            <a:pPr algn="just">
              <a:buFont typeface="Wingdings" pitchFamily="2" charset="2"/>
              <a:buChar char="q"/>
            </a:pPr>
            <a:r>
              <a:rPr lang="fr-FR" sz="2200" b="1" dirty="0" smtClean="0">
                <a:solidFill>
                  <a:srgbClr val="002060"/>
                </a:solidFill>
              </a:rPr>
              <a:t>Définition du secteur informel: </a:t>
            </a:r>
            <a:r>
              <a:rPr lang="fr-FR" sz="2200" dirty="0" smtClean="0"/>
              <a:t>ensemble des unités de production appartenant au secteur institutionnel des ménages et non constituées en société qui ne remplissent pas l’un au moins des critères suivants:</a:t>
            </a:r>
          </a:p>
          <a:p>
            <a:pPr lvl="1" algn="just">
              <a:buFont typeface="Wingdings" pitchFamily="2" charset="2"/>
              <a:buChar char="q"/>
            </a:pPr>
            <a:r>
              <a:rPr lang="fr-FR" sz="2200" dirty="0" smtClean="0"/>
              <a:t>Tenue d’une comptabilité formelle (plan comptable en vigueur);</a:t>
            </a:r>
          </a:p>
          <a:p>
            <a:pPr lvl="1" algn="just">
              <a:buFont typeface="Wingdings" pitchFamily="2" charset="2"/>
              <a:buChar char="q"/>
            </a:pPr>
            <a:r>
              <a:rPr lang="fr-FR" sz="2200" dirty="0" smtClean="0"/>
              <a:t>Enregistrement administratif (au registre du contribuable)</a:t>
            </a:r>
          </a:p>
          <a:p>
            <a:pPr algn="just">
              <a:buFont typeface="Wingdings" pitchFamily="2" charset="2"/>
              <a:buChar char="q"/>
            </a:pPr>
            <a:r>
              <a:rPr lang="fr-FR" sz="2200" dirty="0" smtClean="0"/>
              <a:t> </a:t>
            </a:r>
            <a:r>
              <a:rPr lang="fr-FR" sz="2200" b="1" dirty="0" smtClean="0">
                <a:solidFill>
                  <a:srgbClr val="0070C0"/>
                </a:solidFill>
              </a:rPr>
              <a:t>historique des enquêtes 1-2-3</a:t>
            </a:r>
          </a:p>
          <a:p>
            <a:pPr algn="just">
              <a:buFont typeface="Wingdings" pitchFamily="2" charset="2"/>
              <a:buChar char="ü"/>
            </a:pPr>
            <a:r>
              <a:rPr lang="fr-FR" sz="2200" dirty="0" smtClean="0"/>
              <a:t>Enquêtes 1-2-3 de 1993/1994</a:t>
            </a:r>
          </a:p>
          <a:p>
            <a:pPr lvl="1" algn="just">
              <a:buFont typeface="Wingdings" pitchFamily="2" charset="2"/>
              <a:buChar char="§"/>
            </a:pPr>
            <a:r>
              <a:rPr lang="fr-FR" sz="2200" dirty="0" smtClean="0"/>
              <a:t>Couverture: Yaoundé uniquement;</a:t>
            </a:r>
          </a:p>
          <a:p>
            <a:pPr lvl="1" algn="just">
              <a:buFont typeface="Wingdings" pitchFamily="2" charset="2"/>
              <a:buChar char="§"/>
            </a:pPr>
            <a:r>
              <a:rPr lang="fr-FR" sz="2200" dirty="0" smtClean="0"/>
              <a:t>Limites: problème de la pertinence des ratios économiques obtenus par extrapolation au niveau national</a:t>
            </a:r>
          </a:p>
          <a:p>
            <a:pPr algn="just">
              <a:buFont typeface="Wingdings" pitchFamily="2" charset="2"/>
              <a:buChar char="ü"/>
            </a:pPr>
            <a:r>
              <a:rPr lang="fr-FR" sz="2200" dirty="0" smtClean="0"/>
              <a:t>Enquêtes EESI 2005 et 2010 </a:t>
            </a:r>
          </a:p>
          <a:p>
            <a:pPr lvl="1" algn="just">
              <a:buFont typeface="Wingdings" pitchFamily="2" charset="2"/>
              <a:buChar char="§"/>
            </a:pPr>
            <a:r>
              <a:rPr lang="fr-FR" sz="2400" dirty="0" smtClean="0"/>
              <a:t>Couverture: nationale. </a:t>
            </a:r>
          </a:p>
          <a:p>
            <a:pPr lvl="1" algn="just">
              <a:buFont typeface="Wingdings" pitchFamily="2" charset="2"/>
              <a:buChar char="§"/>
            </a:pPr>
            <a:r>
              <a:rPr lang="fr-FR" sz="2400" dirty="0" smtClean="0"/>
              <a:t> Deux phases: emploi et secteur informel.</a:t>
            </a:r>
            <a:endParaRPr lang="fr-FR" dirty="0" smtClean="0"/>
          </a:p>
          <a:p>
            <a:pPr algn="just">
              <a:buFont typeface="Wingdings" pitchFamily="2" charset="2"/>
              <a:buChar char="q"/>
            </a:pPr>
            <a:endParaRPr lang="fr-FR" dirty="0" smtClean="0"/>
          </a:p>
          <a:p>
            <a:pPr algn="just"/>
            <a:endParaRPr lang="fr-FR" dirty="0"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770" decel="100000"/>
                                        <p:tgtEl>
                                          <p:spTgt spid="12290"/>
                                        </p:tgtEl>
                                      </p:cBhvr>
                                    </p:animEffect>
                                    <p:animScale>
                                      <p:cBhvr>
                                        <p:cTn id="8" dur="770" decel="100000"/>
                                        <p:tgtEl>
                                          <p:spTgt spid="12290"/>
                                        </p:tgtEl>
                                      </p:cBhvr>
                                      <p:from x="10000" y="10000"/>
                                      <p:to x="200000" y="450000"/>
                                    </p:animScale>
                                    <p:animScale>
                                      <p:cBhvr>
                                        <p:cTn id="9" dur="1230" accel="100000" fill="hold">
                                          <p:stCondLst>
                                            <p:cond delay="770"/>
                                          </p:stCondLst>
                                        </p:cTn>
                                        <p:tgtEl>
                                          <p:spTgt spid="12290"/>
                                        </p:tgtEl>
                                      </p:cBhvr>
                                      <p:from x="200000" y="450000"/>
                                      <p:to x="100000" y="100000"/>
                                    </p:animScale>
                                    <p:set>
                                      <p:cBhvr>
                                        <p:cTn id="10" dur="770" fill="hold"/>
                                        <p:tgtEl>
                                          <p:spTgt spid="12290"/>
                                        </p:tgtEl>
                                        <p:attrNameLst>
                                          <p:attrName>ppt_x</p:attrName>
                                        </p:attrNameLst>
                                      </p:cBhvr>
                                      <p:to>
                                        <p:strVal val="(0.5)"/>
                                      </p:to>
                                    </p:set>
                                    <p:anim from="(0.5)" to="(#ppt_x)" calcmode="lin" valueType="num">
                                      <p:cBhvr>
                                        <p:cTn id="11" dur="1230" accel="100000" fill="hold">
                                          <p:stCondLst>
                                            <p:cond delay="770"/>
                                          </p:stCondLst>
                                        </p:cTn>
                                        <p:tgtEl>
                                          <p:spTgt spid="12290"/>
                                        </p:tgtEl>
                                        <p:attrNameLst>
                                          <p:attrName>ppt_x</p:attrName>
                                        </p:attrNameLst>
                                      </p:cBhvr>
                                    </p:anim>
                                    <p:set>
                                      <p:cBhvr>
                                        <p:cTn id="12" dur="770" fill="hold"/>
                                        <p:tgtEl>
                                          <p:spTgt spid="12290"/>
                                        </p:tgtEl>
                                        <p:attrNameLst>
                                          <p:attrName>ppt_y</p:attrName>
                                        </p:attrNameLst>
                                      </p:cBhvr>
                                      <p:to>
                                        <p:strVal val="(#ppt_y+0.4)"/>
                                      </p:to>
                                    </p:set>
                                    <p:anim from="(#ppt_y+0.4)" to="(#ppt_y)" calcmode="lin" valueType="num">
                                      <p:cBhvr>
                                        <p:cTn id="13" dur="1230" accel="100000" fill="hold">
                                          <p:stCondLst>
                                            <p:cond delay="770"/>
                                          </p:stCondLst>
                                        </p:cTn>
                                        <p:tgtEl>
                                          <p:spTgt spid="1229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1" nodeType="clickEffect">
                                  <p:stCondLst>
                                    <p:cond delay="0"/>
                                  </p:stCondLst>
                                  <p:childTnLst>
                                    <p:set>
                                      <p:cBhvr>
                                        <p:cTn id="17" dur="1" fill="hold">
                                          <p:stCondLst>
                                            <p:cond delay="0"/>
                                          </p:stCondLst>
                                        </p:cTn>
                                        <p:tgtEl>
                                          <p:spTgt spid="12290"/>
                                        </p:tgtEl>
                                        <p:attrNameLst>
                                          <p:attrName>style.visibility</p:attrName>
                                        </p:attrNameLst>
                                      </p:cBhvr>
                                      <p:to>
                                        <p:strVal val="visible"/>
                                      </p:to>
                                    </p:set>
                                    <p:animEffect transition="in" filter="checkerboard(across)">
                                      <p:cBhvr>
                                        <p:cTn id="18"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0"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a:xfrm>
            <a:off x="899592" y="332656"/>
            <a:ext cx="8244408" cy="792088"/>
          </a:xfrm>
        </p:spPr>
        <p:txBody>
          <a:bodyPr/>
          <a:lstStyle/>
          <a:p>
            <a:pPr algn="ctr" eaLnBrk="1" hangingPunct="1"/>
            <a:r>
              <a:rPr lang="fr-FR" sz="3100" b="1" dirty="0" smtClean="0"/>
              <a:t/>
            </a:r>
            <a:br>
              <a:rPr lang="fr-FR" sz="3100" b="1" dirty="0" smtClean="0"/>
            </a:br>
            <a:r>
              <a:rPr lang="fr-FR" sz="3100" b="1" dirty="0" smtClean="0"/>
              <a:t> 1- Présentation des enquêtes 1-2-3 </a:t>
            </a:r>
            <a:r>
              <a:rPr lang="fr-FR" sz="3200" b="1" dirty="0" smtClean="0"/>
              <a:t/>
            </a:r>
            <a:br>
              <a:rPr lang="fr-FR" sz="3200" b="1" dirty="0" smtClean="0"/>
            </a:br>
            <a:endParaRPr lang="fr-FR" sz="3200" b="1" dirty="0" smtClean="0"/>
          </a:p>
        </p:txBody>
      </p:sp>
      <p:pic>
        <p:nvPicPr>
          <p:cNvPr id="11267" name="Picture 2"/>
          <p:cNvPicPr>
            <a:picLocks noChangeAspect="1" noChangeArrowheads="1"/>
          </p:cNvPicPr>
          <p:nvPr/>
        </p:nvPicPr>
        <p:blipFill>
          <a:blip r:embed="rId2" cstate="print"/>
          <a:srcRect/>
          <a:stretch>
            <a:fillRect/>
          </a:stretch>
        </p:blipFill>
        <p:spPr bwMode="auto">
          <a:xfrm>
            <a:off x="0" y="0"/>
            <a:ext cx="914400" cy="1247775"/>
          </a:xfrm>
          <a:prstGeom prst="rect">
            <a:avLst/>
          </a:prstGeom>
          <a:noFill/>
          <a:ln w="9525">
            <a:noFill/>
            <a:miter lim="800000"/>
            <a:headEnd/>
            <a:tailEnd/>
          </a:ln>
        </p:spPr>
      </p:pic>
      <p:sp>
        <p:nvSpPr>
          <p:cNvPr id="13" name="Rectangle 12"/>
          <p:cNvSpPr/>
          <p:nvPr/>
        </p:nvSpPr>
        <p:spPr>
          <a:xfrm>
            <a:off x="323528" y="1916833"/>
            <a:ext cx="8496944" cy="6524863"/>
          </a:xfrm>
          <a:prstGeom prst="rect">
            <a:avLst/>
          </a:prstGeom>
        </p:spPr>
        <p:txBody>
          <a:bodyPr wrap="square">
            <a:spAutoFit/>
          </a:bodyPr>
          <a:lstStyle/>
          <a:p>
            <a:pPr algn="just">
              <a:buFont typeface="Wingdings" pitchFamily="2" charset="2"/>
              <a:buChar char="q"/>
            </a:pPr>
            <a:r>
              <a:rPr lang="fr-FR" sz="2400" b="1" dirty="0" smtClean="0">
                <a:solidFill>
                  <a:srgbClr val="0070C0"/>
                </a:solidFill>
              </a:rPr>
              <a:t>Présentation sommaire des questionnaires</a:t>
            </a:r>
          </a:p>
          <a:p>
            <a:pPr lvl="1" algn="just">
              <a:spcBef>
                <a:spcPts val="1200"/>
              </a:spcBef>
              <a:spcAft>
                <a:spcPts val="1200"/>
              </a:spcAft>
              <a:buFont typeface="Wingdings" pitchFamily="2" charset="2"/>
              <a:buChar char="§"/>
            </a:pPr>
            <a:r>
              <a:rPr lang="fr-FR" dirty="0" smtClean="0"/>
              <a:t> </a:t>
            </a:r>
            <a:r>
              <a:rPr lang="fr-FR" sz="2400" dirty="0" smtClean="0"/>
              <a:t>Le questionnaire de la phase 1 (emploi) comprend (i) une fiche ménage qui permet notamment de déterminer la composition des membres du ménage, les caractéristiques de l’habitat et équipements du ménage et (ii) une fiche individuelle qui permet de décrire les activités (principale, secondaires), les revenus, les caractéristiques du chômage et du sous-emploi, </a:t>
            </a:r>
            <a:r>
              <a:rPr lang="fr-FR" sz="2400" dirty="0" err="1" smtClean="0"/>
              <a:t>etc</a:t>
            </a:r>
            <a:r>
              <a:rPr lang="fr-FR" sz="2400" dirty="0" smtClean="0"/>
              <a:t> .Les informations issues de cette phase permettent de déterminer la structure de l’emploi pour toutes les branches d’activité et tous les secteurs institutionnels de l’économie nationale </a:t>
            </a:r>
          </a:p>
          <a:p>
            <a:pPr lvl="1" algn="just">
              <a:spcBef>
                <a:spcPts val="1200"/>
              </a:spcBef>
              <a:spcAft>
                <a:spcPts val="1200"/>
              </a:spcAft>
              <a:buFont typeface="Wingdings" pitchFamily="2" charset="2"/>
              <a:buChar char="§"/>
            </a:pPr>
            <a:endParaRPr lang="fr-FR" sz="2400" dirty="0" smtClean="0"/>
          </a:p>
          <a:p>
            <a:pPr lvl="1" algn="just">
              <a:spcBef>
                <a:spcPts val="1200"/>
              </a:spcBef>
              <a:spcAft>
                <a:spcPts val="1200"/>
              </a:spcAft>
              <a:buFont typeface="Wingdings" pitchFamily="2" charset="2"/>
              <a:buChar char="§"/>
            </a:pPr>
            <a:endParaRPr lang="fr-FR" dirty="0" smtClean="0"/>
          </a:p>
          <a:p>
            <a:pPr lvl="1" algn="just">
              <a:spcBef>
                <a:spcPts val="1200"/>
              </a:spcBef>
              <a:spcAft>
                <a:spcPts val="1200"/>
              </a:spcAft>
              <a:buFont typeface="Wingdings" pitchFamily="2" charset="2"/>
              <a:buChar char="§"/>
            </a:pPr>
            <a:r>
              <a:rPr lang="fr-FR" dirty="0" smtClean="0"/>
              <a:t> </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770" decel="100000"/>
                                        <p:tgtEl>
                                          <p:spTgt spid="12290"/>
                                        </p:tgtEl>
                                      </p:cBhvr>
                                    </p:animEffect>
                                    <p:animScale>
                                      <p:cBhvr>
                                        <p:cTn id="8" dur="770" decel="100000"/>
                                        <p:tgtEl>
                                          <p:spTgt spid="12290"/>
                                        </p:tgtEl>
                                      </p:cBhvr>
                                      <p:from x="10000" y="10000"/>
                                      <p:to x="200000" y="450000"/>
                                    </p:animScale>
                                    <p:animScale>
                                      <p:cBhvr>
                                        <p:cTn id="9" dur="1230" accel="100000" fill="hold">
                                          <p:stCondLst>
                                            <p:cond delay="770"/>
                                          </p:stCondLst>
                                        </p:cTn>
                                        <p:tgtEl>
                                          <p:spTgt spid="12290"/>
                                        </p:tgtEl>
                                      </p:cBhvr>
                                      <p:from x="200000" y="450000"/>
                                      <p:to x="100000" y="100000"/>
                                    </p:animScale>
                                    <p:set>
                                      <p:cBhvr>
                                        <p:cTn id="10" dur="770" fill="hold"/>
                                        <p:tgtEl>
                                          <p:spTgt spid="12290"/>
                                        </p:tgtEl>
                                        <p:attrNameLst>
                                          <p:attrName>ppt_x</p:attrName>
                                        </p:attrNameLst>
                                      </p:cBhvr>
                                      <p:to>
                                        <p:strVal val="(0.5)"/>
                                      </p:to>
                                    </p:set>
                                    <p:anim from="(0.5)" to="(#ppt_x)" calcmode="lin" valueType="num">
                                      <p:cBhvr>
                                        <p:cTn id="11" dur="1230" accel="100000" fill="hold">
                                          <p:stCondLst>
                                            <p:cond delay="770"/>
                                          </p:stCondLst>
                                        </p:cTn>
                                        <p:tgtEl>
                                          <p:spTgt spid="12290"/>
                                        </p:tgtEl>
                                        <p:attrNameLst>
                                          <p:attrName>ppt_x</p:attrName>
                                        </p:attrNameLst>
                                      </p:cBhvr>
                                    </p:anim>
                                    <p:set>
                                      <p:cBhvr>
                                        <p:cTn id="12" dur="770" fill="hold"/>
                                        <p:tgtEl>
                                          <p:spTgt spid="12290"/>
                                        </p:tgtEl>
                                        <p:attrNameLst>
                                          <p:attrName>ppt_y</p:attrName>
                                        </p:attrNameLst>
                                      </p:cBhvr>
                                      <p:to>
                                        <p:strVal val="(#ppt_y+0.4)"/>
                                      </p:to>
                                    </p:set>
                                    <p:anim from="(#ppt_y+0.4)" to="(#ppt_y)" calcmode="lin" valueType="num">
                                      <p:cBhvr>
                                        <p:cTn id="13" dur="1230" accel="100000" fill="hold">
                                          <p:stCondLst>
                                            <p:cond delay="770"/>
                                          </p:stCondLst>
                                        </p:cTn>
                                        <p:tgtEl>
                                          <p:spTgt spid="1229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1" nodeType="clickEffect">
                                  <p:stCondLst>
                                    <p:cond delay="0"/>
                                  </p:stCondLst>
                                  <p:childTnLst>
                                    <p:set>
                                      <p:cBhvr>
                                        <p:cTn id="17" dur="1" fill="hold">
                                          <p:stCondLst>
                                            <p:cond delay="0"/>
                                          </p:stCondLst>
                                        </p:cTn>
                                        <p:tgtEl>
                                          <p:spTgt spid="12290"/>
                                        </p:tgtEl>
                                        <p:attrNameLst>
                                          <p:attrName>style.visibility</p:attrName>
                                        </p:attrNameLst>
                                      </p:cBhvr>
                                      <p:to>
                                        <p:strVal val="visible"/>
                                      </p:to>
                                    </p:set>
                                    <p:animEffect transition="in" filter="checkerboard(across)">
                                      <p:cBhvr>
                                        <p:cTn id="18"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0"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a:xfrm>
            <a:off x="899592" y="332656"/>
            <a:ext cx="8244408" cy="792088"/>
          </a:xfrm>
        </p:spPr>
        <p:txBody>
          <a:bodyPr/>
          <a:lstStyle/>
          <a:p>
            <a:pPr algn="ctr" eaLnBrk="1" hangingPunct="1"/>
            <a:r>
              <a:rPr lang="fr-FR" sz="3100" b="1" dirty="0" smtClean="0"/>
              <a:t/>
            </a:r>
            <a:br>
              <a:rPr lang="fr-FR" sz="3100" b="1" dirty="0" smtClean="0"/>
            </a:br>
            <a:r>
              <a:rPr lang="fr-FR" sz="3100" b="1" dirty="0" smtClean="0"/>
              <a:t> 1- Présentation des enquêtes 1-2-3 </a:t>
            </a:r>
            <a:r>
              <a:rPr lang="fr-FR" sz="3200" b="1" dirty="0" smtClean="0"/>
              <a:t/>
            </a:r>
            <a:br>
              <a:rPr lang="fr-FR" sz="3200" b="1" dirty="0" smtClean="0"/>
            </a:br>
            <a:endParaRPr lang="fr-FR" sz="3200" b="1" dirty="0" smtClean="0"/>
          </a:p>
        </p:txBody>
      </p:sp>
      <p:pic>
        <p:nvPicPr>
          <p:cNvPr id="11267" name="Picture 2"/>
          <p:cNvPicPr>
            <a:picLocks noChangeAspect="1" noChangeArrowheads="1"/>
          </p:cNvPicPr>
          <p:nvPr/>
        </p:nvPicPr>
        <p:blipFill>
          <a:blip r:embed="rId2" cstate="print"/>
          <a:srcRect/>
          <a:stretch>
            <a:fillRect/>
          </a:stretch>
        </p:blipFill>
        <p:spPr bwMode="auto">
          <a:xfrm>
            <a:off x="0" y="0"/>
            <a:ext cx="914400" cy="1247775"/>
          </a:xfrm>
          <a:prstGeom prst="rect">
            <a:avLst/>
          </a:prstGeom>
          <a:noFill/>
          <a:ln w="9525">
            <a:noFill/>
            <a:miter lim="800000"/>
            <a:headEnd/>
            <a:tailEnd/>
          </a:ln>
        </p:spPr>
      </p:pic>
      <p:sp>
        <p:nvSpPr>
          <p:cNvPr id="13" name="Rectangle 12"/>
          <p:cNvSpPr/>
          <p:nvPr/>
        </p:nvSpPr>
        <p:spPr>
          <a:xfrm>
            <a:off x="395536" y="1628801"/>
            <a:ext cx="8496944" cy="6740307"/>
          </a:xfrm>
          <a:prstGeom prst="rect">
            <a:avLst/>
          </a:prstGeom>
        </p:spPr>
        <p:txBody>
          <a:bodyPr wrap="square">
            <a:spAutoFit/>
          </a:bodyPr>
          <a:lstStyle/>
          <a:p>
            <a:pPr algn="just"/>
            <a:endParaRPr lang="fr-FR" sz="2400" dirty="0" smtClean="0"/>
          </a:p>
          <a:p>
            <a:pPr algn="just">
              <a:buFont typeface="Wingdings" pitchFamily="2" charset="2"/>
              <a:buChar char="§"/>
            </a:pPr>
            <a:r>
              <a:rPr lang="fr-FR" sz="2400" dirty="0" smtClean="0"/>
              <a:t> Le questionnaire de la phase 2 (secteur informel) permet d’établir les comptes de production et d’exploitation des activités du secteur informel non agricole, d’apprécier ses performances et son importance dans l’économie nationale</a:t>
            </a:r>
          </a:p>
          <a:p>
            <a:pPr algn="just">
              <a:buFont typeface="Wingdings" pitchFamily="2" charset="2"/>
              <a:buChar char="§"/>
            </a:pPr>
            <a:r>
              <a:rPr lang="fr-FR" sz="2400" b="1" dirty="0" smtClean="0">
                <a:solidFill>
                  <a:srgbClr val="0070C0"/>
                </a:solidFill>
              </a:rPr>
              <a:t>Les variables de travail</a:t>
            </a:r>
          </a:p>
          <a:p>
            <a:pPr lvl="1" algn="just">
              <a:buFont typeface="Wingdings" pitchFamily="2" charset="2"/>
              <a:buChar char="§"/>
            </a:pPr>
            <a:r>
              <a:rPr lang="fr-FR" sz="2400" b="1" dirty="0" smtClean="0"/>
              <a:t>Production et vente</a:t>
            </a:r>
            <a:r>
              <a:rPr lang="fr-FR" sz="2400" dirty="0" smtClean="0"/>
              <a:t>: ce module permet de collecter des informations sur le chiffre d’affaires de l’UPI quel que soit son secteur d’activité: </a:t>
            </a:r>
          </a:p>
          <a:p>
            <a:pPr lvl="2" algn="just">
              <a:buFont typeface="Wingdings" pitchFamily="2" charset="2"/>
              <a:buChar char="§"/>
            </a:pPr>
            <a:r>
              <a:rPr lang="fr-FR" sz="2400" dirty="0" smtClean="0"/>
              <a:t>chiffre d’affaires global de l’activité de l’UPI </a:t>
            </a:r>
          </a:p>
          <a:p>
            <a:pPr lvl="2" algn="just">
              <a:buFont typeface="Wingdings" pitchFamily="2" charset="2"/>
              <a:buChar char="§"/>
            </a:pPr>
            <a:r>
              <a:rPr lang="fr-FR" sz="2400" dirty="0" smtClean="0"/>
              <a:t>produits vendus après transformation</a:t>
            </a:r>
          </a:p>
          <a:p>
            <a:pPr lvl="2" algn="just">
              <a:buFont typeface="Wingdings" pitchFamily="2" charset="2"/>
              <a:buChar char="§"/>
            </a:pPr>
            <a:r>
              <a:rPr lang="fr-FR" sz="2400" dirty="0" smtClean="0"/>
              <a:t>produits vendus sans transformation</a:t>
            </a:r>
          </a:p>
          <a:p>
            <a:pPr lvl="2" algn="just">
              <a:buFont typeface="Wingdings" pitchFamily="2" charset="2"/>
              <a:buChar char="§"/>
            </a:pPr>
            <a:r>
              <a:rPr lang="fr-FR" sz="2400" dirty="0" smtClean="0"/>
              <a:t>montant des services fournis </a:t>
            </a:r>
          </a:p>
          <a:p>
            <a:pPr lvl="1" algn="just">
              <a:buFont typeface="Wingdings" pitchFamily="2" charset="2"/>
              <a:buChar char="§"/>
            </a:pPr>
            <a:endParaRPr lang="fr-FR" sz="2400" b="1" dirty="0" smtClean="0">
              <a:solidFill>
                <a:srgbClr val="0070C0"/>
              </a:solidFill>
            </a:endParaRPr>
          </a:p>
          <a:p>
            <a:pPr algn="just"/>
            <a:endParaRPr lang="fr-FR" sz="2400" dirty="0" smtClean="0"/>
          </a:p>
          <a:p>
            <a:pPr lvl="1" algn="just">
              <a:spcBef>
                <a:spcPts val="1200"/>
              </a:spcBef>
              <a:spcAft>
                <a:spcPts val="1200"/>
              </a:spcAft>
              <a:buFont typeface="Wingdings" pitchFamily="2" charset="2"/>
              <a:buChar char="§"/>
            </a:pPr>
            <a:endParaRPr lang="fr-FR" sz="2400" dirty="0" smtClean="0"/>
          </a:p>
          <a:p>
            <a:pPr lvl="1" algn="just">
              <a:spcBef>
                <a:spcPts val="1200"/>
              </a:spcBef>
              <a:spcAft>
                <a:spcPts val="1200"/>
              </a:spcAft>
              <a:buFont typeface="Wingdings" pitchFamily="2" charset="2"/>
              <a:buChar char="§"/>
            </a:pPr>
            <a:endParaRPr lang="fr-FR" dirty="0"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770" decel="100000"/>
                                        <p:tgtEl>
                                          <p:spTgt spid="12290"/>
                                        </p:tgtEl>
                                      </p:cBhvr>
                                    </p:animEffect>
                                    <p:animScale>
                                      <p:cBhvr>
                                        <p:cTn id="8" dur="770" decel="100000"/>
                                        <p:tgtEl>
                                          <p:spTgt spid="12290"/>
                                        </p:tgtEl>
                                      </p:cBhvr>
                                      <p:from x="10000" y="10000"/>
                                      <p:to x="200000" y="450000"/>
                                    </p:animScale>
                                    <p:animScale>
                                      <p:cBhvr>
                                        <p:cTn id="9" dur="1230" accel="100000" fill="hold">
                                          <p:stCondLst>
                                            <p:cond delay="770"/>
                                          </p:stCondLst>
                                        </p:cTn>
                                        <p:tgtEl>
                                          <p:spTgt spid="12290"/>
                                        </p:tgtEl>
                                      </p:cBhvr>
                                      <p:from x="200000" y="450000"/>
                                      <p:to x="100000" y="100000"/>
                                    </p:animScale>
                                    <p:set>
                                      <p:cBhvr>
                                        <p:cTn id="10" dur="770" fill="hold"/>
                                        <p:tgtEl>
                                          <p:spTgt spid="12290"/>
                                        </p:tgtEl>
                                        <p:attrNameLst>
                                          <p:attrName>ppt_x</p:attrName>
                                        </p:attrNameLst>
                                      </p:cBhvr>
                                      <p:to>
                                        <p:strVal val="(0.5)"/>
                                      </p:to>
                                    </p:set>
                                    <p:anim from="(0.5)" to="(#ppt_x)" calcmode="lin" valueType="num">
                                      <p:cBhvr>
                                        <p:cTn id="11" dur="1230" accel="100000" fill="hold">
                                          <p:stCondLst>
                                            <p:cond delay="770"/>
                                          </p:stCondLst>
                                        </p:cTn>
                                        <p:tgtEl>
                                          <p:spTgt spid="12290"/>
                                        </p:tgtEl>
                                        <p:attrNameLst>
                                          <p:attrName>ppt_x</p:attrName>
                                        </p:attrNameLst>
                                      </p:cBhvr>
                                    </p:anim>
                                    <p:set>
                                      <p:cBhvr>
                                        <p:cTn id="12" dur="770" fill="hold"/>
                                        <p:tgtEl>
                                          <p:spTgt spid="12290"/>
                                        </p:tgtEl>
                                        <p:attrNameLst>
                                          <p:attrName>ppt_y</p:attrName>
                                        </p:attrNameLst>
                                      </p:cBhvr>
                                      <p:to>
                                        <p:strVal val="(#ppt_y+0.4)"/>
                                      </p:to>
                                    </p:set>
                                    <p:anim from="(#ppt_y+0.4)" to="(#ppt_y)" calcmode="lin" valueType="num">
                                      <p:cBhvr>
                                        <p:cTn id="13" dur="1230" accel="100000" fill="hold">
                                          <p:stCondLst>
                                            <p:cond delay="770"/>
                                          </p:stCondLst>
                                        </p:cTn>
                                        <p:tgtEl>
                                          <p:spTgt spid="1229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1" nodeType="clickEffect">
                                  <p:stCondLst>
                                    <p:cond delay="0"/>
                                  </p:stCondLst>
                                  <p:childTnLst>
                                    <p:set>
                                      <p:cBhvr>
                                        <p:cTn id="17" dur="1" fill="hold">
                                          <p:stCondLst>
                                            <p:cond delay="0"/>
                                          </p:stCondLst>
                                        </p:cTn>
                                        <p:tgtEl>
                                          <p:spTgt spid="12290"/>
                                        </p:tgtEl>
                                        <p:attrNameLst>
                                          <p:attrName>style.visibility</p:attrName>
                                        </p:attrNameLst>
                                      </p:cBhvr>
                                      <p:to>
                                        <p:strVal val="visible"/>
                                      </p:to>
                                    </p:set>
                                    <p:animEffect transition="in" filter="checkerboard(across)">
                                      <p:cBhvr>
                                        <p:cTn id="18"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0"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a:xfrm>
            <a:off x="899592" y="332656"/>
            <a:ext cx="8244408" cy="792088"/>
          </a:xfrm>
        </p:spPr>
        <p:txBody>
          <a:bodyPr/>
          <a:lstStyle/>
          <a:p>
            <a:pPr algn="ctr" eaLnBrk="1" hangingPunct="1"/>
            <a:r>
              <a:rPr lang="fr-FR" sz="3100" b="1" dirty="0" smtClean="0"/>
              <a:t/>
            </a:r>
            <a:br>
              <a:rPr lang="fr-FR" sz="3100" b="1" dirty="0" smtClean="0"/>
            </a:br>
            <a:r>
              <a:rPr lang="fr-FR" sz="3100" b="1" dirty="0" smtClean="0"/>
              <a:t> 1- Présentation des enquêtes 1-2-3 </a:t>
            </a:r>
            <a:r>
              <a:rPr lang="fr-FR" sz="3200" b="1" dirty="0" smtClean="0"/>
              <a:t/>
            </a:r>
            <a:br>
              <a:rPr lang="fr-FR" sz="3200" b="1" dirty="0" smtClean="0"/>
            </a:br>
            <a:endParaRPr lang="fr-FR" sz="3200" b="1" dirty="0" smtClean="0"/>
          </a:p>
        </p:txBody>
      </p:sp>
      <p:pic>
        <p:nvPicPr>
          <p:cNvPr id="11267" name="Picture 2"/>
          <p:cNvPicPr>
            <a:picLocks noChangeAspect="1" noChangeArrowheads="1"/>
          </p:cNvPicPr>
          <p:nvPr/>
        </p:nvPicPr>
        <p:blipFill>
          <a:blip r:embed="rId2" cstate="print"/>
          <a:srcRect/>
          <a:stretch>
            <a:fillRect/>
          </a:stretch>
        </p:blipFill>
        <p:spPr bwMode="auto">
          <a:xfrm>
            <a:off x="0" y="0"/>
            <a:ext cx="914400" cy="1247775"/>
          </a:xfrm>
          <a:prstGeom prst="rect">
            <a:avLst/>
          </a:prstGeom>
          <a:noFill/>
          <a:ln w="9525">
            <a:noFill/>
            <a:miter lim="800000"/>
            <a:headEnd/>
            <a:tailEnd/>
          </a:ln>
        </p:spPr>
      </p:pic>
      <p:sp>
        <p:nvSpPr>
          <p:cNvPr id="13" name="Rectangle 12"/>
          <p:cNvSpPr/>
          <p:nvPr/>
        </p:nvSpPr>
        <p:spPr>
          <a:xfrm>
            <a:off x="395536" y="1628800"/>
            <a:ext cx="8496944" cy="4893647"/>
          </a:xfrm>
          <a:prstGeom prst="rect">
            <a:avLst/>
          </a:prstGeom>
        </p:spPr>
        <p:txBody>
          <a:bodyPr wrap="square">
            <a:spAutoFit/>
          </a:bodyPr>
          <a:lstStyle/>
          <a:p>
            <a:pPr algn="just"/>
            <a:endParaRPr lang="fr-FR" sz="2400" dirty="0" smtClean="0"/>
          </a:p>
          <a:p>
            <a:pPr algn="just">
              <a:buFont typeface="Wingdings" pitchFamily="2" charset="2"/>
              <a:buChar char="§"/>
            </a:pPr>
            <a:r>
              <a:rPr lang="fr-FR" sz="2400" b="1" dirty="0" smtClean="0">
                <a:solidFill>
                  <a:srgbClr val="0070C0"/>
                </a:solidFill>
              </a:rPr>
              <a:t>Les variables de travail (suite)</a:t>
            </a:r>
          </a:p>
          <a:p>
            <a:pPr algn="just">
              <a:buFont typeface="Wingdings" pitchFamily="2" charset="2"/>
              <a:buChar char="§"/>
            </a:pPr>
            <a:r>
              <a:rPr lang="fr-FR" sz="2400" dirty="0" smtClean="0"/>
              <a:t>Le module </a:t>
            </a:r>
            <a:r>
              <a:rPr lang="fr-FR" sz="2400" b="1" dirty="0" smtClean="0"/>
              <a:t>dépenses et charges</a:t>
            </a:r>
            <a:r>
              <a:rPr lang="fr-FR" sz="2400" dirty="0" smtClean="0"/>
              <a:t> permet de déterminer les principales charges d’exploitation des UPI (matières premières, produits vendus en l’état, rémunérations, loyer, eau, électricité, impôts et taxes, etc.).</a:t>
            </a:r>
          </a:p>
          <a:p>
            <a:pPr algn="just">
              <a:buFont typeface="Wingdings" pitchFamily="2" charset="2"/>
              <a:buChar char="§"/>
            </a:pPr>
            <a:r>
              <a:rPr lang="fr-FR" sz="2400" dirty="0" smtClean="0"/>
              <a:t>Le module  </a:t>
            </a:r>
            <a:r>
              <a:rPr lang="fr-FR" sz="2400" b="1" dirty="0" smtClean="0"/>
              <a:t>équipement, investissement et financement</a:t>
            </a:r>
          </a:p>
          <a:p>
            <a:pPr algn="just"/>
            <a:r>
              <a:rPr lang="fr-FR" sz="2400" dirty="0" smtClean="0"/>
              <a:t>fournit pour chaque bien d’équipement utilisé par l’UPI, son mode de financement, sa date d’acquisition et sa valeur actuelle (au coût de remplacement</a:t>
            </a:r>
          </a:p>
          <a:p>
            <a:pPr lvl="1" algn="just">
              <a:spcBef>
                <a:spcPts val="1200"/>
              </a:spcBef>
              <a:spcAft>
                <a:spcPts val="1200"/>
              </a:spcAft>
              <a:buFont typeface="Wingdings" pitchFamily="2" charset="2"/>
              <a:buChar char="§"/>
            </a:pPr>
            <a:endParaRPr lang="fr-FR" sz="2400" dirty="0" smtClean="0"/>
          </a:p>
          <a:p>
            <a:pPr lvl="1" algn="just">
              <a:spcBef>
                <a:spcPts val="1200"/>
              </a:spcBef>
              <a:spcAft>
                <a:spcPts val="1200"/>
              </a:spcAft>
              <a:buFont typeface="Wingdings" pitchFamily="2" charset="2"/>
              <a:buChar char="§"/>
            </a:pPr>
            <a:endParaRPr lang="fr-FR" dirty="0"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770" decel="100000"/>
                                        <p:tgtEl>
                                          <p:spTgt spid="12290"/>
                                        </p:tgtEl>
                                      </p:cBhvr>
                                    </p:animEffect>
                                    <p:animScale>
                                      <p:cBhvr>
                                        <p:cTn id="8" dur="770" decel="100000"/>
                                        <p:tgtEl>
                                          <p:spTgt spid="12290"/>
                                        </p:tgtEl>
                                      </p:cBhvr>
                                      <p:from x="10000" y="10000"/>
                                      <p:to x="200000" y="450000"/>
                                    </p:animScale>
                                    <p:animScale>
                                      <p:cBhvr>
                                        <p:cTn id="9" dur="1230" accel="100000" fill="hold">
                                          <p:stCondLst>
                                            <p:cond delay="770"/>
                                          </p:stCondLst>
                                        </p:cTn>
                                        <p:tgtEl>
                                          <p:spTgt spid="12290"/>
                                        </p:tgtEl>
                                      </p:cBhvr>
                                      <p:from x="200000" y="450000"/>
                                      <p:to x="100000" y="100000"/>
                                    </p:animScale>
                                    <p:set>
                                      <p:cBhvr>
                                        <p:cTn id="10" dur="770" fill="hold"/>
                                        <p:tgtEl>
                                          <p:spTgt spid="12290"/>
                                        </p:tgtEl>
                                        <p:attrNameLst>
                                          <p:attrName>ppt_x</p:attrName>
                                        </p:attrNameLst>
                                      </p:cBhvr>
                                      <p:to>
                                        <p:strVal val="(0.5)"/>
                                      </p:to>
                                    </p:set>
                                    <p:anim from="(0.5)" to="(#ppt_x)" calcmode="lin" valueType="num">
                                      <p:cBhvr>
                                        <p:cTn id="11" dur="1230" accel="100000" fill="hold">
                                          <p:stCondLst>
                                            <p:cond delay="770"/>
                                          </p:stCondLst>
                                        </p:cTn>
                                        <p:tgtEl>
                                          <p:spTgt spid="12290"/>
                                        </p:tgtEl>
                                        <p:attrNameLst>
                                          <p:attrName>ppt_x</p:attrName>
                                        </p:attrNameLst>
                                      </p:cBhvr>
                                    </p:anim>
                                    <p:set>
                                      <p:cBhvr>
                                        <p:cTn id="12" dur="770" fill="hold"/>
                                        <p:tgtEl>
                                          <p:spTgt spid="12290"/>
                                        </p:tgtEl>
                                        <p:attrNameLst>
                                          <p:attrName>ppt_y</p:attrName>
                                        </p:attrNameLst>
                                      </p:cBhvr>
                                      <p:to>
                                        <p:strVal val="(#ppt_y+0.4)"/>
                                      </p:to>
                                    </p:set>
                                    <p:anim from="(#ppt_y+0.4)" to="(#ppt_y)" calcmode="lin" valueType="num">
                                      <p:cBhvr>
                                        <p:cTn id="13" dur="1230" accel="100000" fill="hold">
                                          <p:stCondLst>
                                            <p:cond delay="770"/>
                                          </p:stCondLst>
                                        </p:cTn>
                                        <p:tgtEl>
                                          <p:spTgt spid="1229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1" nodeType="clickEffect">
                                  <p:stCondLst>
                                    <p:cond delay="0"/>
                                  </p:stCondLst>
                                  <p:childTnLst>
                                    <p:set>
                                      <p:cBhvr>
                                        <p:cTn id="17" dur="1" fill="hold">
                                          <p:stCondLst>
                                            <p:cond delay="0"/>
                                          </p:stCondLst>
                                        </p:cTn>
                                        <p:tgtEl>
                                          <p:spTgt spid="12290"/>
                                        </p:tgtEl>
                                        <p:attrNameLst>
                                          <p:attrName>style.visibility</p:attrName>
                                        </p:attrNameLst>
                                      </p:cBhvr>
                                      <p:to>
                                        <p:strVal val="visible"/>
                                      </p:to>
                                    </p:set>
                                    <p:animEffect transition="in" filter="checkerboard(across)">
                                      <p:cBhvr>
                                        <p:cTn id="18"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0"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a:xfrm>
            <a:off x="899592" y="332656"/>
            <a:ext cx="8244408" cy="936104"/>
          </a:xfrm>
        </p:spPr>
        <p:txBody>
          <a:bodyPr/>
          <a:lstStyle/>
          <a:p>
            <a:pPr algn="ctr" eaLnBrk="1" hangingPunct="1"/>
            <a:r>
              <a:rPr lang="fr-FR" sz="3100" b="1" dirty="0" smtClean="0"/>
              <a:t/>
            </a:r>
            <a:br>
              <a:rPr lang="fr-FR" sz="3100" b="1" dirty="0" smtClean="0"/>
            </a:br>
            <a:r>
              <a:rPr lang="fr-FR" sz="3100" b="1" dirty="0" smtClean="0"/>
              <a:t> 3- </a:t>
            </a:r>
            <a:r>
              <a:rPr lang="fr-FR" sz="3200" b="1" dirty="0" smtClean="0"/>
              <a:t>Le traitement des enquêtes 1-2-3 pour la comptabilité nationale </a:t>
            </a:r>
            <a:br>
              <a:rPr lang="fr-FR" sz="3200" b="1" dirty="0" smtClean="0"/>
            </a:br>
            <a:endParaRPr lang="fr-FR" sz="3200" b="1" dirty="0" smtClean="0"/>
          </a:p>
        </p:txBody>
      </p:sp>
      <p:pic>
        <p:nvPicPr>
          <p:cNvPr id="11267" name="Picture 2"/>
          <p:cNvPicPr>
            <a:picLocks noChangeAspect="1" noChangeArrowheads="1"/>
          </p:cNvPicPr>
          <p:nvPr/>
        </p:nvPicPr>
        <p:blipFill>
          <a:blip r:embed="rId2" cstate="print"/>
          <a:srcRect/>
          <a:stretch>
            <a:fillRect/>
          </a:stretch>
        </p:blipFill>
        <p:spPr bwMode="auto">
          <a:xfrm>
            <a:off x="0" y="0"/>
            <a:ext cx="914400" cy="1247775"/>
          </a:xfrm>
          <a:prstGeom prst="rect">
            <a:avLst/>
          </a:prstGeom>
          <a:noFill/>
          <a:ln w="9525">
            <a:noFill/>
            <a:miter lim="800000"/>
            <a:headEnd/>
            <a:tailEnd/>
          </a:ln>
        </p:spPr>
      </p:pic>
      <p:sp>
        <p:nvSpPr>
          <p:cNvPr id="13" name="Rectangle 12"/>
          <p:cNvSpPr/>
          <p:nvPr/>
        </p:nvSpPr>
        <p:spPr>
          <a:xfrm>
            <a:off x="395536" y="1628800"/>
            <a:ext cx="8496944" cy="7109639"/>
          </a:xfrm>
          <a:prstGeom prst="rect">
            <a:avLst/>
          </a:prstGeom>
        </p:spPr>
        <p:txBody>
          <a:bodyPr wrap="square">
            <a:spAutoFit/>
          </a:bodyPr>
          <a:lstStyle/>
          <a:p>
            <a:pPr algn="just"/>
            <a:endParaRPr lang="fr-FR" sz="2400" dirty="0" smtClean="0"/>
          </a:p>
          <a:p>
            <a:pPr>
              <a:buFont typeface="Wingdings" pitchFamily="2" charset="2"/>
              <a:buChar char="q"/>
            </a:pPr>
            <a:r>
              <a:rPr lang="fr-FR" sz="2400" b="1" dirty="0" smtClean="0">
                <a:solidFill>
                  <a:srgbClr val="0070C0"/>
                </a:solidFill>
              </a:rPr>
              <a:t> Les nomenclatures</a:t>
            </a:r>
          </a:p>
          <a:p>
            <a:r>
              <a:rPr lang="fr-FR" sz="2400" dirty="0" smtClean="0"/>
              <a:t>L’utilisation des tables de passage des nomenclatures  permet de dériver des informations comptables de la source EESI pour les comptes nationaux</a:t>
            </a:r>
          </a:p>
          <a:p>
            <a:r>
              <a:rPr lang="fr-FR" sz="2400" b="1" dirty="0" smtClean="0">
                <a:solidFill>
                  <a:srgbClr val="0070C0"/>
                </a:solidFill>
              </a:rPr>
              <a:t> La production</a:t>
            </a:r>
          </a:p>
          <a:p>
            <a:r>
              <a:rPr lang="fr-FR" sz="2400" dirty="0" smtClean="0"/>
              <a:t>L’EESI introduit dans le questionnaire quatre questions pour reconstituer la production des UPI. Il s’agit des ventes totales, les ventes réalisées sur les biens transformés, les services produits, la marge brute entre les produits vendus sans transformation.</a:t>
            </a:r>
          </a:p>
          <a:p>
            <a:endParaRPr lang="fr-FR" sz="2400" dirty="0" smtClean="0"/>
          </a:p>
          <a:p>
            <a:endParaRPr lang="fr-FR" sz="2400" dirty="0" smtClean="0"/>
          </a:p>
          <a:p>
            <a:endParaRPr lang="fr-FR" sz="2400" b="1" dirty="0" smtClean="0">
              <a:solidFill>
                <a:srgbClr val="0070C0"/>
              </a:solidFill>
            </a:endParaRPr>
          </a:p>
          <a:p>
            <a:pPr lvl="1" algn="just">
              <a:buFont typeface="Wingdings" pitchFamily="2" charset="2"/>
              <a:buChar char="§"/>
            </a:pPr>
            <a:endParaRPr lang="fr-FR" sz="2400" b="1" dirty="0" smtClean="0">
              <a:solidFill>
                <a:srgbClr val="0070C0"/>
              </a:solidFill>
            </a:endParaRPr>
          </a:p>
          <a:p>
            <a:pPr algn="just"/>
            <a:endParaRPr lang="fr-FR" sz="2400" dirty="0" smtClean="0"/>
          </a:p>
          <a:p>
            <a:pPr lvl="1" algn="just">
              <a:spcBef>
                <a:spcPts val="1200"/>
              </a:spcBef>
              <a:spcAft>
                <a:spcPts val="1200"/>
              </a:spcAft>
              <a:buFont typeface="Wingdings" pitchFamily="2" charset="2"/>
              <a:buChar char="§"/>
            </a:pPr>
            <a:endParaRPr lang="fr-FR" sz="2400" dirty="0" smtClean="0"/>
          </a:p>
          <a:p>
            <a:pPr lvl="1" algn="just">
              <a:spcBef>
                <a:spcPts val="1200"/>
              </a:spcBef>
              <a:spcAft>
                <a:spcPts val="1200"/>
              </a:spcAft>
              <a:buFont typeface="Wingdings" pitchFamily="2" charset="2"/>
              <a:buChar char="§"/>
            </a:pPr>
            <a:endParaRPr lang="fr-FR" dirty="0"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770" decel="100000"/>
                                        <p:tgtEl>
                                          <p:spTgt spid="12290"/>
                                        </p:tgtEl>
                                      </p:cBhvr>
                                    </p:animEffect>
                                    <p:animScale>
                                      <p:cBhvr>
                                        <p:cTn id="8" dur="770" decel="100000"/>
                                        <p:tgtEl>
                                          <p:spTgt spid="12290"/>
                                        </p:tgtEl>
                                      </p:cBhvr>
                                      <p:from x="10000" y="10000"/>
                                      <p:to x="200000" y="450000"/>
                                    </p:animScale>
                                    <p:animScale>
                                      <p:cBhvr>
                                        <p:cTn id="9" dur="1230" accel="100000" fill="hold">
                                          <p:stCondLst>
                                            <p:cond delay="770"/>
                                          </p:stCondLst>
                                        </p:cTn>
                                        <p:tgtEl>
                                          <p:spTgt spid="12290"/>
                                        </p:tgtEl>
                                      </p:cBhvr>
                                      <p:from x="200000" y="450000"/>
                                      <p:to x="100000" y="100000"/>
                                    </p:animScale>
                                    <p:set>
                                      <p:cBhvr>
                                        <p:cTn id="10" dur="770" fill="hold"/>
                                        <p:tgtEl>
                                          <p:spTgt spid="12290"/>
                                        </p:tgtEl>
                                        <p:attrNameLst>
                                          <p:attrName>ppt_x</p:attrName>
                                        </p:attrNameLst>
                                      </p:cBhvr>
                                      <p:to>
                                        <p:strVal val="(0.5)"/>
                                      </p:to>
                                    </p:set>
                                    <p:anim from="(0.5)" to="(#ppt_x)" calcmode="lin" valueType="num">
                                      <p:cBhvr>
                                        <p:cTn id="11" dur="1230" accel="100000" fill="hold">
                                          <p:stCondLst>
                                            <p:cond delay="770"/>
                                          </p:stCondLst>
                                        </p:cTn>
                                        <p:tgtEl>
                                          <p:spTgt spid="12290"/>
                                        </p:tgtEl>
                                        <p:attrNameLst>
                                          <p:attrName>ppt_x</p:attrName>
                                        </p:attrNameLst>
                                      </p:cBhvr>
                                    </p:anim>
                                    <p:set>
                                      <p:cBhvr>
                                        <p:cTn id="12" dur="770" fill="hold"/>
                                        <p:tgtEl>
                                          <p:spTgt spid="12290"/>
                                        </p:tgtEl>
                                        <p:attrNameLst>
                                          <p:attrName>ppt_y</p:attrName>
                                        </p:attrNameLst>
                                      </p:cBhvr>
                                      <p:to>
                                        <p:strVal val="(#ppt_y+0.4)"/>
                                      </p:to>
                                    </p:set>
                                    <p:anim from="(#ppt_y+0.4)" to="(#ppt_y)" calcmode="lin" valueType="num">
                                      <p:cBhvr>
                                        <p:cTn id="13" dur="1230" accel="100000" fill="hold">
                                          <p:stCondLst>
                                            <p:cond delay="770"/>
                                          </p:stCondLst>
                                        </p:cTn>
                                        <p:tgtEl>
                                          <p:spTgt spid="1229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1" nodeType="clickEffect">
                                  <p:stCondLst>
                                    <p:cond delay="0"/>
                                  </p:stCondLst>
                                  <p:childTnLst>
                                    <p:set>
                                      <p:cBhvr>
                                        <p:cTn id="17" dur="1" fill="hold">
                                          <p:stCondLst>
                                            <p:cond delay="0"/>
                                          </p:stCondLst>
                                        </p:cTn>
                                        <p:tgtEl>
                                          <p:spTgt spid="12290"/>
                                        </p:tgtEl>
                                        <p:attrNameLst>
                                          <p:attrName>style.visibility</p:attrName>
                                        </p:attrNameLst>
                                      </p:cBhvr>
                                      <p:to>
                                        <p:strVal val="visible"/>
                                      </p:to>
                                    </p:set>
                                    <p:animEffect transition="in" filter="checkerboard(across)">
                                      <p:cBhvr>
                                        <p:cTn id="18"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0"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a:xfrm>
            <a:off x="899592" y="332656"/>
            <a:ext cx="8244408" cy="792088"/>
          </a:xfrm>
        </p:spPr>
        <p:txBody>
          <a:bodyPr/>
          <a:lstStyle/>
          <a:p>
            <a:pPr algn="ctr" eaLnBrk="1" hangingPunct="1"/>
            <a:r>
              <a:rPr lang="fr-FR" sz="3100" b="1" dirty="0" smtClean="0"/>
              <a:t/>
            </a:r>
            <a:br>
              <a:rPr lang="fr-FR" sz="3100" b="1" dirty="0" smtClean="0"/>
            </a:br>
            <a:r>
              <a:rPr lang="fr-FR" sz="3100" b="1" dirty="0" smtClean="0"/>
              <a:t> 2- Importance des enquêtes 1-2-3</a:t>
            </a:r>
            <a:r>
              <a:rPr lang="fr-FR" sz="3200" b="1" dirty="0" smtClean="0"/>
              <a:t/>
            </a:r>
            <a:br>
              <a:rPr lang="fr-FR" sz="3200" b="1" dirty="0" smtClean="0"/>
            </a:br>
            <a:endParaRPr lang="fr-FR" sz="3200" b="1" dirty="0" smtClean="0"/>
          </a:p>
        </p:txBody>
      </p:sp>
      <p:pic>
        <p:nvPicPr>
          <p:cNvPr id="11267" name="Picture 2"/>
          <p:cNvPicPr>
            <a:picLocks noChangeAspect="1" noChangeArrowheads="1"/>
          </p:cNvPicPr>
          <p:nvPr/>
        </p:nvPicPr>
        <p:blipFill>
          <a:blip r:embed="rId2" cstate="print"/>
          <a:srcRect/>
          <a:stretch>
            <a:fillRect/>
          </a:stretch>
        </p:blipFill>
        <p:spPr bwMode="auto">
          <a:xfrm>
            <a:off x="0" y="0"/>
            <a:ext cx="914400" cy="1247775"/>
          </a:xfrm>
          <a:prstGeom prst="rect">
            <a:avLst/>
          </a:prstGeom>
          <a:noFill/>
          <a:ln w="9525">
            <a:noFill/>
            <a:miter lim="800000"/>
            <a:headEnd/>
            <a:tailEnd/>
          </a:ln>
        </p:spPr>
      </p:pic>
      <p:sp>
        <p:nvSpPr>
          <p:cNvPr id="13" name="Rectangle 12"/>
          <p:cNvSpPr/>
          <p:nvPr/>
        </p:nvSpPr>
        <p:spPr>
          <a:xfrm>
            <a:off x="395536" y="1628800"/>
            <a:ext cx="8496944" cy="5632311"/>
          </a:xfrm>
          <a:prstGeom prst="rect">
            <a:avLst/>
          </a:prstGeom>
        </p:spPr>
        <p:txBody>
          <a:bodyPr wrap="square">
            <a:spAutoFit/>
          </a:bodyPr>
          <a:lstStyle/>
          <a:p>
            <a:pPr algn="just"/>
            <a:endParaRPr lang="fr-FR" sz="2400" dirty="0" smtClean="0"/>
          </a:p>
          <a:p>
            <a:pPr>
              <a:buFontTx/>
              <a:buChar char="-"/>
            </a:pPr>
            <a:r>
              <a:rPr lang="fr-FR" sz="2400" dirty="0" smtClean="0"/>
              <a:t>Suivi-évaluation des politiques du Gouvernement: DSRP,DSCE;</a:t>
            </a:r>
          </a:p>
          <a:p>
            <a:pPr>
              <a:buFontTx/>
              <a:buChar char="-"/>
            </a:pPr>
            <a:endParaRPr lang="fr-FR" sz="2400" dirty="0" smtClean="0"/>
          </a:p>
          <a:p>
            <a:pPr>
              <a:buFontTx/>
              <a:buChar char="-"/>
            </a:pPr>
            <a:r>
              <a:rPr lang="fr-FR" sz="2400" dirty="0" smtClean="0"/>
              <a:t> </a:t>
            </a:r>
            <a:r>
              <a:rPr lang="fr-FR" sz="2400" dirty="0" smtClean="0"/>
              <a:t> Importante source de données</a:t>
            </a:r>
          </a:p>
          <a:p>
            <a:r>
              <a:rPr lang="fr-FR" sz="2400" dirty="0" smtClean="0"/>
              <a:t>Evaluation </a:t>
            </a:r>
            <a:r>
              <a:rPr lang="fr-FR" sz="2400" dirty="0" smtClean="0"/>
              <a:t>de la richesse crée dans ce secteur pour une meilleure prise en compte dans les comptes nationaux; La répartition de la production dans les comptes nationaux par mode de production montre que le secteur informel représente en moyenne 37% de la production totale.</a:t>
            </a:r>
          </a:p>
          <a:p>
            <a:pPr lvl="1" algn="just">
              <a:buFont typeface="Wingdings" pitchFamily="2" charset="2"/>
              <a:buChar char="§"/>
            </a:pPr>
            <a:endParaRPr lang="fr-FR" sz="2400" b="1" dirty="0" smtClean="0">
              <a:solidFill>
                <a:srgbClr val="0070C0"/>
              </a:solidFill>
            </a:endParaRPr>
          </a:p>
          <a:p>
            <a:pPr algn="just"/>
            <a:endParaRPr lang="fr-FR" sz="2400" dirty="0" smtClean="0"/>
          </a:p>
          <a:p>
            <a:pPr lvl="1" algn="just">
              <a:spcBef>
                <a:spcPts val="1200"/>
              </a:spcBef>
              <a:spcAft>
                <a:spcPts val="1200"/>
              </a:spcAft>
              <a:buFont typeface="Wingdings" pitchFamily="2" charset="2"/>
              <a:buChar char="§"/>
            </a:pPr>
            <a:endParaRPr lang="fr-FR" sz="2400" dirty="0" smtClean="0"/>
          </a:p>
          <a:p>
            <a:pPr lvl="1" algn="just">
              <a:spcBef>
                <a:spcPts val="1200"/>
              </a:spcBef>
              <a:spcAft>
                <a:spcPts val="1200"/>
              </a:spcAft>
              <a:buFont typeface="Wingdings" pitchFamily="2" charset="2"/>
              <a:buChar char="§"/>
            </a:pPr>
            <a:endParaRPr lang="fr-FR" dirty="0"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770" decel="100000"/>
                                        <p:tgtEl>
                                          <p:spTgt spid="12290"/>
                                        </p:tgtEl>
                                      </p:cBhvr>
                                    </p:animEffect>
                                    <p:animScale>
                                      <p:cBhvr>
                                        <p:cTn id="8" dur="770" decel="100000"/>
                                        <p:tgtEl>
                                          <p:spTgt spid="12290"/>
                                        </p:tgtEl>
                                      </p:cBhvr>
                                      <p:from x="10000" y="10000"/>
                                      <p:to x="200000" y="450000"/>
                                    </p:animScale>
                                    <p:animScale>
                                      <p:cBhvr>
                                        <p:cTn id="9" dur="1230" accel="100000" fill="hold">
                                          <p:stCondLst>
                                            <p:cond delay="770"/>
                                          </p:stCondLst>
                                        </p:cTn>
                                        <p:tgtEl>
                                          <p:spTgt spid="12290"/>
                                        </p:tgtEl>
                                      </p:cBhvr>
                                      <p:from x="200000" y="450000"/>
                                      <p:to x="100000" y="100000"/>
                                    </p:animScale>
                                    <p:set>
                                      <p:cBhvr>
                                        <p:cTn id="10" dur="770" fill="hold"/>
                                        <p:tgtEl>
                                          <p:spTgt spid="12290"/>
                                        </p:tgtEl>
                                        <p:attrNameLst>
                                          <p:attrName>ppt_x</p:attrName>
                                        </p:attrNameLst>
                                      </p:cBhvr>
                                      <p:to>
                                        <p:strVal val="(0.5)"/>
                                      </p:to>
                                    </p:set>
                                    <p:anim from="(0.5)" to="(#ppt_x)" calcmode="lin" valueType="num">
                                      <p:cBhvr>
                                        <p:cTn id="11" dur="1230" accel="100000" fill="hold">
                                          <p:stCondLst>
                                            <p:cond delay="770"/>
                                          </p:stCondLst>
                                        </p:cTn>
                                        <p:tgtEl>
                                          <p:spTgt spid="12290"/>
                                        </p:tgtEl>
                                        <p:attrNameLst>
                                          <p:attrName>ppt_x</p:attrName>
                                        </p:attrNameLst>
                                      </p:cBhvr>
                                    </p:anim>
                                    <p:set>
                                      <p:cBhvr>
                                        <p:cTn id="12" dur="770" fill="hold"/>
                                        <p:tgtEl>
                                          <p:spTgt spid="12290"/>
                                        </p:tgtEl>
                                        <p:attrNameLst>
                                          <p:attrName>ppt_y</p:attrName>
                                        </p:attrNameLst>
                                      </p:cBhvr>
                                      <p:to>
                                        <p:strVal val="(#ppt_y+0.4)"/>
                                      </p:to>
                                    </p:set>
                                    <p:anim from="(#ppt_y+0.4)" to="(#ppt_y)" calcmode="lin" valueType="num">
                                      <p:cBhvr>
                                        <p:cTn id="13" dur="1230" accel="100000" fill="hold">
                                          <p:stCondLst>
                                            <p:cond delay="770"/>
                                          </p:stCondLst>
                                        </p:cTn>
                                        <p:tgtEl>
                                          <p:spTgt spid="1229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1" nodeType="clickEffect">
                                  <p:stCondLst>
                                    <p:cond delay="0"/>
                                  </p:stCondLst>
                                  <p:childTnLst>
                                    <p:set>
                                      <p:cBhvr>
                                        <p:cTn id="17" dur="1" fill="hold">
                                          <p:stCondLst>
                                            <p:cond delay="0"/>
                                          </p:stCondLst>
                                        </p:cTn>
                                        <p:tgtEl>
                                          <p:spTgt spid="12290"/>
                                        </p:tgtEl>
                                        <p:attrNameLst>
                                          <p:attrName>style.visibility</p:attrName>
                                        </p:attrNameLst>
                                      </p:cBhvr>
                                      <p:to>
                                        <p:strVal val="visible"/>
                                      </p:to>
                                    </p:set>
                                    <p:animEffect transition="in" filter="checkerboard(across)">
                                      <p:cBhvr>
                                        <p:cTn id="18"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0"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a:xfrm>
            <a:off x="899592" y="332656"/>
            <a:ext cx="8244408" cy="936104"/>
          </a:xfrm>
        </p:spPr>
        <p:txBody>
          <a:bodyPr/>
          <a:lstStyle/>
          <a:p>
            <a:pPr algn="ctr" eaLnBrk="1" hangingPunct="1"/>
            <a:r>
              <a:rPr lang="fr-FR" sz="3100" b="1" dirty="0" smtClean="0"/>
              <a:t/>
            </a:r>
            <a:br>
              <a:rPr lang="fr-FR" sz="3100" b="1" dirty="0" smtClean="0"/>
            </a:br>
            <a:r>
              <a:rPr lang="fr-FR" sz="3100" b="1" dirty="0" smtClean="0"/>
              <a:t>3- </a:t>
            </a:r>
            <a:r>
              <a:rPr lang="fr-FR" sz="3200" b="1" dirty="0" smtClean="0"/>
              <a:t>Le traitement des enquêtes 1-2-3 pour la comptabilité nationale </a:t>
            </a:r>
            <a:br>
              <a:rPr lang="fr-FR" sz="3200" b="1" dirty="0" smtClean="0"/>
            </a:br>
            <a:endParaRPr lang="fr-FR" sz="3200" b="1" dirty="0" smtClean="0"/>
          </a:p>
        </p:txBody>
      </p:sp>
      <p:pic>
        <p:nvPicPr>
          <p:cNvPr id="11267" name="Picture 2"/>
          <p:cNvPicPr>
            <a:picLocks noChangeAspect="1" noChangeArrowheads="1"/>
          </p:cNvPicPr>
          <p:nvPr/>
        </p:nvPicPr>
        <p:blipFill>
          <a:blip r:embed="rId2" cstate="print"/>
          <a:srcRect/>
          <a:stretch>
            <a:fillRect/>
          </a:stretch>
        </p:blipFill>
        <p:spPr bwMode="auto">
          <a:xfrm>
            <a:off x="0" y="0"/>
            <a:ext cx="914400" cy="1247775"/>
          </a:xfrm>
          <a:prstGeom prst="rect">
            <a:avLst/>
          </a:prstGeom>
          <a:noFill/>
          <a:ln w="9525">
            <a:noFill/>
            <a:miter lim="800000"/>
            <a:headEnd/>
            <a:tailEnd/>
          </a:ln>
        </p:spPr>
      </p:pic>
      <p:sp>
        <p:nvSpPr>
          <p:cNvPr id="13" name="Rectangle 12"/>
          <p:cNvSpPr/>
          <p:nvPr/>
        </p:nvSpPr>
        <p:spPr>
          <a:xfrm>
            <a:off x="0" y="1484784"/>
            <a:ext cx="9396536" cy="7109639"/>
          </a:xfrm>
          <a:prstGeom prst="rect">
            <a:avLst/>
          </a:prstGeom>
        </p:spPr>
        <p:txBody>
          <a:bodyPr wrap="square">
            <a:spAutoFit/>
          </a:bodyPr>
          <a:lstStyle/>
          <a:p>
            <a:pPr algn="just"/>
            <a:endParaRPr lang="fr-FR" sz="2400" dirty="0" smtClean="0"/>
          </a:p>
          <a:p>
            <a:pPr>
              <a:buFont typeface="Wingdings" pitchFamily="2" charset="2"/>
              <a:buChar char="q"/>
            </a:pPr>
            <a:r>
              <a:rPr lang="fr-FR" sz="2400" b="1" dirty="0" smtClean="0">
                <a:solidFill>
                  <a:srgbClr val="0070C0"/>
                </a:solidFill>
              </a:rPr>
              <a:t> Les marges de commerce</a:t>
            </a:r>
          </a:p>
          <a:p>
            <a:r>
              <a:rPr lang="fr-FR" sz="2400" dirty="0" smtClean="0"/>
              <a:t>L’EESI permet de calculer le taux de marge commercial déduit de l’activité commerciale des unités informelles</a:t>
            </a:r>
          </a:p>
          <a:p>
            <a:r>
              <a:rPr lang="fr-FR" sz="2400" dirty="0" smtClean="0"/>
              <a:t> La marge brute est calculée comme la différence entre les recettes tirées des ventes de marchandises et les coûts des marchandises en stocks.</a:t>
            </a:r>
          </a:p>
          <a:p>
            <a:r>
              <a:rPr lang="fr-FR" sz="2400" b="1" dirty="0" smtClean="0">
                <a:solidFill>
                  <a:srgbClr val="0070C0"/>
                </a:solidFill>
              </a:rPr>
              <a:t> Les consommations intermédiaires</a:t>
            </a:r>
          </a:p>
          <a:p>
            <a:r>
              <a:rPr lang="fr-FR" sz="2400" dirty="0" smtClean="0"/>
              <a:t>Les charges sont évaluées en deux temps :</a:t>
            </a:r>
          </a:p>
          <a:p>
            <a:r>
              <a:rPr lang="fr-FR" sz="2400" dirty="0" smtClean="0"/>
              <a:t>D’abord, les charges proportionnelles correspondant à la production (activité</a:t>
            </a:r>
            <a:r>
              <a:rPr lang="fr-FR" sz="2400" dirty="0" smtClean="0"/>
              <a:t>). </a:t>
            </a:r>
            <a:r>
              <a:rPr lang="fr-FR" sz="2400" dirty="0" smtClean="0"/>
              <a:t>Il s’agit des matières premières transformées par l’UPI ou des produits achetés pour être revendus en l'état. </a:t>
            </a:r>
          </a:p>
          <a:p>
            <a:endParaRPr lang="fr-FR" sz="2400" dirty="0" smtClean="0"/>
          </a:p>
          <a:p>
            <a:endParaRPr lang="fr-FR" sz="2400" b="1" dirty="0" smtClean="0">
              <a:solidFill>
                <a:srgbClr val="0070C0"/>
              </a:solidFill>
            </a:endParaRPr>
          </a:p>
          <a:p>
            <a:pPr lvl="1" algn="just">
              <a:buFont typeface="Wingdings" pitchFamily="2" charset="2"/>
              <a:buChar char="§"/>
            </a:pPr>
            <a:endParaRPr lang="fr-FR" sz="2400" b="1" dirty="0" smtClean="0">
              <a:solidFill>
                <a:srgbClr val="0070C0"/>
              </a:solidFill>
            </a:endParaRPr>
          </a:p>
          <a:p>
            <a:pPr algn="just"/>
            <a:endParaRPr lang="fr-FR" sz="2400" dirty="0" smtClean="0"/>
          </a:p>
          <a:p>
            <a:pPr lvl="1" algn="just">
              <a:spcBef>
                <a:spcPts val="1200"/>
              </a:spcBef>
              <a:spcAft>
                <a:spcPts val="1200"/>
              </a:spcAft>
              <a:buFont typeface="Wingdings" pitchFamily="2" charset="2"/>
              <a:buChar char="§"/>
            </a:pPr>
            <a:endParaRPr lang="fr-FR" sz="2400" dirty="0" smtClean="0"/>
          </a:p>
          <a:p>
            <a:pPr lvl="1" algn="just">
              <a:spcBef>
                <a:spcPts val="1200"/>
              </a:spcBef>
              <a:spcAft>
                <a:spcPts val="1200"/>
              </a:spcAft>
              <a:buFont typeface="Wingdings" pitchFamily="2" charset="2"/>
              <a:buChar char="§"/>
            </a:pPr>
            <a:endParaRPr lang="fr-FR" dirty="0"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770" decel="100000"/>
                                        <p:tgtEl>
                                          <p:spTgt spid="12290"/>
                                        </p:tgtEl>
                                      </p:cBhvr>
                                    </p:animEffect>
                                    <p:animScale>
                                      <p:cBhvr>
                                        <p:cTn id="8" dur="770" decel="100000"/>
                                        <p:tgtEl>
                                          <p:spTgt spid="12290"/>
                                        </p:tgtEl>
                                      </p:cBhvr>
                                      <p:from x="10000" y="10000"/>
                                      <p:to x="200000" y="450000"/>
                                    </p:animScale>
                                    <p:animScale>
                                      <p:cBhvr>
                                        <p:cTn id="9" dur="1230" accel="100000" fill="hold">
                                          <p:stCondLst>
                                            <p:cond delay="770"/>
                                          </p:stCondLst>
                                        </p:cTn>
                                        <p:tgtEl>
                                          <p:spTgt spid="12290"/>
                                        </p:tgtEl>
                                      </p:cBhvr>
                                      <p:from x="200000" y="450000"/>
                                      <p:to x="100000" y="100000"/>
                                    </p:animScale>
                                    <p:set>
                                      <p:cBhvr>
                                        <p:cTn id="10" dur="770" fill="hold"/>
                                        <p:tgtEl>
                                          <p:spTgt spid="12290"/>
                                        </p:tgtEl>
                                        <p:attrNameLst>
                                          <p:attrName>ppt_x</p:attrName>
                                        </p:attrNameLst>
                                      </p:cBhvr>
                                      <p:to>
                                        <p:strVal val="(0.5)"/>
                                      </p:to>
                                    </p:set>
                                    <p:anim from="(0.5)" to="(#ppt_x)" calcmode="lin" valueType="num">
                                      <p:cBhvr>
                                        <p:cTn id="11" dur="1230" accel="100000" fill="hold">
                                          <p:stCondLst>
                                            <p:cond delay="770"/>
                                          </p:stCondLst>
                                        </p:cTn>
                                        <p:tgtEl>
                                          <p:spTgt spid="12290"/>
                                        </p:tgtEl>
                                        <p:attrNameLst>
                                          <p:attrName>ppt_x</p:attrName>
                                        </p:attrNameLst>
                                      </p:cBhvr>
                                    </p:anim>
                                    <p:set>
                                      <p:cBhvr>
                                        <p:cTn id="12" dur="770" fill="hold"/>
                                        <p:tgtEl>
                                          <p:spTgt spid="12290"/>
                                        </p:tgtEl>
                                        <p:attrNameLst>
                                          <p:attrName>ppt_y</p:attrName>
                                        </p:attrNameLst>
                                      </p:cBhvr>
                                      <p:to>
                                        <p:strVal val="(#ppt_y+0.4)"/>
                                      </p:to>
                                    </p:set>
                                    <p:anim from="(#ppt_y+0.4)" to="(#ppt_y)" calcmode="lin" valueType="num">
                                      <p:cBhvr>
                                        <p:cTn id="13" dur="1230" accel="100000" fill="hold">
                                          <p:stCondLst>
                                            <p:cond delay="770"/>
                                          </p:stCondLst>
                                        </p:cTn>
                                        <p:tgtEl>
                                          <p:spTgt spid="1229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1" nodeType="clickEffect">
                                  <p:stCondLst>
                                    <p:cond delay="0"/>
                                  </p:stCondLst>
                                  <p:childTnLst>
                                    <p:set>
                                      <p:cBhvr>
                                        <p:cTn id="17" dur="1" fill="hold">
                                          <p:stCondLst>
                                            <p:cond delay="0"/>
                                          </p:stCondLst>
                                        </p:cTn>
                                        <p:tgtEl>
                                          <p:spTgt spid="12290"/>
                                        </p:tgtEl>
                                        <p:attrNameLst>
                                          <p:attrName>style.visibility</p:attrName>
                                        </p:attrNameLst>
                                      </p:cBhvr>
                                      <p:to>
                                        <p:strVal val="visible"/>
                                      </p:to>
                                    </p:set>
                                    <p:animEffect transition="in" filter="checkerboard(across)">
                                      <p:cBhvr>
                                        <p:cTn id="18"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0" grpId="1"/>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édian">
  <a:themeElements>
    <a:clrScheme name="Mé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é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é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Median</Template>
  <TotalTime>4186</TotalTime>
  <Words>1317</Words>
  <Application>Microsoft Office PowerPoint</Application>
  <PresentationFormat>Affichage à l'écran (4:3)</PresentationFormat>
  <Paragraphs>182</Paragraphs>
  <Slides>17</Slides>
  <Notes>1</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Médian</vt:lpstr>
      <vt:lpstr>Diapositive 1</vt:lpstr>
      <vt:lpstr>Plan de la présentation</vt:lpstr>
      <vt:lpstr> 1- Présentation des enquêtes 1-2-3 </vt:lpstr>
      <vt:lpstr>  1- Présentation des enquêtes 1-2-3  </vt:lpstr>
      <vt:lpstr>  1- Présentation des enquêtes 1-2-3  </vt:lpstr>
      <vt:lpstr>  1- Présentation des enquêtes 1-2-3  </vt:lpstr>
      <vt:lpstr>  3- Le traitement des enquêtes 1-2-3 pour la comptabilité nationale  </vt:lpstr>
      <vt:lpstr>  2- Importance des enquêtes 1-2-3 </vt:lpstr>
      <vt:lpstr> 3- Le traitement des enquêtes 1-2-3 pour la comptabilité nationale  </vt:lpstr>
      <vt:lpstr> 3- Le traitement des enquêtes 1-2-3 pour la comptabilité nationale  </vt:lpstr>
      <vt:lpstr>  3- Le traitement des enquêtes 1-2-3 pour la comptabilité nationale  </vt:lpstr>
      <vt:lpstr>  3- Le traitement des enquêtes 1-2-3 pour la comptabilité nationale  </vt:lpstr>
      <vt:lpstr>  4- Quelques limites de l’intégration des enquêtes 1-2-3 </vt:lpstr>
      <vt:lpstr>  4- Quelques limites de l’intégration des enquêtes 1-2-3 </vt:lpstr>
      <vt:lpstr>  4- Quelques limites de l’intégration des enquêtes 1-2-3 </vt:lpstr>
      <vt:lpstr>  5- Les prochaines étapes </vt:lpstr>
      <vt:lpstr>    </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Comptes Nationaux 2007</dc:title>
  <dc:creator>Talom</dc:creator>
  <cp:lastModifiedBy>NEPETSOUN</cp:lastModifiedBy>
  <cp:revision>248</cp:revision>
  <dcterms:created xsi:type="dcterms:W3CDTF">2008-09-10T09:51:30Z</dcterms:created>
  <dcterms:modified xsi:type="dcterms:W3CDTF">2016-11-03T12:28:50Z</dcterms:modified>
</cp:coreProperties>
</file>