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87" r:id="rId2"/>
    <p:sldMasterId id="2147483669" r:id="rId3"/>
    <p:sldMasterId id="2147483704" r:id="rId4"/>
  </p:sldMasterIdLst>
  <p:notesMasterIdLst>
    <p:notesMasterId r:id="rId20"/>
  </p:notesMasterIdLst>
  <p:handoutMasterIdLst>
    <p:handoutMasterId r:id="rId21"/>
  </p:handoutMasterIdLst>
  <p:sldIdLst>
    <p:sldId id="271" r:id="rId5"/>
    <p:sldId id="301" r:id="rId6"/>
    <p:sldId id="288" r:id="rId7"/>
    <p:sldId id="289" r:id="rId8"/>
    <p:sldId id="290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300" r:id="rId17"/>
    <p:sldId id="299" r:id="rId18"/>
    <p:sldId id="291" r:id="rId19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71">
          <p15:clr>
            <a:srgbClr val="A4A3A4"/>
          </p15:clr>
        </p15:guide>
        <p15:guide id="2" pos="49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89BC"/>
    <a:srgbClr val="1D649D"/>
    <a:srgbClr val="3172A9"/>
    <a:srgbClr val="1B3E69"/>
    <a:srgbClr val="3FAE4E"/>
    <a:srgbClr val="46C056"/>
    <a:srgbClr val="3DA449"/>
    <a:srgbClr val="2BB944"/>
    <a:srgbClr val="239336"/>
    <a:srgbClr val="2281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8" autoAdjust="0"/>
    <p:restoredTop sz="86391" autoAdjust="0"/>
  </p:normalViewPr>
  <p:slideViewPr>
    <p:cSldViewPr snapToGrid="0" snapToObjects="1" showGuides="1">
      <p:cViewPr>
        <p:scale>
          <a:sx n="77" d="100"/>
          <a:sy n="77" d="100"/>
        </p:scale>
        <p:origin x="-2520" y="-522"/>
      </p:cViewPr>
      <p:guideLst>
        <p:guide orient="horz" pos="4171"/>
        <p:guide pos="497"/>
      </p:guideLst>
    </p:cSldViewPr>
  </p:slideViewPr>
  <p:outlineViewPr>
    <p:cViewPr>
      <p:scale>
        <a:sx n="33" d="100"/>
        <a:sy n="33" d="100"/>
      </p:scale>
      <p:origin x="0" y="310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694F82D-A9E3-C04A-B143-8E95E82637CE}" type="datetimeFigureOut">
              <a:rPr lang="en-US" smtClean="0"/>
              <a:t>6/9/2016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9C10EDE-C285-D145-BFF9-6CF7C15AC6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0909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0DD43F9-A6BB-5F43-810B-CC7937A97585}" type="datetimeFigureOut">
              <a:rPr lang="en-US" smtClean="0"/>
              <a:t>6/9/2016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D8CBB48-5F84-BA42-AD94-F4E9A7314B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4886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CBB48-5F84-BA42-AD94-F4E9A7314B6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05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Main Title Slide">
    <p:bg>
      <p:bgPr>
        <a:solidFill>
          <a:srgbClr val="143C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8400"/>
            <a:ext cx="9143391" cy="2749113"/>
          </a:xfrm>
          <a:prstGeom prst="rect">
            <a:avLst/>
          </a:prstGeom>
        </p:spPr>
      </p:pic>
      <p:grpSp>
        <p:nvGrpSpPr>
          <p:cNvPr id="14" name="Group 13"/>
          <p:cNvGrpSpPr/>
          <p:nvPr userDrawn="1"/>
        </p:nvGrpSpPr>
        <p:grpSpPr>
          <a:xfrm>
            <a:off x="0" y="1160085"/>
            <a:ext cx="9144000" cy="2737064"/>
            <a:chOff x="0" y="1160085"/>
            <a:chExt cx="9144000" cy="2737064"/>
          </a:xfrm>
        </p:grpSpPr>
        <p:cxnSp>
          <p:nvCxnSpPr>
            <p:cNvPr id="15" name="Straight Connector 14"/>
            <p:cNvCxnSpPr/>
            <p:nvPr userDrawn="1"/>
          </p:nvCxnSpPr>
          <p:spPr>
            <a:xfrm>
              <a:off x="0" y="1160085"/>
              <a:ext cx="9144000" cy="0"/>
            </a:xfrm>
            <a:prstGeom prst="line">
              <a:avLst/>
            </a:prstGeom>
            <a:ln w="44450">
              <a:solidFill>
                <a:schemeClr val="bg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>
              <a:off x="0" y="3897149"/>
              <a:ext cx="9144000" cy="0"/>
            </a:xfrm>
            <a:prstGeom prst="line">
              <a:avLst/>
            </a:prstGeom>
            <a:ln w="44450">
              <a:solidFill>
                <a:schemeClr val="bg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9" name="Picture 8" descr="fullbackgrd_trsp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5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6255" y="3977482"/>
            <a:ext cx="7687545" cy="1293018"/>
          </a:xfrm>
        </p:spPr>
        <p:txBody>
          <a:bodyPr anchor="t" anchorCtr="0">
            <a:normAutofit/>
          </a:bodyPr>
          <a:lstStyle>
            <a:lvl1pPr algn="l">
              <a:defRPr sz="3200">
                <a:solidFill>
                  <a:schemeClr val="bg1"/>
                </a:solidFill>
                <a:latin typeface="Arial"/>
                <a:cs typeface="Arial Unicode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6255" y="5384799"/>
            <a:ext cx="5606532" cy="977901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24291" y="5383049"/>
            <a:ext cx="1989509" cy="365125"/>
          </a:xfrm>
        </p:spPr>
        <p:txBody>
          <a:bodyPr anchor="t" anchorCtr="0"/>
          <a:lstStyle>
            <a:lvl1pPr>
              <a:defRPr sz="1600">
                <a:solidFill>
                  <a:srgbClr val="FFFFFE"/>
                </a:solidFill>
                <a:latin typeface="Arial"/>
              </a:defRPr>
            </a:lvl1pPr>
          </a:lstStyle>
          <a:p>
            <a:endParaRPr lang="en-US" dirty="0"/>
          </a:p>
        </p:txBody>
      </p:sp>
      <p:pic>
        <p:nvPicPr>
          <p:cNvPr id="5" name="Picture 4" descr="Westat_logo_white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888" y="530029"/>
            <a:ext cx="1402546" cy="445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1D649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92288" y="6356350"/>
            <a:ext cx="4227512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30C3-93D9-864C-869D-FF738A48005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996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68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320"/>
            <a:ext cx="7345363" cy="885765"/>
          </a:xfrm>
        </p:spPr>
        <p:txBody>
          <a:bodyPr/>
          <a:lstStyle>
            <a:lvl1pPr>
              <a:defRPr>
                <a:solidFill>
                  <a:srgbClr val="1D649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3"/>
          </p:nvPr>
        </p:nvSpPr>
        <p:spPr>
          <a:xfrm>
            <a:off x="685800" y="1257300"/>
            <a:ext cx="7345363" cy="5244831"/>
          </a:xfrm>
        </p:spPr>
        <p:txBody>
          <a:bodyPr/>
          <a:lstStyle>
            <a:lvl1pPr>
              <a:buClr>
                <a:srgbClr val="3172A9"/>
              </a:buClr>
              <a:defRPr/>
            </a:lvl1pPr>
          </a:lstStyle>
          <a:p>
            <a:r>
              <a:rPr lang="en-US" dirty="0" smtClean="0"/>
              <a:t>Click icon to add chart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F52187-718E-B849-A91C-4A8B761E89F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410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e Layout">
    <p:bg>
      <p:bgPr>
        <a:solidFill>
          <a:srgbClr val="143C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fullbackgrd_trsp.png"/>
          <p:cNvPicPr>
            <a:picLocks noChangeAspect="1"/>
          </p:cNvPicPr>
          <p:nvPr userDrawn="1"/>
        </p:nvPicPr>
        <p:blipFill>
          <a:blip r:embed="rId2">
            <a:alphaModFix amt="5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0"/>
            <a:ext cx="9144000" cy="899949"/>
          </a:xfrm>
          <a:prstGeom prst="rect">
            <a:avLst/>
          </a:prstGeom>
          <a:gradFill flip="none" rotWithShape="1">
            <a:gsLst>
              <a:gs pos="0">
                <a:srgbClr val="032D59"/>
              </a:gs>
              <a:gs pos="100000">
                <a:srgbClr val="235F8E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899949"/>
            <a:ext cx="9144000" cy="0"/>
          </a:xfrm>
          <a:prstGeom prst="line">
            <a:avLst/>
          </a:prstGeom>
          <a:ln w="444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5000" y="6356350"/>
            <a:ext cx="5384800" cy="365125"/>
          </a:xfrm>
        </p:spPr>
        <p:txBody>
          <a:bodyPr/>
          <a:lstStyle>
            <a:lvl1pPr algn="l"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56330C3-93D9-864C-869D-FF738A4800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229600" cy="965452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229600" cy="4525963"/>
          </a:xfrm>
        </p:spPr>
        <p:txBody>
          <a:bodyPr/>
          <a:lstStyle>
            <a:lvl1pPr>
              <a:buClr>
                <a:srgbClr val="4589BC"/>
              </a:buClr>
              <a:defRPr>
                <a:solidFill>
                  <a:srgbClr val="FFFFFF"/>
                </a:solidFill>
              </a:defRPr>
            </a:lvl1pPr>
            <a:lvl2pPr>
              <a:buClr>
                <a:schemeClr val="bg1"/>
              </a:buClr>
              <a:defRPr>
                <a:solidFill>
                  <a:srgbClr val="FFFFFF"/>
                </a:solidFill>
              </a:defRPr>
            </a:lvl2pPr>
            <a:lvl3pPr>
              <a:buClr>
                <a:srgbClr val="4589BC"/>
              </a:buClr>
              <a:defRPr>
                <a:solidFill>
                  <a:srgbClr val="FFFFFF"/>
                </a:solidFill>
              </a:defRPr>
            </a:lvl3pPr>
            <a:lvl4pPr>
              <a:buClr>
                <a:schemeClr val="bg1"/>
              </a:buClr>
              <a:defRPr>
                <a:solidFill>
                  <a:srgbClr val="FFFFFF"/>
                </a:solidFill>
              </a:defRPr>
            </a:lvl4pPr>
            <a:lvl5pPr>
              <a:buClr>
                <a:srgbClr val="4589BC"/>
              </a:buCl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134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9144000" cy="899949"/>
          </a:xfrm>
          <a:prstGeom prst="rect">
            <a:avLst/>
          </a:prstGeom>
          <a:gradFill flip="none" rotWithShape="1">
            <a:gsLst>
              <a:gs pos="0">
                <a:srgbClr val="032D59"/>
              </a:gs>
              <a:gs pos="100000">
                <a:srgbClr val="235F8E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899949"/>
            <a:ext cx="9144000" cy="0"/>
          </a:xfrm>
          <a:prstGeom prst="line">
            <a:avLst/>
          </a:prstGeom>
          <a:ln w="444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115300" cy="965452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>
              <a:buClr>
                <a:srgbClr val="4589BC"/>
              </a:buClr>
              <a:defRPr sz="2800"/>
            </a:lvl1pPr>
            <a:lvl2pPr>
              <a:buClr>
                <a:schemeClr val="bg1"/>
              </a:buClr>
              <a:defRPr sz="2400"/>
            </a:lvl2pPr>
            <a:lvl3pPr>
              <a:buClr>
                <a:srgbClr val="4589BC"/>
              </a:buClr>
              <a:defRPr sz="2000"/>
            </a:lvl3pPr>
            <a:lvl4pPr>
              <a:buClr>
                <a:schemeClr val="bg1"/>
              </a:buClr>
              <a:defRPr sz="1800"/>
            </a:lvl4pPr>
            <a:lvl5pPr>
              <a:buClr>
                <a:srgbClr val="4589BC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7100" y="1600200"/>
            <a:ext cx="4038600" cy="4525963"/>
          </a:xfrm>
        </p:spPr>
        <p:txBody>
          <a:bodyPr/>
          <a:lstStyle>
            <a:lvl1pPr>
              <a:buClr>
                <a:srgbClr val="4589BC"/>
              </a:buClr>
              <a:defRPr sz="2800"/>
            </a:lvl1pPr>
            <a:lvl2pPr>
              <a:buClr>
                <a:schemeClr val="bg1"/>
              </a:buClr>
              <a:defRPr sz="2400"/>
            </a:lvl2pPr>
            <a:lvl3pPr>
              <a:buClr>
                <a:srgbClr val="4589BC"/>
              </a:buClr>
              <a:defRPr sz="2000"/>
            </a:lvl3pPr>
            <a:lvl4pPr>
              <a:buClr>
                <a:schemeClr val="bg1"/>
              </a:buClr>
              <a:defRPr sz="1800"/>
            </a:lvl4pPr>
            <a:lvl5pPr>
              <a:buClr>
                <a:srgbClr val="4589BC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31380" y="6356350"/>
            <a:ext cx="538842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56330C3-93D9-864C-869D-FF738A4800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6273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899949"/>
          </a:xfrm>
          <a:prstGeom prst="rect">
            <a:avLst/>
          </a:prstGeom>
          <a:gradFill flip="none" rotWithShape="1">
            <a:gsLst>
              <a:gs pos="0">
                <a:srgbClr val="032D59"/>
              </a:gs>
              <a:gs pos="100000">
                <a:srgbClr val="235F8E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899949"/>
            <a:ext cx="9144000" cy="0"/>
          </a:xfrm>
          <a:prstGeom prst="line">
            <a:avLst/>
          </a:prstGeom>
          <a:ln w="444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886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3886200" cy="3951288"/>
          </a:xfrm>
        </p:spPr>
        <p:txBody>
          <a:bodyPr/>
          <a:lstStyle>
            <a:lvl1pPr>
              <a:buClr>
                <a:srgbClr val="4589BC"/>
              </a:buClr>
              <a:defRPr sz="2400"/>
            </a:lvl1pPr>
            <a:lvl2pPr>
              <a:buClr>
                <a:schemeClr val="bg1"/>
              </a:buClr>
              <a:defRPr sz="2000"/>
            </a:lvl2pPr>
            <a:lvl3pPr>
              <a:buClr>
                <a:srgbClr val="4589BC"/>
              </a:buClr>
              <a:defRPr sz="1800"/>
            </a:lvl3pPr>
            <a:lvl4pPr>
              <a:buClr>
                <a:schemeClr val="bg1"/>
              </a:buClr>
              <a:defRPr sz="1600"/>
            </a:lvl4pPr>
            <a:lvl5pPr>
              <a:buClr>
                <a:srgbClr val="4589BC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85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8525" y="2174875"/>
            <a:ext cx="4041775" cy="3951288"/>
          </a:xfrm>
        </p:spPr>
        <p:txBody>
          <a:bodyPr/>
          <a:lstStyle>
            <a:lvl1pPr>
              <a:buClr>
                <a:srgbClr val="4589BC"/>
              </a:buClr>
              <a:defRPr sz="2400"/>
            </a:lvl1pPr>
            <a:lvl2pPr>
              <a:buClr>
                <a:schemeClr val="bg1"/>
              </a:buClr>
              <a:defRPr sz="2000"/>
            </a:lvl2pPr>
            <a:lvl3pPr>
              <a:buClr>
                <a:srgbClr val="4589BC"/>
              </a:buClr>
              <a:defRPr sz="1800"/>
            </a:lvl3pPr>
            <a:lvl4pPr>
              <a:buClr>
                <a:schemeClr val="bg1"/>
              </a:buClr>
              <a:defRPr sz="1600"/>
            </a:lvl4pPr>
            <a:lvl5pPr>
              <a:buClr>
                <a:srgbClr val="4589BC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31380" y="6356350"/>
            <a:ext cx="538842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56330C3-93D9-864C-869D-FF738A4800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9144000" cy="899949"/>
          </a:xfrm>
          <a:prstGeom prst="rect">
            <a:avLst/>
          </a:prstGeom>
          <a:gradFill flip="none" rotWithShape="1">
            <a:gsLst>
              <a:gs pos="0">
                <a:srgbClr val="032D59"/>
              </a:gs>
              <a:gs pos="100000">
                <a:srgbClr val="235F8E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899949"/>
            <a:ext cx="9144000" cy="0"/>
          </a:xfrm>
          <a:prstGeom prst="line">
            <a:avLst/>
          </a:prstGeom>
          <a:ln w="444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380" y="6356350"/>
            <a:ext cx="538842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56330C3-93D9-864C-869D-FF738A4800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390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0936" y="6356350"/>
            <a:ext cx="53467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30C3-93D9-864C-869D-FF738A48005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9697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92288" y="6356350"/>
            <a:ext cx="4227512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30C3-93D9-864C-869D-FF738A48005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117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899949"/>
          </a:xfrm>
          <a:prstGeom prst="rect">
            <a:avLst/>
          </a:prstGeom>
          <a:gradFill flip="none" rotWithShape="1">
            <a:gsLst>
              <a:gs pos="0">
                <a:srgbClr val="032D59"/>
              </a:gs>
              <a:gs pos="100000">
                <a:srgbClr val="235F8E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899949"/>
            <a:ext cx="9144000" cy="0"/>
          </a:xfrm>
          <a:prstGeom prst="line">
            <a:avLst/>
          </a:prstGeom>
          <a:ln w="444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320"/>
            <a:ext cx="7345363" cy="88576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3"/>
          </p:nvPr>
        </p:nvSpPr>
        <p:spPr>
          <a:xfrm>
            <a:off x="685800" y="1257300"/>
            <a:ext cx="7345363" cy="5244831"/>
          </a:xfrm>
        </p:spPr>
        <p:txBody>
          <a:bodyPr/>
          <a:lstStyle>
            <a:lvl1pPr>
              <a:buClr>
                <a:srgbClr val="4589BC"/>
              </a:buClr>
              <a:defRPr/>
            </a:lvl1pPr>
          </a:lstStyle>
          <a:p>
            <a:r>
              <a:rPr lang="en-US" dirty="0" smtClean="0"/>
              <a:t>Click icon to add chart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F52187-718E-B849-A91C-4A8B761E89F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5805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/>
          </p:nvPr>
        </p:nvSpPr>
        <p:spPr/>
        <p:txBody>
          <a:bodyPr/>
          <a:lstStyle>
            <a:lvl1pPr>
              <a:defRPr>
                <a:solidFill>
                  <a:srgbClr val="1D649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/>
        <p:txBody>
          <a:bodyPr/>
          <a:lstStyle>
            <a:lvl1pPr>
              <a:buClr>
                <a:srgbClr val="3172A9"/>
              </a:buClr>
              <a:defRPr b="1"/>
            </a:lvl1pPr>
            <a:lvl2pPr>
              <a:buClr>
                <a:srgbClr val="3172A9"/>
              </a:buClr>
              <a:defRPr sz="2400" b="1"/>
            </a:lvl2pPr>
            <a:lvl3pPr>
              <a:buClr>
                <a:srgbClr val="3172A9"/>
              </a:buClr>
              <a:defRPr sz="2200" b="1"/>
            </a:lvl3pPr>
            <a:lvl4pPr>
              <a:buClr>
                <a:srgbClr val="3172A9"/>
              </a:buClr>
              <a:defRPr b="1"/>
            </a:lvl4pPr>
            <a:lvl5pPr>
              <a:buClr>
                <a:srgbClr val="3172A9"/>
              </a:buClr>
              <a:defRPr b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CCF9E9-2942-4B41-82D7-5073B4696A7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0288" y="6356350"/>
            <a:ext cx="65135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86293"/>
                </a:solidFill>
                <a:latin typeface="Arial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629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0-year Title Slide">
    <p:bg>
      <p:bgPr>
        <a:solidFill>
          <a:srgbClr val="143C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8400"/>
            <a:ext cx="9143391" cy="2749113"/>
          </a:xfrm>
          <a:prstGeom prst="rect">
            <a:avLst/>
          </a:prstGeom>
        </p:spPr>
      </p:pic>
      <p:grpSp>
        <p:nvGrpSpPr>
          <p:cNvPr id="15" name="Group 14"/>
          <p:cNvGrpSpPr/>
          <p:nvPr userDrawn="1"/>
        </p:nvGrpSpPr>
        <p:grpSpPr>
          <a:xfrm>
            <a:off x="0" y="1160085"/>
            <a:ext cx="9144000" cy="2737064"/>
            <a:chOff x="0" y="1160085"/>
            <a:chExt cx="9144000" cy="2737064"/>
          </a:xfrm>
        </p:grpSpPr>
        <p:cxnSp>
          <p:nvCxnSpPr>
            <p:cNvPr id="16" name="Straight Connector 15"/>
            <p:cNvCxnSpPr/>
            <p:nvPr userDrawn="1"/>
          </p:nvCxnSpPr>
          <p:spPr>
            <a:xfrm>
              <a:off x="0" y="1160085"/>
              <a:ext cx="9144000" cy="0"/>
            </a:xfrm>
            <a:prstGeom prst="line">
              <a:avLst/>
            </a:prstGeom>
            <a:ln w="44450">
              <a:solidFill>
                <a:schemeClr val="bg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 userDrawn="1"/>
          </p:nvCxnSpPr>
          <p:spPr>
            <a:xfrm>
              <a:off x="0" y="3897149"/>
              <a:ext cx="9144000" cy="0"/>
            </a:xfrm>
            <a:prstGeom prst="line">
              <a:avLst/>
            </a:prstGeom>
            <a:ln w="44450">
              <a:solidFill>
                <a:schemeClr val="bg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9" name="Picture 8" descr="fullbackgrd_trsp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9951" y="467113"/>
            <a:ext cx="1771648" cy="522330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126255" y="3977482"/>
            <a:ext cx="7687545" cy="1293018"/>
          </a:xfrm>
        </p:spPr>
        <p:txBody>
          <a:bodyPr anchor="t" anchorCtr="0">
            <a:normAutofit/>
          </a:bodyPr>
          <a:lstStyle>
            <a:lvl1pPr algn="l">
              <a:defRPr sz="3200">
                <a:solidFill>
                  <a:schemeClr val="bg1"/>
                </a:solidFill>
                <a:latin typeface="Arial"/>
                <a:cs typeface="Arial Unicode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Subtitle 2"/>
          <p:cNvSpPr>
            <a:spLocks noGrp="1"/>
          </p:cNvSpPr>
          <p:nvPr>
            <p:ph type="subTitle" idx="1"/>
          </p:nvPr>
        </p:nvSpPr>
        <p:spPr>
          <a:xfrm>
            <a:off x="1126255" y="5384799"/>
            <a:ext cx="5606532" cy="977901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9" name="Date Placeholder 3"/>
          <p:cNvSpPr>
            <a:spLocks noGrp="1"/>
          </p:cNvSpPr>
          <p:nvPr>
            <p:ph type="dt" sz="half" idx="10"/>
          </p:nvPr>
        </p:nvSpPr>
        <p:spPr>
          <a:xfrm>
            <a:off x="6824291" y="5383049"/>
            <a:ext cx="1989509" cy="365125"/>
          </a:xfrm>
        </p:spPr>
        <p:txBody>
          <a:bodyPr anchor="t" anchorCtr="0"/>
          <a:lstStyle>
            <a:lvl1pPr>
              <a:defRPr sz="1600">
                <a:solidFill>
                  <a:srgbClr val="FFFFFE"/>
                </a:solidFill>
                <a:latin typeface="Arial"/>
              </a:defRPr>
            </a:lvl1pPr>
          </a:lstStyle>
          <a:p>
            <a:endParaRPr lang="en-US" dirty="0"/>
          </a:p>
        </p:txBody>
      </p:sp>
      <p:pic>
        <p:nvPicPr>
          <p:cNvPr id="20" name="Picture 19" descr="Westat_logo_white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888" y="530029"/>
            <a:ext cx="1402546" cy="445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7444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4788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D649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82700"/>
            <a:ext cx="4038600" cy="4525963"/>
          </a:xfrm>
        </p:spPr>
        <p:txBody>
          <a:bodyPr/>
          <a:lstStyle>
            <a:lvl1pPr>
              <a:buClr>
                <a:srgbClr val="3172A9"/>
              </a:buClr>
              <a:defRPr sz="2800"/>
            </a:lvl1pPr>
            <a:lvl2pPr>
              <a:buClr>
                <a:srgbClr val="3172A9"/>
              </a:buClr>
              <a:defRPr sz="2400"/>
            </a:lvl2pPr>
            <a:lvl3pPr>
              <a:buClr>
                <a:srgbClr val="3172A9"/>
              </a:buClr>
              <a:defRPr sz="2000"/>
            </a:lvl3pPr>
            <a:lvl4pPr>
              <a:buClr>
                <a:srgbClr val="3172A9"/>
              </a:buClr>
              <a:defRPr sz="1800"/>
            </a:lvl4pPr>
            <a:lvl5pPr>
              <a:buClr>
                <a:srgbClr val="3172A9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7100" y="1282700"/>
            <a:ext cx="4038600" cy="4525963"/>
          </a:xfrm>
        </p:spPr>
        <p:txBody>
          <a:bodyPr/>
          <a:lstStyle>
            <a:lvl1pPr>
              <a:buClr>
                <a:srgbClr val="3172A9"/>
              </a:buClr>
              <a:defRPr sz="2800"/>
            </a:lvl1pPr>
            <a:lvl2pPr>
              <a:buClr>
                <a:srgbClr val="3172A9"/>
              </a:buClr>
              <a:defRPr sz="2400"/>
            </a:lvl2pPr>
            <a:lvl3pPr>
              <a:buClr>
                <a:srgbClr val="3172A9"/>
              </a:buClr>
              <a:defRPr sz="2000"/>
            </a:lvl3pPr>
            <a:lvl4pPr>
              <a:buClr>
                <a:srgbClr val="3172A9"/>
              </a:buClr>
              <a:defRPr sz="1800"/>
            </a:lvl4pPr>
            <a:lvl5pPr>
              <a:buClr>
                <a:srgbClr val="3172A9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0288" y="6356350"/>
            <a:ext cx="65135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286293"/>
                </a:solidFill>
                <a:latin typeface="Arial"/>
              </a:defRPr>
            </a:lvl1pPr>
          </a:lstStyle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01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D649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19213"/>
            <a:ext cx="3886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958975"/>
            <a:ext cx="3886200" cy="3951288"/>
          </a:xfrm>
        </p:spPr>
        <p:txBody>
          <a:bodyPr/>
          <a:lstStyle>
            <a:lvl1pPr>
              <a:buClr>
                <a:srgbClr val="3172A9"/>
              </a:buClr>
              <a:defRPr sz="2400"/>
            </a:lvl1pPr>
            <a:lvl2pPr>
              <a:buClr>
                <a:srgbClr val="3172A9"/>
              </a:buClr>
              <a:defRPr sz="2000"/>
            </a:lvl2pPr>
            <a:lvl3pPr>
              <a:buClr>
                <a:srgbClr val="3172A9"/>
              </a:buClr>
              <a:defRPr sz="1800"/>
            </a:lvl3pPr>
            <a:lvl4pPr>
              <a:buClr>
                <a:srgbClr val="3172A9"/>
              </a:buClr>
              <a:defRPr sz="1600"/>
            </a:lvl4pPr>
            <a:lvl5pPr>
              <a:buClr>
                <a:srgbClr val="3172A9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8525" y="13192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8525" y="1958975"/>
            <a:ext cx="4041775" cy="3951288"/>
          </a:xfrm>
        </p:spPr>
        <p:txBody>
          <a:bodyPr/>
          <a:lstStyle>
            <a:lvl1pPr>
              <a:buClr>
                <a:srgbClr val="3172A9"/>
              </a:buClr>
              <a:defRPr sz="2400"/>
            </a:lvl1pPr>
            <a:lvl2pPr>
              <a:buClr>
                <a:srgbClr val="3172A9"/>
              </a:buClr>
              <a:defRPr sz="2000"/>
            </a:lvl2pPr>
            <a:lvl3pPr>
              <a:buClr>
                <a:srgbClr val="3172A9"/>
              </a:buClr>
              <a:defRPr sz="1800"/>
            </a:lvl3pPr>
            <a:lvl4pPr>
              <a:buClr>
                <a:srgbClr val="3172A9"/>
              </a:buClr>
              <a:defRPr sz="1600"/>
            </a:lvl4pPr>
            <a:lvl5pPr>
              <a:buClr>
                <a:srgbClr val="3172A9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56330C3-93D9-864C-869D-FF738A4800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300288" y="6356350"/>
            <a:ext cx="65135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286293"/>
                </a:solidFill>
                <a:latin typeface="Arial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7894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D649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56330C3-93D9-864C-869D-FF738A4800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0288" y="6356350"/>
            <a:ext cx="65135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286293"/>
                </a:solidFill>
                <a:latin typeface="Arial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976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630936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43C68"/>
                </a:solidFill>
              </a:defRPr>
            </a:lvl1pPr>
          </a:lstStyle>
          <a:p>
            <a:fld id="{556330C3-93D9-864C-869D-FF738A4800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0288" y="6356350"/>
            <a:ext cx="65135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286293"/>
                </a:solidFill>
                <a:latin typeface="Arial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730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00" y="273050"/>
            <a:ext cx="3695699" cy="1162050"/>
          </a:xfrm>
        </p:spPr>
        <p:txBody>
          <a:bodyPr anchor="t" anchorCtr="0">
            <a:normAutofit/>
          </a:bodyPr>
          <a:lstStyle>
            <a:lvl1pPr algn="l">
              <a:defRPr sz="2800" b="1">
                <a:solidFill>
                  <a:srgbClr val="1D649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3100" y="273050"/>
            <a:ext cx="4203700" cy="5853113"/>
          </a:xfrm>
        </p:spPr>
        <p:txBody>
          <a:bodyPr/>
          <a:lstStyle>
            <a:lvl1pPr>
              <a:buClr>
                <a:srgbClr val="3172A9"/>
              </a:buClr>
              <a:defRPr sz="2400"/>
            </a:lvl1pPr>
            <a:lvl2pPr>
              <a:buClr>
                <a:srgbClr val="3172A9"/>
              </a:buClr>
              <a:defRPr sz="2200"/>
            </a:lvl2pPr>
            <a:lvl3pPr>
              <a:buClr>
                <a:srgbClr val="3172A9"/>
              </a:buClr>
              <a:defRPr sz="2400"/>
            </a:lvl3pPr>
            <a:lvl4pPr>
              <a:buClr>
                <a:srgbClr val="3172A9"/>
              </a:buClr>
              <a:defRPr sz="2000"/>
            </a:lvl4pPr>
            <a:lvl5pPr>
              <a:buClr>
                <a:srgbClr val="3172A9"/>
              </a:buCl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2301" y="1435100"/>
            <a:ext cx="369569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56330C3-93D9-864C-869D-FF738A4800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0288" y="6356350"/>
            <a:ext cx="65135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286293"/>
                </a:solidFill>
                <a:latin typeface="Arial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2701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1D649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30C3-93D9-864C-869D-FF738A48005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0288" y="6356350"/>
            <a:ext cx="65135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286293"/>
                </a:solidFill>
                <a:latin typeface="Arial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515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320"/>
            <a:ext cx="7345363" cy="885765"/>
          </a:xfrm>
        </p:spPr>
        <p:txBody>
          <a:bodyPr/>
          <a:lstStyle>
            <a:lvl1pPr>
              <a:defRPr>
                <a:solidFill>
                  <a:srgbClr val="1D649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3"/>
          </p:nvPr>
        </p:nvSpPr>
        <p:spPr>
          <a:xfrm>
            <a:off x="685800" y="1257301"/>
            <a:ext cx="7345363" cy="5099050"/>
          </a:xfrm>
        </p:spPr>
        <p:txBody>
          <a:bodyPr/>
          <a:lstStyle>
            <a:lvl1pPr>
              <a:buClr>
                <a:srgbClr val="3172A9"/>
              </a:buClr>
              <a:defRPr/>
            </a:lvl1pPr>
          </a:lstStyle>
          <a:p>
            <a:r>
              <a:rPr lang="en-US" dirty="0" smtClean="0"/>
              <a:t>Click icon to add chart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F52187-718E-B849-A91C-4A8B761E89F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0288" y="6356350"/>
            <a:ext cx="65135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286293"/>
                </a:solidFill>
                <a:latin typeface="Arial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1396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/>
          </p:nvPr>
        </p:nvSpPr>
        <p:spPr/>
        <p:txBody>
          <a:bodyPr/>
          <a:lstStyle>
            <a:lvl1pPr>
              <a:defRPr>
                <a:solidFill>
                  <a:srgbClr val="1D649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/>
        <p:txBody>
          <a:bodyPr/>
          <a:lstStyle>
            <a:lvl1pPr>
              <a:buClr>
                <a:srgbClr val="3172A9"/>
              </a:buClr>
              <a:defRPr/>
            </a:lvl1pPr>
            <a:lvl2pPr>
              <a:buClr>
                <a:srgbClr val="3172A9"/>
              </a:buClr>
              <a:defRPr/>
            </a:lvl2pPr>
            <a:lvl3pPr>
              <a:buClr>
                <a:srgbClr val="3172A9"/>
              </a:buClr>
              <a:defRPr/>
            </a:lvl3pPr>
            <a:lvl4pPr>
              <a:buClr>
                <a:srgbClr val="3172A9"/>
              </a:buClr>
              <a:defRPr/>
            </a:lvl4pPr>
            <a:lvl5pPr>
              <a:buClr>
                <a:srgbClr val="3172A9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56330C3-93D9-864C-869D-FF738A4800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11400" y="6356350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286293"/>
                </a:solidFill>
                <a:latin typeface="Arial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194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D649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4038600" cy="4525963"/>
          </a:xfrm>
        </p:spPr>
        <p:txBody>
          <a:bodyPr/>
          <a:lstStyle>
            <a:lvl1pPr>
              <a:buClr>
                <a:srgbClr val="3172A9"/>
              </a:buClr>
              <a:defRPr sz="2800"/>
            </a:lvl1pPr>
            <a:lvl2pPr>
              <a:buClr>
                <a:srgbClr val="3172A9"/>
              </a:buClr>
              <a:defRPr sz="2400"/>
            </a:lvl2pPr>
            <a:lvl3pPr>
              <a:buClr>
                <a:srgbClr val="3172A9"/>
              </a:buClr>
              <a:defRPr sz="2000"/>
            </a:lvl3pPr>
            <a:lvl4pPr>
              <a:buClr>
                <a:srgbClr val="3172A9"/>
              </a:buClr>
              <a:defRPr sz="1800"/>
            </a:lvl4pPr>
            <a:lvl5pPr>
              <a:buClr>
                <a:srgbClr val="3172A9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7100" y="1295400"/>
            <a:ext cx="4038600" cy="4525963"/>
          </a:xfrm>
        </p:spPr>
        <p:txBody>
          <a:bodyPr/>
          <a:lstStyle>
            <a:lvl1pPr>
              <a:buClr>
                <a:srgbClr val="3172A9"/>
              </a:buClr>
              <a:defRPr sz="2800"/>
            </a:lvl1pPr>
            <a:lvl2pPr>
              <a:buClr>
                <a:srgbClr val="3172A9"/>
              </a:buClr>
              <a:defRPr sz="2400"/>
            </a:lvl2pPr>
            <a:lvl3pPr>
              <a:buClr>
                <a:srgbClr val="3172A9"/>
              </a:buClr>
              <a:defRPr sz="2000"/>
            </a:lvl3pPr>
            <a:lvl4pPr>
              <a:buClr>
                <a:srgbClr val="3172A9"/>
              </a:buClr>
              <a:defRPr sz="1800"/>
            </a:lvl4pPr>
            <a:lvl5pPr>
              <a:buClr>
                <a:srgbClr val="3172A9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56330C3-93D9-864C-869D-FF738A4800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11400" y="6356350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286293"/>
                </a:solidFill>
                <a:latin typeface="Arial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577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68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 userDrawn="1">
            <p:ph type="title"/>
          </p:nvPr>
        </p:nvSpPr>
        <p:spPr/>
        <p:txBody>
          <a:bodyPr/>
          <a:lstStyle>
            <a:lvl1pPr>
              <a:defRPr>
                <a:solidFill>
                  <a:srgbClr val="1D649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/>
        <p:txBody>
          <a:bodyPr/>
          <a:lstStyle>
            <a:lvl1pPr>
              <a:buClr>
                <a:srgbClr val="3172A9"/>
              </a:buClr>
              <a:defRPr b="1"/>
            </a:lvl1pPr>
            <a:lvl2pPr>
              <a:buClr>
                <a:srgbClr val="3172A9"/>
              </a:buClr>
              <a:defRPr sz="2400" b="1"/>
            </a:lvl2pPr>
            <a:lvl3pPr>
              <a:buClr>
                <a:srgbClr val="3172A9"/>
              </a:buClr>
              <a:defRPr sz="2200" b="1"/>
            </a:lvl3pPr>
            <a:lvl4pPr>
              <a:buClr>
                <a:srgbClr val="3172A9"/>
              </a:buClr>
              <a:defRPr b="1"/>
            </a:lvl4pPr>
            <a:lvl5pPr>
              <a:buClr>
                <a:srgbClr val="3172A9"/>
              </a:buClr>
              <a:defRPr b="1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>
          <a:xfrm>
            <a:off x="631380" y="6356350"/>
            <a:ext cx="538842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4715EA-76CB-466F-B859-A95AEE15E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660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D649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19213"/>
            <a:ext cx="3886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958975"/>
            <a:ext cx="3886200" cy="3951288"/>
          </a:xfrm>
        </p:spPr>
        <p:txBody>
          <a:bodyPr/>
          <a:lstStyle>
            <a:lvl1pPr>
              <a:buClr>
                <a:srgbClr val="3172A9"/>
              </a:buClr>
              <a:defRPr sz="2400"/>
            </a:lvl1pPr>
            <a:lvl2pPr>
              <a:buClr>
                <a:srgbClr val="3172A9"/>
              </a:buClr>
              <a:defRPr sz="2000"/>
            </a:lvl2pPr>
            <a:lvl3pPr>
              <a:buClr>
                <a:srgbClr val="3172A9"/>
              </a:buClr>
              <a:defRPr sz="1800"/>
            </a:lvl3pPr>
            <a:lvl4pPr>
              <a:buClr>
                <a:srgbClr val="3172A9"/>
              </a:buClr>
              <a:defRPr sz="1600"/>
            </a:lvl4pPr>
            <a:lvl5pPr>
              <a:buClr>
                <a:srgbClr val="3172A9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8525" y="13192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8525" y="1958975"/>
            <a:ext cx="4041775" cy="3951288"/>
          </a:xfrm>
        </p:spPr>
        <p:txBody>
          <a:bodyPr/>
          <a:lstStyle>
            <a:lvl1pPr>
              <a:buClr>
                <a:srgbClr val="3172A9"/>
              </a:buClr>
              <a:defRPr sz="2400"/>
            </a:lvl1pPr>
            <a:lvl2pPr>
              <a:buClr>
                <a:srgbClr val="3172A9"/>
              </a:buClr>
              <a:defRPr sz="2000"/>
            </a:lvl2pPr>
            <a:lvl3pPr>
              <a:buClr>
                <a:srgbClr val="3172A9"/>
              </a:buClr>
              <a:defRPr sz="1800"/>
            </a:lvl3pPr>
            <a:lvl4pPr>
              <a:buClr>
                <a:srgbClr val="3172A9"/>
              </a:buClr>
              <a:defRPr sz="1600"/>
            </a:lvl4pPr>
            <a:lvl5pPr>
              <a:buClr>
                <a:srgbClr val="3172A9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56330C3-93D9-864C-869D-FF738A4800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311400" y="6356350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286293"/>
                </a:solidFill>
                <a:latin typeface="Arial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91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D649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56330C3-93D9-864C-869D-FF738A4800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11400" y="6356350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286293"/>
                </a:solidFill>
                <a:latin typeface="Arial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709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630936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43C68"/>
                </a:solidFill>
              </a:defRPr>
            </a:lvl1pPr>
          </a:lstStyle>
          <a:p>
            <a:fld id="{556330C3-93D9-864C-869D-FF738A4800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11400" y="6356350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286293"/>
                </a:solidFill>
                <a:latin typeface="Arial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773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00" y="273050"/>
            <a:ext cx="3695699" cy="1162050"/>
          </a:xfrm>
        </p:spPr>
        <p:txBody>
          <a:bodyPr anchor="t" anchorCtr="0">
            <a:normAutofit/>
          </a:bodyPr>
          <a:lstStyle>
            <a:lvl1pPr algn="l">
              <a:defRPr sz="2800" b="1">
                <a:solidFill>
                  <a:srgbClr val="1D649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3100" y="273050"/>
            <a:ext cx="4203700" cy="5853113"/>
          </a:xfrm>
        </p:spPr>
        <p:txBody>
          <a:bodyPr/>
          <a:lstStyle>
            <a:lvl1pPr>
              <a:buClr>
                <a:srgbClr val="3172A9"/>
              </a:buClr>
              <a:defRPr sz="2400"/>
            </a:lvl1pPr>
            <a:lvl2pPr>
              <a:buClr>
                <a:srgbClr val="3172A9"/>
              </a:buClr>
              <a:defRPr sz="2200"/>
            </a:lvl2pPr>
            <a:lvl3pPr>
              <a:buClr>
                <a:srgbClr val="3172A9"/>
              </a:buClr>
              <a:defRPr sz="2400"/>
            </a:lvl3pPr>
            <a:lvl4pPr>
              <a:buClr>
                <a:srgbClr val="3172A9"/>
              </a:buClr>
              <a:defRPr sz="2000"/>
            </a:lvl4pPr>
            <a:lvl5pPr>
              <a:buClr>
                <a:srgbClr val="3172A9"/>
              </a:buCl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2301" y="1435100"/>
            <a:ext cx="369569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56330C3-93D9-864C-869D-FF738A4800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11400" y="6356350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286293"/>
                </a:solidFill>
                <a:latin typeface="Arial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716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1D649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30C3-93D9-864C-869D-FF738A48005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11400" y="6356350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286293"/>
                </a:solidFill>
                <a:latin typeface="Arial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6954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320"/>
            <a:ext cx="8107363" cy="885765"/>
          </a:xfrm>
        </p:spPr>
        <p:txBody>
          <a:bodyPr/>
          <a:lstStyle>
            <a:lvl1pPr>
              <a:defRPr>
                <a:solidFill>
                  <a:srgbClr val="1D649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3"/>
          </p:nvPr>
        </p:nvSpPr>
        <p:spPr>
          <a:xfrm>
            <a:off x="685800" y="1257301"/>
            <a:ext cx="8107363" cy="4902199"/>
          </a:xfrm>
        </p:spPr>
        <p:txBody>
          <a:bodyPr/>
          <a:lstStyle>
            <a:lvl1pPr>
              <a:buClr>
                <a:srgbClr val="3172A9"/>
              </a:buClr>
              <a:defRPr/>
            </a:lvl1pPr>
          </a:lstStyle>
          <a:p>
            <a:r>
              <a:rPr lang="en-US" dirty="0" smtClean="0"/>
              <a:t>Click icon to add chart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F52187-718E-B849-A91C-4A8B761E89F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11400" y="6356350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286293"/>
                </a:solidFill>
                <a:latin typeface="Arial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3768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143C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fullbackgrd_trsp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0" y="1160084"/>
            <a:ext cx="9144000" cy="2737065"/>
          </a:xfrm>
          <a:prstGeom prst="rect">
            <a:avLst/>
          </a:prstGeom>
          <a:gradFill flip="none" rotWithShape="1">
            <a:gsLst>
              <a:gs pos="0">
                <a:srgbClr val="032D59"/>
              </a:gs>
              <a:gs pos="100000">
                <a:srgbClr val="235F8E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3413" y="6356350"/>
            <a:ext cx="5386387" cy="365125"/>
          </a:xfrm>
        </p:spPr>
        <p:txBody>
          <a:bodyPr/>
          <a:lstStyle>
            <a:lvl1pPr algn="l">
              <a:defRPr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44" y="6356350"/>
            <a:ext cx="310896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Arial"/>
              </a:defRPr>
            </a:lvl1pPr>
          </a:lstStyle>
          <a:p>
            <a:fld id="{556330C3-93D9-864C-869D-FF738A4800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2198" y="2646725"/>
            <a:ext cx="7730681" cy="1095550"/>
          </a:xfrm>
        </p:spPr>
        <p:txBody>
          <a:bodyPr anchor="b" anchorCtr="0">
            <a:normAutofit/>
          </a:bodyPr>
          <a:lstStyle>
            <a:lvl1pPr algn="l">
              <a:defRPr sz="2800" b="1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1160085"/>
            <a:ext cx="9144000" cy="0"/>
          </a:xfrm>
          <a:prstGeom prst="line">
            <a:avLst/>
          </a:prstGeom>
          <a:ln w="444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2199" y="1259937"/>
            <a:ext cx="7730680" cy="1268931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3897149"/>
            <a:ext cx="9144000" cy="0"/>
          </a:xfrm>
          <a:prstGeom prst="line">
            <a:avLst/>
          </a:prstGeom>
          <a:ln w="444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Westat_logo_white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888" y="530029"/>
            <a:ext cx="1402546" cy="445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025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68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D649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08100"/>
            <a:ext cx="4038600" cy="4525963"/>
          </a:xfrm>
        </p:spPr>
        <p:txBody>
          <a:bodyPr/>
          <a:lstStyle>
            <a:lvl1pPr>
              <a:buClr>
                <a:srgbClr val="3172A9"/>
              </a:buClr>
              <a:defRPr sz="2800"/>
            </a:lvl1pPr>
            <a:lvl2pPr>
              <a:buClr>
                <a:srgbClr val="3172A9"/>
              </a:buClr>
              <a:defRPr sz="2400"/>
            </a:lvl2pPr>
            <a:lvl3pPr>
              <a:buClr>
                <a:srgbClr val="3172A9"/>
              </a:buClr>
              <a:defRPr sz="2000"/>
            </a:lvl3pPr>
            <a:lvl4pPr>
              <a:buClr>
                <a:srgbClr val="3172A9"/>
              </a:buClr>
              <a:defRPr sz="1800"/>
            </a:lvl4pPr>
            <a:lvl5pPr>
              <a:buClr>
                <a:srgbClr val="3172A9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08100"/>
            <a:ext cx="4038600" cy="4525963"/>
          </a:xfrm>
        </p:spPr>
        <p:txBody>
          <a:bodyPr/>
          <a:lstStyle>
            <a:lvl1pPr>
              <a:buClr>
                <a:srgbClr val="3172A9"/>
              </a:buClr>
              <a:defRPr sz="2800"/>
            </a:lvl1pPr>
            <a:lvl2pPr>
              <a:buClr>
                <a:srgbClr val="3172A9"/>
              </a:buClr>
              <a:defRPr sz="2400"/>
            </a:lvl2pPr>
            <a:lvl3pPr>
              <a:buClr>
                <a:srgbClr val="3172A9"/>
              </a:buClr>
              <a:defRPr sz="2000"/>
            </a:lvl3pPr>
            <a:lvl4pPr>
              <a:buClr>
                <a:srgbClr val="3172A9"/>
              </a:buClr>
              <a:defRPr sz="1800"/>
            </a:lvl4pPr>
            <a:lvl5pPr>
              <a:buClr>
                <a:srgbClr val="3172A9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31380" y="6356350"/>
            <a:ext cx="538842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56330C3-93D9-864C-869D-FF738A4800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1182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68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D649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886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3886200" cy="3951288"/>
          </a:xfrm>
        </p:spPr>
        <p:txBody>
          <a:bodyPr/>
          <a:lstStyle>
            <a:lvl1pPr>
              <a:buClr>
                <a:srgbClr val="3172A9"/>
              </a:buClr>
              <a:defRPr sz="2400"/>
            </a:lvl1pPr>
            <a:lvl2pPr>
              <a:buClr>
                <a:srgbClr val="3172A9"/>
              </a:buClr>
              <a:defRPr sz="2000"/>
            </a:lvl2pPr>
            <a:lvl3pPr>
              <a:buClr>
                <a:srgbClr val="3172A9"/>
              </a:buClr>
              <a:defRPr sz="1800"/>
            </a:lvl3pPr>
            <a:lvl4pPr>
              <a:buClr>
                <a:srgbClr val="3172A9"/>
              </a:buClr>
              <a:defRPr sz="1600"/>
            </a:lvl4pPr>
            <a:lvl5pPr>
              <a:buClr>
                <a:srgbClr val="3172A9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39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3925" y="2174875"/>
            <a:ext cx="4041775" cy="3951288"/>
          </a:xfrm>
        </p:spPr>
        <p:txBody>
          <a:bodyPr/>
          <a:lstStyle>
            <a:lvl1pPr>
              <a:buClr>
                <a:srgbClr val="3172A9"/>
              </a:buClr>
              <a:defRPr sz="2400"/>
            </a:lvl1pPr>
            <a:lvl2pPr>
              <a:buClr>
                <a:srgbClr val="3172A9"/>
              </a:buClr>
              <a:defRPr sz="2000"/>
            </a:lvl2pPr>
            <a:lvl3pPr>
              <a:buClr>
                <a:srgbClr val="3172A9"/>
              </a:buClr>
              <a:defRPr sz="1800"/>
            </a:lvl3pPr>
            <a:lvl4pPr>
              <a:buClr>
                <a:srgbClr val="3172A9"/>
              </a:buClr>
              <a:defRPr sz="1600"/>
            </a:lvl4pPr>
            <a:lvl5pPr>
              <a:buClr>
                <a:srgbClr val="3172A9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31380" y="6356350"/>
            <a:ext cx="538842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56330C3-93D9-864C-869D-FF738A4800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558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68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D649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380" y="6356350"/>
            <a:ext cx="538842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56330C3-93D9-864C-869D-FF738A4800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050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0936" y="6356350"/>
            <a:ext cx="53467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30C3-93D9-864C-869D-FF738A48005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418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68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00" y="273050"/>
            <a:ext cx="3695699" cy="1162050"/>
          </a:xfrm>
        </p:spPr>
        <p:txBody>
          <a:bodyPr anchor="t" anchorCtr="0">
            <a:normAutofit/>
          </a:bodyPr>
          <a:lstStyle>
            <a:lvl1pPr algn="l">
              <a:defRPr sz="2800" b="1">
                <a:solidFill>
                  <a:srgbClr val="1D649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3100" y="273050"/>
            <a:ext cx="4203700" cy="5853113"/>
          </a:xfrm>
        </p:spPr>
        <p:txBody>
          <a:bodyPr/>
          <a:lstStyle>
            <a:lvl1pPr>
              <a:buClr>
                <a:srgbClr val="3172A9"/>
              </a:buClr>
              <a:defRPr sz="2400"/>
            </a:lvl1pPr>
            <a:lvl2pPr>
              <a:buClr>
                <a:srgbClr val="3172A9"/>
              </a:buClr>
              <a:defRPr sz="2200"/>
            </a:lvl2pPr>
            <a:lvl3pPr>
              <a:buClr>
                <a:srgbClr val="3172A9"/>
              </a:buClr>
              <a:defRPr sz="2400"/>
            </a:lvl3pPr>
            <a:lvl4pPr>
              <a:buClr>
                <a:srgbClr val="3172A9"/>
              </a:buClr>
              <a:defRPr sz="2000"/>
            </a:lvl4pPr>
            <a:lvl5pPr>
              <a:buClr>
                <a:srgbClr val="3172A9"/>
              </a:buCl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2301" y="1435100"/>
            <a:ext cx="369569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22300" y="6356350"/>
            <a:ext cx="53975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56330C3-93D9-864C-869D-FF738A4800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201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23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image" Target="../media/image7.png"/><Relationship Id="rId5" Type="http://schemas.openxmlformats.org/officeDocument/2006/relationships/slideLayout" Target="../slideLayouts/slideLayout32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31.xml"/><Relationship Id="rId9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115300" cy="96545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71340"/>
            <a:ext cx="81153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928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86293"/>
                </a:solidFill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1380" y="6356350"/>
            <a:ext cx="53884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286293"/>
                </a:solidFill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80" y="6356350"/>
            <a:ext cx="314770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rgbClr val="286293"/>
                </a:solidFill>
                <a:latin typeface="Arial"/>
              </a:defRPr>
            </a:lvl1pPr>
          </a:lstStyle>
          <a:p>
            <a:fld id="{C2BE89FE-F100-43DE-B24E-58F4D5AD6C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42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5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6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rgbClr val="1D649D"/>
          </a:solidFill>
          <a:latin typeface="Arial"/>
          <a:ea typeface="+mj-ea"/>
          <a:cs typeface="+mj-cs"/>
        </a:defRPr>
      </a:lvl1pPr>
    </p:titleStyle>
    <p:bodyStyle>
      <a:lvl1pPr marL="230188" indent="-230188" algn="l" defTabSz="457200" rtl="0" eaLnBrk="1" latinLnBrk="0" hangingPunct="1">
        <a:spcBef>
          <a:spcPct val="20000"/>
        </a:spcBef>
        <a:buClr>
          <a:srgbClr val="3172A9"/>
        </a:buClr>
        <a:buFont typeface="Wingdings" charset="2"/>
        <a:buChar char="§"/>
        <a:defRPr sz="2400" b="1" kern="1200">
          <a:solidFill>
            <a:srgbClr val="143C68"/>
          </a:solidFill>
          <a:latin typeface="Arial"/>
          <a:ea typeface="+mn-ea"/>
          <a:cs typeface="+mn-cs"/>
        </a:defRPr>
      </a:lvl1pPr>
      <a:lvl2pPr marL="630238" indent="-290513" algn="l" defTabSz="457200" rtl="0" eaLnBrk="1" latinLnBrk="0" hangingPunct="1">
        <a:spcBef>
          <a:spcPct val="20000"/>
        </a:spcBef>
        <a:buClr>
          <a:srgbClr val="3172A9"/>
        </a:buClr>
        <a:buFont typeface="Arial"/>
        <a:buChar char="–"/>
        <a:defRPr sz="2400" b="1" kern="1200">
          <a:solidFill>
            <a:srgbClr val="143C68"/>
          </a:solidFill>
          <a:latin typeface="Arial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3172A9"/>
        </a:buClr>
        <a:buFont typeface="Arial"/>
        <a:buChar char="•"/>
        <a:defRPr sz="2200" b="1" kern="1200">
          <a:solidFill>
            <a:srgbClr val="143C68"/>
          </a:solidFill>
          <a:latin typeface="Arial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3172A9"/>
        </a:buClr>
        <a:buFont typeface="Arial"/>
        <a:buChar char="–"/>
        <a:defRPr sz="2000" b="1" kern="1200">
          <a:solidFill>
            <a:srgbClr val="143C68"/>
          </a:solidFill>
          <a:latin typeface="Arial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3172A9"/>
        </a:buClr>
        <a:buFont typeface="Arial"/>
        <a:buChar char="»"/>
        <a:defRPr sz="2000" b="1" kern="1200">
          <a:solidFill>
            <a:srgbClr val="143C68"/>
          </a:solidFill>
          <a:latin typeface="Arial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B3E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115300" cy="96545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71340"/>
            <a:ext cx="81153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928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1380" y="6356350"/>
            <a:ext cx="53884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80" y="6356350"/>
            <a:ext cx="314770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rgbClr val="FFFFFF"/>
                </a:solidFill>
                <a:latin typeface="Arial"/>
              </a:defRPr>
            </a:lvl1pPr>
          </a:lstStyle>
          <a:p>
            <a:fld id="{556330C3-93D9-864C-869D-FF738A4800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341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5" r:id="rId2"/>
    <p:sldLayoutId id="2147483696" r:id="rId3"/>
    <p:sldLayoutId id="2147483697" r:id="rId4"/>
    <p:sldLayoutId id="2147483698" r:id="rId5"/>
    <p:sldLayoutId id="2147483700" r:id="rId6"/>
    <p:sldLayoutId id="2147483703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bg1"/>
          </a:solidFill>
          <a:latin typeface="Arial"/>
          <a:ea typeface="+mj-ea"/>
          <a:cs typeface="+mj-cs"/>
        </a:defRPr>
      </a:lvl1pPr>
    </p:titleStyle>
    <p:bodyStyle>
      <a:lvl1pPr marL="230188" indent="-230188" algn="l" defTabSz="457200" rtl="0" eaLnBrk="1" latinLnBrk="0" hangingPunct="1">
        <a:spcBef>
          <a:spcPct val="20000"/>
        </a:spcBef>
        <a:buClr>
          <a:srgbClr val="4589BC"/>
        </a:buClr>
        <a:buFont typeface="Wingdings" charset="2"/>
        <a:buChar char="§"/>
        <a:defRPr sz="2400" kern="1200">
          <a:solidFill>
            <a:srgbClr val="FFFFFF"/>
          </a:solidFill>
          <a:latin typeface="Arial"/>
          <a:ea typeface="+mn-ea"/>
          <a:cs typeface="+mn-cs"/>
        </a:defRPr>
      </a:lvl1pPr>
      <a:lvl2pPr marL="630238" indent="-290513" algn="l" defTabSz="457200" rtl="0" eaLnBrk="1" latinLnBrk="0" hangingPunct="1">
        <a:spcBef>
          <a:spcPct val="20000"/>
        </a:spcBef>
        <a:buClr>
          <a:schemeClr val="bg1"/>
        </a:buClr>
        <a:buFont typeface="Arial"/>
        <a:buChar char="–"/>
        <a:defRPr sz="2200" kern="1200">
          <a:solidFill>
            <a:srgbClr val="FFFFFF"/>
          </a:solidFill>
          <a:latin typeface="Arial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4589BC"/>
        </a:buClr>
        <a:buFont typeface="Arial"/>
        <a:buChar char="•"/>
        <a:defRPr sz="2000" kern="1200">
          <a:solidFill>
            <a:srgbClr val="FFFFFF"/>
          </a:solidFill>
          <a:latin typeface="Arial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bg1"/>
        </a:buClr>
        <a:buFont typeface="Arial"/>
        <a:buChar char="–"/>
        <a:defRPr sz="2000" kern="1200">
          <a:solidFill>
            <a:srgbClr val="FFFFFF"/>
          </a:solidFill>
          <a:latin typeface="Arial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4589BC"/>
        </a:buClr>
        <a:buFont typeface="Arial"/>
        <a:buChar char="»"/>
        <a:defRPr sz="2000" kern="1200">
          <a:solidFill>
            <a:srgbClr val="FFFFFF"/>
          </a:solidFill>
          <a:latin typeface="Arial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68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115300" cy="96545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71340"/>
            <a:ext cx="81153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0288" y="6356350"/>
            <a:ext cx="65135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286293"/>
                </a:solidFill>
                <a:latin typeface="Arial"/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80" y="6355080"/>
            <a:ext cx="314770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bg1"/>
                </a:solidFill>
                <a:latin typeface="Arial"/>
              </a:defRPr>
            </a:lvl1pPr>
          </a:lstStyle>
          <a:p>
            <a:endParaRPr lang="en-US" dirty="0"/>
          </a:p>
        </p:txBody>
      </p:sp>
      <p:pic>
        <p:nvPicPr>
          <p:cNvPr id="9" name="Picture 8" descr="Westat logo yes symbol.png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540" y="6332007"/>
            <a:ext cx="1304457" cy="4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741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714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6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rgbClr val="1D649D"/>
          </a:solidFill>
          <a:latin typeface="Arial"/>
          <a:ea typeface="+mj-ea"/>
          <a:cs typeface="+mj-cs"/>
        </a:defRPr>
      </a:lvl1pPr>
    </p:titleStyle>
    <p:bodyStyle>
      <a:lvl1pPr marL="230188" indent="-230188" algn="l" defTabSz="457200" rtl="0" eaLnBrk="1" latinLnBrk="0" hangingPunct="1">
        <a:spcBef>
          <a:spcPct val="20000"/>
        </a:spcBef>
        <a:buClr>
          <a:srgbClr val="3172A9"/>
        </a:buClr>
        <a:buFont typeface="Wingdings" charset="2"/>
        <a:buChar char="§"/>
        <a:defRPr sz="2400" b="1" kern="1200">
          <a:solidFill>
            <a:srgbClr val="143C68"/>
          </a:solidFill>
          <a:latin typeface="Arial"/>
          <a:ea typeface="+mn-ea"/>
          <a:cs typeface="+mn-cs"/>
        </a:defRPr>
      </a:lvl1pPr>
      <a:lvl2pPr marL="630238" indent="-290513" algn="l" defTabSz="457200" rtl="0" eaLnBrk="1" latinLnBrk="0" hangingPunct="1">
        <a:spcBef>
          <a:spcPct val="20000"/>
        </a:spcBef>
        <a:buClr>
          <a:srgbClr val="3172A9"/>
        </a:buClr>
        <a:buFont typeface="Arial"/>
        <a:buChar char="–"/>
        <a:defRPr sz="2400" b="1" kern="1200">
          <a:solidFill>
            <a:srgbClr val="143C68"/>
          </a:solidFill>
          <a:latin typeface="Arial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3172A9"/>
        </a:buClr>
        <a:buFont typeface="Arial"/>
        <a:buChar char="•"/>
        <a:defRPr sz="2200" b="1" kern="1200">
          <a:solidFill>
            <a:srgbClr val="143C68"/>
          </a:solidFill>
          <a:latin typeface="Arial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3172A9"/>
        </a:buClr>
        <a:buFont typeface="Arial"/>
        <a:buChar char="–"/>
        <a:defRPr sz="2000" b="1" kern="1200">
          <a:solidFill>
            <a:srgbClr val="143C68"/>
          </a:solidFill>
          <a:latin typeface="Arial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3172A9"/>
        </a:buClr>
        <a:buFont typeface="Arial"/>
        <a:buChar char="»"/>
        <a:defRPr sz="2000" b="1" kern="1200">
          <a:solidFill>
            <a:srgbClr val="143C68"/>
          </a:solidFill>
          <a:latin typeface="Arial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68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115300" cy="96545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71340"/>
            <a:ext cx="81153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11400" y="6356350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286293"/>
                </a:solidFill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80" y="6356350"/>
            <a:ext cx="314770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bg1"/>
                </a:solidFill>
                <a:latin typeface="Arial"/>
              </a:defRPr>
            </a:lvl1pPr>
          </a:lstStyle>
          <a:p>
            <a:fld id="{556330C3-93D9-864C-869D-FF738A48005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 descr="50YearsLogoBlue.pn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600" y="6291536"/>
            <a:ext cx="1587500" cy="468039"/>
          </a:xfrm>
          <a:prstGeom prst="rect">
            <a:avLst/>
          </a:prstGeom>
        </p:spPr>
      </p:pic>
      <p:pic>
        <p:nvPicPr>
          <p:cNvPr id="9" name="Picture 8" descr="Westat logo yes symbol.png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540" y="6332007"/>
            <a:ext cx="1304457" cy="4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896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rgbClr val="1D649D"/>
          </a:solidFill>
          <a:latin typeface="Arial"/>
          <a:ea typeface="+mj-ea"/>
          <a:cs typeface="+mj-cs"/>
        </a:defRPr>
      </a:lvl1pPr>
    </p:titleStyle>
    <p:bodyStyle>
      <a:lvl1pPr marL="230188" indent="-230188" algn="l" defTabSz="457200" rtl="0" eaLnBrk="1" latinLnBrk="0" hangingPunct="1">
        <a:spcBef>
          <a:spcPct val="20000"/>
        </a:spcBef>
        <a:buClr>
          <a:srgbClr val="3172A9"/>
        </a:buClr>
        <a:buFont typeface="Wingdings" charset="2"/>
        <a:buChar char="§"/>
        <a:defRPr sz="2400" kern="1200">
          <a:solidFill>
            <a:srgbClr val="143C68"/>
          </a:solidFill>
          <a:latin typeface="Arial"/>
          <a:ea typeface="+mn-ea"/>
          <a:cs typeface="+mn-cs"/>
        </a:defRPr>
      </a:lvl1pPr>
      <a:lvl2pPr marL="630238" indent="-290513" algn="l" defTabSz="457200" rtl="0" eaLnBrk="1" latinLnBrk="0" hangingPunct="1">
        <a:spcBef>
          <a:spcPct val="20000"/>
        </a:spcBef>
        <a:buClr>
          <a:srgbClr val="3172A9"/>
        </a:buClr>
        <a:buFont typeface="Arial"/>
        <a:buChar char="–"/>
        <a:defRPr sz="2200" kern="1200">
          <a:solidFill>
            <a:srgbClr val="143C68"/>
          </a:solidFill>
          <a:latin typeface="Arial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3172A9"/>
        </a:buClr>
        <a:buFont typeface="Arial"/>
        <a:buChar char="•"/>
        <a:defRPr sz="2000" kern="1200">
          <a:solidFill>
            <a:srgbClr val="143C68"/>
          </a:solidFill>
          <a:latin typeface="Arial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3172A9"/>
        </a:buClr>
        <a:buFont typeface="Arial"/>
        <a:buChar char="–"/>
        <a:defRPr sz="2000" kern="1200">
          <a:solidFill>
            <a:srgbClr val="143C68"/>
          </a:solidFill>
          <a:latin typeface="Arial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3172A9"/>
        </a:buClr>
        <a:buFont typeface="Arial"/>
        <a:buChar char="»"/>
        <a:defRPr sz="2000" kern="1200">
          <a:solidFill>
            <a:srgbClr val="143C68"/>
          </a:solidFill>
          <a:latin typeface="Arial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emf"/><Relationship Id="rId5" Type="http://schemas.openxmlformats.org/officeDocument/2006/relationships/oleObject" Target="file:///C:\Users\mcintosh_a2\Desktop\CHAID%20Tree.vsd\Drawing\~Page-1\Sheet.104" TargetMode="External"/><Relationship Id="rId4" Type="http://schemas.openxmlformats.org/officeDocument/2006/relationships/image" Target="../media/image8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PHIA Surveys: Sample Designs and Estimation Procedures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Graham Kalton</a:t>
            </a:r>
          </a:p>
          <a:p>
            <a:r>
              <a:rPr lang="en-US" sz="2400" b="1" dirty="0" smtClean="0"/>
              <a:t>Westat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49008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Weights for unequal selection probabilities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The probability of selecting a household for a PHIA survey is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𝜶𝜷</m:t>
                        </m:r>
                      </m:e>
                    </m:d>
                    <m:r>
                      <a:rPr lang="en-US" i="1">
                        <a:latin typeface="Cambria Math"/>
                        <a:ea typeface="Cambria Math"/>
                      </a:rPr>
                      <m:t>=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𝑷</m:t>
                    </m:r>
                    <m:d>
                      <m:d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d>
                    <m:r>
                      <a:rPr lang="en-US" i="1">
                        <a:latin typeface="Cambria Math"/>
                        <a:ea typeface="Cambria Math"/>
                      </a:rPr>
                      <m:t>𝑷</m:t>
                    </m:r>
                  </m:oMath>
                </a14:m>
                <a:r>
                  <a:rPr lang="en-US" dirty="0">
                    <a:ea typeface="Cambria Math"/>
                  </a:rPr>
                  <a:t>(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  <a:ea typeface="Cambria Math"/>
                      </a:rPr>
                      <m:t>𝜷</m:t>
                    </m:r>
                    <m:d>
                      <m:dPr>
                        <m:begChr m:val="|"/>
                        <m:ctrlPr>
                          <a:rPr lang="en-US" i="1" dirty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d>
                  </m:oMath>
                </a14:m>
                <a:r>
                  <a:rPr lang="en-US" dirty="0" smtClean="0">
                    <a:ea typeface="Cambria Math"/>
                  </a:rPr>
                  <a:t>.</a:t>
                </a:r>
              </a:p>
              <a:p>
                <a:r>
                  <a:rPr lang="en-US" dirty="0" smtClean="0">
                    <a:ea typeface="Cambria Math"/>
                  </a:rPr>
                  <a:t>The sample base weight is then [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ea typeface="Cambria Math"/>
                      </a:rPr>
                      <m:t>𝟏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/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𝑷</m:t>
                    </m:r>
                  </m:oMath>
                </a14:m>
                <a:r>
                  <a:rPr lang="en-US" dirty="0" smtClean="0">
                    <a:ea typeface="Cambria Math"/>
                  </a:rPr>
                  <a:t>(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</a:rPr>
                      <m:t>𝜶𝜷</m:t>
                    </m:r>
                    <m:r>
                      <a:rPr lang="en-US" b="1" i="1" dirty="0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dirty="0" smtClean="0">
                    <a:ea typeface="Cambria Math"/>
                  </a:rPr>
                  <a:t>]</a:t>
                </a:r>
              </a:p>
              <a:p>
                <a:r>
                  <a:rPr lang="en-US" dirty="0" smtClean="0">
                    <a:ea typeface="Cambria Math"/>
                  </a:rPr>
                  <a:t>The same base weight applies to persons within the household since all eligible persons are selected.</a:t>
                </a:r>
              </a:p>
              <a:p>
                <a:r>
                  <a:rPr lang="en-US" dirty="0" smtClean="0">
                    <a:ea typeface="Cambria Math"/>
                  </a:rPr>
                  <a:t>A household with a base weight of 100 represents 100 households in the population, whereas one with a base weight of 200 represents 200 households. </a:t>
                </a:r>
              </a:p>
              <a:p>
                <a:r>
                  <a:rPr lang="en-US" dirty="0" smtClean="0">
                    <a:ea typeface="Cambria Math"/>
                  </a:rPr>
                  <a:t>With no nonresponse or noncoverage, a weighted analysis of the sample data expands the sample up to be a representation of the full population. </a:t>
                </a:r>
              </a:p>
              <a:p>
                <a:endParaRPr lang="en-US" dirty="0" smtClean="0">
                  <a:ea typeface="Cambria Math"/>
                </a:endParaRPr>
              </a:p>
              <a:p>
                <a:endParaRPr lang="en-US" dirty="0">
                  <a:ea typeface="Cambria Math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052" t="-943" r="-225" b="-6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15EA-76CB-466F-B859-A95AEE15E586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47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Nonresponse adjustments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aim is to increase the weights of the eligible respondents so that they also represent eligible nonrespondents.</a:t>
            </a:r>
          </a:p>
          <a:p>
            <a:r>
              <a:rPr lang="en-US" dirty="0" smtClean="0"/>
              <a:t>For household level nonresponse, the only information available for the nonrespondents is their EA.</a:t>
            </a:r>
          </a:p>
          <a:p>
            <a:r>
              <a:rPr lang="en-US" dirty="0" smtClean="0"/>
              <a:t>Compensation for household nonresponse is therefore being made by inflating the weights of the responding households in an EA  so that they represent the nonresponding households in that EA.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15EA-76CB-466F-B859-A95AEE15E586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94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 level nonresponse adjustments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addition to EA, a great deal of information about nonresponding persons is available from the household questionnaire. </a:t>
            </a:r>
          </a:p>
          <a:p>
            <a:r>
              <a:rPr lang="en-US" dirty="0" smtClean="0"/>
              <a:t>The nonresponse weighting cells are being obtained from a CHAID analysis (using SI-CHAID) that uses response status as the dependent variable. </a:t>
            </a:r>
          </a:p>
          <a:p>
            <a:r>
              <a:rPr lang="en-US" dirty="0" smtClean="0"/>
              <a:t>Within each cell, the weights of the respondents are increased so that they also represent the nonrespondents. </a:t>
            </a:r>
          </a:p>
          <a:p>
            <a:r>
              <a:rPr lang="en-US" dirty="0" smtClean="0"/>
              <a:t>For the blood collection nonresponse, the same approach is being used, but now also including information from the interview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15EA-76CB-466F-B859-A95AEE15E586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25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CHAID tree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15EA-76CB-466F-B859-A95AEE15E586}" type="slidenum">
              <a:rPr lang="en-US" smtClean="0"/>
              <a:t>13</a:t>
            </a:fld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1551358"/>
              </p:ext>
            </p:extLst>
          </p:nvPr>
        </p:nvGraphicFramePr>
        <p:xfrm>
          <a:off x="601663" y="914400"/>
          <a:ext cx="8266112" cy="495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Visio" r:id="rId3" imgW="9426608" imgH="5648274" progId="Visio.Drawing.11">
                  <p:embed/>
                </p:oleObj>
              </mc:Choice>
              <mc:Fallback>
                <p:oleObj name="Visio" r:id="rId3" imgW="9426608" imgH="5648274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1663" y="914400"/>
                        <a:ext cx="8266112" cy="4953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5641456"/>
              </p:ext>
            </p:extLst>
          </p:nvPr>
        </p:nvGraphicFramePr>
        <p:xfrm>
          <a:off x="4395788" y="541338"/>
          <a:ext cx="1323975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Visio" r:id="rId5" imgW="1324415" imgH="268682" progId="Visio.Drawing.11">
                  <p:link updateAutomatic="1"/>
                </p:oleObj>
              </mc:Choice>
              <mc:Fallback>
                <p:oleObj name="Visio" r:id="rId5" imgW="1324415" imgH="268682" progId="Visio.Drawing.11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95788" y="541338"/>
                        <a:ext cx="1323975" cy="268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251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Noncoverage adjustment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nonresponse adjusted weights should represent the full population of those who had a chance of selection for the sample. </a:t>
            </a:r>
          </a:p>
          <a:p>
            <a:r>
              <a:rPr lang="en-US" dirty="0" smtClean="0"/>
              <a:t>These weights are then further adjusted to make the final weights conform to known population counts.</a:t>
            </a:r>
          </a:p>
          <a:p>
            <a:r>
              <a:rPr lang="en-US" dirty="0" smtClean="0"/>
              <a:t>A source for the population counts is the population projections for the survey year, say by age/sex and perhaps within region.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15EA-76CB-466F-B859-A95AEE15E586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298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Analyzing PHIA surveys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analyses need to conducted using the final weights in order that the survey estimates represent the full population.</a:t>
            </a:r>
          </a:p>
          <a:p>
            <a:r>
              <a:rPr lang="en-US" dirty="0" smtClean="0"/>
              <a:t>The sampling errors of the estimates should be estimated with a method that takes account of the complex sample design and the weights</a:t>
            </a:r>
          </a:p>
          <a:p>
            <a:r>
              <a:rPr lang="en-US" dirty="0" smtClean="0"/>
              <a:t>The methods supported by the PHIA data files are:</a:t>
            </a:r>
          </a:p>
          <a:p>
            <a:pPr lvl="1"/>
            <a:r>
              <a:rPr lang="en-US" dirty="0" smtClean="0"/>
              <a:t>The Taylor series (linearization) method</a:t>
            </a:r>
          </a:p>
          <a:p>
            <a:pPr lvl="1"/>
            <a:r>
              <a:rPr lang="en-US" dirty="0" smtClean="0"/>
              <a:t>The jackknife repeated replications (JRR) method</a:t>
            </a:r>
          </a:p>
          <a:p>
            <a:pPr lvl="2"/>
            <a:r>
              <a:rPr lang="en-US" dirty="0" smtClean="0"/>
              <a:t>This method repeatedly drops out some observations from the full sample, and reweights the remaining sample in compensation. 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15EA-76CB-466F-B859-A95AEE15E586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92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PHIA sampling workshops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presentation provides a broad overview of the PHIA sampling and weighting issues.</a:t>
            </a:r>
          </a:p>
          <a:p>
            <a:r>
              <a:rPr lang="en-US" dirty="0" smtClean="0"/>
              <a:t>The next two sampling workshop will go through components of these issues in greater detail:</a:t>
            </a:r>
          </a:p>
          <a:p>
            <a:pPr lvl="1"/>
            <a:r>
              <a:rPr lang="en-US" dirty="0" smtClean="0"/>
              <a:t>The next  sampling workshop  will focus on design issues</a:t>
            </a:r>
          </a:p>
          <a:p>
            <a:pPr lvl="1"/>
            <a:r>
              <a:rPr lang="en-US" dirty="0" smtClean="0"/>
              <a:t>The following workshop will focus on weighting and variance estimation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15EA-76CB-466F-B859-A95AEE15E58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83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Nationally representative three-stage sample design:</a:t>
            </a:r>
          </a:p>
          <a:p>
            <a:pPr lvl="1"/>
            <a:r>
              <a:rPr lang="en-US" dirty="0" smtClean="0"/>
              <a:t>First stage: Census Enumeration Areas (EAs).</a:t>
            </a:r>
          </a:p>
          <a:p>
            <a:pPr lvl="1"/>
            <a:r>
              <a:rPr lang="en-US" dirty="0" smtClean="0"/>
              <a:t>Second stage: Households </a:t>
            </a:r>
          </a:p>
          <a:p>
            <a:pPr lvl="1"/>
            <a:r>
              <a:rPr lang="en-US" dirty="0" smtClean="0"/>
              <a:t>Third stage: Persons</a:t>
            </a:r>
          </a:p>
          <a:p>
            <a:r>
              <a:rPr lang="en-US" dirty="0"/>
              <a:t>Weights </a:t>
            </a:r>
            <a:r>
              <a:rPr lang="en-US" dirty="0" smtClean="0"/>
              <a:t>adjust </a:t>
            </a:r>
            <a:r>
              <a:rPr lang="en-US" dirty="0"/>
              <a:t>for </a:t>
            </a:r>
            <a:r>
              <a:rPr lang="en-US" dirty="0" smtClean="0"/>
              <a:t>unequal </a:t>
            </a:r>
            <a:r>
              <a:rPr lang="en-US" dirty="0"/>
              <a:t>selection probabilities, </a:t>
            </a:r>
            <a:r>
              <a:rPr lang="en-US" dirty="0" smtClean="0"/>
              <a:t>nonresponse</a:t>
            </a:r>
            <a:r>
              <a:rPr lang="en-US" dirty="0"/>
              <a:t>, and </a:t>
            </a:r>
            <a:r>
              <a:rPr lang="en-US" dirty="0" smtClean="0"/>
              <a:t>noncoverage</a:t>
            </a:r>
          </a:p>
          <a:p>
            <a:r>
              <a:rPr lang="en-US" dirty="0" smtClean="0"/>
              <a:t>Weights need to be used in analyzing PHIA surveys to produce valid estimates</a:t>
            </a:r>
          </a:p>
          <a:p>
            <a:r>
              <a:rPr lang="en-US" dirty="0" smtClean="0"/>
              <a:t>Standard errors of the survey estimates need to take account of the complex sample design and weighting. </a:t>
            </a:r>
          </a:p>
          <a:p>
            <a:endParaRPr lang="en-US" dirty="0" smtClean="0"/>
          </a:p>
          <a:p>
            <a:endParaRPr lang="en-US" dirty="0" smtClean="0"/>
          </a:p>
          <a:p>
            <a:pPr marL="914400" lvl="2" indent="0">
              <a:buNone/>
            </a:pPr>
            <a:r>
              <a:rPr lang="en-US" dirty="0"/>
              <a:t>	</a:t>
            </a:r>
            <a:r>
              <a:rPr lang="en-US" dirty="0" smtClean="0"/>
              <a:t>			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CF9E9-2942-4B41-82D7-5073B4696A7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33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estimates required from PHIA surveys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sample designs are constructed to provide specified precision levels for 15-49 year olds:</a:t>
            </a:r>
          </a:p>
          <a:p>
            <a:pPr lvl="1"/>
            <a:r>
              <a:rPr lang="en-US" dirty="0" smtClean="0"/>
              <a:t>National HIV incidence rates </a:t>
            </a:r>
          </a:p>
          <a:p>
            <a:pPr lvl="1"/>
            <a:r>
              <a:rPr lang="en-US" dirty="0" smtClean="0"/>
              <a:t>Regional/provincial estimates of viral load suppression (VLS)</a:t>
            </a:r>
          </a:p>
          <a:p>
            <a:r>
              <a:rPr lang="en-US" dirty="0" smtClean="0"/>
              <a:t>A secondary aim is to provide a specified precision level for an estimate of pediatric HIV prevalence </a:t>
            </a:r>
          </a:p>
          <a:p>
            <a:r>
              <a:rPr lang="en-US" dirty="0" smtClean="0"/>
              <a:t>Since these objectives generally lead to different sample allocations across regions/provinces, a nonlinear programming procedure is used to produce the smallest overall sample size that satisfies both precision requirements. 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CF9E9-2942-4B41-82D7-5073B4696A7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47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Sampling the 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stratified probability proportional to size (PPS) </a:t>
            </a:r>
            <a:r>
              <a:rPr lang="en-US" dirty="0"/>
              <a:t>sample </a:t>
            </a:r>
            <a:r>
              <a:rPr lang="en-US" dirty="0" smtClean="0"/>
              <a:t>design </a:t>
            </a:r>
          </a:p>
          <a:p>
            <a:r>
              <a:rPr lang="en-US" dirty="0" smtClean="0"/>
              <a:t>Stratification</a:t>
            </a:r>
          </a:p>
          <a:p>
            <a:pPr lvl="1"/>
            <a:r>
              <a:rPr lang="en-US" dirty="0" smtClean="0"/>
              <a:t>Primary stratification by region/province</a:t>
            </a:r>
          </a:p>
          <a:p>
            <a:pPr lvl="1"/>
            <a:r>
              <a:rPr lang="en-US" dirty="0" smtClean="0"/>
              <a:t>Within region/province, proportionate stratification by geographical location, urban/rural</a:t>
            </a:r>
          </a:p>
          <a:p>
            <a:pPr lvl="1"/>
            <a:r>
              <a:rPr lang="en-US" dirty="0" smtClean="0"/>
              <a:t>Equal selection probabilities within regions</a:t>
            </a:r>
          </a:p>
          <a:p>
            <a:r>
              <a:rPr lang="en-US" dirty="0" smtClean="0"/>
              <a:t> PPS sampling</a:t>
            </a:r>
          </a:p>
          <a:p>
            <a:pPr lvl="1"/>
            <a:r>
              <a:rPr lang="en-US" dirty="0" smtClean="0"/>
              <a:t>PPS measure of size: household count from the last Population Census</a:t>
            </a:r>
          </a:p>
          <a:p>
            <a:pPr lvl="1"/>
            <a:r>
              <a:rPr lang="en-US" dirty="0" smtClean="0"/>
              <a:t>Problems arise when out-of-date Census counts are poor estimates of the current household counts.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15EA-76CB-466F-B859-A95AEE15E58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92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Sampling households in selected EAs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Listers construct lists of all households in each of the selected EAs </a:t>
                </a:r>
              </a:p>
              <a:p>
                <a:r>
                  <a:rPr lang="en-US" dirty="0" smtClean="0"/>
                  <a:t>A systematic sample of households is selected from the list, using a pre-specified sampling fraction. </a:t>
                </a:r>
              </a:p>
              <a:p>
                <a:r>
                  <a:rPr lang="en-US" dirty="0" smtClean="0"/>
                  <a:t>The overall selection probability is constant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𝒏</m:t>
                    </m:r>
                    <m:r>
                      <a:rPr lang="en-US" b="1" i="1" smtClean="0">
                        <a:latin typeface="Cambria Math"/>
                      </a:rPr>
                      <m:t>/</m:t>
                    </m:r>
                    <m:r>
                      <a:rPr lang="en-US" b="1" i="1" smtClean="0">
                        <a:latin typeface="Cambria Math"/>
                      </a:rPr>
                      <m:t>𝑵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within a region</a:t>
                </a:r>
              </a:p>
              <a:p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𝜶𝜷</m:t>
                        </m:r>
                      </m:e>
                    </m:d>
                    <m:r>
                      <a:rPr lang="en-US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𝑷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d>
                    <m:r>
                      <a:rPr lang="en-US" b="1" i="1" smtClean="0">
                        <a:latin typeface="Cambria Math"/>
                        <a:ea typeface="Cambria Math"/>
                      </a:rPr>
                      <m:t>𝑷</m:t>
                    </m:r>
                  </m:oMath>
                </a14:m>
                <a:r>
                  <a:rPr lang="en-US" b="1" dirty="0" smtClean="0">
                    <a:ea typeface="Cambria Math"/>
                  </a:rPr>
                  <a:t>(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latin typeface="Cambria Math"/>
                        <a:ea typeface="Cambria Math"/>
                      </a:rPr>
                      <m:t>𝜷</m:t>
                    </m:r>
                    <m:d>
                      <m:dPr>
                        <m:begChr m:val="|"/>
                        <m:ctrlPr>
                          <a:rPr lang="en-US" b="1" i="1" dirty="0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1" i="1" dirty="0" smtClean="0"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d>
                    <m:r>
                      <a:rPr lang="en-US" b="1" i="1" dirty="0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1" i="1" dirty="0" smtClean="0">
                        <a:latin typeface="Cambria Math"/>
                        <a:ea typeface="Cambria Math"/>
                      </a:rPr>
                      <m:t>𝒇</m:t>
                    </m:r>
                  </m:oMath>
                </a14:m>
                <a:endParaRPr lang="en-US" b="1" dirty="0" smtClean="0"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ea typeface="Cambria Math"/>
                      </a:rPr>
                      <m:t>𝑷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d>
                    <m:r>
                      <a:rPr lang="en-US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𝒂</m:t>
                    </m:r>
                    <m:sSub>
                      <m:sSubPr>
                        <m:ctrlPr>
                          <a:rPr lang="en-US" b="1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𝑴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l-GR" b="1" i="1" smtClean="0">
                            <a:latin typeface="Cambria Math"/>
                            <a:ea typeface="Cambria Math"/>
                          </a:rPr>
                          <m:t>α</m:t>
                        </m:r>
                      </m:sub>
                    </m:sSub>
                    <m:r>
                      <a:rPr lang="en-US" b="1" i="1" smtClean="0">
                        <a:latin typeface="Cambria Math"/>
                        <a:ea typeface="Cambria Math"/>
                      </a:rPr>
                      <m:t>/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b="1" i="1" smtClean="0">
                            <a:latin typeface="Cambria Math"/>
                            <a:ea typeface="Cambria Math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b="1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latin typeface="Cambria Math"/>
                                <a:ea typeface="Cambria Math"/>
                              </a:rPr>
                              <m:t>𝑴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/>
                                <a:ea typeface="Cambria Math"/>
                              </a:rPr>
                              <m:t>𝜶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b="1" dirty="0" smtClean="0">
                    <a:ea typeface="Cambria Math"/>
                  </a:rPr>
                  <a:t>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𝑴</m:t>
                        </m:r>
                      </m:e>
                      <m:sub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𝜶</m:t>
                        </m:r>
                      </m:sub>
                    </m:sSub>
                    <m:r>
                      <a:rPr lang="en-US" b="1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b="1" dirty="0" smtClean="0">
                    <a:ea typeface="Cambria Math"/>
                  </a:rPr>
                  <a:t>is the Census household count</a:t>
                </a:r>
              </a:p>
              <a:p>
                <a:r>
                  <a:rPr lang="en-US" dirty="0" smtClean="0">
                    <a:ea typeface="Cambria Math"/>
                  </a:rPr>
                  <a:t>Hence the within-EA sampling fraction for selecting households is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ea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/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𝑷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endParaRPr lang="en-US" dirty="0" smtClean="0"/>
              </a:p>
              <a:p>
                <a:endParaRPr lang="en-US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052" t="-943" r="-601" b="-22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15EA-76CB-466F-B859-A95AEE15E58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14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Household sampling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With the equal probability sample design for a region,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𝑷</m:t>
                      </m:r>
                      <m:d>
                        <m:dPr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l-GR" b="1" i="1" smtClean="0">
                              <a:latin typeface="Cambria Math"/>
                              <a:ea typeface="Cambria Math"/>
                            </a:rPr>
                            <m:t>𝜷</m:t>
                          </m:r>
                        </m:e>
                        <m:e>
                          <m:r>
                            <a:rPr lang="el-GR" b="1" i="1" smtClean="0">
                              <a:latin typeface="Cambria Math"/>
                              <a:ea typeface="Cambria Math"/>
                            </a:rPr>
                            <m:t>𝜶</m:t>
                          </m:r>
                        </m:e>
                      </m:d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𝒇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𝑷</m:t>
                          </m:r>
                          <m:d>
                            <m:d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𝜶</m:t>
                              </m:r>
                            </m:e>
                          </m:d>
                        </m:den>
                      </m:f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=(</m:t>
                      </m:r>
                      <m:f>
                        <m:fPr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𝒏</m:t>
                          </m:r>
                        </m:num>
                        <m:den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𝑵</m:t>
                          </m:r>
                        </m:den>
                      </m:f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)</m:t>
                      </m:r>
                      <m:f>
                        <m:fPr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i="1">
                                  <a:latin typeface="Cambria Math"/>
                                  <a:ea typeface="Cambria Math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  <m:t>𝑴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  <m:t>𝜶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𝒂</m:t>
                          </m:r>
                          <m:sSub>
                            <m:sSubPr>
                              <m:ctrlP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𝑴</m:t>
                              </m:r>
                            </m:e>
                            <m:sub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𝜶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r>
                  <a:rPr lang="en-US" dirty="0" smtClean="0"/>
                  <a:t>With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𝑵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b="1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𝑴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/>
                                <a:ea typeface="Cambria Math"/>
                              </a:rPr>
                              <m:t>𝜶</m:t>
                            </m:r>
                          </m:sub>
                        </m:sSub>
                        <m:r>
                          <a:rPr lang="en-US" b="1" i="1" smtClean="0">
                            <a:latin typeface="Cambria Math"/>
                          </a:rPr>
                          <m:t> ,</m:t>
                        </m:r>
                      </m:e>
                    </m:nary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𝑷</m:t>
                    </m:r>
                    <m:d>
                      <m:d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l-GR" i="1">
                            <a:latin typeface="Cambria Math"/>
                            <a:ea typeface="Cambria Math"/>
                          </a:rPr>
                          <m:t>𝜷</m:t>
                        </m:r>
                      </m:e>
                      <m:e>
                        <m:r>
                          <a:rPr lang="el-GR" i="1"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d>
                    <m:r>
                      <a:rPr lang="en-US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𝒃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/</m:t>
                    </m:r>
                    <m:sSub>
                      <m:sSubPr>
                        <m:ctrlPr>
                          <a:rPr lang="en-US" b="1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𝑴</m:t>
                        </m:r>
                      </m:e>
                      <m:sub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𝜶</m:t>
                        </m:r>
                      </m:sub>
                    </m:sSub>
                  </m:oMath>
                </a14:m>
                <a:r>
                  <a:rPr lang="en-US" dirty="0" smtClean="0"/>
                  <a:t>, where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𝒏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𝒂𝒃</m:t>
                    </m:r>
                  </m:oMath>
                </a14:m>
                <a:r>
                  <a:rPr lang="en-US" dirty="0" smtClean="0"/>
                  <a:t>.</a:t>
                </a:r>
              </a:p>
              <a:p>
                <a:r>
                  <a:rPr lang="en-US" dirty="0" smtClean="0"/>
                  <a:t>Applying the sampling fraction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  <a:ea typeface="Cambria Math"/>
                      </a:rPr>
                      <m:t>𝐛</m:t>
                    </m:r>
                    <m:r>
                      <a:rPr lang="en-US" b="1" i="0" smtClean="0">
                        <a:latin typeface="Cambria Math"/>
                        <a:ea typeface="Cambria Math"/>
                      </a:rPr>
                      <m:t>/</m:t>
                    </m:r>
                    <m:sSub>
                      <m:sSubPr>
                        <m:ctrlPr>
                          <a:rPr lang="en-US" b="1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𝑴</m:t>
                        </m:r>
                      </m:e>
                      <m:sub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𝜶</m:t>
                        </m:r>
                      </m:sub>
                    </m:sSub>
                  </m:oMath>
                </a14:m>
                <a:r>
                  <a:rPr lang="en-US" dirty="0" smtClean="0"/>
                  <a:t> to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/>
                          </a:rPr>
                          <m:t>𝑵</m:t>
                        </m:r>
                      </m:e>
                      <m:sub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𝜶</m:t>
                        </m:r>
                      </m:sub>
                    </m:sSub>
                  </m:oMath>
                </a14:m>
                <a:r>
                  <a:rPr lang="en-US" dirty="0" smtClean="0"/>
                  <a:t> listed households yields a sample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𝒃</m:t>
                    </m:r>
                    <m:sSub>
                      <m:sSubPr>
                        <m:ctrlPr>
                          <a:rPr lang="en-US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/>
                          </a:rPr>
                          <m:t>𝑵</m:t>
                        </m:r>
                      </m:e>
                      <m:sub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𝜶</m:t>
                        </m:r>
                      </m:sub>
                    </m:sSub>
                    <m:r>
                      <a:rPr lang="en-US" b="1" i="1" smtClean="0">
                        <a:latin typeface="Cambria Math"/>
                      </a:rPr>
                      <m:t>/</m:t>
                    </m:r>
                    <m:sSub>
                      <m:sSubPr>
                        <m:ctrlPr>
                          <a:rPr lang="en-US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/>
                          </a:rPr>
                          <m:t>𝑴</m:t>
                        </m:r>
                      </m:e>
                      <m:sub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𝜶</m:t>
                        </m:r>
                      </m:sub>
                    </m:sSub>
                  </m:oMath>
                </a14:m>
                <a:r>
                  <a:rPr lang="en-US" dirty="0" smtClean="0"/>
                  <a:t> households.</a:t>
                </a:r>
              </a:p>
              <a:p>
                <a:r>
                  <a:rPr lang="en-US" dirty="0" smtClean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/>
                          </a:rPr>
                          <m:t>𝑵</m:t>
                        </m:r>
                      </m:e>
                      <m:sub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𝜶</m:t>
                        </m:r>
                      </m:sub>
                    </m:sSub>
                    <m:r>
                      <a:rPr lang="en-US" b="1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/>
                          </a:rPr>
                          <m:t>𝑴</m:t>
                        </m:r>
                      </m:e>
                      <m:sub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𝜶</m:t>
                        </m:r>
                      </m:sub>
                    </m:sSub>
                  </m:oMath>
                </a14:m>
                <a:r>
                  <a:rPr lang="en-US" dirty="0" smtClean="0"/>
                  <a:t>, the sample size will be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𝒃</m:t>
                    </m:r>
                    <m:r>
                      <a:rPr lang="en-US" b="1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 households.</a:t>
                </a:r>
              </a:p>
              <a:p>
                <a:r>
                  <a:rPr lang="en-US" dirty="0" smtClean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/>
                          </a:rPr>
                          <m:t>𝑵</m:t>
                        </m:r>
                      </m:e>
                      <m:sub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𝜶</m:t>
                        </m:r>
                      </m:sub>
                    </m:sSub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/>
                          </a:rPr>
                          <m:t>𝑴</m:t>
                        </m:r>
                      </m:e>
                      <m:sub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𝜶</m:t>
                        </m:r>
                      </m:sub>
                    </m:sSub>
                  </m:oMath>
                </a14:m>
                <a:r>
                  <a:rPr lang="en-US" dirty="0" smtClean="0"/>
                  <a:t> differ markedly, the sample size will deviate from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𝒃</m:t>
                    </m:r>
                    <m:r>
                      <a:rPr lang="en-US" b="1" i="1" smtClean="0">
                        <a:latin typeface="Cambria Math"/>
                      </a:rPr>
                      <m:t>.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PHIA lets the sample size vary within limits, unlike DHS which takes a fixed sample size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𝒃</m:t>
                    </m:r>
                    <m:r>
                      <a:rPr lang="en-US" b="1" i="1" smtClean="0">
                        <a:latin typeface="Cambria Math"/>
                      </a:rPr>
                      <m:t>.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052" t="-943" r="-902" b="-111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15EA-76CB-466F-B859-A95AEE15E58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51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 sampling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Construct a household roster and take all eligible persons in selected households.</a:t>
            </a:r>
          </a:p>
          <a:p>
            <a:pPr lvl="1"/>
            <a:r>
              <a:rPr lang="en-US" dirty="0" smtClean="0"/>
              <a:t>De facto population, those sleeping in the household the previous night</a:t>
            </a:r>
          </a:p>
          <a:p>
            <a:pPr lvl="1"/>
            <a:r>
              <a:rPr lang="en-US" dirty="0" smtClean="0"/>
              <a:t>Up age limit varies: no limit, 60 and over, 65 and over</a:t>
            </a:r>
          </a:p>
          <a:p>
            <a:r>
              <a:rPr lang="en-US" dirty="0" smtClean="0"/>
              <a:t>Guardians provide the data for children aged 0-14</a:t>
            </a:r>
          </a:p>
          <a:p>
            <a:r>
              <a:rPr lang="en-US" dirty="0" smtClean="0"/>
              <a:t>Data for all others are collected by personal interviews </a:t>
            </a:r>
          </a:p>
          <a:p>
            <a:r>
              <a:rPr lang="en-US" dirty="0" smtClean="0"/>
              <a:t>In some countries, children 0-14 years of age are subsampled with data collected for them in one-half or one-third of the households.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15EA-76CB-466F-B859-A95AEE15E58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04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Weighting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Weighting has three purposes:</a:t>
            </a:r>
          </a:p>
          <a:p>
            <a:pPr lvl="1"/>
            <a:r>
              <a:rPr lang="en-US" dirty="0" smtClean="0"/>
              <a:t>To compensate for unequal selection probabilities, particularly across regions</a:t>
            </a:r>
          </a:p>
          <a:p>
            <a:pPr lvl="1"/>
            <a:r>
              <a:rPr lang="en-US" dirty="0" smtClean="0"/>
              <a:t>To compensate for nonresponse</a:t>
            </a:r>
          </a:p>
          <a:p>
            <a:pPr lvl="2"/>
            <a:r>
              <a:rPr lang="en-US" dirty="0" smtClean="0"/>
              <a:t>To the household questionnaire</a:t>
            </a:r>
          </a:p>
          <a:p>
            <a:pPr lvl="2"/>
            <a:r>
              <a:rPr lang="en-US" dirty="0" smtClean="0"/>
              <a:t>Person nonresponse within responding households</a:t>
            </a:r>
          </a:p>
          <a:p>
            <a:pPr lvl="2"/>
            <a:r>
              <a:rPr lang="en-US" dirty="0" smtClean="0"/>
              <a:t>Nonresponse to the blood draw among interview respondents</a:t>
            </a:r>
          </a:p>
          <a:p>
            <a:pPr lvl="1"/>
            <a:r>
              <a:rPr lang="en-US" dirty="0" smtClean="0"/>
              <a:t>To compensate for noncoverage</a:t>
            </a:r>
          </a:p>
          <a:p>
            <a:pPr lvl="2"/>
            <a:r>
              <a:rPr lang="en-US" dirty="0" smtClean="0"/>
              <a:t>Incomplete household listings</a:t>
            </a:r>
          </a:p>
          <a:p>
            <a:pPr lvl="2"/>
            <a:r>
              <a:rPr lang="en-US" dirty="0" smtClean="0"/>
              <a:t>Failure to include all eligible persons on the roster. 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15EA-76CB-466F-B859-A95AEE15E586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96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me Current Trends in Small Area Estimation">
  <a:themeElements>
    <a:clrScheme name="Westat">
      <a:dk1>
        <a:sysClr val="windowText" lastClr="000000"/>
      </a:dk1>
      <a:lt1>
        <a:sysClr val="window" lastClr="FFFFFF"/>
      </a:lt1>
      <a:dk2>
        <a:srgbClr val="005075"/>
      </a:dk2>
      <a:lt2>
        <a:srgbClr val="C0E299"/>
      </a:lt2>
      <a:accent1>
        <a:srgbClr val="1C8BAC"/>
      </a:accent1>
      <a:accent2>
        <a:srgbClr val="3F8E10"/>
      </a:accent2>
      <a:accent3>
        <a:srgbClr val="00698D"/>
      </a:accent3>
      <a:accent4>
        <a:srgbClr val="2F7B2E"/>
      </a:accent4>
      <a:accent5>
        <a:srgbClr val="D98C22"/>
      </a:accent5>
      <a:accent6>
        <a:srgbClr val="575756"/>
      </a:accent6>
      <a:hlink>
        <a:srgbClr val="008FC0"/>
      </a:hlink>
      <a:folHlink>
        <a:srgbClr val="007DB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Westat Dark Theme">
  <a:themeElements>
    <a:clrScheme name="Westat">
      <a:dk1>
        <a:sysClr val="windowText" lastClr="000000"/>
      </a:dk1>
      <a:lt1>
        <a:sysClr val="window" lastClr="FFFFFF"/>
      </a:lt1>
      <a:dk2>
        <a:srgbClr val="005075"/>
      </a:dk2>
      <a:lt2>
        <a:srgbClr val="C0E299"/>
      </a:lt2>
      <a:accent1>
        <a:srgbClr val="1C8BAC"/>
      </a:accent1>
      <a:accent2>
        <a:srgbClr val="3F8E10"/>
      </a:accent2>
      <a:accent3>
        <a:srgbClr val="00698D"/>
      </a:accent3>
      <a:accent4>
        <a:srgbClr val="2F7B2E"/>
      </a:accent4>
      <a:accent5>
        <a:srgbClr val="D98C22"/>
      </a:accent5>
      <a:accent6>
        <a:srgbClr val="575756"/>
      </a:accent6>
      <a:hlink>
        <a:srgbClr val="008FC0"/>
      </a:hlink>
      <a:folHlink>
        <a:srgbClr val="007DB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Westat Logo on Each Page">
  <a:themeElements>
    <a:clrScheme name="Westat">
      <a:dk1>
        <a:sysClr val="windowText" lastClr="000000"/>
      </a:dk1>
      <a:lt1>
        <a:sysClr val="window" lastClr="FFFFFF"/>
      </a:lt1>
      <a:dk2>
        <a:srgbClr val="005075"/>
      </a:dk2>
      <a:lt2>
        <a:srgbClr val="C0E299"/>
      </a:lt2>
      <a:accent1>
        <a:srgbClr val="1C8BAC"/>
      </a:accent1>
      <a:accent2>
        <a:srgbClr val="3F8E10"/>
      </a:accent2>
      <a:accent3>
        <a:srgbClr val="00698D"/>
      </a:accent3>
      <a:accent4>
        <a:srgbClr val="2F7B2E"/>
      </a:accent4>
      <a:accent5>
        <a:srgbClr val="D98C22"/>
      </a:accent5>
      <a:accent6>
        <a:srgbClr val="575756"/>
      </a:accent6>
      <a:hlink>
        <a:srgbClr val="008FC0"/>
      </a:hlink>
      <a:folHlink>
        <a:srgbClr val="007DB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Westat 50 Years">
  <a:themeElements>
    <a:clrScheme name="Westat">
      <a:dk1>
        <a:sysClr val="windowText" lastClr="000000"/>
      </a:dk1>
      <a:lt1>
        <a:sysClr val="window" lastClr="FFFFFF"/>
      </a:lt1>
      <a:dk2>
        <a:srgbClr val="005075"/>
      </a:dk2>
      <a:lt2>
        <a:srgbClr val="C0E299"/>
      </a:lt2>
      <a:accent1>
        <a:srgbClr val="1C8BAC"/>
      </a:accent1>
      <a:accent2>
        <a:srgbClr val="3F8E10"/>
      </a:accent2>
      <a:accent3>
        <a:srgbClr val="00698D"/>
      </a:accent3>
      <a:accent4>
        <a:srgbClr val="2F7B2E"/>
      </a:accent4>
      <a:accent5>
        <a:srgbClr val="D98C22"/>
      </a:accent5>
      <a:accent6>
        <a:srgbClr val="575756"/>
      </a:accent6>
      <a:hlink>
        <a:srgbClr val="008FC0"/>
      </a:hlink>
      <a:folHlink>
        <a:srgbClr val="007DB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Some Current Trends in Small Area Estimation</Template>
  <TotalTime>2166</TotalTime>
  <Words>1118</Words>
  <Application>Microsoft Office PowerPoint</Application>
  <PresentationFormat>On-screen Show (4:3)</PresentationFormat>
  <Paragraphs>111</Paragraphs>
  <Slides>15</Slides>
  <Notes>1</Notes>
  <HiddenSlides>0</HiddenSlides>
  <MMClips>0</MMClips>
  <ScaleCrop>false</ScaleCrop>
  <HeadingPairs>
    <vt:vector size="8" baseType="variant">
      <vt:variant>
        <vt:lpstr>Theme</vt:lpstr>
      </vt:variant>
      <vt:variant>
        <vt:i4>4</vt:i4>
      </vt:variant>
      <vt:variant>
        <vt:lpstr>Links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Some Current Trends in Small Area Estimation</vt:lpstr>
      <vt:lpstr>Westat Dark Theme</vt:lpstr>
      <vt:lpstr>Westat Logo on Each Page</vt:lpstr>
      <vt:lpstr>Westat 50 Years</vt:lpstr>
      <vt:lpstr>C:\Users\mcintosh_a2\Desktop\CHAID Tree.vsd\Drawing\~Page-1\Sheet.104</vt:lpstr>
      <vt:lpstr>Visio</vt:lpstr>
      <vt:lpstr>PHIA Surveys: Sample Designs and Estimation Procedures</vt:lpstr>
      <vt:lpstr>PHIA sampling workshops</vt:lpstr>
      <vt:lpstr>Overview</vt:lpstr>
      <vt:lpstr>Key estimates required from PHIA surveys</vt:lpstr>
      <vt:lpstr>Sampling the EAs</vt:lpstr>
      <vt:lpstr>Sampling households in selected EAs</vt:lpstr>
      <vt:lpstr>Household sampling</vt:lpstr>
      <vt:lpstr>Person sampling</vt:lpstr>
      <vt:lpstr>Weighting</vt:lpstr>
      <vt:lpstr>Weights for unequal selection probabilities</vt:lpstr>
      <vt:lpstr>Nonresponse adjustments</vt:lpstr>
      <vt:lpstr>Person level nonresponse adjustments</vt:lpstr>
      <vt:lpstr>CHAID tree</vt:lpstr>
      <vt:lpstr>Noncoverage adjustment </vt:lpstr>
      <vt:lpstr>Analyzing PHIA surveys </vt:lpstr>
    </vt:vector>
  </TitlesOfParts>
  <Company>Westat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PHIA Surveys: Sample Designs and Estimation Procedures</dc:title>
  <dc:creator>Graham Kalton</dc:creator>
  <cp:lastModifiedBy>Graham Kalton</cp:lastModifiedBy>
  <cp:revision>42</cp:revision>
  <cp:lastPrinted>2013-04-18T14:26:16Z</cp:lastPrinted>
  <dcterms:created xsi:type="dcterms:W3CDTF">2016-06-04T16:14:04Z</dcterms:created>
  <dcterms:modified xsi:type="dcterms:W3CDTF">2016-06-10T00:13:57Z</dcterms:modified>
</cp:coreProperties>
</file>