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46"/>
  </p:notesMasterIdLst>
  <p:sldIdLst>
    <p:sldId id="256" r:id="rId2"/>
    <p:sldId id="306" r:id="rId3"/>
    <p:sldId id="281" r:id="rId4"/>
    <p:sldId id="311" r:id="rId5"/>
    <p:sldId id="309" r:id="rId6"/>
    <p:sldId id="342" r:id="rId7"/>
    <p:sldId id="312" r:id="rId8"/>
    <p:sldId id="307" r:id="rId9"/>
    <p:sldId id="289" r:id="rId10"/>
    <p:sldId id="282" r:id="rId11"/>
    <p:sldId id="283" r:id="rId12"/>
    <p:sldId id="287" r:id="rId13"/>
    <p:sldId id="284" r:id="rId14"/>
    <p:sldId id="285" r:id="rId15"/>
    <p:sldId id="286" r:id="rId16"/>
    <p:sldId id="343" r:id="rId17"/>
    <p:sldId id="298" r:id="rId18"/>
    <p:sldId id="293" r:id="rId19"/>
    <p:sldId id="314" r:id="rId20"/>
    <p:sldId id="315" r:id="rId21"/>
    <p:sldId id="316" r:id="rId22"/>
    <p:sldId id="317" r:id="rId23"/>
    <p:sldId id="300" r:id="rId24"/>
    <p:sldId id="318" r:id="rId25"/>
    <p:sldId id="319" r:id="rId26"/>
    <p:sldId id="328" r:id="rId27"/>
    <p:sldId id="322" r:id="rId28"/>
    <p:sldId id="332" r:id="rId29"/>
    <p:sldId id="340" r:id="rId30"/>
    <p:sldId id="334" r:id="rId31"/>
    <p:sldId id="330" r:id="rId32"/>
    <p:sldId id="331" r:id="rId33"/>
    <p:sldId id="337" r:id="rId34"/>
    <p:sldId id="329" r:id="rId35"/>
    <p:sldId id="344" r:id="rId36"/>
    <p:sldId id="345" r:id="rId37"/>
    <p:sldId id="324" r:id="rId38"/>
    <p:sldId id="333" r:id="rId39"/>
    <p:sldId id="325" r:id="rId40"/>
    <p:sldId id="326" r:id="rId41"/>
    <p:sldId id="327" r:id="rId42"/>
    <p:sldId id="336" r:id="rId43"/>
    <p:sldId id="339" r:id="rId44"/>
    <p:sldId id="341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A1A0"/>
    <a:srgbClr val="D609A2"/>
    <a:srgbClr val="99FE00"/>
    <a:srgbClr val="FFAD01"/>
    <a:srgbClr val="00A8E6"/>
    <a:srgbClr val="C39863"/>
    <a:srgbClr val="F1E5D9"/>
    <a:srgbClr val="D9D9D9"/>
    <a:srgbClr val="317476"/>
    <a:srgbClr val="05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128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W:\Stats%20SA%20data%20and%20products\Excel%20tables%20and%20text%20files\Census%202011\SAL\Census2011_SAL_Persons_Demographics_Population%20Grou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Workbook2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PopulationGroup!$B$1</c:f>
              <c:strCache>
                <c:ptCount val="1"/>
                <c:pt idx="0">
                  <c:v>Black African</c:v>
                </c:pt>
              </c:strCache>
            </c:strRef>
          </c:tx>
          <c:spPr>
            <a:solidFill>
              <a:srgbClr val="00A8E6"/>
            </a:solidFill>
            <a:ln>
              <a:noFill/>
            </a:ln>
            <a:effectLst/>
          </c:spPr>
          <c:invertIfNegative val="0"/>
          <c:cat>
            <c:numRef>
              <c:f>PopulationGroup!$A$2:$A$16</c:f>
              <c:numCache>
                <c:formatCode>General</c:formatCode>
                <c:ptCount val="15"/>
                <c:pt idx="0">
                  <c:v>2610048</c:v>
                </c:pt>
                <c:pt idx="1">
                  <c:v>2610054</c:v>
                </c:pt>
                <c:pt idx="2">
                  <c:v>2610055</c:v>
                </c:pt>
                <c:pt idx="3">
                  <c:v>2610015</c:v>
                </c:pt>
                <c:pt idx="4">
                  <c:v>2610019</c:v>
                </c:pt>
                <c:pt idx="5">
                  <c:v>2610023</c:v>
                </c:pt>
                <c:pt idx="6">
                  <c:v>2610025</c:v>
                </c:pt>
                <c:pt idx="7">
                  <c:v>2610031</c:v>
                </c:pt>
                <c:pt idx="8">
                  <c:v>2610034</c:v>
                </c:pt>
                <c:pt idx="9">
                  <c:v>2610038</c:v>
                </c:pt>
                <c:pt idx="10">
                  <c:v>2610042</c:v>
                </c:pt>
                <c:pt idx="11">
                  <c:v>2610043</c:v>
                </c:pt>
                <c:pt idx="12">
                  <c:v>2610050</c:v>
                </c:pt>
                <c:pt idx="13">
                  <c:v>2610020</c:v>
                </c:pt>
                <c:pt idx="14">
                  <c:v>2610039</c:v>
                </c:pt>
              </c:numCache>
            </c:numRef>
          </c:cat>
          <c:val>
            <c:numRef>
              <c:f>PopulationGroup!$B$2:$B$16</c:f>
              <c:numCache>
                <c:formatCode>0</c:formatCode>
                <c:ptCount val="15"/>
                <c:pt idx="0">
                  <c:v>26</c:v>
                </c:pt>
                <c:pt idx="1">
                  <c:v>173</c:v>
                </c:pt>
                <c:pt idx="2">
                  <c:v>74</c:v>
                </c:pt>
                <c:pt idx="3">
                  <c:v>16</c:v>
                </c:pt>
                <c:pt idx="4">
                  <c:v>109</c:v>
                </c:pt>
                <c:pt idx="5">
                  <c:v>39</c:v>
                </c:pt>
                <c:pt idx="6">
                  <c:v>33</c:v>
                </c:pt>
                <c:pt idx="7">
                  <c:v>118</c:v>
                </c:pt>
                <c:pt idx="8">
                  <c:v>59</c:v>
                </c:pt>
                <c:pt idx="9">
                  <c:v>158</c:v>
                </c:pt>
                <c:pt idx="10">
                  <c:v>49</c:v>
                </c:pt>
                <c:pt idx="11">
                  <c:v>370</c:v>
                </c:pt>
                <c:pt idx="12">
                  <c:v>146</c:v>
                </c:pt>
                <c:pt idx="13">
                  <c:v>120</c:v>
                </c:pt>
                <c:pt idx="14">
                  <c:v>36</c:v>
                </c:pt>
              </c:numCache>
            </c:numRef>
          </c:val>
        </c:ser>
        <c:ser>
          <c:idx val="1"/>
          <c:order val="1"/>
          <c:tx>
            <c:strRef>
              <c:f>PopulationGroup!$C$1</c:f>
              <c:strCache>
                <c:ptCount val="1"/>
                <c:pt idx="0">
                  <c:v>Coloured</c:v>
                </c:pt>
              </c:strCache>
            </c:strRef>
          </c:tx>
          <c:spPr>
            <a:solidFill>
              <a:srgbClr val="FFAD01"/>
            </a:solidFill>
            <a:ln>
              <a:noFill/>
            </a:ln>
            <a:effectLst/>
          </c:spPr>
          <c:invertIfNegative val="0"/>
          <c:cat>
            <c:numRef>
              <c:f>PopulationGroup!$A$2:$A$16</c:f>
              <c:numCache>
                <c:formatCode>General</c:formatCode>
                <c:ptCount val="15"/>
                <c:pt idx="0">
                  <c:v>2610048</c:v>
                </c:pt>
                <c:pt idx="1">
                  <c:v>2610054</c:v>
                </c:pt>
                <c:pt idx="2">
                  <c:v>2610055</c:v>
                </c:pt>
                <c:pt idx="3">
                  <c:v>2610015</c:v>
                </c:pt>
                <c:pt idx="4">
                  <c:v>2610019</c:v>
                </c:pt>
                <c:pt idx="5">
                  <c:v>2610023</c:v>
                </c:pt>
                <c:pt idx="6">
                  <c:v>2610025</c:v>
                </c:pt>
                <c:pt idx="7">
                  <c:v>2610031</c:v>
                </c:pt>
                <c:pt idx="8">
                  <c:v>2610034</c:v>
                </c:pt>
                <c:pt idx="9">
                  <c:v>2610038</c:v>
                </c:pt>
                <c:pt idx="10">
                  <c:v>2610042</c:v>
                </c:pt>
                <c:pt idx="11">
                  <c:v>2610043</c:v>
                </c:pt>
                <c:pt idx="12">
                  <c:v>2610050</c:v>
                </c:pt>
                <c:pt idx="13">
                  <c:v>2610020</c:v>
                </c:pt>
                <c:pt idx="14">
                  <c:v>2610039</c:v>
                </c:pt>
              </c:numCache>
            </c:numRef>
          </c:cat>
          <c:val>
            <c:numRef>
              <c:f>PopulationGroup!$C$2:$C$16</c:f>
              <c:numCache>
                <c:formatCode>0</c:formatCode>
                <c:ptCount val="15"/>
                <c:pt idx="0">
                  <c:v>458</c:v>
                </c:pt>
                <c:pt idx="1">
                  <c:v>364</c:v>
                </c:pt>
                <c:pt idx="2">
                  <c:v>488</c:v>
                </c:pt>
                <c:pt idx="3">
                  <c:v>21</c:v>
                </c:pt>
                <c:pt idx="4">
                  <c:v>84</c:v>
                </c:pt>
                <c:pt idx="5">
                  <c:v>38</c:v>
                </c:pt>
                <c:pt idx="6">
                  <c:v>62</c:v>
                </c:pt>
                <c:pt idx="7">
                  <c:v>119</c:v>
                </c:pt>
                <c:pt idx="8">
                  <c:v>46</c:v>
                </c:pt>
                <c:pt idx="9">
                  <c:v>35</c:v>
                </c:pt>
                <c:pt idx="10">
                  <c:v>314</c:v>
                </c:pt>
                <c:pt idx="11">
                  <c:v>86</c:v>
                </c:pt>
                <c:pt idx="12">
                  <c:v>84</c:v>
                </c:pt>
                <c:pt idx="13">
                  <c:v>215</c:v>
                </c:pt>
                <c:pt idx="14">
                  <c:v>412</c:v>
                </c:pt>
              </c:numCache>
            </c:numRef>
          </c:val>
        </c:ser>
        <c:ser>
          <c:idx val="2"/>
          <c:order val="2"/>
          <c:tx>
            <c:strRef>
              <c:f>PopulationGroup!$D$1</c:f>
              <c:strCache>
                <c:ptCount val="1"/>
                <c:pt idx="0">
                  <c:v>Indian or Asian</c:v>
                </c:pt>
              </c:strCache>
            </c:strRef>
          </c:tx>
          <c:spPr>
            <a:solidFill>
              <a:srgbClr val="99FE00"/>
            </a:solidFill>
            <a:ln>
              <a:noFill/>
            </a:ln>
            <a:effectLst/>
          </c:spPr>
          <c:invertIfNegative val="0"/>
          <c:cat>
            <c:numRef>
              <c:f>PopulationGroup!$A$2:$A$16</c:f>
              <c:numCache>
                <c:formatCode>General</c:formatCode>
                <c:ptCount val="15"/>
                <c:pt idx="0">
                  <c:v>2610048</c:v>
                </c:pt>
                <c:pt idx="1">
                  <c:v>2610054</c:v>
                </c:pt>
                <c:pt idx="2">
                  <c:v>2610055</c:v>
                </c:pt>
                <c:pt idx="3">
                  <c:v>2610015</c:v>
                </c:pt>
                <c:pt idx="4">
                  <c:v>2610019</c:v>
                </c:pt>
                <c:pt idx="5">
                  <c:v>2610023</c:v>
                </c:pt>
                <c:pt idx="6">
                  <c:v>2610025</c:v>
                </c:pt>
                <c:pt idx="7">
                  <c:v>2610031</c:v>
                </c:pt>
                <c:pt idx="8">
                  <c:v>2610034</c:v>
                </c:pt>
                <c:pt idx="9">
                  <c:v>2610038</c:v>
                </c:pt>
                <c:pt idx="10">
                  <c:v>2610042</c:v>
                </c:pt>
                <c:pt idx="11">
                  <c:v>2610043</c:v>
                </c:pt>
                <c:pt idx="12">
                  <c:v>2610050</c:v>
                </c:pt>
                <c:pt idx="13">
                  <c:v>2610020</c:v>
                </c:pt>
                <c:pt idx="14">
                  <c:v>2610039</c:v>
                </c:pt>
              </c:numCache>
            </c:numRef>
          </c:cat>
          <c:val>
            <c:numRef>
              <c:f>PopulationGroup!$D$2:$D$16</c:f>
              <c:numCache>
                <c:formatCode>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6</c:v>
                </c:pt>
                <c:pt idx="8">
                  <c:v>0</c:v>
                </c:pt>
                <c:pt idx="9">
                  <c:v>3</c:v>
                </c:pt>
                <c:pt idx="10">
                  <c:v>0</c:v>
                </c:pt>
                <c:pt idx="11">
                  <c:v>3</c:v>
                </c:pt>
                <c:pt idx="12">
                  <c:v>0</c:v>
                </c:pt>
                <c:pt idx="13">
                  <c:v>4</c:v>
                </c:pt>
                <c:pt idx="14">
                  <c:v>0</c:v>
                </c:pt>
              </c:numCache>
            </c:numRef>
          </c:val>
        </c:ser>
        <c:ser>
          <c:idx val="3"/>
          <c:order val="3"/>
          <c:tx>
            <c:strRef>
              <c:f>PopulationGroup!$E$1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rgbClr val="D609A2"/>
            </a:solidFill>
            <a:ln>
              <a:noFill/>
            </a:ln>
            <a:effectLst/>
          </c:spPr>
          <c:invertIfNegative val="0"/>
          <c:cat>
            <c:numRef>
              <c:f>PopulationGroup!$A$2:$A$16</c:f>
              <c:numCache>
                <c:formatCode>General</c:formatCode>
                <c:ptCount val="15"/>
                <c:pt idx="0">
                  <c:v>2610048</c:v>
                </c:pt>
                <c:pt idx="1">
                  <c:v>2610054</c:v>
                </c:pt>
                <c:pt idx="2">
                  <c:v>2610055</c:v>
                </c:pt>
                <c:pt idx="3">
                  <c:v>2610015</c:v>
                </c:pt>
                <c:pt idx="4">
                  <c:v>2610019</c:v>
                </c:pt>
                <c:pt idx="5">
                  <c:v>2610023</c:v>
                </c:pt>
                <c:pt idx="6">
                  <c:v>2610025</c:v>
                </c:pt>
                <c:pt idx="7">
                  <c:v>2610031</c:v>
                </c:pt>
                <c:pt idx="8">
                  <c:v>2610034</c:v>
                </c:pt>
                <c:pt idx="9">
                  <c:v>2610038</c:v>
                </c:pt>
                <c:pt idx="10">
                  <c:v>2610042</c:v>
                </c:pt>
                <c:pt idx="11">
                  <c:v>2610043</c:v>
                </c:pt>
                <c:pt idx="12">
                  <c:v>2610050</c:v>
                </c:pt>
                <c:pt idx="13">
                  <c:v>2610020</c:v>
                </c:pt>
                <c:pt idx="14">
                  <c:v>2610039</c:v>
                </c:pt>
              </c:numCache>
            </c:numRef>
          </c:cat>
          <c:val>
            <c:numRef>
              <c:f>PopulationGroup!$E$2:$E$16</c:f>
              <c:numCache>
                <c:formatCode>0</c:formatCode>
                <c:ptCount val="15"/>
                <c:pt idx="0">
                  <c:v>98</c:v>
                </c:pt>
                <c:pt idx="1">
                  <c:v>100</c:v>
                </c:pt>
                <c:pt idx="2">
                  <c:v>79</c:v>
                </c:pt>
                <c:pt idx="3">
                  <c:v>263</c:v>
                </c:pt>
                <c:pt idx="4">
                  <c:v>120</c:v>
                </c:pt>
                <c:pt idx="5">
                  <c:v>284</c:v>
                </c:pt>
                <c:pt idx="6">
                  <c:v>280</c:v>
                </c:pt>
                <c:pt idx="7">
                  <c:v>183</c:v>
                </c:pt>
                <c:pt idx="8">
                  <c:v>333</c:v>
                </c:pt>
                <c:pt idx="9">
                  <c:v>269</c:v>
                </c:pt>
                <c:pt idx="10">
                  <c:v>123</c:v>
                </c:pt>
                <c:pt idx="11">
                  <c:v>26</c:v>
                </c:pt>
                <c:pt idx="12">
                  <c:v>359</c:v>
                </c:pt>
                <c:pt idx="13">
                  <c:v>8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3983520"/>
        <c:axId val="133984080"/>
      </c:barChart>
      <c:catAx>
        <c:axId val="133983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3984080"/>
        <c:crosses val="autoZero"/>
        <c:auto val="1"/>
        <c:lblAlgn val="ctr"/>
        <c:lblOffset val="100"/>
        <c:noMultiLvlLbl val="0"/>
      </c:catAx>
      <c:valAx>
        <c:axId val="133984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98352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noFill/>
            </c:spPr>
          </c:dPt>
          <c:dPt>
            <c:idx val="1"/>
            <c:bubble3D val="0"/>
            <c:spPr>
              <a:solidFill>
                <a:srgbClr val="FDA812"/>
              </a:solidFill>
            </c:spPr>
          </c:dPt>
          <c:val>
            <c:numRef>
              <c:f>Sheet1!$F$3:$F$4</c:f>
              <c:numCache>
                <c:formatCode>General</c:formatCode>
                <c:ptCount val="2"/>
                <c:pt idx="0">
                  <c:v>23</c:v>
                </c:pt>
                <c:pt idx="1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280335080917399"/>
          <c:y val="0"/>
          <c:w val="0.68459172428579596"/>
          <c:h val="1"/>
        </c:manualLayout>
      </c:layout>
      <c:doughnutChart>
        <c:varyColors val="1"/>
        <c:ser>
          <c:idx val="0"/>
          <c:order val="0"/>
          <c:spPr>
            <a:effectLst/>
          </c:spPr>
          <c:dPt>
            <c:idx val="0"/>
            <c:bubble3D val="0"/>
            <c:spPr>
              <a:noFill/>
              <a:effectLst/>
            </c:spPr>
          </c:dPt>
          <c:dPt>
            <c:idx val="1"/>
            <c:bubble3D val="0"/>
            <c:spPr>
              <a:solidFill>
                <a:srgbClr val="057F00"/>
              </a:solidFill>
              <a:effectLst/>
            </c:spPr>
          </c:dPt>
          <c:val>
            <c:numRef>
              <c:f>Sheet1!$B$2:$B$3</c:f>
              <c:numCache>
                <c:formatCode>General</c:formatCode>
                <c:ptCount val="2"/>
                <c:pt idx="0">
                  <c:v>14</c:v>
                </c:pt>
                <c:pt idx="1">
                  <c:v>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E775E0-724E-44B5-9EFD-6BBEAF81ED7E}" type="doc">
      <dgm:prSet loTypeId="urn:microsoft.com/office/officeart/2005/8/layout/venn2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ZA"/>
        </a:p>
      </dgm:t>
    </dgm:pt>
    <dgm:pt modelId="{055ED0D2-8F84-4D76-B260-0661A3261D97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ZA" sz="2100" dirty="0" smtClean="0">
              <a:latin typeface="Franklin Gothic Book"/>
              <a:cs typeface="Franklin Gothic Book"/>
            </a:rPr>
            <a:t>International trend</a:t>
          </a:r>
          <a:endParaRPr lang="en-ZA" sz="2100" dirty="0">
            <a:latin typeface="Franklin Gothic Book"/>
            <a:cs typeface="Franklin Gothic Book"/>
          </a:endParaRPr>
        </a:p>
      </dgm:t>
    </dgm:pt>
    <dgm:pt modelId="{E8ADBC0E-08A0-4DC6-89A0-B38B80FBDEAB}" type="parTrans" cxnId="{BED4E337-5C0A-44FB-873A-F4A26B3D34AA}">
      <dgm:prSet/>
      <dgm:spPr/>
      <dgm:t>
        <a:bodyPr/>
        <a:lstStyle/>
        <a:p>
          <a:endParaRPr lang="en-ZA"/>
        </a:p>
      </dgm:t>
    </dgm:pt>
    <dgm:pt modelId="{37A7DF1C-FA28-47CF-BA06-2F421824163C}" type="sibTrans" cxnId="{BED4E337-5C0A-44FB-873A-F4A26B3D34AA}">
      <dgm:prSet/>
      <dgm:spPr/>
      <dgm:t>
        <a:bodyPr/>
        <a:lstStyle/>
        <a:p>
          <a:endParaRPr lang="en-ZA"/>
        </a:p>
      </dgm:t>
    </dgm:pt>
    <dgm:pt modelId="{4F7685B7-2378-4288-93FA-3C906F2CC1D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ZA" sz="2000" dirty="0" smtClean="0">
              <a:latin typeface="Franklin Gothic Book"/>
              <a:cs typeface="Franklin Gothic Book"/>
            </a:rPr>
            <a:t>Stat SA’s strategy</a:t>
          </a:r>
          <a:endParaRPr lang="en-ZA" sz="2000" dirty="0">
            <a:latin typeface="Franklin Gothic Book"/>
            <a:cs typeface="Franklin Gothic Book"/>
          </a:endParaRPr>
        </a:p>
      </dgm:t>
    </dgm:pt>
    <dgm:pt modelId="{4677D6C4-3CA6-475B-B5D5-4F84DEA85BE7}" type="parTrans" cxnId="{1A280D12-1B9D-4F88-818D-6A9B426A023D}">
      <dgm:prSet/>
      <dgm:spPr/>
      <dgm:t>
        <a:bodyPr/>
        <a:lstStyle/>
        <a:p>
          <a:endParaRPr lang="en-ZA"/>
        </a:p>
      </dgm:t>
    </dgm:pt>
    <dgm:pt modelId="{5716C181-4A1B-4100-84FE-930083A60C7D}" type="sibTrans" cxnId="{1A280D12-1B9D-4F88-818D-6A9B426A023D}">
      <dgm:prSet/>
      <dgm:spPr/>
      <dgm:t>
        <a:bodyPr/>
        <a:lstStyle/>
        <a:p>
          <a:endParaRPr lang="en-ZA"/>
        </a:p>
      </dgm:t>
    </dgm:pt>
    <dgm:pt modelId="{8483BE3D-CF5F-438E-BE36-5B0FAADA7C14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ZA" sz="2000" smtClean="0">
              <a:solidFill>
                <a:schemeClr val="tx1">
                  <a:lumMod val="75000"/>
                  <a:lumOff val="25000"/>
                </a:schemeClr>
              </a:solidFill>
              <a:latin typeface="Franklin Gothic Book"/>
              <a:cs typeface="Franklin Gothic Book"/>
            </a:rPr>
            <a:t>Bringing </a:t>
          </a:r>
          <a:r>
            <a:rPr lang="en-ZA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Book"/>
              <a:cs typeface="Franklin Gothic Book"/>
            </a:rPr>
            <a:t>data to life</a:t>
          </a:r>
          <a:endParaRPr lang="en-ZA" sz="2000" dirty="0">
            <a:solidFill>
              <a:schemeClr val="tx1">
                <a:lumMod val="75000"/>
                <a:lumOff val="25000"/>
              </a:schemeClr>
            </a:solidFill>
            <a:latin typeface="Franklin Gothic Book"/>
            <a:cs typeface="Franklin Gothic Book"/>
          </a:endParaRPr>
        </a:p>
      </dgm:t>
    </dgm:pt>
    <dgm:pt modelId="{5209AF95-DA45-433D-B91D-47B0CC7DBF57}" type="parTrans" cxnId="{9AACE927-243C-48DC-BCAE-80D1ED901906}">
      <dgm:prSet/>
      <dgm:spPr/>
      <dgm:t>
        <a:bodyPr/>
        <a:lstStyle/>
        <a:p>
          <a:endParaRPr lang="en-ZA"/>
        </a:p>
      </dgm:t>
    </dgm:pt>
    <dgm:pt modelId="{6252B5DA-BF7C-4B10-856A-63F8F59FC1CD}" type="sibTrans" cxnId="{9AACE927-243C-48DC-BCAE-80D1ED901906}">
      <dgm:prSet/>
      <dgm:spPr/>
      <dgm:t>
        <a:bodyPr/>
        <a:lstStyle/>
        <a:p>
          <a:endParaRPr lang="en-ZA"/>
        </a:p>
      </dgm:t>
    </dgm:pt>
    <dgm:pt modelId="{4CCF5A60-C46A-45DD-8455-EFA521D5A0DD}" type="pres">
      <dgm:prSet presAssocID="{6FE775E0-724E-44B5-9EFD-6BBEAF81ED7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0B43A739-22F7-4857-BF47-2AAF3B6CE40D}" type="pres">
      <dgm:prSet presAssocID="{6FE775E0-724E-44B5-9EFD-6BBEAF81ED7E}" presName="comp1" presStyleCnt="0"/>
      <dgm:spPr/>
    </dgm:pt>
    <dgm:pt modelId="{A1523763-A75D-4823-BBEC-0D2743DBA8F6}" type="pres">
      <dgm:prSet presAssocID="{6FE775E0-724E-44B5-9EFD-6BBEAF81ED7E}" presName="circle1" presStyleLbl="node1" presStyleIdx="0" presStyleCnt="3"/>
      <dgm:spPr/>
      <dgm:t>
        <a:bodyPr/>
        <a:lstStyle/>
        <a:p>
          <a:endParaRPr lang="en-ZA"/>
        </a:p>
      </dgm:t>
    </dgm:pt>
    <dgm:pt modelId="{BFADB65B-D04A-44FC-86FC-CE122DE9FE57}" type="pres">
      <dgm:prSet presAssocID="{6FE775E0-724E-44B5-9EFD-6BBEAF81ED7E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C80873B-8659-4576-9021-3CBABED1587D}" type="pres">
      <dgm:prSet presAssocID="{6FE775E0-724E-44B5-9EFD-6BBEAF81ED7E}" presName="comp2" presStyleCnt="0"/>
      <dgm:spPr/>
    </dgm:pt>
    <dgm:pt modelId="{8B822A57-C101-4BAB-AAA9-3568C8A5DCBB}" type="pres">
      <dgm:prSet presAssocID="{6FE775E0-724E-44B5-9EFD-6BBEAF81ED7E}" presName="circle2" presStyleLbl="node1" presStyleIdx="1" presStyleCnt="3"/>
      <dgm:spPr/>
      <dgm:t>
        <a:bodyPr/>
        <a:lstStyle/>
        <a:p>
          <a:endParaRPr lang="en-ZA"/>
        </a:p>
      </dgm:t>
    </dgm:pt>
    <dgm:pt modelId="{CEB3C443-047B-49F0-ADFD-2A858D79D69F}" type="pres">
      <dgm:prSet presAssocID="{6FE775E0-724E-44B5-9EFD-6BBEAF81ED7E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96DB61B-C1B4-410A-B3B2-9125B32231B6}" type="pres">
      <dgm:prSet presAssocID="{6FE775E0-724E-44B5-9EFD-6BBEAF81ED7E}" presName="comp3" presStyleCnt="0"/>
      <dgm:spPr/>
    </dgm:pt>
    <dgm:pt modelId="{99E7041A-4EE0-4084-88F2-CC3730AF8BC9}" type="pres">
      <dgm:prSet presAssocID="{6FE775E0-724E-44B5-9EFD-6BBEAF81ED7E}" presName="circle3" presStyleLbl="node1" presStyleIdx="2" presStyleCnt="3"/>
      <dgm:spPr/>
      <dgm:t>
        <a:bodyPr/>
        <a:lstStyle/>
        <a:p>
          <a:endParaRPr lang="en-ZA"/>
        </a:p>
      </dgm:t>
    </dgm:pt>
    <dgm:pt modelId="{8E89BEC9-436C-4757-BE27-99D88418001F}" type="pres">
      <dgm:prSet presAssocID="{6FE775E0-724E-44B5-9EFD-6BBEAF81ED7E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BED4E337-5C0A-44FB-873A-F4A26B3D34AA}" srcId="{6FE775E0-724E-44B5-9EFD-6BBEAF81ED7E}" destId="{055ED0D2-8F84-4D76-B260-0661A3261D97}" srcOrd="0" destOrd="0" parTransId="{E8ADBC0E-08A0-4DC6-89A0-B38B80FBDEAB}" sibTransId="{37A7DF1C-FA28-47CF-BA06-2F421824163C}"/>
    <dgm:cxn modelId="{033C92AF-5B3C-4699-B287-A076349B5B0C}" type="presOf" srcId="{8483BE3D-CF5F-438E-BE36-5B0FAADA7C14}" destId="{99E7041A-4EE0-4084-88F2-CC3730AF8BC9}" srcOrd="0" destOrd="0" presId="urn:microsoft.com/office/officeart/2005/8/layout/venn2"/>
    <dgm:cxn modelId="{9AACE927-243C-48DC-BCAE-80D1ED901906}" srcId="{6FE775E0-724E-44B5-9EFD-6BBEAF81ED7E}" destId="{8483BE3D-CF5F-438E-BE36-5B0FAADA7C14}" srcOrd="2" destOrd="0" parTransId="{5209AF95-DA45-433D-B91D-47B0CC7DBF57}" sibTransId="{6252B5DA-BF7C-4B10-856A-63F8F59FC1CD}"/>
    <dgm:cxn modelId="{F99D390E-0449-45A9-B26B-108056E53C00}" type="presOf" srcId="{055ED0D2-8F84-4D76-B260-0661A3261D97}" destId="{A1523763-A75D-4823-BBEC-0D2743DBA8F6}" srcOrd="0" destOrd="0" presId="urn:microsoft.com/office/officeart/2005/8/layout/venn2"/>
    <dgm:cxn modelId="{0820CDAD-F1B3-4BD3-8501-72A12667F2C0}" type="presOf" srcId="{055ED0D2-8F84-4D76-B260-0661A3261D97}" destId="{BFADB65B-D04A-44FC-86FC-CE122DE9FE57}" srcOrd="1" destOrd="0" presId="urn:microsoft.com/office/officeart/2005/8/layout/venn2"/>
    <dgm:cxn modelId="{1A280D12-1B9D-4F88-818D-6A9B426A023D}" srcId="{6FE775E0-724E-44B5-9EFD-6BBEAF81ED7E}" destId="{4F7685B7-2378-4288-93FA-3C906F2CC1D7}" srcOrd="1" destOrd="0" parTransId="{4677D6C4-3CA6-475B-B5D5-4F84DEA85BE7}" sibTransId="{5716C181-4A1B-4100-84FE-930083A60C7D}"/>
    <dgm:cxn modelId="{2C7A6F2B-D85A-43F9-9355-615412E89882}" type="presOf" srcId="{4F7685B7-2378-4288-93FA-3C906F2CC1D7}" destId="{8B822A57-C101-4BAB-AAA9-3568C8A5DCBB}" srcOrd="0" destOrd="0" presId="urn:microsoft.com/office/officeart/2005/8/layout/venn2"/>
    <dgm:cxn modelId="{961F2F35-0BF2-436C-9C26-B4E6DC824BBF}" type="presOf" srcId="{4F7685B7-2378-4288-93FA-3C906F2CC1D7}" destId="{CEB3C443-047B-49F0-ADFD-2A858D79D69F}" srcOrd="1" destOrd="0" presId="urn:microsoft.com/office/officeart/2005/8/layout/venn2"/>
    <dgm:cxn modelId="{BD75AAEA-CCB0-42E8-B07B-42068174258A}" type="presOf" srcId="{6FE775E0-724E-44B5-9EFD-6BBEAF81ED7E}" destId="{4CCF5A60-C46A-45DD-8455-EFA521D5A0DD}" srcOrd="0" destOrd="0" presId="urn:microsoft.com/office/officeart/2005/8/layout/venn2"/>
    <dgm:cxn modelId="{D94AEC06-3A66-4D48-B4C9-D95FA14F52FD}" type="presOf" srcId="{8483BE3D-CF5F-438E-BE36-5B0FAADA7C14}" destId="{8E89BEC9-436C-4757-BE27-99D88418001F}" srcOrd="1" destOrd="0" presId="urn:microsoft.com/office/officeart/2005/8/layout/venn2"/>
    <dgm:cxn modelId="{74E7553D-172B-4D8A-9F6A-8E8E3DBDBF78}" type="presParOf" srcId="{4CCF5A60-C46A-45DD-8455-EFA521D5A0DD}" destId="{0B43A739-22F7-4857-BF47-2AAF3B6CE40D}" srcOrd="0" destOrd="0" presId="urn:microsoft.com/office/officeart/2005/8/layout/venn2"/>
    <dgm:cxn modelId="{DD07BFDA-61F5-44EC-A579-3FEE60614530}" type="presParOf" srcId="{0B43A739-22F7-4857-BF47-2AAF3B6CE40D}" destId="{A1523763-A75D-4823-BBEC-0D2743DBA8F6}" srcOrd="0" destOrd="0" presId="urn:microsoft.com/office/officeart/2005/8/layout/venn2"/>
    <dgm:cxn modelId="{F71A7D7D-E02E-4238-9B49-4DB08AF45605}" type="presParOf" srcId="{0B43A739-22F7-4857-BF47-2AAF3B6CE40D}" destId="{BFADB65B-D04A-44FC-86FC-CE122DE9FE57}" srcOrd="1" destOrd="0" presId="urn:microsoft.com/office/officeart/2005/8/layout/venn2"/>
    <dgm:cxn modelId="{15B7D0BC-A44C-4F34-985D-FFB398FCCF74}" type="presParOf" srcId="{4CCF5A60-C46A-45DD-8455-EFA521D5A0DD}" destId="{5C80873B-8659-4576-9021-3CBABED1587D}" srcOrd="1" destOrd="0" presId="urn:microsoft.com/office/officeart/2005/8/layout/venn2"/>
    <dgm:cxn modelId="{FA988258-80EC-482C-BB5E-201419647117}" type="presParOf" srcId="{5C80873B-8659-4576-9021-3CBABED1587D}" destId="{8B822A57-C101-4BAB-AAA9-3568C8A5DCBB}" srcOrd="0" destOrd="0" presId="urn:microsoft.com/office/officeart/2005/8/layout/venn2"/>
    <dgm:cxn modelId="{521BFECB-7E61-4945-8911-10025516366F}" type="presParOf" srcId="{5C80873B-8659-4576-9021-3CBABED1587D}" destId="{CEB3C443-047B-49F0-ADFD-2A858D79D69F}" srcOrd="1" destOrd="0" presId="urn:microsoft.com/office/officeart/2005/8/layout/venn2"/>
    <dgm:cxn modelId="{597DD516-870C-42D7-9B76-1BB7BAD8358B}" type="presParOf" srcId="{4CCF5A60-C46A-45DD-8455-EFA521D5A0DD}" destId="{F96DB61B-C1B4-410A-B3B2-9125B32231B6}" srcOrd="2" destOrd="0" presId="urn:microsoft.com/office/officeart/2005/8/layout/venn2"/>
    <dgm:cxn modelId="{81632DAA-E86A-42A9-8C36-4AD8D7FA080E}" type="presParOf" srcId="{F96DB61B-C1B4-410A-B3B2-9125B32231B6}" destId="{99E7041A-4EE0-4084-88F2-CC3730AF8BC9}" srcOrd="0" destOrd="0" presId="urn:microsoft.com/office/officeart/2005/8/layout/venn2"/>
    <dgm:cxn modelId="{69FB320B-BB52-4E46-A8CE-60F1715A7850}" type="presParOf" srcId="{F96DB61B-C1B4-410A-B3B2-9125B32231B6}" destId="{8E89BEC9-436C-4757-BE27-99D88418001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E298F1-80FA-4824-9B12-B111B11D2099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637DF95F-75A3-4DFB-8DD3-2178FB2E589F}">
      <dgm:prSet phldrT="[Text]"/>
      <dgm:spPr>
        <a:solidFill>
          <a:schemeClr val="accent4">
            <a:alpha val="50000"/>
          </a:schemeClr>
        </a:solidFill>
        <a:ln>
          <a:noFill/>
        </a:ln>
      </dgm:spPr>
      <dgm:t>
        <a:bodyPr/>
        <a:lstStyle/>
        <a:p>
          <a:endParaRPr lang="en-ZA" dirty="0">
            <a:solidFill>
              <a:schemeClr val="accent1">
                <a:lumMod val="50000"/>
              </a:schemeClr>
            </a:solidFill>
          </a:endParaRPr>
        </a:p>
      </dgm:t>
    </dgm:pt>
    <dgm:pt modelId="{729010CF-70E5-4C1B-90C4-B6818B12D4BD}" type="sibTrans" cxnId="{7D46C579-AED0-4305-A691-6CC1D89E3646}">
      <dgm:prSet/>
      <dgm:spPr/>
      <dgm:t>
        <a:bodyPr/>
        <a:lstStyle/>
        <a:p>
          <a:endParaRPr lang="en-ZA"/>
        </a:p>
      </dgm:t>
    </dgm:pt>
    <dgm:pt modelId="{29F836E6-E8B6-4E54-860F-A18F7EEB3294}" type="parTrans" cxnId="{7D46C579-AED0-4305-A691-6CC1D89E3646}">
      <dgm:prSet/>
      <dgm:spPr/>
      <dgm:t>
        <a:bodyPr/>
        <a:lstStyle/>
        <a:p>
          <a:endParaRPr lang="en-ZA"/>
        </a:p>
      </dgm:t>
    </dgm:pt>
    <dgm:pt modelId="{85A24456-4881-4C9F-B56F-5D929165505D}">
      <dgm:prSet phldrT="[Text]"/>
      <dgm:spPr>
        <a:solidFill>
          <a:schemeClr val="accent2">
            <a:alpha val="50000"/>
          </a:schemeClr>
        </a:solidFill>
        <a:ln>
          <a:noFill/>
        </a:ln>
      </dgm:spPr>
      <dgm:t>
        <a:bodyPr/>
        <a:lstStyle/>
        <a:p>
          <a:endParaRPr lang="en-ZA" dirty="0">
            <a:solidFill>
              <a:schemeClr val="accent1">
                <a:lumMod val="50000"/>
              </a:schemeClr>
            </a:solidFill>
          </a:endParaRPr>
        </a:p>
      </dgm:t>
    </dgm:pt>
    <dgm:pt modelId="{FE065606-7398-4E1F-A2C2-D4D15C9303D0}" type="sibTrans" cxnId="{0D8CE954-67A6-4B57-AA6E-56D195D5F178}">
      <dgm:prSet/>
      <dgm:spPr/>
      <dgm:t>
        <a:bodyPr/>
        <a:lstStyle/>
        <a:p>
          <a:endParaRPr lang="en-ZA"/>
        </a:p>
      </dgm:t>
    </dgm:pt>
    <dgm:pt modelId="{6F225F2C-30DF-4DBB-93FF-73D08E93C305}" type="parTrans" cxnId="{0D8CE954-67A6-4B57-AA6E-56D195D5F178}">
      <dgm:prSet/>
      <dgm:spPr/>
      <dgm:t>
        <a:bodyPr/>
        <a:lstStyle/>
        <a:p>
          <a:endParaRPr lang="en-ZA"/>
        </a:p>
      </dgm:t>
    </dgm:pt>
    <dgm:pt modelId="{DB1D47E7-A937-466D-AAC2-E3159F758CA0}">
      <dgm:prSet phldrT="[Text]"/>
      <dgm:spPr>
        <a:solidFill>
          <a:schemeClr val="accent3">
            <a:alpha val="50000"/>
          </a:schemeClr>
        </a:solidFill>
        <a:ln>
          <a:noFill/>
        </a:ln>
      </dgm:spPr>
      <dgm:t>
        <a:bodyPr/>
        <a:lstStyle/>
        <a:p>
          <a:endParaRPr lang="en-ZA" dirty="0">
            <a:solidFill>
              <a:schemeClr val="accent1">
                <a:lumMod val="50000"/>
              </a:schemeClr>
            </a:solidFill>
          </a:endParaRPr>
        </a:p>
      </dgm:t>
    </dgm:pt>
    <dgm:pt modelId="{8094A392-5E8F-4557-BF6A-0819A4AD3149}" type="sibTrans" cxnId="{1D0539C0-A29E-466E-969D-A22DB56ACF6E}">
      <dgm:prSet/>
      <dgm:spPr/>
      <dgm:t>
        <a:bodyPr/>
        <a:lstStyle/>
        <a:p>
          <a:endParaRPr lang="en-ZA"/>
        </a:p>
      </dgm:t>
    </dgm:pt>
    <dgm:pt modelId="{90302DCC-A277-4431-905B-51C3E725AD16}" type="parTrans" cxnId="{1D0539C0-A29E-466E-969D-A22DB56ACF6E}">
      <dgm:prSet/>
      <dgm:spPr/>
      <dgm:t>
        <a:bodyPr/>
        <a:lstStyle/>
        <a:p>
          <a:endParaRPr lang="en-ZA"/>
        </a:p>
      </dgm:t>
    </dgm:pt>
    <dgm:pt modelId="{273A91FC-CBDB-4682-9855-733BB895DC22}" type="pres">
      <dgm:prSet presAssocID="{31E298F1-80FA-4824-9B12-B111B11D2099}" presName="Name0" presStyleCnt="0">
        <dgm:presLayoutVars>
          <dgm:chMax val="7"/>
          <dgm:dir/>
          <dgm:resizeHandles val="exact"/>
        </dgm:presLayoutVars>
      </dgm:prSet>
      <dgm:spPr/>
    </dgm:pt>
    <dgm:pt modelId="{3B607A1C-537F-4611-AE06-BF9B11659E16}" type="pres">
      <dgm:prSet presAssocID="{31E298F1-80FA-4824-9B12-B111B11D2099}" presName="ellipse1" presStyleLbl="vennNode1" presStyleIdx="0" presStyleCnt="3" custScaleX="90655" custScaleY="92325" custLinFactNeighborX="44685" custLinFactNeighborY="56743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ZA"/>
        </a:p>
      </dgm:t>
    </dgm:pt>
    <dgm:pt modelId="{EE2C068B-2380-4370-BD90-89339CBD077F}" type="pres">
      <dgm:prSet presAssocID="{31E298F1-80FA-4824-9B12-B111B11D2099}" presName="ellipse2" presStyleLbl="vennNode1" presStyleIdx="1" presStyleCnt="3" custScaleX="90655" custScaleY="92325" custLinFactNeighborX="53386" custLinFactNeighborY="-995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57F3879-5D59-490B-BB55-1576E27AB79B}" type="pres">
      <dgm:prSet presAssocID="{31E298F1-80FA-4824-9B12-B111B11D2099}" presName="ellipse3" presStyleLbl="vennNode1" presStyleIdx="2" presStyleCnt="3" custScaleX="90655" custScaleY="92325" custLinFactNeighborX="-2645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1D0539C0-A29E-466E-969D-A22DB56ACF6E}" srcId="{31E298F1-80FA-4824-9B12-B111B11D2099}" destId="{DB1D47E7-A937-466D-AAC2-E3159F758CA0}" srcOrd="0" destOrd="0" parTransId="{90302DCC-A277-4431-905B-51C3E725AD16}" sibTransId="{8094A392-5E8F-4557-BF6A-0819A4AD3149}"/>
    <dgm:cxn modelId="{0D8CE954-67A6-4B57-AA6E-56D195D5F178}" srcId="{31E298F1-80FA-4824-9B12-B111B11D2099}" destId="{85A24456-4881-4C9F-B56F-5D929165505D}" srcOrd="2" destOrd="0" parTransId="{6F225F2C-30DF-4DBB-93FF-73D08E93C305}" sibTransId="{FE065606-7398-4E1F-A2C2-D4D15C9303D0}"/>
    <dgm:cxn modelId="{9C0BD10F-BCE8-D741-8CFC-06BBA68ED2F9}" type="presOf" srcId="{31E298F1-80FA-4824-9B12-B111B11D2099}" destId="{273A91FC-CBDB-4682-9855-733BB895DC22}" srcOrd="0" destOrd="0" presId="urn:microsoft.com/office/officeart/2005/8/layout/rings+Icon"/>
    <dgm:cxn modelId="{9EB0659D-9B0D-764A-B659-B129F2DD402A}" type="presOf" srcId="{DB1D47E7-A937-466D-AAC2-E3159F758CA0}" destId="{3B607A1C-537F-4611-AE06-BF9B11659E16}" srcOrd="0" destOrd="0" presId="urn:microsoft.com/office/officeart/2005/8/layout/rings+Icon"/>
    <dgm:cxn modelId="{7D46C579-AED0-4305-A691-6CC1D89E3646}" srcId="{31E298F1-80FA-4824-9B12-B111B11D2099}" destId="{637DF95F-75A3-4DFB-8DD3-2178FB2E589F}" srcOrd="1" destOrd="0" parTransId="{29F836E6-E8B6-4E54-860F-A18F7EEB3294}" sibTransId="{729010CF-70E5-4C1B-90C4-B6818B12D4BD}"/>
    <dgm:cxn modelId="{78291C4A-7118-3E4A-B8B6-6CD9DC084DA2}" type="presOf" srcId="{637DF95F-75A3-4DFB-8DD3-2178FB2E589F}" destId="{EE2C068B-2380-4370-BD90-89339CBD077F}" srcOrd="0" destOrd="0" presId="urn:microsoft.com/office/officeart/2005/8/layout/rings+Icon"/>
    <dgm:cxn modelId="{0F11DBA3-4872-CE41-B1FC-0FFB2B489C52}" type="presOf" srcId="{85A24456-4881-4C9F-B56F-5D929165505D}" destId="{057F3879-5D59-490B-BB55-1576E27AB79B}" srcOrd="0" destOrd="0" presId="urn:microsoft.com/office/officeart/2005/8/layout/rings+Icon"/>
    <dgm:cxn modelId="{5BE3B0F6-B936-7044-98D4-F2E48F4B057F}" type="presParOf" srcId="{273A91FC-CBDB-4682-9855-733BB895DC22}" destId="{3B607A1C-537F-4611-AE06-BF9B11659E16}" srcOrd="0" destOrd="0" presId="urn:microsoft.com/office/officeart/2005/8/layout/rings+Icon"/>
    <dgm:cxn modelId="{6C5CCA64-D111-9945-ADC6-FA5C68AA2134}" type="presParOf" srcId="{273A91FC-CBDB-4682-9855-733BB895DC22}" destId="{EE2C068B-2380-4370-BD90-89339CBD077F}" srcOrd="1" destOrd="0" presId="urn:microsoft.com/office/officeart/2005/8/layout/rings+Icon"/>
    <dgm:cxn modelId="{E12F9084-2192-C34F-B8CD-2CAFDD1C3297}" type="presParOf" srcId="{273A91FC-CBDB-4682-9855-733BB895DC22}" destId="{057F3879-5D59-490B-BB55-1576E27AB79B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23763-A75D-4823-BBEC-0D2743DBA8F6}">
      <dsp:nvSpPr>
        <dsp:cNvPr id="0" name=""/>
        <dsp:cNvSpPr/>
      </dsp:nvSpPr>
      <dsp:spPr>
        <a:xfrm>
          <a:off x="1354666" y="0"/>
          <a:ext cx="5418667" cy="5418667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100" kern="1200" dirty="0" smtClean="0">
              <a:latin typeface="Franklin Gothic Book"/>
              <a:cs typeface="Franklin Gothic Book"/>
            </a:rPr>
            <a:t>International trend</a:t>
          </a:r>
          <a:endParaRPr lang="en-ZA" sz="2100" kern="1200" dirty="0">
            <a:latin typeface="Franklin Gothic Book"/>
            <a:cs typeface="Franklin Gothic Book"/>
          </a:endParaRPr>
        </a:p>
      </dsp:txBody>
      <dsp:txXfrm>
        <a:off x="3117087" y="270933"/>
        <a:ext cx="1893824" cy="812800"/>
      </dsp:txXfrm>
    </dsp:sp>
    <dsp:sp modelId="{8B822A57-C101-4BAB-AAA9-3568C8A5DCBB}">
      <dsp:nvSpPr>
        <dsp:cNvPr id="0" name=""/>
        <dsp:cNvSpPr/>
      </dsp:nvSpPr>
      <dsp:spPr>
        <a:xfrm>
          <a:off x="2031999" y="1354666"/>
          <a:ext cx="4064000" cy="4064000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>
              <a:latin typeface="Franklin Gothic Book"/>
              <a:cs typeface="Franklin Gothic Book"/>
            </a:rPr>
            <a:t>Stat SA’s strategy</a:t>
          </a:r>
          <a:endParaRPr lang="en-ZA" sz="2000" kern="1200" dirty="0">
            <a:latin typeface="Franklin Gothic Book"/>
            <a:cs typeface="Franklin Gothic Book"/>
          </a:endParaRPr>
        </a:p>
      </dsp:txBody>
      <dsp:txXfrm>
        <a:off x="3117087" y="1608666"/>
        <a:ext cx="1893824" cy="762000"/>
      </dsp:txXfrm>
    </dsp:sp>
    <dsp:sp modelId="{99E7041A-4EE0-4084-88F2-CC3730AF8BC9}">
      <dsp:nvSpPr>
        <dsp:cNvPr id="0" name=""/>
        <dsp:cNvSpPr/>
      </dsp:nvSpPr>
      <dsp:spPr>
        <a:xfrm>
          <a:off x="2709333" y="2709333"/>
          <a:ext cx="2709333" cy="2709333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smtClean="0">
              <a:solidFill>
                <a:schemeClr val="tx1">
                  <a:lumMod val="75000"/>
                  <a:lumOff val="25000"/>
                </a:schemeClr>
              </a:solidFill>
              <a:latin typeface="Franklin Gothic Book"/>
              <a:cs typeface="Franklin Gothic Book"/>
            </a:rPr>
            <a:t>Bringing </a:t>
          </a:r>
          <a:r>
            <a:rPr lang="en-ZA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Book"/>
              <a:cs typeface="Franklin Gothic Book"/>
            </a:rPr>
            <a:t>data to life</a:t>
          </a:r>
          <a:endParaRPr lang="en-ZA" sz="2000" kern="1200" dirty="0">
            <a:solidFill>
              <a:schemeClr val="tx1">
                <a:lumMod val="75000"/>
                <a:lumOff val="25000"/>
              </a:schemeClr>
            </a:solidFill>
            <a:latin typeface="Franklin Gothic Book"/>
            <a:cs typeface="Franklin Gothic Book"/>
          </a:endParaRPr>
        </a:p>
      </dsp:txBody>
      <dsp:txXfrm>
        <a:off x="3106105" y="3386666"/>
        <a:ext cx="1915788" cy="1354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690D6-3579-4926-BF68-C33E7697392D}" type="datetimeFigureOut">
              <a:rPr lang="en-ZA" smtClean="0"/>
              <a:t>2016/06/14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F7155-E17D-4608-83CD-464DCA65C97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43594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F7155-E17D-4608-83CD-464DCA65C97E}" type="slidenum">
              <a:rPr lang="en-ZA" smtClean="0"/>
              <a:t>27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8593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F7155-E17D-4608-83CD-464DCA65C97E}" type="slidenum">
              <a:rPr lang="en-ZA" smtClean="0"/>
              <a:t>28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47445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F7155-E17D-4608-83CD-464DCA65C97E}" type="slidenum">
              <a:rPr lang="en-ZA" smtClean="0"/>
              <a:t>29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91354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F7155-E17D-4608-83CD-464DCA65C97E}" type="slidenum">
              <a:rPr lang="en-ZA" smtClean="0"/>
              <a:t>30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87852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F7155-E17D-4608-83CD-464DCA65C97E}" type="slidenum">
              <a:rPr lang="en-ZA" smtClean="0"/>
              <a:t>31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05983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F7155-E17D-4608-83CD-464DCA65C97E}" type="slidenum">
              <a:rPr lang="en-ZA" smtClean="0"/>
              <a:t>32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51530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F7155-E17D-4608-83CD-464DCA65C97E}" type="slidenum">
              <a:rPr lang="en-ZA" smtClean="0"/>
              <a:t>33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00856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F7155-E17D-4608-83CD-464DCA65C97E}" type="slidenum">
              <a:rPr lang="en-ZA" smtClean="0"/>
              <a:t>34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76925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F07B-8A24-EA4C-B095-63F2897908C5}" type="datetimeFigureOut">
              <a:rPr lang="en-US" smtClean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F34B-CFF6-3B4B-A45F-BA7055A8C4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27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F07B-8A24-EA4C-B095-63F2897908C5}" type="datetimeFigureOut">
              <a:rPr lang="en-US" smtClean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F34B-CFF6-3B4B-A45F-BA7055A8C4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86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AA61F07B-8A24-EA4C-B095-63F2897908C5}" type="datetimeFigureOut">
              <a:rPr lang="en-US" smtClean="0"/>
              <a:pPr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EF1CF34B-CFF6-3B4B-A45F-BA7055A8C4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9144000" cy="6441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590" y="6212422"/>
            <a:ext cx="1340042" cy="410566"/>
          </a:xfrm>
          <a:prstGeom prst="rect">
            <a:avLst/>
          </a:prstGeom>
        </p:spPr>
      </p:pic>
      <p:sp>
        <p:nvSpPr>
          <p:cNvPr id="9" name="Text Placeholder 3"/>
          <p:cNvSpPr txBox="1">
            <a:spLocks/>
          </p:cNvSpPr>
          <p:nvPr userDrawn="1"/>
        </p:nvSpPr>
        <p:spPr>
          <a:xfrm>
            <a:off x="684963" y="1880918"/>
            <a:ext cx="4587802" cy="29462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lnSpc>
                <a:spcPct val="70000"/>
              </a:lnSpc>
              <a:buNone/>
              <a:defRPr lang="en-US" sz="8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sz="5400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82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chart" Target="../charts/chart2.xml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chart" Target="../charts/chart3.xml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em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emf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lourlovers.com/" TargetMode="External"/><Relationship Id="rId13" Type="http://schemas.openxmlformats.org/officeDocument/2006/relationships/hyperlink" Target="http://www.presentationzen.com/" TargetMode="External"/><Relationship Id="rId3" Type="http://schemas.openxmlformats.org/officeDocument/2006/relationships/hyperlink" Target="http://www.mediaclubsouthafrica.com/" TargetMode="External"/><Relationship Id="rId7" Type="http://schemas.openxmlformats.org/officeDocument/2006/relationships/hyperlink" Target="http://color.adobe.com/create/color-wheel" TargetMode="External"/><Relationship Id="rId12" Type="http://schemas.openxmlformats.org/officeDocument/2006/relationships/hyperlink" Target="http://www.duarte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olorbrewer2.org/" TargetMode="External"/><Relationship Id="rId11" Type="http://schemas.openxmlformats.org/officeDocument/2006/relationships/hyperlink" Target="http://www.clker.com/" TargetMode="External"/><Relationship Id="rId5" Type="http://schemas.openxmlformats.org/officeDocument/2006/relationships/hyperlink" Target="http://morguefile.com/" TargetMode="External"/><Relationship Id="rId10" Type="http://schemas.openxmlformats.org/officeDocument/2006/relationships/hyperlink" Target="http://www.flaticon.com/" TargetMode="External"/><Relationship Id="rId4" Type="http://schemas.openxmlformats.org/officeDocument/2006/relationships/hyperlink" Target="http://pixabay.com/" TargetMode="External"/><Relationship Id="rId9" Type="http://schemas.openxmlformats.org/officeDocument/2006/relationships/hyperlink" Target="http://www.colorhexa.com/" TargetMode="External"/><Relationship Id="rId14" Type="http://schemas.openxmlformats.org/officeDocument/2006/relationships/image" Target="../media/image5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3"/>
          <p:cNvSpPr txBox="1">
            <a:spLocks/>
          </p:cNvSpPr>
          <p:nvPr/>
        </p:nvSpPr>
        <p:spPr>
          <a:xfrm>
            <a:off x="684963" y="1880918"/>
            <a:ext cx="4587802" cy="29462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lnSpc>
                <a:spcPct val="70000"/>
              </a:lnSpc>
              <a:buNone/>
              <a:defRPr lang="en-US" sz="8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sz="5400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454099" y="1709939"/>
            <a:ext cx="0" cy="2881159"/>
          </a:xfrm>
          <a:prstGeom prst="line">
            <a:avLst/>
          </a:prstGeom>
          <a:ln w="12700">
            <a:solidFill>
              <a:srgbClr val="3C86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60234" y="1578428"/>
            <a:ext cx="491253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ZA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Presentations: </a:t>
            </a:r>
            <a:r>
              <a:rPr lang="en-ZA" sz="4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S</a:t>
            </a:r>
            <a:r>
              <a:rPr lang="en-ZA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hifting </a:t>
            </a:r>
            <a:r>
              <a:rPr lang="en-ZA" sz="4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into </a:t>
            </a:r>
            <a:r>
              <a:rPr lang="en-ZA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storytelling </a:t>
            </a:r>
            <a:r>
              <a:rPr lang="en-ZA" sz="4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and imagery</a:t>
            </a:r>
          </a:p>
        </p:txBody>
      </p:sp>
      <p:sp>
        <p:nvSpPr>
          <p:cNvPr id="3" name="Rectangle 2"/>
          <p:cNvSpPr/>
          <p:nvPr/>
        </p:nvSpPr>
        <p:spPr>
          <a:xfrm>
            <a:off x="5525627" y="3667768"/>
            <a:ext cx="325432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 smtClean="0">
                <a:latin typeface="Franklin Gothic Book"/>
                <a:cs typeface="Franklin Gothic Book"/>
              </a:rPr>
              <a:t>5</a:t>
            </a:r>
            <a:r>
              <a:rPr lang="en-ZA" b="1" baseline="30000" dirty="0" smtClean="0">
                <a:latin typeface="Franklin Gothic Book"/>
                <a:cs typeface="Franklin Gothic Book"/>
              </a:rPr>
              <a:t>th</a:t>
            </a:r>
            <a:r>
              <a:rPr lang="en-ZA" b="1" dirty="0" smtClean="0">
                <a:latin typeface="Franklin Gothic Book"/>
                <a:cs typeface="Franklin Gothic Book"/>
              </a:rPr>
              <a:t> </a:t>
            </a:r>
            <a:r>
              <a:rPr lang="en-ZA" b="1" dirty="0">
                <a:latin typeface="Franklin Gothic Book"/>
                <a:cs typeface="Franklin Gothic Book"/>
              </a:rPr>
              <a:t>ISIbalo Conference of African Young </a:t>
            </a:r>
            <a:r>
              <a:rPr lang="en-ZA" b="1" dirty="0" smtClean="0">
                <a:latin typeface="Franklin Gothic Book"/>
                <a:cs typeface="Franklin Gothic Book"/>
              </a:rPr>
              <a:t>Statisticians</a:t>
            </a:r>
          </a:p>
          <a:p>
            <a:r>
              <a:rPr lang="en-ZA" sz="1400" b="1" dirty="0" smtClean="0">
                <a:latin typeface="Franklin Gothic Book"/>
                <a:cs typeface="Franklin Gothic Book"/>
              </a:rPr>
              <a:t> 14 June 2016</a:t>
            </a:r>
            <a:endParaRPr lang="en-US" sz="14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27877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48" y="1006055"/>
            <a:ext cx="7651143" cy="49839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2818" y="128836"/>
            <a:ext cx="7633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dirty="0" smtClean="0">
                <a:solidFill>
                  <a:srgbClr val="3C8689"/>
                </a:solidFill>
                <a:latin typeface="Franklin Gothic Book" panose="020B0503020102020204" pitchFamily="34" charset="0"/>
              </a:rPr>
              <a:t>Growing international trend</a:t>
            </a:r>
            <a:endParaRPr lang="en-ZA" sz="2800" dirty="0">
              <a:solidFill>
                <a:srgbClr val="3C8689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52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84" y="1057607"/>
            <a:ext cx="8199831" cy="47629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2818" y="128836"/>
            <a:ext cx="7633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dirty="0" smtClean="0">
                <a:solidFill>
                  <a:srgbClr val="3C8689"/>
                </a:solidFill>
                <a:latin typeface="Franklin Gothic Book" panose="020B0503020102020204" pitchFamily="34" charset="0"/>
              </a:rPr>
              <a:t>Growing international trend</a:t>
            </a:r>
            <a:endParaRPr lang="en-ZA" sz="2800" dirty="0">
              <a:solidFill>
                <a:srgbClr val="3C8689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14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2938" y="2905518"/>
            <a:ext cx="3321169" cy="1200329"/>
          </a:xfrm>
          <a:prstGeom prst="rect">
            <a:avLst/>
          </a:prstGeom>
          <a:solidFill>
            <a:srgbClr val="317476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ZA" dirty="0" smtClean="0">
                <a:latin typeface="Franklin Gothic Book" panose="020B0503020102020204" pitchFamily="34" charset="0"/>
                <a:ea typeface="Calibri" panose="020F0502020204030204" pitchFamily="34" charset="0"/>
              </a:rPr>
              <a:t>Develop new and innovative statistical products and services to respond to increased user demand</a:t>
            </a:r>
            <a:endParaRPr lang="en-ZA" dirty="0">
              <a:latin typeface="Franklin Gothic Book" panose="020B0503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203" y="180594"/>
            <a:ext cx="7633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dirty="0" smtClean="0">
                <a:solidFill>
                  <a:srgbClr val="3C8689"/>
                </a:solidFill>
                <a:latin typeface="Franklin Gothic Book" panose="020B0503020102020204" pitchFamily="34" charset="0"/>
              </a:rPr>
              <a:t>Stats SA’s strategy</a:t>
            </a:r>
          </a:p>
          <a:p>
            <a:r>
              <a:rPr lang="en-ZA" sz="2000" dirty="0" smtClean="0">
                <a:solidFill>
                  <a:srgbClr val="3C8689"/>
                </a:solidFill>
                <a:latin typeface="Franklin Gothic Book" panose="020B0503020102020204" pitchFamily="34" charset="0"/>
              </a:rPr>
              <a:t>One of the strategic objectives…</a:t>
            </a:r>
            <a:endParaRPr lang="en-ZA" sz="2000" dirty="0">
              <a:solidFill>
                <a:srgbClr val="3C8689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968" y="1450367"/>
            <a:ext cx="4288951" cy="428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6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spect="1" noChangeArrowheads="1"/>
          </p:cNvSpPr>
          <p:nvPr/>
        </p:nvSpPr>
        <p:spPr bwMode="auto">
          <a:xfrm>
            <a:off x="278072" y="77187"/>
            <a:ext cx="8208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99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800" kern="0" dirty="0" smtClean="0">
                <a:solidFill>
                  <a:srgbClr val="3C8689"/>
                </a:solidFill>
                <a:latin typeface="Franklin Gothic Book" panose="020B0503020102020204" pitchFamily="34" charset="0"/>
              </a:rPr>
              <a:t>Bringing data to life</a:t>
            </a:r>
          </a:p>
          <a:p>
            <a:pPr algn="l" eaLnBrk="1" hangingPunct="1"/>
            <a:r>
              <a:rPr lang="en-US" sz="2000" kern="0" dirty="0" smtClean="0">
                <a:solidFill>
                  <a:srgbClr val="3C8689"/>
                </a:solidFill>
                <a:latin typeface="Franklin Gothic Book" panose="020B0503020102020204" pitchFamily="34" charset="0"/>
              </a:rPr>
              <a:t>Align with the mindset of our users. . 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3056941"/>
            <a:ext cx="1367015" cy="2204864"/>
          </a:xfrm>
          <a:prstGeom prst="rect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>
            <a:off x="1324440" y="1904813"/>
            <a:ext cx="1872208" cy="1224136"/>
          </a:xfrm>
          <a:prstGeom prst="cloudCallout">
            <a:avLst>
              <a:gd name="adj1" fmla="val 77651"/>
              <a:gd name="adj2" fmla="val 40292"/>
            </a:avLst>
          </a:prstGeom>
          <a:solidFill>
            <a:srgbClr val="317476"/>
          </a:solidFill>
          <a:ln>
            <a:solidFill>
              <a:srgbClr val="317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rPr>
              <a:t>Population of South Africa?</a:t>
            </a:r>
            <a:endParaRPr lang="en-GB" sz="1600" dirty="0">
              <a:solidFill>
                <a:schemeClr val="bg1">
                  <a:lumMod val="9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3340664" y="1184733"/>
            <a:ext cx="2520280" cy="1224136"/>
          </a:xfrm>
          <a:prstGeom prst="cloudCallout">
            <a:avLst>
              <a:gd name="adj1" fmla="val -22896"/>
              <a:gd name="adj2" fmla="val 89753"/>
            </a:avLst>
          </a:prstGeom>
          <a:solidFill>
            <a:srgbClr val="317476"/>
          </a:solidFill>
          <a:ln>
            <a:solidFill>
              <a:srgbClr val="317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2F2F2"/>
                </a:solidFill>
                <a:latin typeface="Franklin Gothic Book" panose="020B0503020102020204" pitchFamily="34" charset="0"/>
              </a:rPr>
              <a:t>Unemployment data for all suburbs?</a:t>
            </a:r>
            <a:endParaRPr lang="en-GB" sz="1600" dirty="0">
              <a:solidFill>
                <a:srgbClr val="F2F2F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572912" y="1904813"/>
            <a:ext cx="2520280" cy="1224136"/>
          </a:xfrm>
          <a:prstGeom prst="cloudCallout">
            <a:avLst>
              <a:gd name="adj1" fmla="val -96930"/>
              <a:gd name="adj2" fmla="val 45339"/>
            </a:avLst>
          </a:prstGeom>
          <a:solidFill>
            <a:srgbClr val="317476"/>
          </a:solidFill>
          <a:ln>
            <a:solidFill>
              <a:srgbClr val="317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2F2F2"/>
                </a:solidFill>
                <a:latin typeface="Franklin Gothic Book" panose="020B0503020102020204" pitchFamily="34" charset="0"/>
              </a:rPr>
              <a:t>Analysis of unit record data?</a:t>
            </a:r>
            <a:endParaRPr lang="en-GB" sz="1600" dirty="0">
              <a:solidFill>
                <a:srgbClr val="F2F2F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8845" y="5538354"/>
            <a:ext cx="49582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Packaging data into different formats that cater to the needs of differing types of users</a:t>
            </a:r>
            <a:endParaRPr lang="en-ZA" sz="14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46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59789" y="4232123"/>
            <a:ext cx="6120680" cy="1296144"/>
            <a:chOff x="1619672" y="4581128"/>
            <a:chExt cx="6120680" cy="1296144"/>
          </a:xfrm>
          <a:solidFill>
            <a:srgbClr val="317476"/>
          </a:solidFill>
        </p:grpSpPr>
        <p:sp>
          <p:nvSpPr>
            <p:cNvPr id="5" name="Rounded Rectangle 4"/>
            <p:cNvSpPr/>
            <p:nvPr/>
          </p:nvSpPr>
          <p:spPr>
            <a:xfrm>
              <a:off x="1619672" y="4581128"/>
              <a:ext cx="2664296" cy="1296144"/>
            </a:xfrm>
            <a:prstGeom prst="roundRect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2F2F2"/>
                  </a:solidFill>
                  <a:latin typeface="Franklin Gothic Book" panose="020B0503020102020204" pitchFamily="34" charset="0"/>
                </a:rPr>
                <a:t>Demographics</a:t>
              </a:r>
              <a:endParaRPr lang="en-GB" b="1" dirty="0">
                <a:solidFill>
                  <a:srgbClr val="F2F2F2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076056" y="4581128"/>
              <a:ext cx="2664296" cy="1296144"/>
            </a:xfrm>
            <a:prstGeom prst="roundRect">
              <a:avLst/>
            </a:prstGeom>
            <a:grpFill/>
            <a:ln w="38100">
              <a:solidFill>
                <a:srgbClr val="D9D9D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2F2F2"/>
                  </a:solidFill>
                  <a:latin typeface="Franklin Gothic Book" panose="020B0503020102020204" pitchFamily="34" charset="0"/>
                </a:rPr>
                <a:t>The Labour Force</a:t>
              </a:r>
              <a:endParaRPr lang="en-GB" b="1" dirty="0">
                <a:solidFill>
                  <a:srgbClr val="F2F2F2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24536" y="1176303"/>
            <a:ext cx="5377083" cy="1473897"/>
            <a:chOff x="1835696" y="980728"/>
            <a:chExt cx="5377083" cy="1473897"/>
          </a:xfrm>
        </p:grpSpPr>
        <p:grpSp>
          <p:nvGrpSpPr>
            <p:cNvPr id="8" name="Group 7"/>
            <p:cNvGrpSpPr/>
            <p:nvPr/>
          </p:nvGrpSpPr>
          <p:grpSpPr>
            <a:xfrm>
              <a:off x="1835696" y="980728"/>
              <a:ext cx="1345929" cy="1473897"/>
              <a:chOff x="1835696" y="980728"/>
              <a:chExt cx="1345929" cy="1473897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07704" y="980728"/>
                <a:ext cx="1273921" cy="1473897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835696" y="1412776"/>
                <a:ext cx="10801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Franklin Gothic Book" panose="020B0503020102020204" pitchFamily="34" charset="0"/>
                  </a:rPr>
                  <a:t>Census 2011</a:t>
                </a:r>
                <a:endParaRPr lang="en-GB" sz="1600" dirty="0">
                  <a:latin typeface="Franklin Gothic Book" panose="020B05030201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851920" y="980728"/>
              <a:ext cx="1272627" cy="1472400"/>
              <a:chOff x="3851920" y="980728"/>
              <a:chExt cx="1272627" cy="147240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51920" y="980728"/>
                <a:ext cx="1272627" cy="1472400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3923928" y="1340768"/>
                <a:ext cx="10801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Franklin Gothic Book" panose="020B0503020102020204" pitchFamily="34" charset="0"/>
                  </a:rPr>
                  <a:t>GHS</a:t>
                </a:r>
                <a:endParaRPr lang="en-GB" sz="1600" dirty="0">
                  <a:latin typeface="Franklin Gothic Book" panose="020B0503020102020204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940152" y="980728"/>
              <a:ext cx="1272627" cy="1472400"/>
              <a:chOff x="5940152" y="980728"/>
              <a:chExt cx="1272627" cy="147240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40152" y="980728"/>
                <a:ext cx="1272627" cy="1472400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5940152" y="1340768"/>
                <a:ext cx="10801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Franklin Gothic Book" panose="020B0503020102020204" pitchFamily="34" charset="0"/>
                  </a:rPr>
                  <a:t>QLFS</a:t>
                </a:r>
                <a:endParaRPr lang="en-GB" sz="1600" dirty="0">
                  <a:latin typeface="Franklin Gothic Book" panose="020B0503020102020204" pitchFamily="34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239016" y="3456893"/>
            <a:ext cx="5961345" cy="856315"/>
            <a:chOff x="1115616" y="3641620"/>
            <a:chExt cx="5961345" cy="856315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1115616" y="3645024"/>
              <a:ext cx="549257" cy="723514"/>
            </a:xfrm>
            <a:prstGeom prst="straightConnector1">
              <a:avLst/>
            </a:prstGeom>
            <a:ln w="25400">
              <a:solidFill>
                <a:srgbClr val="31747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339752" y="3645024"/>
              <a:ext cx="2585906" cy="852911"/>
            </a:xfrm>
            <a:prstGeom prst="straightConnector1">
              <a:avLst/>
            </a:prstGeom>
            <a:ln w="25400">
              <a:solidFill>
                <a:srgbClr val="31747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6901107" y="3641620"/>
              <a:ext cx="175854" cy="657907"/>
            </a:xfrm>
            <a:prstGeom prst="straightConnector1">
              <a:avLst/>
            </a:prstGeom>
            <a:ln w="25400">
              <a:solidFill>
                <a:srgbClr val="31747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724128" y="3645024"/>
              <a:ext cx="167688" cy="645877"/>
            </a:xfrm>
            <a:prstGeom prst="straightConnector1">
              <a:avLst/>
            </a:prstGeom>
            <a:ln w="25400">
              <a:solidFill>
                <a:srgbClr val="31747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3122737" y="3645024"/>
              <a:ext cx="441151" cy="654503"/>
            </a:xfrm>
            <a:prstGeom prst="straightConnector1">
              <a:avLst/>
            </a:prstGeom>
            <a:ln w="25400">
              <a:solidFill>
                <a:srgbClr val="31747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91637" y="2415396"/>
            <a:ext cx="7560839" cy="1064065"/>
            <a:chOff x="251520" y="2600123"/>
            <a:chExt cx="7560839" cy="1064065"/>
          </a:xfrm>
        </p:grpSpPr>
        <p:grpSp>
          <p:nvGrpSpPr>
            <p:cNvPr id="24" name="Group 23"/>
            <p:cNvGrpSpPr/>
            <p:nvPr/>
          </p:nvGrpSpPr>
          <p:grpSpPr>
            <a:xfrm>
              <a:off x="251520" y="3140968"/>
              <a:ext cx="7560839" cy="523220"/>
              <a:chOff x="251520" y="3140968"/>
              <a:chExt cx="7560839" cy="523220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3275856" y="3140968"/>
                <a:ext cx="13681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Franklin Gothic Book" panose="020B0503020102020204" pitchFamily="34" charset="0"/>
                  </a:rPr>
                  <a:t>Population of South Africa</a:t>
                </a:r>
                <a:endParaRPr lang="en-GB" sz="1400"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444208" y="3140968"/>
                <a:ext cx="13681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Franklin Gothic Book" panose="020B0503020102020204" pitchFamily="34" charset="0"/>
                  </a:rPr>
                  <a:t>Occupation by province</a:t>
                </a:r>
                <a:endParaRPr lang="en-GB" sz="1400"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547664" y="3140968"/>
                <a:ext cx="13681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Franklin Gothic Book" panose="020B0503020102020204" pitchFamily="34" charset="0"/>
                  </a:rPr>
                  <a:t>Employment by subur</a:t>
                </a:r>
                <a:r>
                  <a:rPr lang="en-US" sz="1400" dirty="0">
                    <a:latin typeface="Franklin Gothic Book" panose="020B0503020102020204" pitchFamily="34" charset="0"/>
                  </a:rPr>
                  <a:t>b</a:t>
                </a:r>
                <a:endParaRPr lang="en-GB" sz="1400"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004048" y="3140968"/>
                <a:ext cx="13681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Franklin Gothic Book" panose="020B0503020102020204" pitchFamily="34" charset="0"/>
                  </a:rPr>
                  <a:t>Employment by province</a:t>
                </a:r>
                <a:endParaRPr lang="en-GB" sz="1400"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51520" y="3140968"/>
                <a:ext cx="13681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Franklin Gothic Book" panose="020B0503020102020204" pitchFamily="34" charset="0"/>
                  </a:rPr>
                  <a:t>Population by municipality</a:t>
                </a:r>
                <a:endParaRPr lang="en-GB" sz="1400" dirty="0">
                  <a:latin typeface="Franklin Gothic Book" panose="020B0503020102020204" pitchFamily="34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043608" y="2600123"/>
              <a:ext cx="6084676" cy="592603"/>
              <a:chOff x="1043608" y="2600123"/>
              <a:chExt cx="6084676" cy="592603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flipH="1">
                <a:off x="1043608" y="2600123"/>
                <a:ext cx="724782" cy="540845"/>
              </a:xfrm>
              <a:prstGeom prst="line">
                <a:avLst/>
              </a:prstGeom>
              <a:ln w="25400">
                <a:solidFill>
                  <a:srgbClr val="31747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2223114" y="2886685"/>
                <a:ext cx="36004" cy="306041"/>
              </a:xfrm>
              <a:prstGeom prst="line">
                <a:avLst/>
              </a:prstGeom>
              <a:ln w="25400">
                <a:solidFill>
                  <a:srgbClr val="31747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endCxn id="31" idx="0"/>
              </p:cNvCxnSpPr>
              <p:nvPr/>
            </p:nvCxnSpPr>
            <p:spPr>
              <a:xfrm flipH="1">
                <a:off x="3959932" y="2893421"/>
                <a:ext cx="146216" cy="247547"/>
              </a:xfrm>
              <a:prstGeom prst="line">
                <a:avLst/>
              </a:prstGeom>
              <a:ln w="25400">
                <a:solidFill>
                  <a:srgbClr val="31747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endCxn id="34" idx="0"/>
              </p:cNvCxnSpPr>
              <p:nvPr/>
            </p:nvCxnSpPr>
            <p:spPr>
              <a:xfrm flipH="1">
                <a:off x="5688124" y="2893421"/>
                <a:ext cx="203692" cy="247547"/>
              </a:xfrm>
              <a:prstGeom prst="line">
                <a:avLst/>
              </a:prstGeom>
              <a:ln w="25400">
                <a:solidFill>
                  <a:srgbClr val="31747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endCxn id="32" idx="0"/>
              </p:cNvCxnSpPr>
              <p:nvPr/>
            </p:nvCxnSpPr>
            <p:spPr>
              <a:xfrm>
                <a:off x="6978744" y="2927927"/>
                <a:ext cx="149540" cy="213041"/>
              </a:xfrm>
              <a:prstGeom prst="line">
                <a:avLst/>
              </a:prstGeom>
              <a:ln w="25400">
                <a:solidFill>
                  <a:srgbClr val="31747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Rectangle 35"/>
          <p:cNvSpPr/>
          <p:nvPr/>
        </p:nvSpPr>
        <p:spPr>
          <a:xfrm>
            <a:off x="2717787" y="5786841"/>
            <a:ext cx="41457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Adopting a thematic approach to presenting data</a:t>
            </a:r>
            <a:endParaRPr lang="en-ZA" sz="14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7" name="Rectangle 2"/>
          <p:cNvSpPr txBox="1">
            <a:spLocks noChangeAspect="1" noChangeArrowheads="1"/>
          </p:cNvSpPr>
          <p:nvPr/>
        </p:nvSpPr>
        <p:spPr bwMode="auto">
          <a:xfrm>
            <a:off x="278072" y="77187"/>
            <a:ext cx="8208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99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800" kern="0" dirty="0" smtClean="0">
                <a:solidFill>
                  <a:srgbClr val="3C8689"/>
                </a:solidFill>
                <a:latin typeface="Franklin Gothic Book" panose="020B0503020102020204" pitchFamily="34" charset="0"/>
              </a:rPr>
              <a:t>Bringing data to life</a:t>
            </a:r>
          </a:p>
          <a:p>
            <a:pPr algn="l" eaLnBrk="1" hangingPunct="1"/>
            <a:r>
              <a:rPr lang="en-US" sz="2000" kern="0" dirty="0" smtClean="0">
                <a:solidFill>
                  <a:srgbClr val="3C8689"/>
                </a:solidFill>
                <a:latin typeface="Franklin Gothic Book" panose="020B0503020102020204" pitchFamily="34" charset="0"/>
              </a:rPr>
              <a:t>Talk about the subject, not the container </a:t>
            </a:r>
          </a:p>
        </p:txBody>
      </p:sp>
    </p:spTree>
    <p:extLst>
      <p:ext uri="{BB962C8B-B14F-4D97-AF65-F5344CB8AC3E}">
        <p14:creationId xmlns:p14="http://schemas.microsoft.com/office/powerpoint/2010/main" val="360219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spect="1" noChangeArrowheads="1"/>
          </p:cNvSpPr>
          <p:nvPr/>
        </p:nvSpPr>
        <p:spPr bwMode="auto">
          <a:xfrm>
            <a:off x="307499" y="75982"/>
            <a:ext cx="8208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99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800" kern="0" dirty="0" smtClean="0">
                <a:solidFill>
                  <a:srgbClr val="3C8689"/>
                </a:solidFill>
                <a:latin typeface="Franklin Gothic Book" panose="020B0503020102020204" pitchFamily="34" charset="0"/>
              </a:rPr>
              <a:t>Bringing </a:t>
            </a:r>
            <a:r>
              <a:rPr lang="en-US" sz="2800" kern="0" dirty="0">
                <a:solidFill>
                  <a:srgbClr val="3C8689"/>
                </a:solidFill>
                <a:latin typeface="Franklin Gothic Book" panose="020B0503020102020204" pitchFamily="34" charset="0"/>
              </a:rPr>
              <a:t>data to </a:t>
            </a:r>
            <a:r>
              <a:rPr lang="en-US" sz="2800" kern="0" dirty="0" smtClean="0">
                <a:solidFill>
                  <a:srgbClr val="3C8689"/>
                </a:solidFill>
                <a:latin typeface="Franklin Gothic Book" panose="020B0503020102020204" pitchFamily="34" charset="0"/>
              </a:rPr>
              <a:t>life</a:t>
            </a:r>
          </a:p>
          <a:p>
            <a:pPr algn="l" eaLnBrk="1" hangingPunct="1"/>
            <a:r>
              <a:rPr lang="en-US" sz="2000" kern="0" dirty="0" smtClean="0">
                <a:solidFill>
                  <a:srgbClr val="3C8689"/>
                </a:solidFill>
                <a:latin typeface="Franklin Gothic Book" panose="020B0503020102020204" pitchFamily="34" charset="0"/>
              </a:rPr>
              <a:t>Cater to society’s concerns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3953" y="2841313"/>
            <a:ext cx="2756005" cy="275600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03496" y="1185129"/>
            <a:ext cx="7564127" cy="1797566"/>
            <a:chOff x="829375" y="908720"/>
            <a:chExt cx="7564127" cy="1797566"/>
          </a:xfrm>
        </p:grpSpPr>
        <p:sp>
          <p:nvSpPr>
            <p:cNvPr id="5" name="Cloud Callout 4"/>
            <p:cNvSpPr/>
            <p:nvPr/>
          </p:nvSpPr>
          <p:spPr>
            <a:xfrm>
              <a:off x="829375" y="1124744"/>
              <a:ext cx="2088232" cy="1440160"/>
            </a:xfrm>
            <a:prstGeom prst="cloudCallout">
              <a:avLst>
                <a:gd name="adj1" fmla="val 67547"/>
                <a:gd name="adj2" fmla="val 63564"/>
              </a:avLst>
            </a:prstGeom>
            <a:solidFill>
              <a:srgbClr val="317476"/>
            </a:solidFill>
            <a:ln>
              <a:solidFill>
                <a:srgbClr val="3174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Franklin Gothic Book" panose="020B0503020102020204" pitchFamily="34" charset="0"/>
                </a:rPr>
                <a:t>My community is  worried about crime</a:t>
              </a:r>
              <a:endParaRPr lang="en-GB" sz="1600" dirty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6" name="Cloud Callout 5"/>
            <p:cNvSpPr/>
            <p:nvPr/>
          </p:nvSpPr>
          <p:spPr>
            <a:xfrm>
              <a:off x="3213698" y="908720"/>
              <a:ext cx="2448272" cy="1224136"/>
            </a:xfrm>
            <a:prstGeom prst="cloudCallout">
              <a:avLst>
                <a:gd name="adj1" fmla="val -14459"/>
                <a:gd name="adj2" fmla="val 76840"/>
              </a:avLst>
            </a:prstGeom>
            <a:solidFill>
              <a:srgbClr val="317476"/>
            </a:solidFill>
            <a:ln>
              <a:solidFill>
                <a:srgbClr val="3174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Franklin Gothic Book" panose="020B0503020102020204" pitchFamily="34" charset="0"/>
                </a:rPr>
                <a:t>My brother is unemployed</a:t>
              </a:r>
              <a:endParaRPr lang="en-GB" sz="1600" dirty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7" name="Cloud Callout 6"/>
            <p:cNvSpPr/>
            <p:nvPr/>
          </p:nvSpPr>
          <p:spPr>
            <a:xfrm>
              <a:off x="6100288" y="1266126"/>
              <a:ext cx="2293214" cy="1440160"/>
            </a:xfrm>
            <a:prstGeom prst="cloudCallout">
              <a:avLst>
                <a:gd name="adj1" fmla="val -75359"/>
                <a:gd name="adj2" fmla="val 43398"/>
              </a:avLst>
            </a:prstGeom>
            <a:solidFill>
              <a:srgbClr val="317476"/>
            </a:solidFill>
            <a:ln>
              <a:solidFill>
                <a:srgbClr val="3174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Franklin Gothic Book" panose="020B0503020102020204" pitchFamily="34" charset="0"/>
                </a:rPr>
                <a:t>My son’s education fees are so expensive</a:t>
              </a:r>
              <a:endParaRPr lang="en-GB" sz="1600" dirty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819576" y="5729680"/>
            <a:ext cx="5504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Crafting </a:t>
            </a:r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data into stories that connect statistics with everyday </a:t>
            </a:r>
            <a:r>
              <a:rPr lang="en-ZA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life</a:t>
            </a:r>
            <a:endParaRPr lang="en-ZA" sz="14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40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753360" y="146649"/>
            <a:ext cx="3566160" cy="3643031"/>
          </a:xfrm>
          <a:prstGeom prst="ellipse">
            <a:avLst/>
          </a:prstGeom>
          <a:solidFill>
            <a:srgbClr val="D9A1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3828965" y="1313240"/>
            <a:ext cx="1460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000" b="1" dirty="0" smtClean="0">
                <a:solidFill>
                  <a:schemeClr val="accent2">
                    <a:lumMod val="50000"/>
                  </a:schemeClr>
                </a:solidFill>
                <a:latin typeface="Franklin Gothic Book" panose="020B0503020102020204" pitchFamily="34" charset="0"/>
              </a:rPr>
              <a:t>Science</a:t>
            </a:r>
          </a:p>
          <a:p>
            <a:pPr algn="ctr"/>
            <a:r>
              <a:rPr lang="en-ZA" dirty="0" smtClean="0">
                <a:solidFill>
                  <a:schemeClr val="accent2">
                    <a:lumMod val="50000"/>
                  </a:schemeClr>
                </a:solidFill>
                <a:latin typeface="Franklin Gothic Book" panose="020B0503020102020204" pitchFamily="34" charset="0"/>
              </a:rPr>
              <a:t>data</a:t>
            </a:r>
            <a:endParaRPr lang="en-ZA" dirty="0">
              <a:solidFill>
                <a:schemeClr val="accent2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4275970" y="843659"/>
            <a:ext cx="566644" cy="491707"/>
          </a:xfrm>
          <a:custGeom>
            <a:avLst/>
            <a:gdLst/>
            <a:ahLst/>
            <a:cxnLst>
              <a:cxn ang="0">
                <a:pos x="338" y="203"/>
              </a:cxn>
              <a:cxn ang="0">
                <a:pos x="338" y="249"/>
              </a:cxn>
              <a:cxn ang="0">
                <a:pos x="321" y="269"/>
              </a:cxn>
              <a:cxn ang="0">
                <a:pos x="299" y="270"/>
              </a:cxn>
              <a:cxn ang="0">
                <a:pos x="275" y="244"/>
              </a:cxn>
              <a:cxn ang="0">
                <a:pos x="287" y="175"/>
              </a:cxn>
              <a:cxn ang="0">
                <a:pos x="310" y="147"/>
              </a:cxn>
              <a:cxn ang="0">
                <a:pos x="206" y="262"/>
              </a:cxn>
              <a:cxn ang="0">
                <a:pos x="191" y="297"/>
              </a:cxn>
              <a:cxn ang="0">
                <a:pos x="167" y="313"/>
              </a:cxn>
              <a:cxn ang="0">
                <a:pos x="135" y="308"/>
              </a:cxn>
              <a:cxn ang="0">
                <a:pos x="27" y="205"/>
              </a:cxn>
              <a:cxn ang="0">
                <a:pos x="4" y="171"/>
              </a:cxn>
              <a:cxn ang="0">
                <a:pos x="4" y="141"/>
              </a:cxn>
              <a:cxn ang="0">
                <a:pos x="25" y="118"/>
              </a:cxn>
              <a:cxn ang="0">
                <a:pos x="64" y="106"/>
              </a:cxn>
              <a:cxn ang="0">
                <a:pos x="220" y="17"/>
              </a:cxn>
              <a:cxn ang="0">
                <a:pos x="227" y="2"/>
              </a:cxn>
              <a:cxn ang="0">
                <a:pos x="312" y="74"/>
              </a:cxn>
              <a:cxn ang="0">
                <a:pos x="312" y="92"/>
              </a:cxn>
              <a:cxn ang="0">
                <a:pos x="294" y="92"/>
              </a:cxn>
              <a:cxn ang="0">
                <a:pos x="43" y="187"/>
              </a:cxn>
              <a:cxn ang="0">
                <a:pos x="138" y="281"/>
              </a:cxn>
              <a:cxn ang="0">
                <a:pos x="161" y="288"/>
              </a:cxn>
              <a:cxn ang="0">
                <a:pos x="181" y="262"/>
              </a:cxn>
              <a:cxn ang="0">
                <a:pos x="195" y="177"/>
              </a:cxn>
              <a:cxn ang="0">
                <a:pos x="273" y="71"/>
              </a:cxn>
              <a:cxn ang="0">
                <a:pos x="168" y="115"/>
              </a:cxn>
              <a:cxn ang="0">
                <a:pos x="36" y="141"/>
              </a:cxn>
              <a:cxn ang="0">
                <a:pos x="29" y="168"/>
              </a:cxn>
              <a:cxn ang="0">
                <a:pos x="331" y="237"/>
              </a:cxn>
              <a:cxn ang="0">
                <a:pos x="322" y="193"/>
              </a:cxn>
              <a:cxn ang="0">
                <a:pos x="289" y="200"/>
              </a:cxn>
              <a:cxn ang="0">
                <a:pos x="287" y="247"/>
              </a:cxn>
              <a:cxn ang="0">
                <a:pos x="313" y="260"/>
              </a:cxn>
              <a:cxn ang="0">
                <a:pos x="319" y="239"/>
              </a:cxn>
              <a:cxn ang="0">
                <a:pos x="319" y="247"/>
              </a:cxn>
              <a:cxn ang="0">
                <a:pos x="298" y="251"/>
              </a:cxn>
              <a:cxn ang="0">
                <a:pos x="287" y="232"/>
              </a:cxn>
              <a:cxn ang="0">
                <a:pos x="292" y="221"/>
              </a:cxn>
              <a:cxn ang="0">
                <a:pos x="296" y="240"/>
              </a:cxn>
              <a:cxn ang="0">
                <a:pos x="308" y="249"/>
              </a:cxn>
              <a:cxn ang="0">
                <a:pos x="121" y="242"/>
              </a:cxn>
              <a:cxn ang="0">
                <a:pos x="121" y="212"/>
              </a:cxn>
              <a:cxn ang="0">
                <a:pos x="152" y="210"/>
              </a:cxn>
              <a:cxn ang="0">
                <a:pos x="152" y="242"/>
              </a:cxn>
              <a:cxn ang="0">
                <a:pos x="137" y="249"/>
              </a:cxn>
              <a:cxn ang="0">
                <a:pos x="121" y="242"/>
              </a:cxn>
              <a:cxn ang="0">
                <a:pos x="163" y="155"/>
              </a:cxn>
              <a:cxn ang="0">
                <a:pos x="145" y="163"/>
              </a:cxn>
              <a:cxn ang="0">
                <a:pos x="138" y="145"/>
              </a:cxn>
              <a:cxn ang="0">
                <a:pos x="154" y="138"/>
              </a:cxn>
              <a:cxn ang="0">
                <a:pos x="124" y="226"/>
              </a:cxn>
              <a:cxn ang="0">
                <a:pos x="137" y="239"/>
              </a:cxn>
              <a:cxn ang="0">
                <a:pos x="149" y="226"/>
              </a:cxn>
              <a:cxn ang="0">
                <a:pos x="137" y="216"/>
              </a:cxn>
            </a:cxnLst>
            <a:rect l="0" t="0" r="r" b="b"/>
            <a:pathLst>
              <a:path w="342" h="313">
                <a:moveTo>
                  <a:pt x="313" y="152"/>
                </a:moveTo>
                <a:lnTo>
                  <a:pt x="324" y="170"/>
                </a:lnTo>
                <a:lnTo>
                  <a:pt x="333" y="187"/>
                </a:lnTo>
                <a:lnTo>
                  <a:pt x="338" y="203"/>
                </a:lnTo>
                <a:lnTo>
                  <a:pt x="340" y="216"/>
                </a:lnTo>
                <a:lnTo>
                  <a:pt x="342" y="228"/>
                </a:lnTo>
                <a:lnTo>
                  <a:pt x="340" y="239"/>
                </a:lnTo>
                <a:lnTo>
                  <a:pt x="338" y="249"/>
                </a:lnTo>
                <a:lnTo>
                  <a:pt x="335" y="256"/>
                </a:lnTo>
                <a:lnTo>
                  <a:pt x="329" y="262"/>
                </a:lnTo>
                <a:lnTo>
                  <a:pt x="326" y="265"/>
                </a:lnTo>
                <a:lnTo>
                  <a:pt x="321" y="269"/>
                </a:lnTo>
                <a:lnTo>
                  <a:pt x="315" y="270"/>
                </a:lnTo>
                <a:lnTo>
                  <a:pt x="310" y="270"/>
                </a:lnTo>
                <a:lnTo>
                  <a:pt x="305" y="270"/>
                </a:lnTo>
                <a:lnTo>
                  <a:pt x="299" y="270"/>
                </a:lnTo>
                <a:lnTo>
                  <a:pt x="292" y="269"/>
                </a:lnTo>
                <a:lnTo>
                  <a:pt x="285" y="262"/>
                </a:lnTo>
                <a:lnTo>
                  <a:pt x="278" y="254"/>
                </a:lnTo>
                <a:lnTo>
                  <a:pt x="275" y="244"/>
                </a:lnTo>
                <a:lnTo>
                  <a:pt x="273" y="230"/>
                </a:lnTo>
                <a:lnTo>
                  <a:pt x="273" y="216"/>
                </a:lnTo>
                <a:lnTo>
                  <a:pt x="278" y="196"/>
                </a:lnTo>
                <a:lnTo>
                  <a:pt x="287" y="175"/>
                </a:lnTo>
                <a:lnTo>
                  <a:pt x="301" y="152"/>
                </a:lnTo>
                <a:lnTo>
                  <a:pt x="303" y="148"/>
                </a:lnTo>
                <a:lnTo>
                  <a:pt x="306" y="147"/>
                </a:lnTo>
                <a:lnTo>
                  <a:pt x="310" y="147"/>
                </a:lnTo>
                <a:lnTo>
                  <a:pt x="313" y="152"/>
                </a:lnTo>
                <a:close/>
                <a:moveTo>
                  <a:pt x="223" y="154"/>
                </a:moveTo>
                <a:lnTo>
                  <a:pt x="209" y="251"/>
                </a:lnTo>
                <a:lnTo>
                  <a:pt x="206" y="262"/>
                </a:lnTo>
                <a:lnTo>
                  <a:pt x="204" y="272"/>
                </a:lnTo>
                <a:lnTo>
                  <a:pt x="200" y="281"/>
                </a:lnTo>
                <a:lnTo>
                  <a:pt x="195" y="290"/>
                </a:lnTo>
                <a:lnTo>
                  <a:pt x="191" y="297"/>
                </a:lnTo>
                <a:lnTo>
                  <a:pt x="186" y="302"/>
                </a:lnTo>
                <a:lnTo>
                  <a:pt x="179" y="308"/>
                </a:lnTo>
                <a:lnTo>
                  <a:pt x="174" y="311"/>
                </a:lnTo>
                <a:lnTo>
                  <a:pt x="167" y="313"/>
                </a:lnTo>
                <a:lnTo>
                  <a:pt x="160" y="313"/>
                </a:lnTo>
                <a:lnTo>
                  <a:pt x="152" y="313"/>
                </a:lnTo>
                <a:lnTo>
                  <a:pt x="144" y="311"/>
                </a:lnTo>
                <a:lnTo>
                  <a:pt x="135" y="308"/>
                </a:lnTo>
                <a:lnTo>
                  <a:pt x="128" y="302"/>
                </a:lnTo>
                <a:lnTo>
                  <a:pt x="119" y="295"/>
                </a:lnTo>
                <a:lnTo>
                  <a:pt x="110" y="288"/>
                </a:lnTo>
                <a:lnTo>
                  <a:pt x="27" y="205"/>
                </a:lnTo>
                <a:lnTo>
                  <a:pt x="18" y="196"/>
                </a:lnTo>
                <a:lnTo>
                  <a:pt x="13" y="187"/>
                </a:lnTo>
                <a:lnTo>
                  <a:pt x="7" y="178"/>
                </a:lnTo>
                <a:lnTo>
                  <a:pt x="4" y="171"/>
                </a:lnTo>
                <a:lnTo>
                  <a:pt x="2" y="163"/>
                </a:lnTo>
                <a:lnTo>
                  <a:pt x="0" y="155"/>
                </a:lnTo>
                <a:lnTo>
                  <a:pt x="2" y="148"/>
                </a:lnTo>
                <a:lnTo>
                  <a:pt x="4" y="141"/>
                </a:lnTo>
                <a:lnTo>
                  <a:pt x="7" y="134"/>
                </a:lnTo>
                <a:lnTo>
                  <a:pt x="13" y="129"/>
                </a:lnTo>
                <a:lnTo>
                  <a:pt x="18" y="124"/>
                </a:lnTo>
                <a:lnTo>
                  <a:pt x="25" y="118"/>
                </a:lnTo>
                <a:lnTo>
                  <a:pt x="34" y="115"/>
                </a:lnTo>
                <a:lnTo>
                  <a:pt x="43" y="111"/>
                </a:lnTo>
                <a:lnTo>
                  <a:pt x="53" y="108"/>
                </a:lnTo>
                <a:lnTo>
                  <a:pt x="64" y="106"/>
                </a:lnTo>
                <a:lnTo>
                  <a:pt x="160" y="92"/>
                </a:lnTo>
                <a:lnTo>
                  <a:pt x="227" y="25"/>
                </a:lnTo>
                <a:lnTo>
                  <a:pt x="223" y="21"/>
                </a:lnTo>
                <a:lnTo>
                  <a:pt x="220" y="17"/>
                </a:lnTo>
                <a:lnTo>
                  <a:pt x="220" y="12"/>
                </a:lnTo>
                <a:lnTo>
                  <a:pt x="220" y="7"/>
                </a:lnTo>
                <a:lnTo>
                  <a:pt x="223" y="3"/>
                </a:lnTo>
                <a:lnTo>
                  <a:pt x="227" y="2"/>
                </a:lnTo>
                <a:lnTo>
                  <a:pt x="232" y="0"/>
                </a:lnTo>
                <a:lnTo>
                  <a:pt x="236" y="2"/>
                </a:lnTo>
                <a:lnTo>
                  <a:pt x="241" y="3"/>
                </a:lnTo>
                <a:lnTo>
                  <a:pt x="312" y="74"/>
                </a:lnTo>
                <a:lnTo>
                  <a:pt x="313" y="78"/>
                </a:lnTo>
                <a:lnTo>
                  <a:pt x="315" y="83"/>
                </a:lnTo>
                <a:lnTo>
                  <a:pt x="313" y="88"/>
                </a:lnTo>
                <a:lnTo>
                  <a:pt x="312" y="92"/>
                </a:lnTo>
                <a:lnTo>
                  <a:pt x="306" y="94"/>
                </a:lnTo>
                <a:lnTo>
                  <a:pt x="303" y="95"/>
                </a:lnTo>
                <a:lnTo>
                  <a:pt x="298" y="94"/>
                </a:lnTo>
                <a:lnTo>
                  <a:pt x="294" y="92"/>
                </a:lnTo>
                <a:lnTo>
                  <a:pt x="289" y="86"/>
                </a:lnTo>
                <a:lnTo>
                  <a:pt x="223" y="154"/>
                </a:lnTo>
                <a:close/>
                <a:moveTo>
                  <a:pt x="193" y="187"/>
                </a:moveTo>
                <a:lnTo>
                  <a:pt x="43" y="187"/>
                </a:lnTo>
                <a:lnTo>
                  <a:pt x="45" y="187"/>
                </a:lnTo>
                <a:lnTo>
                  <a:pt x="45" y="187"/>
                </a:lnTo>
                <a:lnTo>
                  <a:pt x="126" y="270"/>
                </a:lnTo>
                <a:lnTo>
                  <a:pt x="138" y="281"/>
                </a:lnTo>
                <a:lnTo>
                  <a:pt x="149" y="286"/>
                </a:lnTo>
                <a:lnTo>
                  <a:pt x="154" y="288"/>
                </a:lnTo>
                <a:lnTo>
                  <a:pt x="158" y="290"/>
                </a:lnTo>
                <a:lnTo>
                  <a:pt x="161" y="288"/>
                </a:lnTo>
                <a:lnTo>
                  <a:pt x="165" y="288"/>
                </a:lnTo>
                <a:lnTo>
                  <a:pt x="172" y="283"/>
                </a:lnTo>
                <a:lnTo>
                  <a:pt x="177" y="274"/>
                </a:lnTo>
                <a:lnTo>
                  <a:pt x="181" y="262"/>
                </a:lnTo>
                <a:lnTo>
                  <a:pt x="184" y="247"/>
                </a:lnTo>
                <a:lnTo>
                  <a:pt x="193" y="187"/>
                </a:lnTo>
                <a:close/>
                <a:moveTo>
                  <a:pt x="34" y="177"/>
                </a:moveTo>
                <a:lnTo>
                  <a:pt x="195" y="177"/>
                </a:lnTo>
                <a:lnTo>
                  <a:pt x="198" y="147"/>
                </a:lnTo>
                <a:lnTo>
                  <a:pt x="200" y="143"/>
                </a:lnTo>
                <a:lnTo>
                  <a:pt x="202" y="140"/>
                </a:lnTo>
                <a:lnTo>
                  <a:pt x="273" y="71"/>
                </a:lnTo>
                <a:lnTo>
                  <a:pt x="244" y="42"/>
                </a:lnTo>
                <a:lnTo>
                  <a:pt x="175" y="111"/>
                </a:lnTo>
                <a:lnTo>
                  <a:pt x="172" y="113"/>
                </a:lnTo>
                <a:lnTo>
                  <a:pt x="168" y="115"/>
                </a:lnTo>
                <a:lnTo>
                  <a:pt x="68" y="131"/>
                </a:lnTo>
                <a:lnTo>
                  <a:pt x="55" y="132"/>
                </a:lnTo>
                <a:lnTo>
                  <a:pt x="43" y="136"/>
                </a:lnTo>
                <a:lnTo>
                  <a:pt x="36" y="141"/>
                </a:lnTo>
                <a:lnTo>
                  <a:pt x="29" y="147"/>
                </a:lnTo>
                <a:lnTo>
                  <a:pt x="25" y="152"/>
                </a:lnTo>
                <a:lnTo>
                  <a:pt x="25" y="159"/>
                </a:lnTo>
                <a:lnTo>
                  <a:pt x="29" y="168"/>
                </a:lnTo>
                <a:lnTo>
                  <a:pt x="34" y="177"/>
                </a:lnTo>
                <a:close/>
                <a:moveTo>
                  <a:pt x="326" y="251"/>
                </a:moveTo>
                <a:lnTo>
                  <a:pt x="329" y="244"/>
                </a:lnTo>
                <a:lnTo>
                  <a:pt x="331" y="237"/>
                </a:lnTo>
                <a:lnTo>
                  <a:pt x="331" y="228"/>
                </a:lnTo>
                <a:lnTo>
                  <a:pt x="331" y="217"/>
                </a:lnTo>
                <a:lnTo>
                  <a:pt x="328" y="205"/>
                </a:lnTo>
                <a:lnTo>
                  <a:pt x="322" y="193"/>
                </a:lnTo>
                <a:lnTo>
                  <a:pt x="317" y="177"/>
                </a:lnTo>
                <a:lnTo>
                  <a:pt x="306" y="161"/>
                </a:lnTo>
                <a:lnTo>
                  <a:pt x="296" y="182"/>
                </a:lnTo>
                <a:lnTo>
                  <a:pt x="289" y="200"/>
                </a:lnTo>
                <a:lnTo>
                  <a:pt x="283" y="214"/>
                </a:lnTo>
                <a:lnTo>
                  <a:pt x="283" y="228"/>
                </a:lnTo>
                <a:lnTo>
                  <a:pt x="283" y="239"/>
                </a:lnTo>
                <a:lnTo>
                  <a:pt x="287" y="247"/>
                </a:lnTo>
                <a:lnTo>
                  <a:pt x="292" y="254"/>
                </a:lnTo>
                <a:lnTo>
                  <a:pt x="298" y="258"/>
                </a:lnTo>
                <a:lnTo>
                  <a:pt x="305" y="262"/>
                </a:lnTo>
                <a:lnTo>
                  <a:pt x="313" y="260"/>
                </a:lnTo>
                <a:lnTo>
                  <a:pt x="321" y="256"/>
                </a:lnTo>
                <a:lnTo>
                  <a:pt x="326" y="251"/>
                </a:lnTo>
                <a:close/>
                <a:moveTo>
                  <a:pt x="317" y="240"/>
                </a:moveTo>
                <a:lnTo>
                  <a:pt x="319" y="239"/>
                </a:lnTo>
                <a:lnTo>
                  <a:pt x="321" y="239"/>
                </a:lnTo>
                <a:lnTo>
                  <a:pt x="322" y="240"/>
                </a:lnTo>
                <a:lnTo>
                  <a:pt x="322" y="242"/>
                </a:lnTo>
                <a:lnTo>
                  <a:pt x="319" y="247"/>
                </a:lnTo>
                <a:lnTo>
                  <a:pt x="313" y="253"/>
                </a:lnTo>
                <a:lnTo>
                  <a:pt x="308" y="254"/>
                </a:lnTo>
                <a:lnTo>
                  <a:pt x="301" y="253"/>
                </a:lnTo>
                <a:lnTo>
                  <a:pt x="298" y="251"/>
                </a:lnTo>
                <a:lnTo>
                  <a:pt x="294" y="249"/>
                </a:lnTo>
                <a:lnTo>
                  <a:pt x="292" y="246"/>
                </a:lnTo>
                <a:lnTo>
                  <a:pt x="290" y="240"/>
                </a:lnTo>
                <a:lnTo>
                  <a:pt x="287" y="232"/>
                </a:lnTo>
                <a:lnTo>
                  <a:pt x="287" y="223"/>
                </a:lnTo>
                <a:lnTo>
                  <a:pt x="289" y="221"/>
                </a:lnTo>
                <a:lnTo>
                  <a:pt x="290" y="221"/>
                </a:lnTo>
                <a:lnTo>
                  <a:pt x="292" y="221"/>
                </a:lnTo>
                <a:lnTo>
                  <a:pt x="294" y="223"/>
                </a:lnTo>
                <a:lnTo>
                  <a:pt x="294" y="230"/>
                </a:lnTo>
                <a:lnTo>
                  <a:pt x="294" y="237"/>
                </a:lnTo>
                <a:lnTo>
                  <a:pt x="296" y="240"/>
                </a:lnTo>
                <a:lnTo>
                  <a:pt x="298" y="244"/>
                </a:lnTo>
                <a:lnTo>
                  <a:pt x="299" y="247"/>
                </a:lnTo>
                <a:lnTo>
                  <a:pt x="303" y="247"/>
                </a:lnTo>
                <a:lnTo>
                  <a:pt x="308" y="249"/>
                </a:lnTo>
                <a:lnTo>
                  <a:pt x="312" y="247"/>
                </a:lnTo>
                <a:lnTo>
                  <a:pt x="315" y="244"/>
                </a:lnTo>
                <a:lnTo>
                  <a:pt x="317" y="240"/>
                </a:lnTo>
                <a:close/>
                <a:moveTo>
                  <a:pt x="121" y="242"/>
                </a:moveTo>
                <a:lnTo>
                  <a:pt x="115" y="235"/>
                </a:lnTo>
                <a:lnTo>
                  <a:pt x="114" y="226"/>
                </a:lnTo>
                <a:lnTo>
                  <a:pt x="115" y="219"/>
                </a:lnTo>
                <a:lnTo>
                  <a:pt x="121" y="212"/>
                </a:lnTo>
                <a:lnTo>
                  <a:pt x="128" y="207"/>
                </a:lnTo>
                <a:lnTo>
                  <a:pt x="137" y="205"/>
                </a:lnTo>
                <a:lnTo>
                  <a:pt x="144" y="207"/>
                </a:lnTo>
                <a:lnTo>
                  <a:pt x="152" y="210"/>
                </a:lnTo>
                <a:lnTo>
                  <a:pt x="156" y="217"/>
                </a:lnTo>
                <a:lnTo>
                  <a:pt x="160" y="226"/>
                </a:lnTo>
                <a:lnTo>
                  <a:pt x="158" y="235"/>
                </a:lnTo>
                <a:lnTo>
                  <a:pt x="152" y="242"/>
                </a:lnTo>
                <a:lnTo>
                  <a:pt x="149" y="246"/>
                </a:lnTo>
                <a:lnTo>
                  <a:pt x="145" y="247"/>
                </a:lnTo>
                <a:lnTo>
                  <a:pt x="140" y="249"/>
                </a:lnTo>
                <a:lnTo>
                  <a:pt x="137" y="249"/>
                </a:lnTo>
                <a:lnTo>
                  <a:pt x="131" y="249"/>
                </a:lnTo>
                <a:lnTo>
                  <a:pt x="128" y="247"/>
                </a:lnTo>
                <a:lnTo>
                  <a:pt x="124" y="246"/>
                </a:lnTo>
                <a:lnTo>
                  <a:pt x="121" y="242"/>
                </a:lnTo>
                <a:close/>
                <a:moveTo>
                  <a:pt x="160" y="141"/>
                </a:moveTo>
                <a:lnTo>
                  <a:pt x="161" y="145"/>
                </a:lnTo>
                <a:lnTo>
                  <a:pt x="163" y="150"/>
                </a:lnTo>
                <a:lnTo>
                  <a:pt x="163" y="155"/>
                </a:lnTo>
                <a:lnTo>
                  <a:pt x="160" y="159"/>
                </a:lnTo>
                <a:lnTo>
                  <a:pt x="156" y="163"/>
                </a:lnTo>
                <a:lnTo>
                  <a:pt x="151" y="164"/>
                </a:lnTo>
                <a:lnTo>
                  <a:pt x="145" y="163"/>
                </a:lnTo>
                <a:lnTo>
                  <a:pt x="140" y="159"/>
                </a:lnTo>
                <a:lnTo>
                  <a:pt x="138" y="155"/>
                </a:lnTo>
                <a:lnTo>
                  <a:pt x="137" y="150"/>
                </a:lnTo>
                <a:lnTo>
                  <a:pt x="138" y="145"/>
                </a:lnTo>
                <a:lnTo>
                  <a:pt x="140" y="141"/>
                </a:lnTo>
                <a:lnTo>
                  <a:pt x="145" y="138"/>
                </a:lnTo>
                <a:lnTo>
                  <a:pt x="151" y="138"/>
                </a:lnTo>
                <a:lnTo>
                  <a:pt x="154" y="138"/>
                </a:lnTo>
                <a:lnTo>
                  <a:pt x="160" y="141"/>
                </a:lnTo>
                <a:close/>
                <a:moveTo>
                  <a:pt x="128" y="219"/>
                </a:moveTo>
                <a:lnTo>
                  <a:pt x="126" y="223"/>
                </a:lnTo>
                <a:lnTo>
                  <a:pt x="124" y="226"/>
                </a:lnTo>
                <a:lnTo>
                  <a:pt x="126" y="232"/>
                </a:lnTo>
                <a:lnTo>
                  <a:pt x="128" y="235"/>
                </a:lnTo>
                <a:lnTo>
                  <a:pt x="131" y="239"/>
                </a:lnTo>
                <a:lnTo>
                  <a:pt x="137" y="239"/>
                </a:lnTo>
                <a:lnTo>
                  <a:pt x="142" y="239"/>
                </a:lnTo>
                <a:lnTo>
                  <a:pt x="145" y="235"/>
                </a:lnTo>
                <a:lnTo>
                  <a:pt x="147" y="232"/>
                </a:lnTo>
                <a:lnTo>
                  <a:pt x="149" y="226"/>
                </a:lnTo>
                <a:lnTo>
                  <a:pt x="147" y="223"/>
                </a:lnTo>
                <a:lnTo>
                  <a:pt x="144" y="219"/>
                </a:lnTo>
                <a:lnTo>
                  <a:pt x="140" y="216"/>
                </a:lnTo>
                <a:lnTo>
                  <a:pt x="137" y="216"/>
                </a:lnTo>
                <a:lnTo>
                  <a:pt x="131" y="216"/>
                </a:lnTo>
                <a:lnTo>
                  <a:pt x="128" y="219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6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71947621"/>
              </p:ext>
            </p:extLst>
          </p:nvPr>
        </p:nvGraphicFramePr>
        <p:xfrm>
          <a:off x="-784568" y="0"/>
          <a:ext cx="8691419" cy="6548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28965" y="1313240"/>
            <a:ext cx="1460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000" b="1" dirty="0" smtClean="0">
                <a:solidFill>
                  <a:schemeClr val="accent2">
                    <a:lumMod val="50000"/>
                  </a:schemeClr>
                </a:solidFill>
                <a:latin typeface="Franklin Gothic Book" panose="020B0503020102020204" pitchFamily="34" charset="0"/>
              </a:rPr>
              <a:t>Science</a:t>
            </a:r>
          </a:p>
          <a:p>
            <a:pPr algn="ctr"/>
            <a:r>
              <a:rPr lang="en-ZA" dirty="0" smtClean="0">
                <a:solidFill>
                  <a:schemeClr val="accent2">
                    <a:lumMod val="50000"/>
                  </a:schemeClr>
                </a:solidFill>
                <a:latin typeface="Franklin Gothic Book" panose="020B0503020102020204" pitchFamily="34" charset="0"/>
              </a:rPr>
              <a:t>data</a:t>
            </a:r>
            <a:endParaRPr lang="en-ZA" dirty="0">
              <a:solidFill>
                <a:schemeClr val="accent2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6793" y="3935262"/>
            <a:ext cx="2441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000" b="1" dirty="0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Art</a:t>
            </a:r>
          </a:p>
          <a:p>
            <a:pPr algn="ctr"/>
            <a:r>
              <a:rPr lang="en-ZA" dirty="0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graphic design</a:t>
            </a:r>
            <a:endParaRPr lang="en-ZA" dirty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1821" y="3756600"/>
            <a:ext cx="21515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000" b="1" dirty="0" smtClean="0">
                <a:solidFill>
                  <a:schemeClr val="accent4">
                    <a:lumMod val="50000"/>
                  </a:schemeClr>
                </a:solidFill>
                <a:latin typeface="Franklin Gothic Book" panose="020B0503020102020204" pitchFamily="34" charset="0"/>
              </a:rPr>
              <a:t>Story-</a:t>
            </a:r>
          </a:p>
          <a:p>
            <a:pPr algn="ctr"/>
            <a:r>
              <a:rPr lang="en-ZA" sz="3000" b="1" dirty="0">
                <a:solidFill>
                  <a:schemeClr val="accent4">
                    <a:lumMod val="50000"/>
                  </a:schemeClr>
                </a:solidFill>
                <a:latin typeface="Franklin Gothic Book" panose="020B0503020102020204" pitchFamily="34" charset="0"/>
              </a:rPr>
              <a:t>t</a:t>
            </a:r>
            <a:r>
              <a:rPr lang="en-ZA" sz="3000" b="1" dirty="0" smtClean="0">
                <a:solidFill>
                  <a:schemeClr val="accent4">
                    <a:lumMod val="50000"/>
                  </a:schemeClr>
                </a:solidFill>
                <a:latin typeface="Franklin Gothic Book" panose="020B0503020102020204" pitchFamily="34" charset="0"/>
              </a:rPr>
              <a:t>elling</a:t>
            </a:r>
          </a:p>
          <a:p>
            <a:pPr algn="ctr"/>
            <a:r>
              <a:rPr lang="en-ZA" dirty="0" smtClean="0">
                <a:solidFill>
                  <a:schemeClr val="accent4">
                    <a:lumMod val="50000"/>
                  </a:schemeClr>
                </a:solidFill>
                <a:latin typeface="Franklin Gothic Book" panose="020B0503020102020204" pitchFamily="34" charset="0"/>
              </a:rPr>
              <a:t>narrative</a:t>
            </a:r>
            <a:endParaRPr lang="en-ZA" dirty="0">
              <a:solidFill>
                <a:schemeClr val="accent4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7313" y="3160056"/>
            <a:ext cx="817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latin typeface="Franklin Gothic Book" panose="020B0503020102020204" pitchFamily="34" charset="0"/>
              </a:rPr>
              <a:t>You are here!</a:t>
            </a:r>
            <a:endParaRPr lang="en-ZA" sz="1400" b="1" dirty="0">
              <a:latin typeface="Franklin Gothic Book" panose="020B0503020102020204" pitchFamily="34" charset="0"/>
            </a:endParaRPr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4275970" y="843659"/>
            <a:ext cx="566644" cy="491707"/>
          </a:xfrm>
          <a:custGeom>
            <a:avLst/>
            <a:gdLst/>
            <a:ahLst/>
            <a:cxnLst>
              <a:cxn ang="0">
                <a:pos x="338" y="203"/>
              </a:cxn>
              <a:cxn ang="0">
                <a:pos x="338" y="249"/>
              </a:cxn>
              <a:cxn ang="0">
                <a:pos x="321" y="269"/>
              </a:cxn>
              <a:cxn ang="0">
                <a:pos x="299" y="270"/>
              </a:cxn>
              <a:cxn ang="0">
                <a:pos x="275" y="244"/>
              </a:cxn>
              <a:cxn ang="0">
                <a:pos x="287" y="175"/>
              </a:cxn>
              <a:cxn ang="0">
                <a:pos x="310" y="147"/>
              </a:cxn>
              <a:cxn ang="0">
                <a:pos x="206" y="262"/>
              </a:cxn>
              <a:cxn ang="0">
                <a:pos x="191" y="297"/>
              </a:cxn>
              <a:cxn ang="0">
                <a:pos x="167" y="313"/>
              </a:cxn>
              <a:cxn ang="0">
                <a:pos x="135" y="308"/>
              </a:cxn>
              <a:cxn ang="0">
                <a:pos x="27" y="205"/>
              </a:cxn>
              <a:cxn ang="0">
                <a:pos x="4" y="171"/>
              </a:cxn>
              <a:cxn ang="0">
                <a:pos x="4" y="141"/>
              </a:cxn>
              <a:cxn ang="0">
                <a:pos x="25" y="118"/>
              </a:cxn>
              <a:cxn ang="0">
                <a:pos x="64" y="106"/>
              </a:cxn>
              <a:cxn ang="0">
                <a:pos x="220" y="17"/>
              </a:cxn>
              <a:cxn ang="0">
                <a:pos x="227" y="2"/>
              </a:cxn>
              <a:cxn ang="0">
                <a:pos x="312" y="74"/>
              </a:cxn>
              <a:cxn ang="0">
                <a:pos x="312" y="92"/>
              </a:cxn>
              <a:cxn ang="0">
                <a:pos x="294" y="92"/>
              </a:cxn>
              <a:cxn ang="0">
                <a:pos x="43" y="187"/>
              </a:cxn>
              <a:cxn ang="0">
                <a:pos x="138" y="281"/>
              </a:cxn>
              <a:cxn ang="0">
                <a:pos x="161" y="288"/>
              </a:cxn>
              <a:cxn ang="0">
                <a:pos x="181" y="262"/>
              </a:cxn>
              <a:cxn ang="0">
                <a:pos x="195" y="177"/>
              </a:cxn>
              <a:cxn ang="0">
                <a:pos x="273" y="71"/>
              </a:cxn>
              <a:cxn ang="0">
                <a:pos x="168" y="115"/>
              </a:cxn>
              <a:cxn ang="0">
                <a:pos x="36" y="141"/>
              </a:cxn>
              <a:cxn ang="0">
                <a:pos x="29" y="168"/>
              </a:cxn>
              <a:cxn ang="0">
                <a:pos x="331" y="237"/>
              </a:cxn>
              <a:cxn ang="0">
                <a:pos x="322" y="193"/>
              </a:cxn>
              <a:cxn ang="0">
                <a:pos x="289" y="200"/>
              </a:cxn>
              <a:cxn ang="0">
                <a:pos x="287" y="247"/>
              </a:cxn>
              <a:cxn ang="0">
                <a:pos x="313" y="260"/>
              </a:cxn>
              <a:cxn ang="0">
                <a:pos x="319" y="239"/>
              </a:cxn>
              <a:cxn ang="0">
                <a:pos x="319" y="247"/>
              </a:cxn>
              <a:cxn ang="0">
                <a:pos x="298" y="251"/>
              </a:cxn>
              <a:cxn ang="0">
                <a:pos x="287" y="232"/>
              </a:cxn>
              <a:cxn ang="0">
                <a:pos x="292" y="221"/>
              </a:cxn>
              <a:cxn ang="0">
                <a:pos x="296" y="240"/>
              </a:cxn>
              <a:cxn ang="0">
                <a:pos x="308" y="249"/>
              </a:cxn>
              <a:cxn ang="0">
                <a:pos x="121" y="242"/>
              </a:cxn>
              <a:cxn ang="0">
                <a:pos x="121" y="212"/>
              </a:cxn>
              <a:cxn ang="0">
                <a:pos x="152" y="210"/>
              </a:cxn>
              <a:cxn ang="0">
                <a:pos x="152" y="242"/>
              </a:cxn>
              <a:cxn ang="0">
                <a:pos x="137" y="249"/>
              </a:cxn>
              <a:cxn ang="0">
                <a:pos x="121" y="242"/>
              </a:cxn>
              <a:cxn ang="0">
                <a:pos x="163" y="155"/>
              </a:cxn>
              <a:cxn ang="0">
                <a:pos x="145" y="163"/>
              </a:cxn>
              <a:cxn ang="0">
                <a:pos x="138" y="145"/>
              </a:cxn>
              <a:cxn ang="0">
                <a:pos x="154" y="138"/>
              </a:cxn>
              <a:cxn ang="0">
                <a:pos x="124" y="226"/>
              </a:cxn>
              <a:cxn ang="0">
                <a:pos x="137" y="239"/>
              </a:cxn>
              <a:cxn ang="0">
                <a:pos x="149" y="226"/>
              </a:cxn>
              <a:cxn ang="0">
                <a:pos x="137" y="216"/>
              </a:cxn>
            </a:cxnLst>
            <a:rect l="0" t="0" r="r" b="b"/>
            <a:pathLst>
              <a:path w="342" h="313">
                <a:moveTo>
                  <a:pt x="313" y="152"/>
                </a:moveTo>
                <a:lnTo>
                  <a:pt x="324" y="170"/>
                </a:lnTo>
                <a:lnTo>
                  <a:pt x="333" y="187"/>
                </a:lnTo>
                <a:lnTo>
                  <a:pt x="338" y="203"/>
                </a:lnTo>
                <a:lnTo>
                  <a:pt x="340" y="216"/>
                </a:lnTo>
                <a:lnTo>
                  <a:pt x="342" y="228"/>
                </a:lnTo>
                <a:lnTo>
                  <a:pt x="340" y="239"/>
                </a:lnTo>
                <a:lnTo>
                  <a:pt x="338" y="249"/>
                </a:lnTo>
                <a:lnTo>
                  <a:pt x="335" y="256"/>
                </a:lnTo>
                <a:lnTo>
                  <a:pt x="329" y="262"/>
                </a:lnTo>
                <a:lnTo>
                  <a:pt x="326" y="265"/>
                </a:lnTo>
                <a:lnTo>
                  <a:pt x="321" y="269"/>
                </a:lnTo>
                <a:lnTo>
                  <a:pt x="315" y="270"/>
                </a:lnTo>
                <a:lnTo>
                  <a:pt x="310" y="270"/>
                </a:lnTo>
                <a:lnTo>
                  <a:pt x="305" y="270"/>
                </a:lnTo>
                <a:lnTo>
                  <a:pt x="299" y="270"/>
                </a:lnTo>
                <a:lnTo>
                  <a:pt x="292" y="269"/>
                </a:lnTo>
                <a:lnTo>
                  <a:pt x="285" y="262"/>
                </a:lnTo>
                <a:lnTo>
                  <a:pt x="278" y="254"/>
                </a:lnTo>
                <a:lnTo>
                  <a:pt x="275" y="244"/>
                </a:lnTo>
                <a:lnTo>
                  <a:pt x="273" y="230"/>
                </a:lnTo>
                <a:lnTo>
                  <a:pt x="273" y="216"/>
                </a:lnTo>
                <a:lnTo>
                  <a:pt x="278" y="196"/>
                </a:lnTo>
                <a:lnTo>
                  <a:pt x="287" y="175"/>
                </a:lnTo>
                <a:lnTo>
                  <a:pt x="301" y="152"/>
                </a:lnTo>
                <a:lnTo>
                  <a:pt x="303" y="148"/>
                </a:lnTo>
                <a:lnTo>
                  <a:pt x="306" y="147"/>
                </a:lnTo>
                <a:lnTo>
                  <a:pt x="310" y="147"/>
                </a:lnTo>
                <a:lnTo>
                  <a:pt x="313" y="152"/>
                </a:lnTo>
                <a:close/>
                <a:moveTo>
                  <a:pt x="223" y="154"/>
                </a:moveTo>
                <a:lnTo>
                  <a:pt x="209" y="251"/>
                </a:lnTo>
                <a:lnTo>
                  <a:pt x="206" y="262"/>
                </a:lnTo>
                <a:lnTo>
                  <a:pt x="204" y="272"/>
                </a:lnTo>
                <a:lnTo>
                  <a:pt x="200" y="281"/>
                </a:lnTo>
                <a:lnTo>
                  <a:pt x="195" y="290"/>
                </a:lnTo>
                <a:lnTo>
                  <a:pt x="191" y="297"/>
                </a:lnTo>
                <a:lnTo>
                  <a:pt x="186" y="302"/>
                </a:lnTo>
                <a:lnTo>
                  <a:pt x="179" y="308"/>
                </a:lnTo>
                <a:lnTo>
                  <a:pt x="174" y="311"/>
                </a:lnTo>
                <a:lnTo>
                  <a:pt x="167" y="313"/>
                </a:lnTo>
                <a:lnTo>
                  <a:pt x="160" y="313"/>
                </a:lnTo>
                <a:lnTo>
                  <a:pt x="152" y="313"/>
                </a:lnTo>
                <a:lnTo>
                  <a:pt x="144" y="311"/>
                </a:lnTo>
                <a:lnTo>
                  <a:pt x="135" y="308"/>
                </a:lnTo>
                <a:lnTo>
                  <a:pt x="128" y="302"/>
                </a:lnTo>
                <a:lnTo>
                  <a:pt x="119" y="295"/>
                </a:lnTo>
                <a:lnTo>
                  <a:pt x="110" y="288"/>
                </a:lnTo>
                <a:lnTo>
                  <a:pt x="27" y="205"/>
                </a:lnTo>
                <a:lnTo>
                  <a:pt x="18" y="196"/>
                </a:lnTo>
                <a:lnTo>
                  <a:pt x="13" y="187"/>
                </a:lnTo>
                <a:lnTo>
                  <a:pt x="7" y="178"/>
                </a:lnTo>
                <a:lnTo>
                  <a:pt x="4" y="171"/>
                </a:lnTo>
                <a:lnTo>
                  <a:pt x="2" y="163"/>
                </a:lnTo>
                <a:lnTo>
                  <a:pt x="0" y="155"/>
                </a:lnTo>
                <a:lnTo>
                  <a:pt x="2" y="148"/>
                </a:lnTo>
                <a:lnTo>
                  <a:pt x="4" y="141"/>
                </a:lnTo>
                <a:lnTo>
                  <a:pt x="7" y="134"/>
                </a:lnTo>
                <a:lnTo>
                  <a:pt x="13" y="129"/>
                </a:lnTo>
                <a:lnTo>
                  <a:pt x="18" y="124"/>
                </a:lnTo>
                <a:lnTo>
                  <a:pt x="25" y="118"/>
                </a:lnTo>
                <a:lnTo>
                  <a:pt x="34" y="115"/>
                </a:lnTo>
                <a:lnTo>
                  <a:pt x="43" y="111"/>
                </a:lnTo>
                <a:lnTo>
                  <a:pt x="53" y="108"/>
                </a:lnTo>
                <a:lnTo>
                  <a:pt x="64" y="106"/>
                </a:lnTo>
                <a:lnTo>
                  <a:pt x="160" y="92"/>
                </a:lnTo>
                <a:lnTo>
                  <a:pt x="227" y="25"/>
                </a:lnTo>
                <a:lnTo>
                  <a:pt x="223" y="21"/>
                </a:lnTo>
                <a:lnTo>
                  <a:pt x="220" y="17"/>
                </a:lnTo>
                <a:lnTo>
                  <a:pt x="220" y="12"/>
                </a:lnTo>
                <a:lnTo>
                  <a:pt x="220" y="7"/>
                </a:lnTo>
                <a:lnTo>
                  <a:pt x="223" y="3"/>
                </a:lnTo>
                <a:lnTo>
                  <a:pt x="227" y="2"/>
                </a:lnTo>
                <a:lnTo>
                  <a:pt x="232" y="0"/>
                </a:lnTo>
                <a:lnTo>
                  <a:pt x="236" y="2"/>
                </a:lnTo>
                <a:lnTo>
                  <a:pt x="241" y="3"/>
                </a:lnTo>
                <a:lnTo>
                  <a:pt x="312" y="74"/>
                </a:lnTo>
                <a:lnTo>
                  <a:pt x="313" y="78"/>
                </a:lnTo>
                <a:lnTo>
                  <a:pt x="315" y="83"/>
                </a:lnTo>
                <a:lnTo>
                  <a:pt x="313" y="88"/>
                </a:lnTo>
                <a:lnTo>
                  <a:pt x="312" y="92"/>
                </a:lnTo>
                <a:lnTo>
                  <a:pt x="306" y="94"/>
                </a:lnTo>
                <a:lnTo>
                  <a:pt x="303" y="95"/>
                </a:lnTo>
                <a:lnTo>
                  <a:pt x="298" y="94"/>
                </a:lnTo>
                <a:lnTo>
                  <a:pt x="294" y="92"/>
                </a:lnTo>
                <a:lnTo>
                  <a:pt x="289" y="86"/>
                </a:lnTo>
                <a:lnTo>
                  <a:pt x="223" y="154"/>
                </a:lnTo>
                <a:close/>
                <a:moveTo>
                  <a:pt x="193" y="187"/>
                </a:moveTo>
                <a:lnTo>
                  <a:pt x="43" y="187"/>
                </a:lnTo>
                <a:lnTo>
                  <a:pt x="45" y="187"/>
                </a:lnTo>
                <a:lnTo>
                  <a:pt x="45" y="187"/>
                </a:lnTo>
                <a:lnTo>
                  <a:pt x="126" y="270"/>
                </a:lnTo>
                <a:lnTo>
                  <a:pt x="138" y="281"/>
                </a:lnTo>
                <a:lnTo>
                  <a:pt x="149" y="286"/>
                </a:lnTo>
                <a:lnTo>
                  <a:pt x="154" y="288"/>
                </a:lnTo>
                <a:lnTo>
                  <a:pt x="158" y="290"/>
                </a:lnTo>
                <a:lnTo>
                  <a:pt x="161" y="288"/>
                </a:lnTo>
                <a:lnTo>
                  <a:pt x="165" y="288"/>
                </a:lnTo>
                <a:lnTo>
                  <a:pt x="172" y="283"/>
                </a:lnTo>
                <a:lnTo>
                  <a:pt x="177" y="274"/>
                </a:lnTo>
                <a:lnTo>
                  <a:pt x="181" y="262"/>
                </a:lnTo>
                <a:lnTo>
                  <a:pt x="184" y="247"/>
                </a:lnTo>
                <a:lnTo>
                  <a:pt x="193" y="187"/>
                </a:lnTo>
                <a:close/>
                <a:moveTo>
                  <a:pt x="34" y="177"/>
                </a:moveTo>
                <a:lnTo>
                  <a:pt x="195" y="177"/>
                </a:lnTo>
                <a:lnTo>
                  <a:pt x="198" y="147"/>
                </a:lnTo>
                <a:lnTo>
                  <a:pt x="200" y="143"/>
                </a:lnTo>
                <a:lnTo>
                  <a:pt x="202" y="140"/>
                </a:lnTo>
                <a:lnTo>
                  <a:pt x="273" y="71"/>
                </a:lnTo>
                <a:lnTo>
                  <a:pt x="244" y="42"/>
                </a:lnTo>
                <a:lnTo>
                  <a:pt x="175" y="111"/>
                </a:lnTo>
                <a:lnTo>
                  <a:pt x="172" y="113"/>
                </a:lnTo>
                <a:lnTo>
                  <a:pt x="168" y="115"/>
                </a:lnTo>
                <a:lnTo>
                  <a:pt x="68" y="131"/>
                </a:lnTo>
                <a:lnTo>
                  <a:pt x="55" y="132"/>
                </a:lnTo>
                <a:lnTo>
                  <a:pt x="43" y="136"/>
                </a:lnTo>
                <a:lnTo>
                  <a:pt x="36" y="141"/>
                </a:lnTo>
                <a:lnTo>
                  <a:pt x="29" y="147"/>
                </a:lnTo>
                <a:lnTo>
                  <a:pt x="25" y="152"/>
                </a:lnTo>
                <a:lnTo>
                  <a:pt x="25" y="159"/>
                </a:lnTo>
                <a:lnTo>
                  <a:pt x="29" y="168"/>
                </a:lnTo>
                <a:lnTo>
                  <a:pt x="34" y="177"/>
                </a:lnTo>
                <a:close/>
                <a:moveTo>
                  <a:pt x="326" y="251"/>
                </a:moveTo>
                <a:lnTo>
                  <a:pt x="329" y="244"/>
                </a:lnTo>
                <a:lnTo>
                  <a:pt x="331" y="237"/>
                </a:lnTo>
                <a:lnTo>
                  <a:pt x="331" y="228"/>
                </a:lnTo>
                <a:lnTo>
                  <a:pt x="331" y="217"/>
                </a:lnTo>
                <a:lnTo>
                  <a:pt x="328" y="205"/>
                </a:lnTo>
                <a:lnTo>
                  <a:pt x="322" y="193"/>
                </a:lnTo>
                <a:lnTo>
                  <a:pt x="317" y="177"/>
                </a:lnTo>
                <a:lnTo>
                  <a:pt x="306" y="161"/>
                </a:lnTo>
                <a:lnTo>
                  <a:pt x="296" y="182"/>
                </a:lnTo>
                <a:lnTo>
                  <a:pt x="289" y="200"/>
                </a:lnTo>
                <a:lnTo>
                  <a:pt x="283" y="214"/>
                </a:lnTo>
                <a:lnTo>
                  <a:pt x="283" y="228"/>
                </a:lnTo>
                <a:lnTo>
                  <a:pt x="283" y="239"/>
                </a:lnTo>
                <a:lnTo>
                  <a:pt x="287" y="247"/>
                </a:lnTo>
                <a:lnTo>
                  <a:pt x="292" y="254"/>
                </a:lnTo>
                <a:lnTo>
                  <a:pt x="298" y="258"/>
                </a:lnTo>
                <a:lnTo>
                  <a:pt x="305" y="262"/>
                </a:lnTo>
                <a:lnTo>
                  <a:pt x="313" y="260"/>
                </a:lnTo>
                <a:lnTo>
                  <a:pt x="321" y="256"/>
                </a:lnTo>
                <a:lnTo>
                  <a:pt x="326" y="251"/>
                </a:lnTo>
                <a:close/>
                <a:moveTo>
                  <a:pt x="317" y="240"/>
                </a:moveTo>
                <a:lnTo>
                  <a:pt x="319" y="239"/>
                </a:lnTo>
                <a:lnTo>
                  <a:pt x="321" y="239"/>
                </a:lnTo>
                <a:lnTo>
                  <a:pt x="322" y="240"/>
                </a:lnTo>
                <a:lnTo>
                  <a:pt x="322" y="242"/>
                </a:lnTo>
                <a:lnTo>
                  <a:pt x="319" y="247"/>
                </a:lnTo>
                <a:lnTo>
                  <a:pt x="313" y="253"/>
                </a:lnTo>
                <a:lnTo>
                  <a:pt x="308" y="254"/>
                </a:lnTo>
                <a:lnTo>
                  <a:pt x="301" y="253"/>
                </a:lnTo>
                <a:lnTo>
                  <a:pt x="298" y="251"/>
                </a:lnTo>
                <a:lnTo>
                  <a:pt x="294" y="249"/>
                </a:lnTo>
                <a:lnTo>
                  <a:pt x="292" y="246"/>
                </a:lnTo>
                <a:lnTo>
                  <a:pt x="290" y="240"/>
                </a:lnTo>
                <a:lnTo>
                  <a:pt x="287" y="232"/>
                </a:lnTo>
                <a:lnTo>
                  <a:pt x="287" y="223"/>
                </a:lnTo>
                <a:lnTo>
                  <a:pt x="289" y="221"/>
                </a:lnTo>
                <a:lnTo>
                  <a:pt x="290" y="221"/>
                </a:lnTo>
                <a:lnTo>
                  <a:pt x="292" y="221"/>
                </a:lnTo>
                <a:lnTo>
                  <a:pt x="294" y="223"/>
                </a:lnTo>
                <a:lnTo>
                  <a:pt x="294" y="230"/>
                </a:lnTo>
                <a:lnTo>
                  <a:pt x="294" y="237"/>
                </a:lnTo>
                <a:lnTo>
                  <a:pt x="296" y="240"/>
                </a:lnTo>
                <a:lnTo>
                  <a:pt x="298" y="244"/>
                </a:lnTo>
                <a:lnTo>
                  <a:pt x="299" y="247"/>
                </a:lnTo>
                <a:lnTo>
                  <a:pt x="303" y="247"/>
                </a:lnTo>
                <a:lnTo>
                  <a:pt x="308" y="249"/>
                </a:lnTo>
                <a:lnTo>
                  <a:pt x="312" y="247"/>
                </a:lnTo>
                <a:lnTo>
                  <a:pt x="315" y="244"/>
                </a:lnTo>
                <a:lnTo>
                  <a:pt x="317" y="240"/>
                </a:lnTo>
                <a:close/>
                <a:moveTo>
                  <a:pt x="121" y="242"/>
                </a:moveTo>
                <a:lnTo>
                  <a:pt x="115" y="235"/>
                </a:lnTo>
                <a:lnTo>
                  <a:pt x="114" y="226"/>
                </a:lnTo>
                <a:lnTo>
                  <a:pt x="115" y="219"/>
                </a:lnTo>
                <a:lnTo>
                  <a:pt x="121" y="212"/>
                </a:lnTo>
                <a:lnTo>
                  <a:pt x="128" y="207"/>
                </a:lnTo>
                <a:lnTo>
                  <a:pt x="137" y="205"/>
                </a:lnTo>
                <a:lnTo>
                  <a:pt x="144" y="207"/>
                </a:lnTo>
                <a:lnTo>
                  <a:pt x="152" y="210"/>
                </a:lnTo>
                <a:lnTo>
                  <a:pt x="156" y="217"/>
                </a:lnTo>
                <a:lnTo>
                  <a:pt x="160" y="226"/>
                </a:lnTo>
                <a:lnTo>
                  <a:pt x="158" y="235"/>
                </a:lnTo>
                <a:lnTo>
                  <a:pt x="152" y="242"/>
                </a:lnTo>
                <a:lnTo>
                  <a:pt x="149" y="246"/>
                </a:lnTo>
                <a:lnTo>
                  <a:pt x="145" y="247"/>
                </a:lnTo>
                <a:lnTo>
                  <a:pt x="140" y="249"/>
                </a:lnTo>
                <a:lnTo>
                  <a:pt x="137" y="249"/>
                </a:lnTo>
                <a:lnTo>
                  <a:pt x="131" y="249"/>
                </a:lnTo>
                <a:lnTo>
                  <a:pt x="128" y="247"/>
                </a:lnTo>
                <a:lnTo>
                  <a:pt x="124" y="246"/>
                </a:lnTo>
                <a:lnTo>
                  <a:pt x="121" y="242"/>
                </a:lnTo>
                <a:close/>
                <a:moveTo>
                  <a:pt x="160" y="141"/>
                </a:moveTo>
                <a:lnTo>
                  <a:pt x="161" y="145"/>
                </a:lnTo>
                <a:lnTo>
                  <a:pt x="163" y="150"/>
                </a:lnTo>
                <a:lnTo>
                  <a:pt x="163" y="155"/>
                </a:lnTo>
                <a:lnTo>
                  <a:pt x="160" y="159"/>
                </a:lnTo>
                <a:lnTo>
                  <a:pt x="156" y="163"/>
                </a:lnTo>
                <a:lnTo>
                  <a:pt x="151" y="164"/>
                </a:lnTo>
                <a:lnTo>
                  <a:pt x="145" y="163"/>
                </a:lnTo>
                <a:lnTo>
                  <a:pt x="140" y="159"/>
                </a:lnTo>
                <a:lnTo>
                  <a:pt x="138" y="155"/>
                </a:lnTo>
                <a:lnTo>
                  <a:pt x="137" y="150"/>
                </a:lnTo>
                <a:lnTo>
                  <a:pt x="138" y="145"/>
                </a:lnTo>
                <a:lnTo>
                  <a:pt x="140" y="141"/>
                </a:lnTo>
                <a:lnTo>
                  <a:pt x="145" y="138"/>
                </a:lnTo>
                <a:lnTo>
                  <a:pt x="151" y="138"/>
                </a:lnTo>
                <a:lnTo>
                  <a:pt x="154" y="138"/>
                </a:lnTo>
                <a:lnTo>
                  <a:pt x="160" y="141"/>
                </a:lnTo>
                <a:close/>
                <a:moveTo>
                  <a:pt x="128" y="219"/>
                </a:moveTo>
                <a:lnTo>
                  <a:pt x="126" y="223"/>
                </a:lnTo>
                <a:lnTo>
                  <a:pt x="124" y="226"/>
                </a:lnTo>
                <a:lnTo>
                  <a:pt x="126" y="232"/>
                </a:lnTo>
                <a:lnTo>
                  <a:pt x="128" y="235"/>
                </a:lnTo>
                <a:lnTo>
                  <a:pt x="131" y="239"/>
                </a:lnTo>
                <a:lnTo>
                  <a:pt x="137" y="239"/>
                </a:lnTo>
                <a:lnTo>
                  <a:pt x="142" y="239"/>
                </a:lnTo>
                <a:lnTo>
                  <a:pt x="145" y="235"/>
                </a:lnTo>
                <a:lnTo>
                  <a:pt x="147" y="232"/>
                </a:lnTo>
                <a:lnTo>
                  <a:pt x="149" y="226"/>
                </a:lnTo>
                <a:lnTo>
                  <a:pt x="147" y="223"/>
                </a:lnTo>
                <a:lnTo>
                  <a:pt x="144" y="219"/>
                </a:lnTo>
                <a:lnTo>
                  <a:pt x="140" y="216"/>
                </a:lnTo>
                <a:lnTo>
                  <a:pt x="137" y="216"/>
                </a:lnTo>
                <a:lnTo>
                  <a:pt x="131" y="216"/>
                </a:lnTo>
                <a:lnTo>
                  <a:pt x="128" y="219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>
              <a:latin typeface="Franklin Gothic Book" panose="020B0503020102020204" pitchFamily="34" charset="0"/>
            </a:endParaRPr>
          </a:p>
        </p:txBody>
      </p:sp>
      <p:sp>
        <p:nvSpPr>
          <p:cNvPr id="11" name="Freeform 37"/>
          <p:cNvSpPr>
            <a:spLocks noEditPoints="1"/>
          </p:cNvSpPr>
          <p:nvPr/>
        </p:nvSpPr>
        <p:spPr bwMode="auto">
          <a:xfrm>
            <a:off x="2139351" y="3913187"/>
            <a:ext cx="293252" cy="504849"/>
          </a:xfrm>
          <a:custGeom>
            <a:avLst/>
            <a:gdLst/>
            <a:ahLst/>
            <a:cxnLst>
              <a:cxn ang="0">
                <a:pos x="124" y="310"/>
              </a:cxn>
              <a:cxn ang="0">
                <a:pos x="75" y="314"/>
              </a:cxn>
              <a:cxn ang="0">
                <a:pos x="30" y="303"/>
              </a:cxn>
              <a:cxn ang="0">
                <a:pos x="6" y="286"/>
              </a:cxn>
              <a:cxn ang="0">
                <a:pos x="0" y="268"/>
              </a:cxn>
              <a:cxn ang="0">
                <a:pos x="2" y="121"/>
              </a:cxn>
              <a:cxn ang="0">
                <a:pos x="20" y="103"/>
              </a:cxn>
              <a:cxn ang="0">
                <a:pos x="75" y="87"/>
              </a:cxn>
              <a:cxn ang="0">
                <a:pos x="103" y="4"/>
              </a:cxn>
              <a:cxn ang="0">
                <a:pos x="124" y="0"/>
              </a:cxn>
              <a:cxn ang="0">
                <a:pos x="140" y="6"/>
              </a:cxn>
              <a:cxn ang="0">
                <a:pos x="153" y="25"/>
              </a:cxn>
              <a:cxn ang="0">
                <a:pos x="144" y="94"/>
              </a:cxn>
              <a:cxn ang="0">
                <a:pos x="172" y="110"/>
              </a:cxn>
              <a:cxn ang="0">
                <a:pos x="183" y="126"/>
              </a:cxn>
              <a:cxn ang="0">
                <a:pos x="183" y="275"/>
              </a:cxn>
              <a:cxn ang="0">
                <a:pos x="174" y="291"/>
              </a:cxn>
              <a:cxn ang="0">
                <a:pos x="160" y="149"/>
              </a:cxn>
              <a:cxn ang="0">
                <a:pos x="138" y="156"/>
              </a:cxn>
              <a:cxn ang="0">
                <a:pos x="94" y="162"/>
              </a:cxn>
              <a:cxn ang="0">
                <a:pos x="48" y="156"/>
              </a:cxn>
              <a:cxn ang="0">
                <a:pos x="23" y="147"/>
              </a:cxn>
              <a:cxn ang="0">
                <a:pos x="29" y="275"/>
              </a:cxn>
              <a:cxn ang="0">
                <a:pos x="53" y="286"/>
              </a:cxn>
              <a:cxn ang="0">
                <a:pos x="91" y="291"/>
              </a:cxn>
              <a:cxn ang="0">
                <a:pos x="130" y="286"/>
              </a:cxn>
              <a:cxn ang="0">
                <a:pos x="153" y="277"/>
              </a:cxn>
              <a:cxn ang="0">
                <a:pos x="160" y="149"/>
              </a:cxn>
              <a:cxn ang="0">
                <a:pos x="110" y="13"/>
              </a:cxn>
              <a:cxn ang="0">
                <a:pos x="69" y="149"/>
              </a:cxn>
              <a:cxn ang="0">
                <a:pos x="142" y="31"/>
              </a:cxn>
              <a:cxn ang="0">
                <a:pos x="138" y="18"/>
              </a:cxn>
              <a:cxn ang="0">
                <a:pos x="119" y="9"/>
              </a:cxn>
              <a:cxn ang="0">
                <a:pos x="144" y="144"/>
              </a:cxn>
              <a:cxn ang="0">
                <a:pos x="160" y="135"/>
              </a:cxn>
              <a:cxn ang="0">
                <a:pos x="154" y="126"/>
              </a:cxn>
              <a:cxn ang="0">
                <a:pos x="137" y="117"/>
              </a:cxn>
              <a:cxn ang="0">
                <a:pos x="69" y="112"/>
              </a:cxn>
              <a:cxn ang="0">
                <a:pos x="32" y="123"/>
              </a:cxn>
              <a:cxn ang="0">
                <a:pos x="23" y="131"/>
              </a:cxn>
              <a:cxn ang="0">
                <a:pos x="32" y="140"/>
              </a:cxn>
              <a:cxn ang="0">
                <a:pos x="59" y="147"/>
              </a:cxn>
              <a:cxn ang="0">
                <a:pos x="114" y="23"/>
              </a:cxn>
              <a:cxn ang="0">
                <a:pos x="121" y="29"/>
              </a:cxn>
              <a:cxn ang="0">
                <a:pos x="87" y="135"/>
              </a:cxn>
              <a:cxn ang="0">
                <a:pos x="112" y="27"/>
              </a:cxn>
              <a:cxn ang="0">
                <a:pos x="45" y="167"/>
              </a:cxn>
              <a:cxn ang="0">
                <a:pos x="50" y="255"/>
              </a:cxn>
              <a:cxn ang="0">
                <a:pos x="64" y="262"/>
              </a:cxn>
              <a:cxn ang="0">
                <a:pos x="101" y="266"/>
              </a:cxn>
              <a:cxn ang="0">
                <a:pos x="135" y="255"/>
              </a:cxn>
              <a:cxn ang="0">
                <a:pos x="135" y="264"/>
              </a:cxn>
              <a:cxn ang="0">
                <a:pos x="112" y="273"/>
              </a:cxn>
              <a:cxn ang="0">
                <a:pos x="68" y="273"/>
              </a:cxn>
              <a:cxn ang="0">
                <a:pos x="48" y="266"/>
              </a:cxn>
              <a:cxn ang="0">
                <a:pos x="39" y="259"/>
              </a:cxn>
            </a:cxnLst>
            <a:rect l="0" t="0" r="r" b="b"/>
            <a:pathLst>
              <a:path w="183" h="314">
                <a:moveTo>
                  <a:pt x="153" y="303"/>
                </a:moveTo>
                <a:lnTo>
                  <a:pt x="138" y="309"/>
                </a:lnTo>
                <a:lnTo>
                  <a:pt x="124" y="310"/>
                </a:lnTo>
                <a:lnTo>
                  <a:pt x="108" y="314"/>
                </a:lnTo>
                <a:lnTo>
                  <a:pt x="91" y="314"/>
                </a:lnTo>
                <a:lnTo>
                  <a:pt x="75" y="314"/>
                </a:lnTo>
                <a:lnTo>
                  <a:pt x="59" y="310"/>
                </a:lnTo>
                <a:lnTo>
                  <a:pt x="45" y="309"/>
                </a:lnTo>
                <a:lnTo>
                  <a:pt x="30" y="303"/>
                </a:lnTo>
                <a:lnTo>
                  <a:pt x="20" y="298"/>
                </a:lnTo>
                <a:lnTo>
                  <a:pt x="9" y="291"/>
                </a:lnTo>
                <a:lnTo>
                  <a:pt x="6" y="286"/>
                </a:lnTo>
                <a:lnTo>
                  <a:pt x="2" y="280"/>
                </a:lnTo>
                <a:lnTo>
                  <a:pt x="0" y="275"/>
                </a:lnTo>
                <a:lnTo>
                  <a:pt x="0" y="268"/>
                </a:lnTo>
                <a:lnTo>
                  <a:pt x="0" y="133"/>
                </a:lnTo>
                <a:lnTo>
                  <a:pt x="0" y="126"/>
                </a:lnTo>
                <a:lnTo>
                  <a:pt x="2" y="121"/>
                </a:lnTo>
                <a:lnTo>
                  <a:pt x="6" y="116"/>
                </a:lnTo>
                <a:lnTo>
                  <a:pt x="9" y="110"/>
                </a:lnTo>
                <a:lnTo>
                  <a:pt x="20" y="103"/>
                </a:lnTo>
                <a:lnTo>
                  <a:pt x="30" y="98"/>
                </a:lnTo>
                <a:lnTo>
                  <a:pt x="52" y="91"/>
                </a:lnTo>
                <a:lnTo>
                  <a:pt x="75" y="87"/>
                </a:lnTo>
                <a:lnTo>
                  <a:pt x="94" y="18"/>
                </a:lnTo>
                <a:lnTo>
                  <a:pt x="98" y="9"/>
                </a:lnTo>
                <a:lnTo>
                  <a:pt x="103" y="4"/>
                </a:lnTo>
                <a:lnTo>
                  <a:pt x="110" y="2"/>
                </a:lnTo>
                <a:lnTo>
                  <a:pt x="117" y="0"/>
                </a:lnTo>
                <a:lnTo>
                  <a:pt x="124" y="0"/>
                </a:lnTo>
                <a:lnTo>
                  <a:pt x="130" y="0"/>
                </a:lnTo>
                <a:lnTo>
                  <a:pt x="135" y="4"/>
                </a:lnTo>
                <a:lnTo>
                  <a:pt x="140" y="6"/>
                </a:lnTo>
                <a:lnTo>
                  <a:pt x="146" y="11"/>
                </a:lnTo>
                <a:lnTo>
                  <a:pt x="151" y="18"/>
                </a:lnTo>
                <a:lnTo>
                  <a:pt x="153" y="25"/>
                </a:lnTo>
                <a:lnTo>
                  <a:pt x="153" y="32"/>
                </a:lnTo>
                <a:lnTo>
                  <a:pt x="137" y="92"/>
                </a:lnTo>
                <a:lnTo>
                  <a:pt x="144" y="94"/>
                </a:lnTo>
                <a:lnTo>
                  <a:pt x="153" y="98"/>
                </a:lnTo>
                <a:lnTo>
                  <a:pt x="163" y="103"/>
                </a:lnTo>
                <a:lnTo>
                  <a:pt x="172" y="110"/>
                </a:lnTo>
                <a:lnTo>
                  <a:pt x="177" y="116"/>
                </a:lnTo>
                <a:lnTo>
                  <a:pt x="181" y="119"/>
                </a:lnTo>
                <a:lnTo>
                  <a:pt x="183" y="126"/>
                </a:lnTo>
                <a:lnTo>
                  <a:pt x="183" y="131"/>
                </a:lnTo>
                <a:lnTo>
                  <a:pt x="183" y="268"/>
                </a:lnTo>
                <a:lnTo>
                  <a:pt x="183" y="275"/>
                </a:lnTo>
                <a:lnTo>
                  <a:pt x="181" y="280"/>
                </a:lnTo>
                <a:lnTo>
                  <a:pt x="177" y="286"/>
                </a:lnTo>
                <a:lnTo>
                  <a:pt x="174" y="291"/>
                </a:lnTo>
                <a:lnTo>
                  <a:pt x="163" y="298"/>
                </a:lnTo>
                <a:lnTo>
                  <a:pt x="153" y="303"/>
                </a:lnTo>
                <a:close/>
                <a:moveTo>
                  <a:pt x="160" y="149"/>
                </a:moveTo>
                <a:lnTo>
                  <a:pt x="156" y="151"/>
                </a:lnTo>
                <a:lnTo>
                  <a:pt x="153" y="153"/>
                </a:lnTo>
                <a:lnTo>
                  <a:pt x="138" y="156"/>
                </a:lnTo>
                <a:lnTo>
                  <a:pt x="124" y="160"/>
                </a:lnTo>
                <a:lnTo>
                  <a:pt x="110" y="160"/>
                </a:lnTo>
                <a:lnTo>
                  <a:pt x="94" y="162"/>
                </a:lnTo>
                <a:lnTo>
                  <a:pt x="78" y="160"/>
                </a:lnTo>
                <a:lnTo>
                  <a:pt x="62" y="160"/>
                </a:lnTo>
                <a:lnTo>
                  <a:pt x="48" y="156"/>
                </a:lnTo>
                <a:lnTo>
                  <a:pt x="36" y="153"/>
                </a:lnTo>
                <a:lnTo>
                  <a:pt x="29" y="149"/>
                </a:lnTo>
                <a:lnTo>
                  <a:pt x="23" y="147"/>
                </a:lnTo>
                <a:lnTo>
                  <a:pt x="23" y="264"/>
                </a:lnTo>
                <a:lnTo>
                  <a:pt x="25" y="271"/>
                </a:lnTo>
                <a:lnTo>
                  <a:pt x="29" y="275"/>
                </a:lnTo>
                <a:lnTo>
                  <a:pt x="34" y="278"/>
                </a:lnTo>
                <a:lnTo>
                  <a:pt x="41" y="282"/>
                </a:lnTo>
                <a:lnTo>
                  <a:pt x="53" y="286"/>
                </a:lnTo>
                <a:lnTo>
                  <a:pt x="66" y="289"/>
                </a:lnTo>
                <a:lnTo>
                  <a:pt x="78" y="291"/>
                </a:lnTo>
                <a:lnTo>
                  <a:pt x="91" y="291"/>
                </a:lnTo>
                <a:lnTo>
                  <a:pt x="105" y="291"/>
                </a:lnTo>
                <a:lnTo>
                  <a:pt x="117" y="289"/>
                </a:lnTo>
                <a:lnTo>
                  <a:pt x="130" y="286"/>
                </a:lnTo>
                <a:lnTo>
                  <a:pt x="140" y="282"/>
                </a:lnTo>
                <a:lnTo>
                  <a:pt x="147" y="280"/>
                </a:lnTo>
                <a:lnTo>
                  <a:pt x="153" y="277"/>
                </a:lnTo>
                <a:lnTo>
                  <a:pt x="158" y="271"/>
                </a:lnTo>
                <a:lnTo>
                  <a:pt x="160" y="264"/>
                </a:lnTo>
                <a:lnTo>
                  <a:pt x="160" y="149"/>
                </a:lnTo>
                <a:close/>
                <a:moveTo>
                  <a:pt x="119" y="9"/>
                </a:moveTo>
                <a:lnTo>
                  <a:pt x="114" y="11"/>
                </a:lnTo>
                <a:lnTo>
                  <a:pt x="110" y="13"/>
                </a:lnTo>
                <a:lnTo>
                  <a:pt x="107" y="16"/>
                </a:lnTo>
                <a:lnTo>
                  <a:pt x="105" y="20"/>
                </a:lnTo>
                <a:lnTo>
                  <a:pt x="69" y="149"/>
                </a:lnTo>
                <a:lnTo>
                  <a:pt x="89" y="151"/>
                </a:lnTo>
                <a:lnTo>
                  <a:pt x="110" y="151"/>
                </a:lnTo>
                <a:lnTo>
                  <a:pt x="142" y="31"/>
                </a:lnTo>
                <a:lnTo>
                  <a:pt x="142" y="25"/>
                </a:lnTo>
                <a:lnTo>
                  <a:pt x="142" y="22"/>
                </a:lnTo>
                <a:lnTo>
                  <a:pt x="138" y="18"/>
                </a:lnTo>
                <a:lnTo>
                  <a:pt x="135" y="15"/>
                </a:lnTo>
                <a:lnTo>
                  <a:pt x="126" y="11"/>
                </a:lnTo>
                <a:lnTo>
                  <a:pt x="119" y="9"/>
                </a:lnTo>
                <a:close/>
                <a:moveTo>
                  <a:pt x="121" y="149"/>
                </a:moveTo>
                <a:lnTo>
                  <a:pt x="133" y="147"/>
                </a:lnTo>
                <a:lnTo>
                  <a:pt x="144" y="144"/>
                </a:lnTo>
                <a:lnTo>
                  <a:pt x="151" y="142"/>
                </a:lnTo>
                <a:lnTo>
                  <a:pt x="156" y="139"/>
                </a:lnTo>
                <a:lnTo>
                  <a:pt x="160" y="135"/>
                </a:lnTo>
                <a:lnTo>
                  <a:pt x="160" y="133"/>
                </a:lnTo>
                <a:lnTo>
                  <a:pt x="158" y="130"/>
                </a:lnTo>
                <a:lnTo>
                  <a:pt x="154" y="126"/>
                </a:lnTo>
                <a:lnTo>
                  <a:pt x="151" y="123"/>
                </a:lnTo>
                <a:lnTo>
                  <a:pt x="144" y="119"/>
                </a:lnTo>
                <a:lnTo>
                  <a:pt x="137" y="117"/>
                </a:lnTo>
                <a:lnTo>
                  <a:pt x="130" y="116"/>
                </a:lnTo>
                <a:lnTo>
                  <a:pt x="121" y="149"/>
                </a:lnTo>
                <a:close/>
                <a:moveTo>
                  <a:pt x="69" y="112"/>
                </a:moveTo>
                <a:lnTo>
                  <a:pt x="53" y="116"/>
                </a:lnTo>
                <a:lnTo>
                  <a:pt x="39" y="119"/>
                </a:lnTo>
                <a:lnTo>
                  <a:pt x="32" y="123"/>
                </a:lnTo>
                <a:lnTo>
                  <a:pt x="27" y="126"/>
                </a:lnTo>
                <a:lnTo>
                  <a:pt x="25" y="128"/>
                </a:lnTo>
                <a:lnTo>
                  <a:pt x="23" y="131"/>
                </a:lnTo>
                <a:lnTo>
                  <a:pt x="25" y="135"/>
                </a:lnTo>
                <a:lnTo>
                  <a:pt x="27" y="137"/>
                </a:lnTo>
                <a:lnTo>
                  <a:pt x="32" y="140"/>
                </a:lnTo>
                <a:lnTo>
                  <a:pt x="39" y="142"/>
                </a:lnTo>
                <a:lnTo>
                  <a:pt x="48" y="146"/>
                </a:lnTo>
                <a:lnTo>
                  <a:pt x="59" y="147"/>
                </a:lnTo>
                <a:lnTo>
                  <a:pt x="69" y="112"/>
                </a:lnTo>
                <a:close/>
                <a:moveTo>
                  <a:pt x="112" y="27"/>
                </a:moveTo>
                <a:lnTo>
                  <a:pt x="114" y="23"/>
                </a:lnTo>
                <a:lnTo>
                  <a:pt x="117" y="23"/>
                </a:lnTo>
                <a:lnTo>
                  <a:pt x="121" y="25"/>
                </a:lnTo>
                <a:lnTo>
                  <a:pt x="121" y="29"/>
                </a:lnTo>
                <a:lnTo>
                  <a:pt x="92" y="131"/>
                </a:lnTo>
                <a:lnTo>
                  <a:pt x="91" y="135"/>
                </a:lnTo>
                <a:lnTo>
                  <a:pt x="87" y="135"/>
                </a:lnTo>
                <a:lnTo>
                  <a:pt x="84" y="133"/>
                </a:lnTo>
                <a:lnTo>
                  <a:pt x="84" y="128"/>
                </a:lnTo>
                <a:lnTo>
                  <a:pt x="112" y="27"/>
                </a:lnTo>
                <a:close/>
                <a:moveTo>
                  <a:pt x="39" y="172"/>
                </a:moveTo>
                <a:lnTo>
                  <a:pt x="41" y="169"/>
                </a:lnTo>
                <a:lnTo>
                  <a:pt x="45" y="167"/>
                </a:lnTo>
                <a:lnTo>
                  <a:pt x="48" y="169"/>
                </a:lnTo>
                <a:lnTo>
                  <a:pt x="50" y="172"/>
                </a:lnTo>
                <a:lnTo>
                  <a:pt x="50" y="255"/>
                </a:lnTo>
                <a:lnTo>
                  <a:pt x="53" y="257"/>
                </a:lnTo>
                <a:lnTo>
                  <a:pt x="59" y="259"/>
                </a:lnTo>
                <a:lnTo>
                  <a:pt x="64" y="262"/>
                </a:lnTo>
                <a:lnTo>
                  <a:pt x="69" y="262"/>
                </a:lnTo>
                <a:lnTo>
                  <a:pt x="85" y="266"/>
                </a:lnTo>
                <a:lnTo>
                  <a:pt x="101" y="266"/>
                </a:lnTo>
                <a:lnTo>
                  <a:pt x="117" y="262"/>
                </a:lnTo>
                <a:lnTo>
                  <a:pt x="131" y="255"/>
                </a:lnTo>
                <a:lnTo>
                  <a:pt x="135" y="255"/>
                </a:lnTo>
                <a:lnTo>
                  <a:pt x="137" y="257"/>
                </a:lnTo>
                <a:lnTo>
                  <a:pt x="138" y="262"/>
                </a:lnTo>
                <a:lnTo>
                  <a:pt x="135" y="264"/>
                </a:lnTo>
                <a:lnTo>
                  <a:pt x="128" y="270"/>
                </a:lnTo>
                <a:lnTo>
                  <a:pt x="119" y="271"/>
                </a:lnTo>
                <a:lnTo>
                  <a:pt x="112" y="273"/>
                </a:lnTo>
                <a:lnTo>
                  <a:pt x="103" y="275"/>
                </a:lnTo>
                <a:lnTo>
                  <a:pt x="85" y="275"/>
                </a:lnTo>
                <a:lnTo>
                  <a:pt x="68" y="273"/>
                </a:lnTo>
                <a:lnTo>
                  <a:pt x="61" y="271"/>
                </a:lnTo>
                <a:lnTo>
                  <a:pt x="55" y="270"/>
                </a:lnTo>
                <a:lnTo>
                  <a:pt x="48" y="266"/>
                </a:lnTo>
                <a:lnTo>
                  <a:pt x="43" y="264"/>
                </a:lnTo>
                <a:lnTo>
                  <a:pt x="41" y="262"/>
                </a:lnTo>
                <a:lnTo>
                  <a:pt x="39" y="259"/>
                </a:lnTo>
                <a:lnTo>
                  <a:pt x="39" y="17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>
              <a:latin typeface="Franklin Gothic Book" panose="020B0503020102020204" pitchFamily="34" charset="0"/>
            </a:endParaRPr>
          </a:p>
        </p:txBody>
      </p:sp>
      <p:sp>
        <p:nvSpPr>
          <p:cNvPr id="14" name="Freeform 8"/>
          <p:cNvSpPr>
            <a:spLocks noEditPoints="1"/>
          </p:cNvSpPr>
          <p:nvPr/>
        </p:nvSpPr>
        <p:spPr bwMode="auto">
          <a:xfrm>
            <a:off x="6596480" y="4114800"/>
            <a:ext cx="511685" cy="409570"/>
          </a:xfrm>
          <a:custGeom>
            <a:avLst/>
            <a:gdLst/>
            <a:ahLst/>
            <a:cxnLst>
              <a:cxn ang="0">
                <a:pos x="331" y="0"/>
              </a:cxn>
              <a:cxn ang="0">
                <a:pos x="343" y="2"/>
              </a:cxn>
              <a:cxn ang="0">
                <a:pos x="348" y="14"/>
              </a:cxn>
              <a:cxn ang="0">
                <a:pos x="348" y="249"/>
              </a:cxn>
              <a:cxn ang="0">
                <a:pos x="345" y="256"/>
              </a:cxn>
              <a:cxn ang="0">
                <a:pos x="336" y="259"/>
              </a:cxn>
              <a:cxn ang="0">
                <a:pos x="231" y="233"/>
              </a:cxn>
              <a:cxn ang="0">
                <a:pos x="231" y="266"/>
              </a:cxn>
              <a:cxn ang="0">
                <a:pos x="228" y="272"/>
              </a:cxn>
              <a:cxn ang="0">
                <a:pos x="219" y="275"/>
              </a:cxn>
              <a:cxn ang="0">
                <a:pos x="116" y="252"/>
              </a:cxn>
              <a:cxn ang="0">
                <a:pos x="109" y="247"/>
              </a:cxn>
              <a:cxn ang="0">
                <a:pos x="105" y="238"/>
              </a:cxn>
              <a:cxn ang="0">
                <a:pos x="73" y="192"/>
              </a:cxn>
              <a:cxn ang="0">
                <a:pos x="70" y="201"/>
              </a:cxn>
              <a:cxn ang="0">
                <a:pos x="59" y="204"/>
              </a:cxn>
              <a:cxn ang="0">
                <a:pos x="9" y="202"/>
              </a:cxn>
              <a:cxn ang="0">
                <a:pos x="0" y="195"/>
              </a:cxn>
              <a:cxn ang="0">
                <a:pos x="0" y="92"/>
              </a:cxn>
              <a:cxn ang="0">
                <a:pos x="4" y="82"/>
              </a:cxn>
              <a:cxn ang="0">
                <a:pos x="13" y="78"/>
              </a:cxn>
              <a:cxn ang="0">
                <a:pos x="62" y="78"/>
              </a:cxn>
              <a:cxn ang="0">
                <a:pos x="71" y="84"/>
              </a:cxn>
              <a:cxn ang="0">
                <a:pos x="61" y="107"/>
              </a:cxn>
              <a:cxn ang="0">
                <a:pos x="27" y="176"/>
              </a:cxn>
              <a:cxn ang="0">
                <a:pos x="61" y="107"/>
              </a:cxn>
              <a:cxn ang="0">
                <a:pos x="212" y="211"/>
              </a:cxn>
              <a:cxn ang="0">
                <a:pos x="125" y="234"/>
              </a:cxn>
              <a:cxn ang="0">
                <a:pos x="320" y="227"/>
              </a:cxn>
              <a:cxn ang="0">
                <a:pos x="73" y="117"/>
              </a:cxn>
              <a:cxn ang="0">
                <a:pos x="135" y="179"/>
              </a:cxn>
              <a:cxn ang="0">
                <a:pos x="260" y="211"/>
              </a:cxn>
              <a:cxn ang="0">
                <a:pos x="109" y="133"/>
              </a:cxn>
              <a:cxn ang="0">
                <a:pos x="102" y="130"/>
              </a:cxn>
              <a:cxn ang="0">
                <a:pos x="105" y="123"/>
              </a:cxn>
              <a:cxn ang="0">
                <a:pos x="297" y="64"/>
              </a:cxn>
              <a:cxn ang="0">
                <a:pos x="299" y="71"/>
              </a:cxn>
              <a:cxn ang="0">
                <a:pos x="109" y="133"/>
              </a:cxn>
            </a:cxnLst>
            <a:rect l="0" t="0" r="r" b="b"/>
            <a:pathLst>
              <a:path w="348" h="275">
                <a:moveTo>
                  <a:pt x="73" y="89"/>
                </a:moveTo>
                <a:lnTo>
                  <a:pt x="331" y="0"/>
                </a:lnTo>
                <a:lnTo>
                  <a:pt x="338" y="0"/>
                </a:lnTo>
                <a:lnTo>
                  <a:pt x="343" y="2"/>
                </a:lnTo>
                <a:lnTo>
                  <a:pt x="347" y="7"/>
                </a:lnTo>
                <a:lnTo>
                  <a:pt x="348" y="14"/>
                </a:lnTo>
                <a:lnTo>
                  <a:pt x="348" y="245"/>
                </a:lnTo>
                <a:lnTo>
                  <a:pt x="348" y="249"/>
                </a:lnTo>
                <a:lnTo>
                  <a:pt x="347" y="252"/>
                </a:lnTo>
                <a:lnTo>
                  <a:pt x="345" y="256"/>
                </a:lnTo>
                <a:lnTo>
                  <a:pt x="341" y="257"/>
                </a:lnTo>
                <a:lnTo>
                  <a:pt x="336" y="259"/>
                </a:lnTo>
                <a:lnTo>
                  <a:pt x="329" y="259"/>
                </a:lnTo>
                <a:lnTo>
                  <a:pt x="231" y="233"/>
                </a:lnTo>
                <a:lnTo>
                  <a:pt x="231" y="261"/>
                </a:lnTo>
                <a:lnTo>
                  <a:pt x="231" y="266"/>
                </a:lnTo>
                <a:lnTo>
                  <a:pt x="229" y="268"/>
                </a:lnTo>
                <a:lnTo>
                  <a:pt x="228" y="272"/>
                </a:lnTo>
                <a:lnTo>
                  <a:pt x="226" y="273"/>
                </a:lnTo>
                <a:lnTo>
                  <a:pt x="219" y="275"/>
                </a:lnTo>
                <a:lnTo>
                  <a:pt x="212" y="275"/>
                </a:lnTo>
                <a:lnTo>
                  <a:pt x="116" y="252"/>
                </a:lnTo>
                <a:lnTo>
                  <a:pt x="110" y="250"/>
                </a:lnTo>
                <a:lnTo>
                  <a:pt x="109" y="247"/>
                </a:lnTo>
                <a:lnTo>
                  <a:pt x="105" y="243"/>
                </a:lnTo>
                <a:lnTo>
                  <a:pt x="105" y="238"/>
                </a:lnTo>
                <a:lnTo>
                  <a:pt x="105" y="199"/>
                </a:lnTo>
                <a:lnTo>
                  <a:pt x="73" y="192"/>
                </a:lnTo>
                <a:lnTo>
                  <a:pt x="71" y="197"/>
                </a:lnTo>
                <a:lnTo>
                  <a:pt x="70" y="201"/>
                </a:lnTo>
                <a:lnTo>
                  <a:pt x="64" y="202"/>
                </a:lnTo>
                <a:lnTo>
                  <a:pt x="59" y="204"/>
                </a:lnTo>
                <a:lnTo>
                  <a:pt x="15" y="204"/>
                </a:lnTo>
                <a:lnTo>
                  <a:pt x="9" y="202"/>
                </a:lnTo>
                <a:lnTo>
                  <a:pt x="4" y="201"/>
                </a:lnTo>
                <a:lnTo>
                  <a:pt x="0" y="195"/>
                </a:lnTo>
                <a:lnTo>
                  <a:pt x="0" y="190"/>
                </a:lnTo>
                <a:lnTo>
                  <a:pt x="0" y="92"/>
                </a:lnTo>
                <a:lnTo>
                  <a:pt x="0" y="87"/>
                </a:lnTo>
                <a:lnTo>
                  <a:pt x="4" y="82"/>
                </a:lnTo>
                <a:lnTo>
                  <a:pt x="7" y="80"/>
                </a:lnTo>
                <a:lnTo>
                  <a:pt x="13" y="78"/>
                </a:lnTo>
                <a:lnTo>
                  <a:pt x="57" y="78"/>
                </a:lnTo>
                <a:lnTo>
                  <a:pt x="62" y="78"/>
                </a:lnTo>
                <a:lnTo>
                  <a:pt x="68" y="80"/>
                </a:lnTo>
                <a:lnTo>
                  <a:pt x="71" y="84"/>
                </a:lnTo>
                <a:lnTo>
                  <a:pt x="73" y="89"/>
                </a:lnTo>
                <a:close/>
                <a:moveTo>
                  <a:pt x="61" y="107"/>
                </a:moveTo>
                <a:lnTo>
                  <a:pt x="27" y="107"/>
                </a:lnTo>
                <a:lnTo>
                  <a:pt x="27" y="176"/>
                </a:lnTo>
                <a:lnTo>
                  <a:pt x="61" y="176"/>
                </a:lnTo>
                <a:lnTo>
                  <a:pt x="61" y="107"/>
                </a:lnTo>
                <a:close/>
                <a:moveTo>
                  <a:pt x="212" y="254"/>
                </a:moveTo>
                <a:lnTo>
                  <a:pt x="212" y="211"/>
                </a:lnTo>
                <a:lnTo>
                  <a:pt x="125" y="188"/>
                </a:lnTo>
                <a:lnTo>
                  <a:pt x="125" y="234"/>
                </a:lnTo>
                <a:lnTo>
                  <a:pt x="212" y="254"/>
                </a:lnTo>
                <a:close/>
                <a:moveTo>
                  <a:pt x="320" y="227"/>
                </a:moveTo>
                <a:lnTo>
                  <a:pt x="320" y="32"/>
                </a:lnTo>
                <a:lnTo>
                  <a:pt x="73" y="117"/>
                </a:lnTo>
                <a:lnTo>
                  <a:pt x="73" y="163"/>
                </a:lnTo>
                <a:lnTo>
                  <a:pt x="135" y="179"/>
                </a:lnTo>
                <a:lnTo>
                  <a:pt x="197" y="195"/>
                </a:lnTo>
                <a:lnTo>
                  <a:pt x="260" y="211"/>
                </a:lnTo>
                <a:lnTo>
                  <a:pt x="320" y="227"/>
                </a:lnTo>
                <a:close/>
                <a:moveTo>
                  <a:pt x="109" y="133"/>
                </a:moveTo>
                <a:lnTo>
                  <a:pt x="105" y="133"/>
                </a:lnTo>
                <a:lnTo>
                  <a:pt x="102" y="130"/>
                </a:lnTo>
                <a:lnTo>
                  <a:pt x="102" y="126"/>
                </a:lnTo>
                <a:lnTo>
                  <a:pt x="105" y="123"/>
                </a:lnTo>
                <a:lnTo>
                  <a:pt x="292" y="64"/>
                </a:lnTo>
                <a:lnTo>
                  <a:pt x="297" y="64"/>
                </a:lnTo>
                <a:lnTo>
                  <a:pt x="299" y="68"/>
                </a:lnTo>
                <a:lnTo>
                  <a:pt x="299" y="71"/>
                </a:lnTo>
                <a:lnTo>
                  <a:pt x="295" y="75"/>
                </a:lnTo>
                <a:lnTo>
                  <a:pt x="109" y="133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>
              <a:latin typeface="Franklin Gothic Book" panose="020B050302010202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498120" y="146649"/>
            <a:ext cx="5944660" cy="5839134"/>
          </a:xfrm>
          <a:custGeom>
            <a:avLst/>
            <a:gdLst>
              <a:gd name="connsiteX0" fmla="*/ 3039374 w 5944660"/>
              <a:gd name="connsiteY0" fmla="*/ 0 h 5839134"/>
              <a:gd name="connsiteX1" fmla="*/ 4825042 w 5944660"/>
              <a:gd name="connsiteY1" fmla="*/ 1820173 h 5839134"/>
              <a:gd name="connsiteX2" fmla="*/ 4788764 w 5944660"/>
              <a:gd name="connsiteY2" fmla="*/ 2187001 h 5839134"/>
              <a:gd name="connsiteX3" fmla="*/ 4748812 w 5944660"/>
              <a:gd name="connsiteY3" fmla="*/ 2345384 h 5839134"/>
              <a:gd name="connsiteX4" fmla="*/ 4854055 w 5944660"/>
              <a:gd name="connsiteY4" fmla="*/ 2384172 h 5839134"/>
              <a:gd name="connsiteX5" fmla="*/ 5944660 w 5944660"/>
              <a:gd name="connsiteY5" fmla="*/ 4041000 h 5839134"/>
              <a:gd name="connsiteX6" fmla="*/ 4158992 w 5944660"/>
              <a:gd name="connsiteY6" fmla="*/ 5839134 h 5839134"/>
              <a:gd name="connsiteX7" fmla="*/ 3023142 w 5944660"/>
              <a:gd name="connsiteY7" fmla="*/ 5428528 h 5839134"/>
              <a:gd name="connsiteX8" fmla="*/ 2969288 w 5944660"/>
              <a:gd name="connsiteY8" fmla="*/ 5379241 h 5839134"/>
              <a:gd name="connsiteX9" fmla="*/ 2921519 w 5944660"/>
              <a:gd name="connsiteY9" fmla="*/ 5423495 h 5839134"/>
              <a:gd name="connsiteX10" fmla="*/ 1785668 w 5944660"/>
              <a:gd name="connsiteY10" fmla="*/ 5839134 h 5839134"/>
              <a:gd name="connsiteX11" fmla="*/ 0 w 5944660"/>
              <a:gd name="connsiteY11" fmla="*/ 4018961 h 5839134"/>
              <a:gd name="connsiteX12" fmla="*/ 1254665 w 5944660"/>
              <a:gd name="connsiteY12" fmla="*/ 2280620 h 5839134"/>
              <a:gd name="connsiteX13" fmla="*/ 1308774 w 5944660"/>
              <a:gd name="connsiteY13" fmla="*/ 2266438 h 5839134"/>
              <a:gd name="connsiteX14" fmla="*/ 1299432 w 5944660"/>
              <a:gd name="connsiteY14" fmla="*/ 2231236 h 5839134"/>
              <a:gd name="connsiteX15" fmla="*/ 1253706 w 5944660"/>
              <a:gd name="connsiteY15" fmla="*/ 1820173 h 5839134"/>
              <a:gd name="connsiteX16" fmla="*/ 3039374 w 5944660"/>
              <a:gd name="connsiteY16" fmla="*/ 0 h 583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44660" h="5839134">
                <a:moveTo>
                  <a:pt x="3039374" y="0"/>
                </a:moveTo>
                <a:cubicBezTo>
                  <a:pt x="4025571" y="0"/>
                  <a:pt x="4825042" y="814919"/>
                  <a:pt x="4825042" y="1820173"/>
                </a:cubicBezTo>
                <a:cubicBezTo>
                  <a:pt x="4825042" y="1945830"/>
                  <a:pt x="4812551" y="2068513"/>
                  <a:pt x="4788764" y="2187001"/>
                </a:cubicBezTo>
                <a:lnTo>
                  <a:pt x="4748812" y="2345384"/>
                </a:lnTo>
                <a:lnTo>
                  <a:pt x="4854055" y="2384172"/>
                </a:lnTo>
                <a:cubicBezTo>
                  <a:pt x="5494958" y="2657144"/>
                  <a:pt x="5944660" y="3296189"/>
                  <a:pt x="5944660" y="4041000"/>
                </a:cubicBezTo>
                <a:cubicBezTo>
                  <a:pt x="5944660" y="5034082"/>
                  <a:pt x="5145189" y="5839134"/>
                  <a:pt x="4158992" y="5839134"/>
                </a:cubicBezTo>
                <a:cubicBezTo>
                  <a:pt x="3727531" y="5839134"/>
                  <a:pt x="3331810" y="5685042"/>
                  <a:pt x="3023142" y="5428528"/>
                </a:cubicBezTo>
                <a:lnTo>
                  <a:pt x="2969288" y="5379241"/>
                </a:lnTo>
                <a:lnTo>
                  <a:pt x="2921519" y="5423495"/>
                </a:lnTo>
                <a:cubicBezTo>
                  <a:pt x="2612850" y="5683154"/>
                  <a:pt x="2217129" y="5839134"/>
                  <a:pt x="1785668" y="5839134"/>
                </a:cubicBezTo>
                <a:cubicBezTo>
                  <a:pt x="799471" y="5839134"/>
                  <a:pt x="0" y="5024215"/>
                  <a:pt x="0" y="4018961"/>
                </a:cubicBezTo>
                <a:cubicBezTo>
                  <a:pt x="0" y="3202192"/>
                  <a:pt x="527776" y="2511074"/>
                  <a:pt x="1254665" y="2280620"/>
                </a:cubicBezTo>
                <a:lnTo>
                  <a:pt x="1308774" y="2266438"/>
                </a:lnTo>
                <a:lnTo>
                  <a:pt x="1299432" y="2231236"/>
                </a:lnTo>
                <a:cubicBezTo>
                  <a:pt x="1269516" y="2099137"/>
                  <a:pt x="1253706" y="1961537"/>
                  <a:pt x="1253706" y="1820173"/>
                </a:cubicBezTo>
                <a:cubicBezTo>
                  <a:pt x="1253706" y="814919"/>
                  <a:pt x="2053177" y="0"/>
                  <a:pt x="3039374" y="0"/>
                </a:cubicBezTo>
                <a:close/>
              </a:path>
            </a:pathLst>
          </a:custGeom>
          <a:noFill/>
          <a:ln w="38100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90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3"/>
          <p:cNvSpPr txBox="1">
            <a:spLocks/>
          </p:cNvSpPr>
          <p:nvPr/>
        </p:nvSpPr>
        <p:spPr>
          <a:xfrm>
            <a:off x="684963" y="1880918"/>
            <a:ext cx="4587802" cy="29462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lnSpc>
                <a:spcPct val="70000"/>
              </a:lnSpc>
              <a:buNone/>
              <a:defRPr lang="en-US" sz="8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Application: </a:t>
            </a:r>
          </a:p>
          <a:p>
            <a:r>
              <a:rPr lang="en-ZA" sz="4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S</a:t>
            </a:r>
            <a:r>
              <a:rPr lang="en-ZA" sz="4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tories </a:t>
            </a:r>
          </a:p>
          <a:p>
            <a:r>
              <a:rPr lang="en-ZA" sz="4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Images</a:t>
            </a:r>
            <a:endParaRPr lang="en-ZA" sz="4400" i="1" dirty="0" smtClean="0">
              <a:solidFill>
                <a:schemeClr val="tx1">
                  <a:lumMod val="85000"/>
                  <a:lumOff val="15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en-ZA" sz="4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Community</a:t>
            </a:r>
          </a:p>
          <a:p>
            <a:r>
              <a:rPr lang="en-ZA" sz="4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 </a:t>
            </a:r>
            <a:endParaRPr lang="en-ZA" sz="4400" i="1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454099" y="1709939"/>
            <a:ext cx="0" cy="2881159"/>
          </a:xfrm>
          <a:prstGeom prst="line">
            <a:avLst/>
          </a:prstGeom>
          <a:ln w="12700">
            <a:solidFill>
              <a:srgbClr val="3C86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47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470" y="802257"/>
            <a:ext cx="2916499" cy="51848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846" y="115079"/>
            <a:ext cx="52565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dirty="0" smtClean="0">
                <a:solidFill>
                  <a:srgbClr val="3C8689"/>
                </a:solidFill>
                <a:latin typeface="Franklin Gothic Book" panose="020B0503020102020204" pitchFamily="34" charset="0"/>
              </a:rPr>
              <a:t>Data stories</a:t>
            </a:r>
            <a:endParaRPr lang="en-ZA" sz="2800" dirty="0">
              <a:solidFill>
                <a:srgbClr val="3C8689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28" y="802257"/>
            <a:ext cx="4678249" cy="1164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28" y="1997234"/>
            <a:ext cx="4678249" cy="4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6426678"/>
          </a:xfrm>
          <a:prstGeom prst="rect">
            <a:avLst/>
          </a:prstGeom>
          <a:solidFill>
            <a:srgbClr val="F1E5D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876889" y="3009811"/>
            <a:ext cx="2429036" cy="38910"/>
          </a:xfrm>
          <a:prstGeom prst="line">
            <a:avLst/>
          </a:prstGeom>
          <a:ln w="190500">
            <a:gradFill flip="none" rotWithShape="1">
              <a:gsLst>
                <a:gs pos="29000">
                  <a:srgbClr val="C39863"/>
                </a:gs>
                <a:gs pos="65000">
                  <a:srgbClr val="62BFC4"/>
                </a:gs>
              </a:gsLst>
              <a:lin ang="1080000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9058" y="225588"/>
            <a:ext cx="8629340" cy="59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  <a:defRPr/>
            </a:pPr>
            <a:r>
              <a:rPr lang="en-US" sz="2100" b="1" kern="0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items are increasing the cost of your grocery bill?</a:t>
            </a:r>
          </a:p>
          <a:p>
            <a:pPr>
              <a:spcAft>
                <a:spcPts val="100"/>
              </a:spcAft>
              <a:defRPr/>
            </a:pPr>
            <a:r>
              <a:rPr lang="en-ZA" sz="1100" kern="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rise in food prices over a period of a year (March 2016 compared with March 2015)</a:t>
            </a:r>
            <a:endParaRPr lang="en-US" sz="1100" kern="0" dirty="0" smtClean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88143" y="1470571"/>
            <a:ext cx="2413972" cy="1585586"/>
          </a:xfrm>
          <a:custGeom>
            <a:avLst/>
            <a:gdLst>
              <a:gd name="connsiteX0" fmla="*/ 0 w 2476982"/>
              <a:gd name="connsiteY0" fmla="*/ 1724628 h 1739986"/>
              <a:gd name="connsiteX1" fmla="*/ 347241 w 2476982"/>
              <a:gd name="connsiteY1" fmla="*/ 1736203 h 1739986"/>
              <a:gd name="connsiteX2" fmla="*/ 509286 w 2476982"/>
              <a:gd name="connsiteY2" fmla="*/ 1666755 h 1739986"/>
              <a:gd name="connsiteX3" fmla="*/ 648182 w 2476982"/>
              <a:gd name="connsiteY3" fmla="*/ 1516284 h 1739986"/>
              <a:gd name="connsiteX4" fmla="*/ 763929 w 2476982"/>
              <a:gd name="connsiteY4" fmla="*/ 1342664 h 1739986"/>
              <a:gd name="connsiteX5" fmla="*/ 914400 w 2476982"/>
              <a:gd name="connsiteY5" fmla="*/ 1076446 h 1739986"/>
              <a:gd name="connsiteX6" fmla="*/ 1157469 w 2476982"/>
              <a:gd name="connsiteY6" fmla="*/ 682907 h 1739986"/>
              <a:gd name="connsiteX7" fmla="*/ 1423686 w 2476982"/>
              <a:gd name="connsiteY7" fmla="*/ 381965 h 1739986"/>
              <a:gd name="connsiteX8" fmla="*/ 1805651 w 2476982"/>
              <a:gd name="connsiteY8" fmla="*/ 104173 h 1739986"/>
              <a:gd name="connsiteX9" fmla="*/ 2106593 w 2476982"/>
              <a:gd name="connsiteY9" fmla="*/ 23150 h 1739986"/>
              <a:gd name="connsiteX10" fmla="*/ 2476982 w 2476982"/>
              <a:gd name="connsiteY10" fmla="*/ 0 h 173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6982" h="1739986">
                <a:moveTo>
                  <a:pt x="0" y="1724628"/>
                </a:moveTo>
                <a:cubicBezTo>
                  <a:pt x="131180" y="1735238"/>
                  <a:pt x="262360" y="1745848"/>
                  <a:pt x="347241" y="1736203"/>
                </a:cubicBezTo>
                <a:cubicBezTo>
                  <a:pt x="432122" y="1726558"/>
                  <a:pt x="459129" y="1703408"/>
                  <a:pt x="509286" y="1666755"/>
                </a:cubicBezTo>
                <a:cubicBezTo>
                  <a:pt x="559443" y="1630102"/>
                  <a:pt x="605742" y="1570299"/>
                  <a:pt x="648182" y="1516284"/>
                </a:cubicBezTo>
                <a:cubicBezTo>
                  <a:pt x="690623" y="1462269"/>
                  <a:pt x="719559" y="1415970"/>
                  <a:pt x="763929" y="1342664"/>
                </a:cubicBezTo>
                <a:cubicBezTo>
                  <a:pt x="808299" y="1269358"/>
                  <a:pt x="848810" y="1186406"/>
                  <a:pt x="914400" y="1076446"/>
                </a:cubicBezTo>
                <a:cubicBezTo>
                  <a:pt x="979990" y="966486"/>
                  <a:pt x="1072588" y="798654"/>
                  <a:pt x="1157469" y="682907"/>
                </a:cubicBezTo>
                <a:cubicBezTo>
                  <a:pt x="1242350" y="567160"/>
                  <a:pt x="1315656" y="478421"/>
                  <a:pt x="1423686" y="381965"/>
                </a:cubicBezTo>
                <a:cubicBezTo>
                  <a:pt x="1531716" y="285509"/>
                  <a:pt x="1691833" y="163975"/>
                  <a:pt x="1805651" y="104173"/>
                </a:cubicBezTo>
                <a:cubicBezTo>
                  <a:pt x="1919469" y="44371"/>
                  <a:pt x="1994704" y="40512"/>
                  <a:pt x="2106593" y="23150"/>
                </a:cubicBezTo>
                <a:cubicBezTo>
                  <a:pt x="2218482" y="5788"/>
                  <a:pt x="2347732" y="2894"/>
                  <a:pt x="2476982" y="0"/>
                </a:cubicBezTo>
              </a:path>
            </a:pathLst>
          </a:custGeom>
          <a:noFill/>
          <a:ln w="190500">
            <a:gradFill flip="none" rotWithShape="1">
              <a:gsLst>
                <a:gs pos="73000">
                  <a:srgbClr val="C39863"/>
                </a:gs>
                <a:gs pos="40000">
                  <a:srgbClr val="62BFC4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prstClr val="white"/>
                </a:solidFill>
              </a:rPr>
              <a:t>s</a:t>
            </a:r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876888" y="1977301"/>
            <a:ext cx="2449797" cy="1092507"/>
          </a:xfrm>
          <a:custGeom>
            <a:avLst/>
            <a:gdLst>
              <a:gd name="connsiteX0" fmla="*/ 0 w 2476982"/>
              <a:gd name="connsiteY0" fmla="*/ 1724628 h 1739986"/>
              <a:gd name="connsiteX1" fmla="*/ 347241 w 2476982"/>
              <a:gd name="connsiteY1" fmla="*/ 1736203 h 1739986"/>
              <a:gd name="connsiteX2" fmla="*/ 509286 w 2476982"/>
              <a:gd name="connsiteY2" fmla="*/ 1666755 h 1739986"/>
              <a:gd name="connsiteX3" fmla="*/ 648182 w 2476982"/>
              <a:gd name="connsiteY3" fmla="*/ 1516284 h 1739986"/>
              <a:gd name="connsiteX4" fmla="*/ 763929 w 2476982"/>
              <a:gd name="connsiteY4" fmla="*/ 1342664 h 1739986"/>
              <a:gd name="connsiteX5" fmla="*/ 914400 w 2476982"/>
              <a:gd name="connsiteY5" fmla="*/ 1076446 h 1739986"/>
              <a:gd name="connsiteX6" fmla="*/ 1157469 w 2476982"/>
              <a:gd name="connsiteY6" fmla="*/ 682907 h 1739986"/>
              <a:gd name="connsiteX7" fmla="*/ 1423686 w 2476982"/>
              <a:gd name="connsiteY7" fmla="*/ 381965 h 1739986"/>
              <a:gd name="connsiteX8" fmla="*/ 1805651 w 2476982"/>
              <a:gd name="connsiteY8" fmla="*/ 104173 h 1739986"/>
              <a:gd name="connsiteX9" fmla="*/ 2106593 w 2476982"/>
              <a:gd name="connsiteY9" fmla="*/ 23150 h 1739986"/>
              <a:gd name="connsiteX10" fmla="*/ 2476982 w 2476982"/>
              <a:gd name="connsiteY10" fmla="*/ 0 h 173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6982" h="1739986">
                <a:moveTo>
                  <a:pt x="0" y="1724628"/>
                </a:moveTo>
                <a:cubicBezTo>
                  <a:pt x="131180" y="1735238"/>
                  <a:pt x="262360" y="1745848"/>
                  <a:pt x="347241" y="1736203"/>
                </a:cubicBezTo>
                <a:cubicBezTo>
                  <a:pt x="432122" y="1726558"/>
                  <a:pt x="459129" y="1703408"/>
                  <a:pt x="509286" y="1666755"/>
                </a:cubicBezTo>
                <a:cubicBezTo>
                  <a:pt x="559443" y="1630102"/>
                  <a:pt x="605742" y="1570299"/>
                  <a:pt x="648182" y="1516284"/>
                </a:cubicBezTo>
                <a:cubicBezTo>
                  <a:pt x="690623" y="1462269"/>
                  <a:pt x="719559" y="1415970"/>
                  <a:pt x="763929" y="1342664"/>
                </a:cubicBezTo>
                <a:cubicBezTo>
                  <a:pt x="808299" y="1269358"/>
                  <a:pt x="848810" y="1186406"/>
                  <a:pt x="914400" y="1076446"/>
                </a:cubicBezTo>
                <a:cubicBezTo>
                  <a:pt x="979990" y="966486"/>
                  <a:pt x="1072588" y="798654"/>
                  <a:pt x="1157469" y="682907"/>
                </a:cubicBezTo>
                <a:cubicBezTo>
                  <a:pt x="1242350" y="567160"/>
                  <a:pt x="1315656" y="478421"/>
                  <a:pt x="1423686" y="381965"/>
                </a:cubicBezTo>
                <a:cubicBezTo>
                  <a:pt x="1531716" y="285509"/>
                  <a:pt x="1691833" y="163975"/>
                  <a:pt x="1805651" y="104173"/>
                </a:cubicBezTo>
                <a:cubicBezTo>
                  <a:pt x="1919469" y="44371"/>
                  <a:pt x="1994704" y="40512"/>
                  <a:pt x="2106593" y="23150"/>
                </a:cubicBezTo>
                <a:cubicBezTo>
                  <a:pt x="2218482" y="5788"/>
                  <a:pt x="2347732" y="2894"/>
                  <a:pt x="2476982" y="0"/>
                </a:cubicBezTo>
              </a:path>
            </a:pathLst>
          </a:custGeom>
          <a:noFill/>
          <a:ln w="190500">
            <a:gradFill flip="none" rotWithShape="1">
              <a:gsLst>
                <a:gs pos="73000">
                  <a:srgbClr val="C39863"/>
                </a:gs>
                <a:gs pos="40000">
                  <a:srgbClr val="62BFC4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898771" y="2485301"/>
            <a:ext cx="2402073" cy="578411"/>
          </a:xfrm>
          <a:custGeom>
            <a:avLst/>
            <a:gdLst>
              <a:gd name="connsiteX0" fmla="*/ 0 w 2476982"/>
              <a:gd name="connsiteY0" fmla="*/ 1724628 h 1739986"/>
              <a:gd name="connsiteX1" fmla="*/ 347241 w 2476982"/>
              <a:gd name="connsiteY1" fmla="*/ 1736203 h 1739986"/>
              <a:gd name="connsiteX2" fmla="*/ 509286 w 2476982"/>
              <a:gd name="connsiteY2" fmla="*/ 1666755 h 1739986"/>
              <a:gd name="connsiteX3" fmla="*/ 648182 w 2476982"/>
              <a:gd name="connsiteY3" fmla="*/ 1516284 h 1739986"/>
              <a:gd name="connsiteX4" fmla="*/ 763929 w 2476982"/>
              <a:gd name="connsiteY4" fmla="*/ 1342664 h 1739986"/>
              <a:gd name="connsiteX5" fmla="*/ 914400 w 2476982"/>
              <a:gd name="connsiteY5" fmla="*/ 1076446 h 1739986"/>
              <a:gd name="connsiteX6" fmla="*/ 1157469 w 2476982"/>
              <a:gd name="connsiteY6" fmla="*/ 682907 h 1739986"/>
              <a:gd name="connsiteX7" fmla="*/ 1423686 w 2476982"/>
              <a:gd name="connsiteY7" fmla="*/ 381965 h 1739986"/>
              <a:gd name="connsiteX8" fmla="*/ 1805651 w 2476982"/>
              <a:gd name="connsiteY8" fmla="*/ 104173 h 1739986"/>
              <a:gd name="connsiteX9" fmla="*/ 2106593 w 2476982"/>
              <a:gd name="connsiteY9" fmla="*/ 23150 h 1739986"/>
              <a:gd name="connsiteX10" fmla="*/ 2476982 w 2476982"/>
              <a:gd name="connsiteY10" fmla="*/ 0 h 173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6982" h="1739986">
                <a:moveTo>
                  <a:pt x="0" y="1724628"/>
                </a:moveTo>
                <a:cubicBezTo>
                  <a:pt x="131180" y="1735238"/>
                  <a:pt x="262360" y="1745848"/>
                  <a:pt x="347241" y="1736203"/>
                </a:cubicBezTo>
                <a:cubicBezTo>
                  <a:pt x="432122" y="1726558"/>
                  <a:pt x="459129" y="1703408"/>
                  <a:pt x="509286" y="1666755"/>
                </a:cubicBezTo>
                <a:cubicBezTo>
                  <a:pt x="559443" y="1630102"/>
                  <a:pt x="605742" y="1570299"/>
                  <a:pt x="648182" y="1516284"/>
                </a:cubicBezTo>
                <a:cubicBezTo>
                  <a:pt x="690623" y="1462269"/>
                  <a:pt x="719559" y="1415970"/>
                  <a:pt x="763929" y="1342664"/>
                </a:cubicBezTo>
                <a:cubicBezTo>
                  <a:pt x="808299" y="1269358"/>
                  <a:pt x="848810" y="1186406"/>
                  <a:pt x="914400" y="1076446"/>
                </a:cubicBezTo>
                <a:cubicBezTo>
                  <a:pt x="979990" y="966486"/>
                  <a:pt x="1072588" y="798654"/>
                  <a:pt x="1157469" y="682907"/>
                </a:cubicBezTo>
                <a:cubicBezTo>
                  <a:pt x="1242350" y="567160"/>
                  <a:pt x="1315656" y="478421"/>
                  <a:pt x="1423686" y="381965"/>
                </a:cubicBezTo>
                <a:cubicBezTo>
                  <a:pt x="1531716" y="285509"/>
                  <a:pt x="1691833" y="163975"/>
                  <a:pt x="1805651" y="104173"/>
                </a:cubicBezTo>
                <a:cubicBezTo>
                  <a:pt x="1919469" y="44371"/>
                  <a:pt x="1994704" y="40512"/>
                  <a:pt x="2106593" y="23150"/>
                </a:cubicBezTo>
                <a:cubicBezTo>
                  <a:pt x="2218482" y="5788"/>
                  <a:pt x="2347732" y="2894"/>
                  <a:pt x="2476982" y="0"/>
                </a:cubicBezTo>
              </a:path>
            </a:pathLst>
          </a:custGeom>
          <a:noFill/>
          <a:ln w="190500">
            <a:gradFill flip="none" rotWithShape="1">
              <a:gsLst>
                <a:gs pos="73000">
                  <a:srgbClr val="C39863"/>
                </a:gs>
                <a:gs pos="40000">
                  <a:srgbClr val="62BFC4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281977" y="1251470"/>
            <a:ext cx="428591" cy="430473"/>
          </a:xfrm>
          <a:prstGeom prst="ellipse">
            <a:avLst/>
          </a:prstGeom>
          <a:solidFill>
            <a:srgbClr val="F1E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 flipV="1">
            <a:off x="1909399" y="3057614"/>
            <a:ext cx="2408868" cy="454766"/>
          </a:xfrm>
          <a:custGeom>
            <a:avLst/>
            <a:gdLst>
              <a:gd name="connsiteX0" fmla="*/ 0 w 2476982"/>
              <a:gd name="connsiteY0" fmla="*/ 1724628 h 1739986"/>
              <a:gd name="connsiteX1" fmla="*/ 347241 w 2476982"/>
              <a:gd name="connsiteY1" fmla="*/ 1736203 h 1739986"/>
              <a:gd name="connsiteX2" fmla="*/ 509286 w 2476982"/>
              <a:gd name="connsiteY2" fmla="*/ 1666755 h 1739986"/>
              <a:gd name="connsiteX3" fmla="*/ 648182 w 2476982"/>
              <a:gd name="connsiteY3" fmla="*/ 1516284 h 1739986"/>
              <a:gd name="connsiteX4" fmla="*/ 763929 w 2476982"/>
              <a:gd name="connsiteY4" fmla="*/ 1342664 h 1739986"/>
              <a:gd name="connsiteX5" fmla="*/ 914400 w 2476982"/>
              <a:gd name="connsiteY5" fmla="*/ 1076446 h 1739986"/>
              <a:gd name="connsiteX6" fmla="*/ 1157469 w 2476982"/>
              <a:gd name="connsiteY6" fmla="*/ 682907 h 1739986"/>
              <a:gd name="connsiteX7" fmla="*/ 1423686 w 2476982"/>
              <a:gd name="connsiteY7" fmla="*/ 381965 h 1739986"/>
              <a:gd name="connsiteX8" fmla="*/ 1805651 w 2476982"/>
              <a:gd name="connsiteY8" fmla="*/ 104173 h 1739986"/>
              <a:gd name="connsiteX9" fmla="*/ 2106593 w 2476982"/>
              <a:gd name="connsiteY9" fmla="*/ 23150 h 1739986"/>
              <a:gd name="connsiteX10" fmla="*/ 2476982 w 2476982"/>
              <a:gd name="connsiteY10" fmla="*/ 0 h 173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6982" h="1739986">
                <a:moveTo>
                  <a:pt x="0" y="1724628"/>
                </a:moveTo>
                <a:cubicBezTo>
                  <a:pt x="131180" y="1735238"/>
                  <a:pt x="262360" y="1745848"/>
                  <a:pt x="347241" y="1736203"/>
                </a:cubicBezTo>
                <a:cubicBezTo>
                  <a:pt x="432122" y="1726558"/>
                  <a:pt x="459129" y="1703408"/>
                  <a:pt x="509286" y="1666755"/>
                </a:cubicBezTo>
                <a:cubicBezTo>
                  <a:pt x="559443" y="1630102"/>
                  <a:pt x="605742" y="1570299"/>
                  <a:pt x="648182" y="1516284"/>
                </a:cubicBezTo>
                <a:cubicBezTo>
                  <a:pt x="690623" y="1462269"/>
                  <a:pt x="719559" y="1415970"/>
                  <a:pt x="763929" y="1342664"/>
                </a:cubicBezTo>
                <a:cubicBezTo>
                  <a:pt x="808299" y="1269358"/>
                  <a:pt x="848810" y="1186406"/>
                  <a:pt x="914400" y="1076446"/>
                </a:cubicBezTo>
                <a:cubicBezTo>
                  <a:pt x="979990" y="966486"/>
                  <a:pt x="1072588" y="798654"/>
                  <a:pt x="1157469" y="682907"/>
                </a:cubicBezTo>
                <a:cubicBezTo>
                  <a:pt x="1242350" y="567160"/>
                  <a:pt x="1315656" y="478421"/>
                  <a:pt x="1423686" y="381965"/>
                </a:cubicBezTo>
                <a:cubicBezTo>
                  <a:pt x="1531716" y="285509"/>
                  <a:pt x="1691833" y="163975"/>
                  <a:pt x="1805651" y="104173"/>
                </a:cubicBezTo>
                <a:cubicBezTo>
                  <a:pt x="1919469" y="44371"/>
                  <a:pt x="1994704" y="40512"/>
                  <a:pt x="2106593" y="23150"/>
                </a:cubicBezTo>
                <a:cubicBezTo>
                  <a:pt x="2218482" y="5788"/>
                  <a:pt x="2347732" y="2894"/>
                  <a:pt x="2476982" y="0"/>
                </a:cubicBezTo>
              </a:path>
            </a:pathLst>
          </a:custGeom>
          <a:noFill/>
          <a:ln w="190500">
            <a:gradFill flip="none" rotWithShape="1">
              <a:gsLst>
                <a:gs pos="73000">
                  <a:srgbClr val="C39863"/>
                </a:gs>
                <a:gs pos="40000">
                  <a:srgbClr val="62BFC4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 flipV="1">
            <a:off x="1909399" y="3051518"/>
            <a:ext cx="2406686" cy="952703"/>
          </a:xfrm>
          <a:custGeom>
            <a:avLst/>
            <a:gdLst>
              <a:gd name="connsiteX0" fmla="*/ 0 w 2476982"/>
              <a:gd name="connsiteY0" fmla="*/ 1724628 h 1739986"/>
              <a:gd name="connsiteX1" fmla="*/ 347241 w 2476982"/>
              <a:gd name="connsiteY1" fmla="*/ 1736203 h 1739986"/>
              <a:gd name="connsiteX2" fmla="*/ 509286 w 2476982"/>
              <a:gd name="connsiteY2" fmla="*/ 1666755 h 1739986"/>
              <a:gd name="connsiteX3" fmla="*/ 648182 w 2476982"/>
              <a:gd name="connsiteY3" fmla="*/ 1516284 h 1739986"/>
              <a:gd name="connsiteX4" fmla="*/ 763929 w 2476982"/>
              <a:gd name="connsiteY4" fmla="*/ 1342664 h 1739986"/>
              <a:gd name="connsiteX5" fmla="*/ 914400 w 2476982"/>
              <a:gd name="connsiteY5" fmla="*/ 1076446 h 1739986"/>
              <a:gd name="connsiteX6" fmla="*/ 1157469 w 2476982"/>
              <a:gd name="connsiteY6" fmla="*/ 682907 h 1739986"/>
              <a:gd name="connsiteX7" fmla="*/ 1423686 w 2476982"/>
              <a:gd name="connsiteY7" fmla="*/ 381965 h 1739986"/>
              <a:gd name="connsiteX8" fmla="*/ 1805651 w 2476982"/>
              <a:gd name="connsiteY8" fmla="*/ 104173 h 1739986"/>
              <a:gd name="connsiteX9" fmla="*/ 2106593 w 2476982"/>
              <a:gd name="connsiteY9" fmla="*/ 23150 h 1739986"/>
              <a:gd name="connsiteX10" fmla="*/ 2476982 w 2476982"/>
              <a:gd name="connsiteY10" fmla="*/ 0 h 173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6982" h="1739986">
                <a:moveTo>
                  <a:pt x="0" y="1724628"/>
                </a:moveTo>
                <a:cubicBezTo>
                  <a:pt x="131180" y="1735238"/>
                  <a:pt x="262360" y="1745848"/>
                  <a:pt x="347241" y="1736203"/>
                </a:cubicBezTo>
                <a:cubicBezTo>
                  <a:pt x="432122" y="1726558"/>
                  <a:pt x="459129" y="1703408"/>
                  <a:pt x="509286" y="1666755"/>
                </a:cubicBezTo>
                <a:cubicBezTo>
                  <a:pt x="559443" y="1630102"/>
                  <a:pt x="605742" y="1570299"/>
                  <a:pt x="648182" y="1516284"/>
                </a:cubicBezTo>
                <a:cubicBezTo>
                  <a:pt x="690623" y="1462269"/>
                  <a:pt x="719559" y="1415970"/>
                  <a:pt x="763929" y="1342664"/>
                </a:cubicBezTo>
                <a:cubicBezTo>
                  <a:pt x="808299" y="1269358"/>
                  <a:pt x="848810" y="1186406"/>
                  <a:pt x="914400" y="1076446"/>
                </a:cubicBezTo>
                <a:cubicBezTo>
                  <a:pt x="979990" y="966486"/>
                  <a:pt x="1072588" y="798654"/>
                  <a:pt x="1157469" y="682907"/>
                </a:cubicBezTo>
                <a:cubicBezTo>
                  <a:pt x="1242350" y="567160"/>
                  <a:pt x="1315656" y="478421"/>
                  <a:pt x="1423686" y="381965"/>
                </a:cubicBezTo>
                <a:cubicBezTo>
                  <a:pt x="1531716" y="285509"/>
                  <a:pt x="1691833" y="163975"/>
                  <a:pt x="1805651" y="104173"/>
                </a:cubicBezTo>
                <a:cubicBezTo>
                  <a:pt x="1919469" y="44371"/>
                  <a:pt x="1994704" y="40512"/>
                  <a:pt x="2106593" y="23150"/>
                </a:cubicBezTo>
                <a:cubicBezTo>
                  <a:pt x="2218482" y="5788"/>
                  <a:pt x="2347732" y="2894"/>
                  <a:pt x="2476982" y="0"/>
                </a:cubicBezTo>
              </a:path>
            </a:pathLst>
          </a:custGeom>
          <a:noFill/>
          <a:ln w="190500">
            <a:gradFill flip="none" rotWithShape="1">
              <a:gsLst>
                <a:gs pos="73000">
                  <a:srgbClr val="C39863"/>
                </a:gs>
                <a:gs pos="40000">
                  <a:srgbClr val="62BFC4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prstClr val="white"/>
                </a:solidFill>
              </a:rPr>
              <a:t>    </a:t>
            </a:r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 flipV="1">
            <a:off x="1909398" y="3051515"/>
            <a:ext cx="2396269" cy="1994105"/>
          </a:xfrm>
          <a:custGeom>
            <a:avLst/>
            <a:gdLst>
              <a:gd name="connsiteX0" fmla="*/ 0 w 2476982"/>
              <a:gd name="connsiteY0" fmla="*/ 1724628 h 1739986"/>
              <a:gd name="connsiteX1" fmla="*/ 347241 w 2476982"/>
              <a:gd name="connsiteY1" fmla="*/ 1736203 h 1739986"/>
              <a:gd name="connsiteX2" fmla="*/ 509286 w 2476982"/>
              <a:gd name="connsiteY2" fmla="*/ 1666755 h 1739986"/>
              <a:gd name="connsiteX3" fmla="*/ 648182 w 2476982"/>
              <a:gd name="connsiteY3" fmla="*/ 1516284 h 1739986"/>
              <a:gd name="connsiteX4" fmla="*/ 763929 w 2476982"/>
              <a:gd name="connsiteY4" fmla="*/ 1342664 h 1739986"/>
              <a:gd name="connsiteX5" fmla="*/ 914400 w 2476982"/>
              <a:gd name="connsiteY5" fmla="*/ 1076446 h 1739986"/>
              <a:gd name="connsiteX6" fmla="*/ 1157469 w 2476982"/>
              <a:gd name="connsiteY6" fmla="*/ 682907 h 1739986"/>
              <a:gd name="connsiteX7" fmla="*/ 1423686 w 2476982"/>
              <a:gd name="connsiteY7" fmla="*/ 381965 h 1739986"/>
              <a:gd name="connsiteX8" fmla="*/ 1805651 w 2476982"/>
              <a:gd name="connsiteY8" fmla="*/ 104173 h 1739986"/>
              <a:gd name="connsiteX9" fmla="*/ 2106593 w 2476982"/>
              <a:gd name="connsiteY9" fmla="*/ 23150 h 1739986"/>
              <a:gd name="connsiteX10" fmla="*/ 2476982 w 2476982"/>
              <a:gd name="connsiteY10" fmla="*/ 0 h 173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6982" h="1739986">
                <a:moveTo>
                  <a:pt x="0" y="1724628"/>
                </a:moveTo>
                <a:cubicBezTo>
                  <a:pt x="131180" y="1735238"/>
                  <a:pt x="262360" y="1745848"/>
                  <a:pt x="347241" y="1736203"/>
                </a:cubicBezTo>
                <a:cubicBezTo>
                  <a:pt x="432122" y="1726558"/>
                  <a:pt x="459129" y="1703408"/>
                  <a:pt x="509286" y="1666755"/>
                </a:cubicBezTo>
                <a:cubicBezTo>
                  <a:pt x="559443" y="1630102"/>
                  <a:pt x="605742" y="1570299"/>
                  <a:pt x="648182" y="1516284"/>
                </a:cubicBezTo>
                <a:cubicBezTo>
                  <a:pt x="690623" y="1462269"/>
                  <a:pt x="719559" y="1415970"/>
                  <a:pt x="763929" y="1342664"/>
                </a:cubicBezTo>
                <a:cubicBezTo>
                  <a:pt x="808299" y="1269358"/>
                  <a:pt x="848810" y="1186406"/>
                  <a:pt x="914400" y="1076446"/>
                </a:cubicBezTo>
                <a:cubicBezTo>
                  <a:pt x="979990" y="966486"/>
                  <a:pt x="1072588" y="798654"/>
                  <a:pt x="1157469" y="682907"/>
                </a:cubicBezTo>
                <a:cubicBezTo>
                  <a:pt x="1242350" y="567160"/>
                  <a:pt x="1315656" y="478421"/>
                  <a:pt x="1423686" y="381965"/>
                </a:cubicBezTo>
                <a:cubicBezTo>
                  <a:pt x="1531716" y="285509"/>
                  <a:pt x="1691833" y="163975"/>
                  <a:pt x="1805651" y="104173"/>
                </a:cubicBezTo>
                <a:cubicBezTo>
                  <a:pt x="1919469" y="44371"/>
                  <a:pt x="1994704" y="40512"/>
                  <a:pt x="2106593" y="23150"/>
                </a:cubicBezTo>
                <a:cubicBezTo>
                  <a:pt x="2218482" y="5788"/>
                  <a:pt x="2347732" y="2894"/>
                  <a:pt x="2476982" y="0"/>
                </a:cubicBezTo>
              </a:path>
            </a:pathLst>
          </a:custGeom>
          <a:noFill/>
          <a:ln w="190500">
            <a:gradFill flip="none" rotWithShape="1">
              <a:gsLst>
                <a:gs pos="73000">
                  <a:srgbClr val="C39863"/>
                </a:gs>
                <a:gs pos="40000">
                  <a:srgbClr val="62BFC4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 flipV="1">
            <a:off x="1969840" y="3051514"/>
            <a:ext cx="2348427" cy="1472771"/>
          </a:xfrm>
          <a:custGeom>
            <a:avLst/>
            <a:gdLst>
              <a:gd name="connsiteX0" fmla="*/ 0 w 2476982"/>
              <a:gd name="connsiteY0" fmla="*/ 1724628 h 1739986"/>
              <a:gd name="connsiteX1" fmla="*/ 347241 w 2476982"/>
              <a:gd name="connsiteY1" fmla="*/ 1736203 h 1739986"/>
              <a:gd name="connsiteX2" fmla="*/ 509286 w 2476982"/>
              <a:gd name="connsiteY2" fmla="*/ 1666755 h 1739986"/>
              <a:gd name="connsiteX3" fmla="*/ 648182 w 2476982"/>
              <a:gd name="connsiteY3" fmla="*/ 1516284 h 1739986"/>
              <a:gd name="connsiteX4" fmla="*/ 763929 w 2476982"/>
              <a:gd name="connsiteY4" fmla="*/ 1342664 h 1739986"/>
              <a:gd name="connsiteX5" fmla="*/ 914400 w 2476982"/>
              <a:gd name="connsiteY5" fmla="*/ 1076446 h 1739986"/>
              <a:gd name="connsiteX6" fmla="*/ 1157469 w 2476982"/>
              <a:gd name="connsiteY6" fmla="*/ 682907 h 1739986"/>
              <a:gd name="connsiteX7" fmla="*/ 1423686 w 2476982"/>
              <a:gd name="connsiteY7" fmla="*/ 381965 h 1739986"/>
              <a:gd name="connsiteX8" fmla="*/ 1805651 w 2476982"/>
              <a:gd name="connsiteY8" fmla="*/ 104173 h 1739986"/>
              <a:gd name="connsiteX9" fmla="*/ 2106593 w 2476982"/>
              <a:gd name="connsiteY9" fmla="*/ 23150 h 1739986"/>
              <a:gd name="connsiteX10" fmla="*/ 2476982 w 2476982"/>
              <a:gd name="connsiteY10" fmla="*/ 0 h 173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6982" h="1739986">
                <a:moveTo>
                  <a:pt x="0" y="1724628"/>
                </a:moveTo>
                <a:cubicBezTo>
                  <a:pt x="131180" y="1735238"/>
                  <a:pt x="262360" y="1745848"/>
                  <a:pt x="347241" y="1736203"/>
                </a:cubicBezTo>
                <a:cubicBezTo>
                  <a:pt x="432122" y="1726558"/>
                  <a:pt x="459129" y="1703408"/>
                  <a:pt x="509286" y="1666755"/>
                </a:cubicBezTo>
                <a:cubicBezTo>
                  <a:pt x="559443" y="1630102"/>
                  <a:pt x="605742" y="1570299"/>
                  <a:pt x="648182" y="1516284"/>
                </a:cubicBezTo>
                <a:cubicBezTo>
                  <a:pt x="690623" y="1462269"/>
                  <a:pt x="719559" y="1415970"/>
                  <a:pt x="763929" y="1342664"/>
                </a:cubicBezTo>
                <a:cubicBezTo>
                  <a:pt x="808299" y="1269358"/>
                  <a:pt x="848810" y="1186406"/>
                  <a:pt x="914400" y="1076446"/>
                </a:cubicBezTo>
                <a:cubicBezTo>
                  <a:pt x="979990" y="966486"/>
                  <a:pt x="1072588" y="798654"/>
                  <a:pt x="1157469" y="682907"/>
                </a:cubicBezTo>
                <a:cubicBezTo>
                  <a:pt x="1242350" y="567160"/>
                  <a:pt x="1315656" y="478421"/>
                  <a:pt x="1423686" y="381965"/>
                </a:cubicBezTo>
                <a:cubicBezTo>
                  <a:pt x="1531716" y="285509"/>
                  <a:pt x="1691833" y="163975"/>
                  <a:pt x="1805651" y="104173"/>
                </a:cubicBezTo>
                <a:cubicBezTo>
                  <a:pt x="1919469" y="44371"/>
                  <a:pt x="1994704" y="40512"/>
                  <a:pt x="2106593" y="23150"/>
                </a:cubicBezTo>
                <a:cubicBezTo>
                  <a:pt x="2218482" y="5788"/>
                  <a:pt x="2347732" y="2894"/>
                  <a:pt x="2476982" y="0"/>
                </a:cubicBezTo>
              </a:path>
            </a:pathLst>
          </a:custGeom>
          <a:noFill/>
          <a:ln w="190500">
            <a:gradFill flip="none" rotWithShape="1">
              <a:gsLst>
                <a:gs pos="73000">
                  <a:srgbClr val="C39863"/>
                </a:gs>
                <a:gs pos="40000">
                  <a:srgbClr val="62BFC4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874" y="3954887"/>
            <a:ext cx="15983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b="1" dirty="0" smtClean="0">
                <a:solidFill>
                  <a:srgbClr val="62BF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Entire food basket</a:t>
            </a:r>
          </a:p>
          <a:p>
            <a:pPr algn="ctr"/>
            <a:r>
              <a:rPr lang="en-ZA" sz="2000" b="1" dirty="0" smtClean="0">
                <a:solidFill>
                  <a:srgbClr val="62BF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9,8%</a:t>
            </a:r>
            <a:endParaRPr lang="en-ZA" sz="2000" b="1" dirty="0">
              <a:solidFill>
                <a:srgbClr val="62BF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6157" y="5702078"/>
            <a:ext cx="82943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ZA" sz="1000" i="1" kern="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Consumer Price Index (CPI), March 2016    Dairy </a:t>
            </a:r>
            <a:r>
              <a:rPr lang="en-ZA" sz="1000" i="1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eggs</a:t>
            </a:r>
            <a:r>
              <a:rPr lang="en-ZA" sz="1000" i="1" kern="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Headline CPI for March 2016: 6,3%      http</a:t>
            </a:r>
            <a:r>
              <a:rPr lang="en-ZA" sz="1000" i="1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://www.statssa.gov.za</a:t>
            </a:r>
          </a:p>
        </p:txBody>
      </p:sp>
      <p:sp>
        <p:nvSpPr>
          <p:cNvPr id="37" name="Oval 36"/>
          <p:cNvSpPr/>
          <p:nvPr/>
        </p:nvSpPr>
        <p:spPr>
          <a:xfrm>
            <a:off x="462967" y="2121915"/>
            <a:ext cx="1813195" cy="1813007"/>
          </a:xfrm>
          <a:prstGeom prst="ellipse">
            <a:avLst/>
          </a:prstGeom>
          <a:solidFill>
            <a:srgbClr val="62B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38" name="Freeform 27"/>
          <p:cNvSpPr>
            <a:spLocks noChangeAspect="1" noEditPoints="1"/>
          </p:cNvSpPr>
          <p:nvPr/>
        </p:nvSpPr>
        <p:spPr bwMode="auto">
          <a:xfrm flipH="1">
            <a:off x="793754" y="2529682"/>
            <a:ext cx="1099935" cy="1013178"/>
          </a:xfrm>
          <a:custGeom>
            <a:avLst/>
            <a:gdLst/>
            <a:ahLst/>
            <a:cxnLst>
              <a:cxn ang="0">
                <a:pos x="59" y="64"/>
              </a:cxn>
              <a:cxn ang="0">
                <a:pos x="111" y="59"/>
              </a:cxn>
              <a:cxn ang="0">
                <a:pos x="151" y="2"/>
              </a:cxn>
              <a:cxn ang="0">
                <a:pos x="248" y="59"/>
              </a:cxn>
              <a:cxn ang="0">
                <a:pos x="237" y="78"/>
              </a:cxn>
              <a:cxn ang="0">
                <a:pos x="291" y="30"/>
              </a:cxn>
              <a:cxn ang="0">
                <a:pos x="300" y="23"/>
              </a:cxn>
              <a:cxn ang="0">
                <a:pos x="373" y="7"/>
              </a:cxn>
              <a:cxn ang="0">
                <a:pos x="378" y="19"/>
              </a:cxn>
              <a:cxn ang="0">
                <a:pos x="369" y="30"/>
              </a:cxn>
              <a:cxn ang="0">
                <a:pos x="316" y="165"/>
              </a:cxn>
              <a:cxn ang="0">
                <a:pos x="316" y="290"/>
              </a:cxn>
              <a:cxn ang="0">
                <a:pos x="303" y="299"/>
              </a:cxn>
              <a:cxn ang="0">
                <a:pos x="34" y="295"/>
              </a:cxn>
              <a:cxn ang="0">
                <a:pos x="31" y="281"/>
              </a:cxn>
              <a:cxn ang="0">
                <a:pos x="43" y="273"/>
              </a:cxn>
              <a:cxn ang="0">
                <a:pos x="14" y="238"/>
              </a:cxn>
              <a:cxn ang="0">
                <a:pos x="1" y="231"/>
              </a:cxn>
              <a:cxn ang="0">
                <a:pos x="1" y="122"/>
              </a:cxn>
              <a:cxn ang="0">
                <a:pos x="12" y="115"/>
              </a:cxn>
              <a:cxn ang="0">
                <a:pos x="26" y="212"/>
              </a:cxn>
              <a:cxn ang="0">
                <a:pos x="290" y="97"/>
              </a:cxn>
              <a:cxn ang="0">
                <a:pos x="168" y="69"/>
              </a:cxn>
              <a:cxn ang="0">
                <a:pos x="123" y="59"/>
              </a:cxn>
              <a:cxn ang="0">
                <a:pos x="178" y="64"/>
              </a:cxn>
              <a:cxn ang="0">
                <a:pos x="234" y="63"/>
              </a:cxn>
              <a:cxn ang="0">
                <a:pos x="92" y="142"/>
              </a:cxn>
              <a:cxn ang="0">
                <a:pos x="102" y="139"/>
              </a:cxn>
              <a:cxn ang="0">
                <a:pos x="158" y="156"/>
              </a:cxn>
              <a:cxn ang="0">
                <a:pos x="159" y="134"/>
              </a:cxn>
              <a:cxn ang="0">
                <a:pos x="222" y="132"/>
              </a:cxn>
              <a:cxn ang="0">
                <a:pos x="227" y="118"/>
              </a:cxn>
              <a:cxn ang="0">
                <a:pos x="232" y="132"/>
              </a:cxn>
              <a:cxn ang="0">
                <a:pos x="279" y="137"/>
              </a:cxn>
              <a:cxn ang="0">
                <a:pos x="232" y="144"/>
              </a:cxn>
              <a:cxn ang="0">
                <a:pos x="277" y="158"/>
              </a:cxn>
              <a:cxn ang="0">
                <a:pos x="272" y="168"/>
              </a:cxn>
              <a:cxn ang="0">
                <a:pos x="272" y="184"/>
              </a:cxn>
              <a:cxn ang="0">
                <a:pos x="277" y="193"/>
              </a:cxn>
              <a:cxn ang="0">
                <a:pos x="232" y="200"/>
              </a:cxn>
              <a:cxn ang="0">
                <a:pos x="224" y="203"/>
              </a:cxn>
              <a:cxn ang="0">
                <a:pos x="170" y="194"/>
              </a:cxn>
              <a:cxn ang="0">
                <a:pos x="165" y="205"/>
              </a:cxn>
              <a:cxn ang="0">
                <a:pos x="158" y="194"/>
              </a:cxn>
              <a:cxn ang="0">
                <a:pos x="102" y="203"/>
              </a:cxn>
              <a:cxn ang="0">
                <a:pos x="92" y="200"/>
              </a:cxn>
              <a:cxn ang="0">
                <a:pos x="52" y="193"/>
              </a:cxn>
              <a:cxn ang="0">
                <a:pos x="55" y="184"/>
              </a:cxn>
              <a:cxn ang="0">
                <a:pos x="59" y="168"/>
              </a:cxn>
              <a:cxn ang="0">
                <a:pos x="55" y="158"/>
              </a:cxn>
              <a:cxn ang="0">
                <a:pos x="92" y="142"/>
              </a:cxn>
              <a:cxn ang="0">
                <a:pos x="95" y="323"/>
              </a:cxn>
              <a:cxn ang="0">
                <a:pos x="71" y="328"/>
              </a:cxn>
              <a:cxn ang="0">
                <a:pos x="57" y="307"/>
              </a:cxn>
              <a:cxn ang="0">
                <a:pos x="277" y="316"/>
              </a:cxn>
              <a:cxn ang="0">
                <a:pos x="257" y="330"/>
              </a:cxn>
              <a:cxn ang="0">
                <a:pos x="236" y="316"/>
              </a:cxn>
              <a:cxn ang="0">
                <a:pos x="170" y="168"/>
              </a:cxn>
              <a:cxn ang="0">
                <a:pos x="222" y="168"/>
              </a:cxn>
              <a:cxn ang="0">
                <a:pos x="170" y="156"/>
              </a:cxn>
              <a:cxn ang="0">
                <a:pos x="170" y="144"/>
              </a:cxn>
              <a:cxn ang="0">
                <a:pos x="158" y="184"/>
              </a:cxn>
            </a:cxnLst>
            <a:rect l="0" t="0" r="r" b="b"/>
            <a:pathLst>
              <a:path w="378" h="330">
                <a:moveTo>
                  <a:pt x="12" y="115"/>
                </a:moveTo>
                <a:lnTo>
                  <a:pt x="59" y="108"/>
                </a:lnTo>
                <a:lnTo>
                  <a:pt x="59" y="64"/>
                </a:lnTo>
                <a:lnTo>
                  <a:pt x="60" y="61"/>
                </a:lnTo>
                <a:lnTo>
                  <a:pt x="64" y="59"/>
                </a:lnTo>
                <a:lnTo>
                  <a:pt x="111" y="59"/>
                </a:lnTo>
                <a:lnTo>
                  <a:pt x="142" y="4"/>
                </a:lnTo>
                <a:lnTo>
                  <a:pt x="145" y="0"/>
                </a:lnTo>
                <a:lnTo>
                  <a:pt x="151" y="2"/>
                </a:lnTo>
                <a:lnTo>
                  <a:pt x="244" y="56"/>
                </a:lnTo>
                <a:lnTo>
                  <a:pt x="246" y="57"/>
                </a:lnTo>
                <a:lnTo>
                  <a:pt x="248" y="59"/>
                </a:lnTo>
                <a:lnTo>
                  <a:pt x="248" y="61"/>
                </a:lnTo>
                <a:lnTo>
                  <a:pt x="246" y="64"/>
                </a:lnTo>
                <a:lnTo>
                  <a:pt x="237" y="78"/>
                </a:lnTo>
                <a:lnTo>
                  <a:pt x="290" y="71"/>
                </a:lnTo>
                <a:lnTo>
                  <a:pt x="290" y="35"/>
                </a:lnTo>
                <a:lnTo>
                  <a:pt x="291" y="30"/>
                </a:lnTo>
                <a:lnTo>
                  <a:pt x="293" y="26"/>
                </a:lnTo>
                <a:lnTo>
                  <a:pt x="296" y="24"/>
                </a:lnTo>
                <a:lnTo>
                  <a:pt x="300" y="23"/>
                </a:lnTo>
                <a:lnTo>
                  <a:pt x="362" y="5"/>
                </a:lnTo>
                <a:lnTo>
                  <a:pt x="368" y="5"/>
                </a:lnTo>
                <a:lnTo>
                  <a:pt x="373" y="7"/>
                </a:lnTo>
                <a:lnTo>
                  <a:pt x="376" y="10"/>
                </a:lnTo>
                <a:lnTo>
                  <a:pt x="378" y="14"/>
                </a:lnTo>
                <a:lnTo>
                  <a:pt x="378" y="19"/>
                </a:lnTo>
                <a:lnTo>
                  <a:pt x="376" y="24"/>
                </a:lnTo>
                <a:lnTo>
                  <a:pt x="375" y="28"/>
                </a:lnTo>
                <a:lnTo>
                  <a:pt x="369" y="30"/>
                </a:lnTo>
                <a:lnTo>
                  <a:pt x="316" y="45"/>
                </a:lnTo>
                <a:lnTo>
                  <a:pt x="316" y="104"/>
                </a:lnTo>
                <a:lnTo>
                  <a:pt x="316" y="165"/>
                </a:lnTo>
                <a:lnTo>
                  <a:pt x="316" y="226"/>
                </a:lnTo>
                <a:lnTo>
                  <a:pt x="316" y="285"/>
                </a:lnTo>
                <a:lnTo>
                  <a:pt x="316" y="290"/>
                </a:lnTo>
                <a:lnTo>
                  <a:pt x="312" y="295"/>
                </a:lnTo>
                <a:lnTo>
                  <a:pt x="307" y="297"/>
                </a:lnTo>
                <a:lnTo>
                  <a:pt x="303" y="299"/>
                </a:lnTo>
                <a:lnTo>
                  <a:pt x="43" y="299"/>
                </a:lnTo>
                <a:lnTo>
                  <a:pt x="38" y="297"/>
                </a:lnTo>
                <a:lnTo>
                  <a:pt x="34" y="295"/>
                </a:lnTo>
                <a:lnTo>
                  <a:pt x="31" y="290"/>
                </a:lnTo>
                <a:lnTo>
                  <a:pt x="29" y="285"/>
                </a:lnTo>
                <a:lnTo>
                  <a:pt x="31" y="281"/>
                </a:lnTo>
                <a:lnTo>
                  <a:pt x="34" y="276"/>
                </a:lnTo>
                <a:lnTo>
                  <a:pt x="38" y="274"/>
                </a:lnTo>
                <a:lnTo>
                  <a:pt x="43" y="273"/>
                </a:lnTo>
                <a:lnTo>
                  <a:pt x="290" y="273"/>
                </a:lnTo>
                <a:lnTo>
                  <a:pt x="290" y="238"/>
                </a:lnTo>
                <a:lnTo>
                  <a:pt x="14" y="238"/>
                </a:lnTo>
                <a:lnTo>
                  <a:pt x="8" y="238"/>
                </a:lnTo>
                <a:lnTo>
                  <a:pt x="3" y="234"/>
                </a:lnTo>
                <a:lnTo>
                  <a:pt x="1" y="231"/>
                </a:lnTo>
                <a:lnTo>
                  <a:pt x="0" y="226"/>
                </a:lnTo>
                <a:lnTo>
                  <a:pt x="0" y="127"/>
                </a:lnTo>
                <a:lnTo>
                  <a:pt x="1" y="122"/>
                </a:lnTo>
                <a:lnTo>
                  <a:pt x="3" y="118"/>
                </a:lnTo>
                <a:lnTo>
                  <a:pt x="7" y="115"/>
                </a:lnTo>
                <a:lnTo>
                  <a:pt x="12" y="115"/>
                </a:lnTo>
                <a:close/>
                <a:moveTo>
                  <a:pt x="290" y="97"/>
                </a:moveTo>
                <a:lnTo>
                  <a:pt x="26" y="139"/>
                </a:lnTo>
                <a:lnTo>
                  <a:pt x="26" y="212"/>
                </a:lnTo>
                <a:lnTo>
                  <a:pt x="290" y="212"/>
                </a:lnTo>
                <a:lnTo>
                  <a:pt x="290" y="109"/>
                </a:lnTo>
                <a:lnTo>
                  <a:pt x="290" y="97"/>
                </a:lnTo>
                <a:close/>
                <a:moveTo>
                  <a:pt x="69" y="106"/>
                </a:moveTo>
                <a:lnTo>
                  <a:pt x="168" y="90"/>
                </a:lnTo>
                <a:lnTo>
                  <a:pt x="168" y="69"/>
                </a:lnTo>
                <a:lnTo>
                  <a:pt x="69" y="69"/>
                </a:lnTo>
                <a:lnTo>
                  <a:pt x="69" y="106"/>
                </a:lnTo>
                <a:close/>
                <a:moveTo>
                  <a:pt x="123" y="59"/>
                </a:moveTo>
                <a:lnTo>
                  <a:pt x="173" y="59"/>
                </a:lnTo>
                <a:lnTo>
                  <a:pt x="177" y="61"/>
                </a:lnTo>
                <a:lnTo>
                  <a:pt x="178" y="64"/>
                </a:lnTo>
                <a:lnTo>
                  <a:pt x="178" y="89"/>
                </a:lnTo>
                <a:lnTo>
                  <a:pt x="224" y="82"/>
                </a:lnTo>
                <a:lnTo>
                  <a:pt x="234" y="63"/>
                </a:lnTo>
                <a:lnTo>
                  <a:pt x="149" y="14"/>
                </a:lnTo>
                <a:lnTo>
                  <a:pt x="123" y="59"/>
                </a:lnTo>
                <a:close/>
                <a:moveTo>
                  <a:pt x="92" y="142"/>
                </a:moveTo>
                <a:lnTo>
                  <a:pt x="93" y="139"/>
                </a:lnTo>
                <a:lnTo>
                  <a:pt x="99" y="137"/>
                </a:lnTo>
                <a:lnTo>
                  <a:pt x="102" y="139"/>
                </a:lnTo>
                <a:lnTo>
                  <a:pt x="104" y="142"/>
                </a:lnTo>
                <a:lnTo>
                  <a:pt x="104" y="156"/>
                </a:lnTo>
                <a:lnTo>
                  <a:pt x="158" y="156"/>
                </a:lnTo>
                <a:lnTo>
                  <a:pt x="158" y="139"/>
                </a:lnTo>
                <a:lnTo>
                  <a:pt x="159" y="135"/>
                </a:lnTo>
                <a:lnTo>
                  <a:pt x="159" y="134"/>
                </a:lnTo>
                <a:lnTo>
                  <a:pt x="161" y="132"/>
                </a:lnTo>
                <a:lnTo>
                  <a:pt x="165" y="132"/>
                </a:lnTo>
                <a:lnTo>
                  <a:pt x="222" y="132"/>
                </a:lnTo>
                <a:lnTo>
                  <a:pt x="222" y="123"/>
                </a:lnTo>
                <a:lnTo>
                  <a:pt x="224" y="120"/>
                </a:lnTo>
                <a:lnTo>
                  <a:pt x="227" y="118"/>
                </a:lnTo>
                <a:lnTo>
                  <a:pt x="230" y="120"/>
                </a:lnTo>
                <a:lnTo>
                  <a:pt x="232" y="123"/>
                </a:lnTo>
                <a:lnTo>
                  <a:pt x="232" y="132"/>
                </a:lnTo>
                <a:lnTo>
                  <a:pt x="272" y="132"/>
                </a:lnTo>
                <a:lnTo>
                  <a:pt x="277" y="134"/>
                </a:lnTo>
                <a:lnTo>
                  <a:pt x="279" y="137"/>
                </a:lnTo>
                <a:lnTo>
                  <a:pt x="277" y="142"/>
                </a:lnTo>
                <a:lnTo>
                  <a:pt x="272" y="144"/>
                </a:lnTo>
                <a:lnTo>
                  <a:pt x="232" y="144"/>
                </a:lnTo>
                <a:lnTo>
                  <a:pt x="232" y="156"/>
                </a:lnTo>
                <a:lnTo>
                  <a:pt x="272" y="156"/>
                </a:lnTo>
                <a:lnTo>
                  <a:pt x="277" y="158"/>
                </a:lnTo>
                <a:lnTo>
                  <a:pt x="279" y="163"/>
                </a:lnTo>
                <a:lnTo>
                  <a:pt x="277" y="167"/>
                </a:lnTo>
                <a:lnTo>
                  <a:pt x="272" y="168"/>
                </a:lnTo>
                <a:lnTo>
                  <a:pt x="232" y="168"/>
                </a:lnTo>
                <a:lnTo>
                  <a:pt x="232" y="184"/>
                </a:lnTo>
                <a:lnTo>
                  <a:pt x="272" y="184"/>
                </a:lnTo>
                <a:lnTo>
                  <a:pt x="277" y="186"/>
                </a:lnTo>
                <a:lnTo>
                  <a:pt x="279" y="189"/>
                </a:lnTo>
                <a:lnTo>
                  <a:pt x="277" y="193"/>
                </a:lnTo>
                <a:lnTo>
                  <a:pt x="272" y="194"/>
                </a:lnTo>
                <a:lnTo>
                  <a:pt x="232" y="194"/>
                </a:lnTo>
                <a:lnTo>
                  <a:pt x="232" y="200"/>
                </a:lnTo>
                <a:lnTo>
                  <a:pt x="230" y="203"/>
                </a:lnTo>
                <a:lnTo>
                  <a:pt x="227" y="205"/>
                </a:lnTo>
                <a:lnTo>
                  <a:pt x="224" y="203"/>
                </a:lnTo>
                <a:lnTo>
                  <a:pt x="222" y="200"/>
                </a:lnTo>
                <a:lnTo>
                  <a:pt x="222" y="194"/>
                </a:lnTo>
                <a:lnTo>
                  <a:pt x="170" y="194"/>
                </a:lnTo>
                <a:lnTo>
                  <a:pt x="170" y="200"/>
                </a:lnTo>
                <a:lnTo>
                  <a:pt x="168" y="203"/>
                </a:lnTo>
                <a:lnTo>
                  <a:pt x="165" y="205"/>
                </a:lnTo>
                <a:lnTo>
                  <a:pt x="159" y="203"/>
                </a:lnTo>
                <a:lnTo>
                  <a:pt x="158" y="200"/>
                </a:lnTo>
                <a:lnTo>
                  <a:pt x="158" y="194"/>
                </a:lnTo>
                <a:lnTo>
                  <a:pt x="104" y="194"/>
                </a:lnTo>
                <a:lnTo>
                  <a:pt x="104" y="200"/>
                </a:lnTo>
                <a:lnTo>
                  <a:pt x="102" y="203"/>
                </a:lnTo>
                <a:lnTo>
                  <a:pt x="99" y="205"/>
                </a:lnTo>
                <a:lnTo>
                  <a:pt x="93" y="203"/>
                </a:lnTo>
                <a:lnTo>
                  <a:pt x="92" y="200"/>
                </a:lnTo>
                <a:lnTo>
                  <a:pt x="92" y="194"/>
                </a:lnTo>
                <a:lnTo>
                  <a:pt x="55" y="194"/>
                </a:lnTo>
                <a:lnTo>
                  <a:pt x="52" y="193"/>
                </a:lnTo>
                <a:lnTo>
                  <a:pt x="50" y="189"/>
                </a:lnTo>
                <a:lnTo>
                  <a:pt x="52" y="186"/>
                </a:lnTo>
                <a:lnTo>
                  <a:pt x="55" y="184"/>
                </a:lnTo>
                <a:lnTo>
                  <a:pt x="92" y="184"/>
                </a:lnTo>
                <a:lnTo>
                  <a:pt x="92" y="168"/>
                </a:lnTo>
                <a:lnTo>
                  <a:pt x="59" y="168"/>
                </a:lnTo>
                <a:lnTo>
                  <a:pt x="55" y="167"/>
                </a:lnTo>
                <a:lnTo>
                  <a:pt x="53" y="163"/>
                </a:lnTo>
                <a:lnTo>
                  <a:pt x="55" y="158"/>
                </a:lnTo>
                <a:lnTo>
                  <a:pt x="59" y="156"/>
                </a:lnTo>
                <a:lnTo>
                  <a:pt x="92" y="156"/>
                </a:lnTo>
                <a:lnTo>
                  <a:pt x="92" y="142"/>
                </a:lnTo>
                <a:close/>
                <a:moveTo>
                  <a:pt x="100" y="307"/>
                </a:moveTo>
                <a:lnTo>
                  <a:pt x="99" y="316"/>
                </a:lnTo>
                <a:lnTo>
                  <a:pt x="95" y="323"/>
                </a:lnTo>
                <a:lnTo>
                  <a:pt x="88" y="328"/>
                </a:lnTo>
                <a:lnTo>
                  <a:pt x="79" y="330"/>
                </a:lnTo>
                <a:lnTo>
                  <a:pt x="71" y="328"/>
                </a:lnTo>
                <a:lnTo>
                  <a:pt x="64" y="323"/>
                </a:lnTo>
                <a:lnTo>
                  <a:pt x="59" y="316"/>
                </a:lnTo>
                <a:lnTo>
                  <a:pt x="57" y="307"/>
                </a:lnTo>
                <a:lnTo>
                  <a:pt x="100" y="307"/>
                </a:lnTo>
                <a:close/>
                <a:moveTo>
                  <a:pt x="279" y="307"/>
                </a:moveTo>
                <a:lnTo>
                  <a:pt x="277" y="316"/>
                </a:lnTo>
                <a:lnTo>
                  <a:pt x="272" y="323"/>
                </a:lnTo>
                <a:lnTo>
                  <a:pt x="265" y="328"/>
                </a:lnTo>
                <a:lnTo>
                  <a:pt x="257" y="330"/>
                </a:lnTo>
                <a:lnTo>
                  <a:pt x="248" y="328"/>
                </a:lnTo>
                <a:lnTo>
                  <a:pt x="241" y="323"/>
                </a:lnTo>
                <a:lnTo>
                  <a:pt x="236" y="316"/>
                </a:lnTo>
                <a:lnTo>
                  <a:pt x="234" y="307"/>
                </a:lnTo>
                <a:lnTo>
                  <a:pt x="279" y="307"/>
                </a:lnTo>
                <a:close/>
                <a:moveTo>
                  <a:pt x="170" y="168"/>
                </a:moveTo>
                <a:lnTo>
                  <a:pt x="170" y="184"/>
                </a:lnTo>
                <a:lnTo>
                  <a:pt x="222" y="184"/>
                </a:lnTo>
                <a:lnTo>
                  <a:pt x="222" y="168"/>
                </a:lnTo>
                <a:lnTo>
                  <a:pt x="170" y="168"/>
                </a:lnTo>
                <a:close/>
                <a:moveTo>
                  <a:pt x="170" y="144"/>
                </a:moveTo>
                <a:lnTo>
                  <a:pt x="170" y="156"/>
                </a:lnTo>
                <a:lnTo>
                  <a:pt x="222" y="156"/>
                </a:lnTo>
                <a:lnTo>
                  <a:pt x="222" y="144"/>
                </a:lnTo>
                <a:lnTo>
                  <a:pt x="170" y="144"/>
                </a:lnTo>
                <a:close/>
                <a:moveTo>
                  <a:pt x="104" y="168"/>
                </a:moveTo>
                <a:lnTo>
                  <a:pt x="104" y="184"/>
                </a:lnTo>
                <a:lnTo>
                  <a:pt x="158" y="184"/>
                </a:lnTo>
                <a:lnTo>
                  <a:pt x="158" y="168"/>
                </a:lnTo>
                <a:lnTo>
                  <a:pt x="104" y="168"/>
                </a:lnTo>
                <a:close/>
              </a:path>
            </a:pathLst>
          </a:custGeom>
          <a:solidFill>
            <a:srgbClr val="317F8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4284398" y="3785563"/>
            <a:ext cx="428591" cy="430473"/>
          </a:xfrm>
          <a:prstGeom prst="ellipse">
            <a:avLst/>
          </a:prstGeom>
          <a:solidFill>
            <a:srgbClr val="F1E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4288057" y="4302267"/>
            <a:ext cx="428591" cy="430473"/>
          </a:xfrm>
          <a:prstGeom prst="ellipse">
            <a:avLst/>
          </a:prstGeom>
          <a:solidFill>
            <a:srgbClr val="F1E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4285455" y="4825498"/>
            <a:ext cx="428591" cy="430473"/>
          </a:xfrm>
          <a:prstGeom prst="ellipse">
            <a:avLst/>
          </a:prstGeom>
          <a:solidFill>
            <a:srgbClr val="F1E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4281977" y="1752467"/>
            <a:ext cx="4349363" cy="438193"/>
            <a:chOff x="4281977" y="1752467"/>
            <a:chExt cx="4349363" cy="438193"/>
          </a:xfrm>
        </p:grpSpPr>
        <p:sp>
          <p:nvSpPr>
            <p:cNvPr id="65" name="Rectangle 64"/>
            <p:cNvSpPr/>
            <p:nvPr/>
          </p:nvSpPr>
          <p:spPr>
            <a:xfrm>
              <a:off x="4568445" y="1805669"/>
              <a:ext cx="3335349" cy="337820"/>
            </a:xfrm>
            <a:prstGeom prst="rect">
              <a:avLst/>
            </a:prstGeom>
            <a:solidFill>
              <a:srgbClr val="C398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01092" y="1796330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600" dirty="0" smtClean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Fruit</a:t>
              </a:r>
              <a:endParaRPr lang="en-ZA" sz="160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864783" y="1802182"/>
              <a:ext cx="7665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600" b="1" dirty="0" smtClean="0">
                  <a:solidFill>
                    <a:srgbClr val="C398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18,7%</a:t>
              </a:r>
              <a:endParaRPr lang="en-ZA" sz="1600" b="1" dirty="0">
                <a:solidFill>
                  <a:srgbClr val="C3986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4281977" y="1760187"/>
              <a:ext cx="428591" cy="430473"/>
            </a:xfrm>
            <a:prstGeom prst="ellipse">
              <a:avLst/>
            </a:prstGeom>
            <a:solidFill>
              <a:srgbClr val="F1E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4336792" y="1752467"/>
              <a:ext cx="428591" cy="430473"/>
            </a:xfrm>
            <a:prstGeom prst="ellipse">
              <a:avLst/>
            </a:prstGeom>
            <a:solidFill>
              <a:srgbClr val="C39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54" name="Freeform 431"/>
            <p:cNvSpPr>
              <a:spLocks noChangeAspect="1" noEditPoints="1"/>
            </p:cNvSpPr>
            <p:nvPr/>
          </p:nvSpPr>
          <p:spPr bwMode="auto">
            <a:xfrm>
              <a:off x="4402568" y="1829057"/>
              <a:ext cx="278514" cy="278514"/>
            </a:xfrm>
            <a:custGeom>
              <a:avLst/>
              <a:gdLst/>
              <a:ahLst/>
              <a:cxnLst>
                <a:cxn ang="0">
                  <a:pos x="56" y="728"/>
                </a:cxn>
                <a:cxn ang="0">
                  <a:pos x="699" y="1399"/>
                </a:cxn>
                <a:cxn ang="0">
                  <a:pos x="1342" y="728"/>
                </a:cxn>
                <a:cxn ang="0">
                  <a:pos x="699" y="56"/>
                </a:cxn>
                <a:cxn ang="0">
                  <a:pos x="1398" y="672"/>
                </a:cxn>
                <a:cxn ang="0">
                  <a:pos x="0" y="672"/>
                </a:cxn>
                <a:cxn ang="0">
                  <a:pos x="699" y="56"/>
                </a:cxn>
                <a:cxn ang="0">
                  <a:pos x="598" y="277"/>
                </a:cxn>
                <a:cxn ang="0">
                  <a:pos x="835" y="277"/>
                </a:cxn>
                <a:cxn ang="0">
                  <a:pos x="1010" y="361"/>
                </a:cxn>
                <a:cxn ang="0">
                  <a:pos x="1147" y="554"/>
                </a:cxn>
                <a:cxn ang="0">
                  <a:pos x="1010" y="361"/>
                </a:cxn>
                <a:cxn ang="0">
                  <a:pos x="319" y="456"/>
                </a:cxn>
                <a:cxn ang="0">
                  <a:pos x="453" y="322"/>
                </a:cxn>
                <a:cxn ang="0">
                  <a:pos x="252" y="830"/>
                </a:cxn>
                <a:cxn ang="0">
                  <a:pos x="441" y="697"/>
                </a:cxn>
                <a:cxn ang="0">
                  <a:pos x="252" y="565"/>
                </a:cxn>
                <a:cxn ang="0">
                  <a:pos x="133" y="697"/>
                </a:cxn>
                <a:cxn ang="0">
                  <a:pos x="252" y="830"/>
                </a:cxn>
                <a:cxn ang="0">
                  <a:pos x="294" y="1112"/>
                </a:cxn>
                <a:cxn ang="0">
                  <a:pos x="529" y="877"/>
                </a:cxn>
                <a:cxn ang="0">
                  <a:pos x="717" y="910"/>
                </a:cxn>
                <a:cxn ang="0">
                  <a:pos x="717" y="1260"/>
                </a:cxn>
                <a:cxn ang="0">
                  <a:pos x="717" y="910"/>
                </a:cxn>
                <a:cxn ang="0">
                  <a:pos x="976" y="1057"/>
                </a:cxn>
                <a:cxn ang="0">
                  <a:pos x="1100" y="934"/>
                </a:cxn>
                <a:cxn ang="0">
                  <a:pos x="1100" y="672"/>
                </a:cxn>
                <a:cxn ang="0">
                  <a:pos x="1017" y="728"/>
                </a:cxn>
                <a:cxn ang="0">
                  <a:pos x="1231" y="749"/>
                </a:cxn>
                <a:cxn ang="0">
                  <a:pos x="1157" y="672"/>
                </a:cxn>
                <a:cxn ang="0">
                  <a:pos x="1100" y="672"/>
                </a:cxn>
                <a:cxn ang="0">
                  <a:pos x="653" y="728"/>
                </a:cxn>
                <a:cxn ang="0">
                  <a:pos x="746" y="728"/>
                </a:cxn>
                <a:cxn ang="0">
                  <a:pos x="730" y="672"/>
                </a:cxn>
                <a:cxn ang="0">
                  <a:pos x="668" y="672"/>
                </a:cxn>
              </a:cxnLst>
              <a:rect l="0" t="0" r="r" b="b"/>
              <a:pathLst>
                <a:path w="1398" h="1399">
                  <a:moveTo>
                    <a:pt x="699" y="1343"/>
                  </a:moveTo>
                  <a:cubicBezTo>
                    <a:pt x="354" y="1343"/>
                    <a:pt x="71" y="1070"/>
                    <a:pt x="56" y="728"/>
                  </a:cubicBezTo>
                  <a:lnTo>
                    <a:pt x="0" y="728"/>
                  </a:lnTo>
                  <a:cubicBezTo>
                    <a:pt x="15" y="1100"/>
                    <a:pt x="323" y="1399"/>
                    <a:pt x="699" y="1399"/>
                  </a:cubicBezTo>
                  <a:cubicBezTo>
                    <a:pt x="1075" y="1399"/>
                    <a:pt x="1383" y="1100"/>
                    <a:pt x="1398" y="728"/>
                  </a:cubicBezTo>
                  <a:lnTo>
                    <a:pt x="1342" y="728"/>
                  </a:lnTo>
                  <a:cubicBezTo>
                    <a:pt x="1327" y="1070"/>
                    <a:pt x="1045" y="1343"/>
                    <a:pt x="699" y="1343"/>
                  </a:cubicBezTo>
                  <a:close/>
                  <a:moveTo>
                    <a:pt x="699" y="56"/>
                  </a:moveTo>
                  <a:cubicBezTo>
                    <a:pt x="1045" y="56"/>
                    <a:pt x="1327" y="330"/>
                    <a:pt x="1342" y="672"/>
                  </a:cubicBezTo>
                  <a:lnTo>
                    <a:pt x="1398" y="672"/>
                  </a:lnTo>
                  <a:cubicBezTo>
                    <a:pt x="1383" y="299"/>
                    <a:pt x="1075" y="0"/>
                    <a:pt x="699" y="0"/>
                  </a:cubicBezTo>
                  <a:cubicBezTo>
                    <a:pt x="323" y="0"/>
                    <a:pt x="15" y="299"/>
                    <a:pt x="0" y="672"/>
                  </a:cubicBezTo>
                  <a:lnTo>
                    <a:pt x="56" y="672"/>
                  </a:lnTo>
                  <a:cubicBezTo>
                    <a:pt x="71" y="330"/>
                    <a:pt x="354" y="56"/>
                    <a:pt x="699" y="56"/>
                  </a:cubicBezTo>
                  <a:close/>
                  <a:moveTo>
                    <a:pt x="717" y="149"/>
                  </a:moveTo>
                  <a:cubicBezTo>
                    <a:pt x="717" y="149"/>
                    <a:pt x="598" y="149"/>
                    <a:pt x="598" y="277"/>
                  </a:cubicBezTo>
                  <a:cubicBezTo>
                    <a:pt x="598" y="405"/>
                    <a:pt x="672" y="482"/>
                    <a:pt x="717" y="482"/>
                  </a:cubicBezTo>
                  <a:cubicBezTo>
                    <a:pt x="761" y="482"/>
                    <a:pt x="835" y="405"/>
                    <a:pt x="835" y="277"/>
                  </a:cubicBezTo>
                  <a:cubicBezTo>
                    <a:pt x="835" y="149"/>
                    <a:pt x="717" y="149"/>
                    <a:pt x="717" y="149"/>
                  </a:cubicBezTo>
                  <a:close/>
                  <a:moveTo>
                    <a:pt x="1010" y="361"/>
                  </a:moveTo>
                  <a:cubicBezTo>
                    <a:pt x="906" y="436"/>
                    <a:pt x="886" y="540"/>
                    <a:pt x="912" y="577"/>
                  </a:cubicBezTo>
                  <a:cubicBezTo>
                    <a:pt x="938" y="613"/>
                    <a:pt x="1044" y="628"/>
                    <a:pt x="1147" y="554"/>
                  </a:cubicBezTo>
                  <a:cubicBezTo>
                    <a:pt x="1251" y="479"/>
                    <a:pt x="1183" y="383"/>
                    <a:pt x="1183" y="383"/>
                  </a:cubicBezTo>
                  <a:cubicBezTo>
                    <a:pt x="1183" y="383"/>
                    <a:pt x="1114" y="287"/>
                    <a:pt x="1010" y="361"/>
                  </a:cubicBezTo>
                  <a:close/>
                  <a:moveTo>
                    <a:pt x="303" y="305"/>
                  </a:moveTo>
                  <a:cubicBezTo>
                    <a:pt x="303" y="305"/>
                    <a:pt x="236" y="372"/>
                    <a:pt x="319" y="456"/>
                  </a:cubicBezTo>
                  <a:cubicBezTo>
                    <a:pt x="403" y="539"/>
                    <a:pt x="495" y="548"/>
                    <a:pt x="520" y="523"/>
                  </a:cubicBezTo>
                  <a:cubicBezTo>
                    <a:pt x="545" y="497"/>
                    <a:pt x="537" y="405"/>
                    <a:pt x="453" y="322"/>
                  </a:cubicBezTo>
                  <a:cubicBezTo>
                    <a:pt x="369" y="238"/>
                    <a:pt x="303" y="305"/>
                    <a:pt x="303" y="305"/>
                  </a:cubicBezTo>
                  <a:close/>
                  <a:moveTo>
                    <a:pt x="252" y="830"/>
                  </a:moveTo>
                  <a:cubicBezTo>
                    <a:pt x="348" y="830"/>
                    <a:pt x="413" y="775"/>
                    <a:pt x="434" y="728"/>
                  </a:cubicBezTo>
                  <a:cubicBezTo>
                    <a:pt x="439" y="717"/>
                    <a:pt x="441" y="706"/>
                    <a:pt x="441" y="697"/>
                  </a:cubicBezTo>
                  <a:cubicBezTo>
                    <a:pt x="441" y="689"/>
                    <a:pt x="439" y="681"/>
                    <a:pt x="436" y="672"/>
                  </a:cubicBezTo>
                  <a:cubicBezTo>
                    <a:pt x="418" y="624"/>
                    <a:pt x="352" y="565"/>
                    <a:pt x="252" y="565"/>
                  </a:cubicBezTo>
                  <a:cubicBezTo>
                    <a:pt x="166" y="565"/>
                    <a:pt x="143" y="633"/>
                    <a:pt x="136" y="672"/>
                  </a:cubicBezTo>
                  <a:cubicBezTo>
                    <a:pt x="133" y="687"/>
                    <a:pt x="133" y="697"/>
                    <a:pt x="133" y="697"/>
                  </a:cubicBezTo>
                  <a:cubicBezTo>
                    <a:pt x="133" y="697"/>
                    <a:pt x="133" y="710"/>
                    <a:pt x="137" y="728"/>
                  </a:cubicBezTo>
                  <a:cubicBezTo>
                    <a:pt x="145" y="767"/>
                    <a:pt x="170" y="830"/>
                    <a:pt x="252" y="830"/>
                  </a:cubicBezTo>
                  <a:close/>
                  <a:moveTo>
                    <a:pt x="312" y="949"/>
                  </a:moveTo>
                  <a:cubicBezTo>
                    <a:pt x="222" y="1040"/>
                    <a:pt x="294" y="1112"/>
                    <a:pt x="294" y="1112"/>
                  </a:cubicBezTo>
                  <a:cubicBezTo>
                    <a:pt x="294" y="1112"/>
                    <a:pt x="367" y="1184"/>
                    <a:pt x="457" y="1094"/>
                  </a:cubicBezTo>
                  <a:cubicBezTo>
                    <a:pt x="547" y="1004"/>
                    <a:pt x="557" y="904"/>
                    <a:pt x="529" y="877"/>
                  </a:cubicBezTo>
                  <a:cubicBezTo>
                    <a:pt x="502" y="850"/>
                    <a:pt x="403" y="859"/>
                    <a:pt x="312" y="949"/>
                  </a:cubicBezTo>
                  <a:close/>
                  <a:moveTo>
                    <a:pt x="717" y="910"/>
                  </a:moveTo>
                  <a:cubicBezTo>
                    <a:pt x="667" y="910"/>
                    <a:pt x="584" y="991"/>
                    <a:pt x="584" y="1126"/>
                  </a:cubicBezTo>
                  <a:cubicBezTo>
                    <a:pt x="584" y="1260"/>
                    <a:pt x="717" y="1260"/>
                    <a:pt x="717" y="1260"/>
                  </a:cubicBezTo>
                  <a:cubicBezTo>
                    <a:pt x="717" y="1260"/>
                    <a:pt x="849" y="1260"/>
                    <a:pt x="849" y="1126"/>
                  </a:cubicBezTo>
                  <a:cubicBezTo>
                    <a:pt x="849" y="991"/>
                    <a:pt x="767" y="910"/>
                    <a:pt x="717" y="910"/>
                  </a:cubicBezTo>
                  <a:close/>
                  <a:moveTo>
                    <a:pt x="914" y="872"/>
                  </a:moveTo>
                  <a:cubicBezTo>
                    <a:pt x="891" y="895"/>
                    <a:pt x="899" y="980"/>
                    <a:pt x="976" y="1057"/>
                  </a:cubicBezTo>
                  <a:cubicBezTo>
                    <a:pt x="1053" y="1134"/>
                    <a:pt x="1115" y="1073"/>
                    <a:pt x="1115" y="1073"/>
                  </a:cubicBezTo>
                  <a:cubicBezTo>
                    <a:pt x="1115" y="1073"/>
                    <a:pt x="1177" y="1011"/>
                    <a:pt x="1100" y="934"/>
                  </a:cubicBezTo>
                  <a:cubicBezTo>
                    <a:pt x="1022" y="857"/>
                    <a:pt x="937" y="849"/>
                    <a:pt x="914" y="872"/>
                  </a:cubicBezTo>
                  <a:close/>
                  <a:moveTo>
                    <a:pt x="1100" y="672"/>
                  </a:moveTo>
                  <a:cubicBezTo>
                    <a:pt x="1050" y="678"/>
                    <a:pt x="1019" y="703"/>
                    <a:pt x="1016" y="721"/>
                  </a:cubicBezTo>
                  <a:cubicBezTo>
                    <a:pt x="1016" y="723"/>
                    <a:pt x="1016" y="725"/>
                    <a:pt x="1017" y="728"/>
                  </a:cubicBezTo>
                  <a:cubicBezTo>
                    <a:pt x="1021" y="754"/>
                    <a:pt x="1064" y="795"/>
                    <a:pt x="1140" y="804"/>
                  </a:cubicBezTo>
                  <a:cubicBezTo>
                    <a:pt x="1223" y="815"/>
                    <a:pt x="1231" y="749"/>
                    <a:pt x="1231" y="749"/>
                  </a:cubicBezTo>
                  <a:cubicBezTo>
                    <a:pt x="1231" y="749"/>
                    <a:pt x="1233" y="740"/>
                    <a:pt x="1230" y="728"/>
                  </a:cubicBezTo>
                  <a:cubicBezTo>
                    <a:pt x="1225" y="707"/>
                    <a:pt x="1209" y="679"/>
                    <a:pt x="1157" y="672"/>
                  </a:cubicBezTo>
                  <a:cubicBezTo>
                    <a:pt x="1156" y="672"/>
                    <a:pt x="1156" y="672"/>
                    <a:pt x="1155" y="672"/>
                  </a:cubicBezTo>
                  <a:cubicBezTo>
                    <a:pt x="1135" y="669"/>
                    <a:pt x="1117" y="670"/>
                    <a:pt x="1100" y="672"/>
                  </a:cubicBezTo>
                  <a:close/>
                  <a:moveTo>
                    <a:pt x="649" y="710"/>
                  </a:moveTo>
                  <a:cubicBezTo>
                    <a:pt x="649" y="716"/>
                    <a:pt x="651" y="722"/>
                    <a:pt x="653" y="728"/>
                  </a:cubicBezTo>
                  <a:cubicBezTo>
                    <a:pt x="660" y="747"/>
                    <a:pt x="678" y="760"/>
                    <a:pt x="699" y="760"/>
                  </a:cubicBezTo>
                  <a:cubicBezTo>
                    <a:pt x="721" y="760"/>
                    <a:pt x="739" y="747"/>
                    <a:pt x="746" y="728"/>
                  </a:cubicBezTo>
                  <a:cubicBezTo>
                    <a:pt x="748" y="722"/>
                    <a:pt x="749" y="716"/>
                    <a:pt x="749" y="710"/>
                  </a:cubicBezTo>
                  <a:cubicBezTo>
                    <a:pt x="749" y="695"/>
                    <a:pt x="742" y="681"/>
                    <a:pt x="730" y="672"/>
                  </a:cubicBezTo>
                  <a:cubicBezTo>
                    <a:pt x="722" y="665"/>
                    <a:pt x="711" y="660"/>
                    <a:pt x="699" y="660"/>
                  </a:cubicBezTo>
                  <a:cubicBezTo>
                    <a:pt x="687" y="660"/>
                    <a:pt x="677" y="665"/>
                    <a:pt x="668" y="672"/>
                  </a:cubicBezTo>
                  <a:cubicBezTo>
                    <a:pt x="657" y="681"/>
                    <a:pt x="649" y="695"/>
                    <a:pt x="649" y="71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281977" y="2776199"/>
            <a:ext cx="3391328" cy="443317"/>
            <a:chOff x="4281977" y="2776199"/>
            <a:chExt cx="3391328" cy="443317"/>
          </a:xfrm>
        </p:grpSpPr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4281977" y="2789043"/>
              <a:ext cx="428591" cy="430473"/>
            </a:xfrm>
            <a:prstGeom prst="ellipse">
              <a:avLst/>
            </a:prstGeom>
            <a:solidFill>
              <a:srgbClr val="F1E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4340150" y="2776199"/>
              <a:ext cx="428591" cy="430473"/>
            </a:xfrm>
            <a:prstGeom prst="ellipse">
              <a:avLst/>
            </a:prstGeom>
            <a:solidFill>
              <a:srgbClr val="C39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591347" y="2827970"/>
              <a:ext cx="2356227" cy="337820"/>
            </a:xfrm>
            <a:prstGeom prst="rect">
              <a:avLst/>
            </a:prstGeom>
            <a:solidFill>
              <a:srgbClr val="C398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01092" y="2827970"/>
              <a:ext cx="16433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600" dirty="0" smtClean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Bread &amp; cereals</a:t>
              </a:r>
              <a:endParaRPr lang="en-ZA" sz="160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06748" y="2835002"/>
              <a:ext cx="7665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600" b="1" dirty="0" smtClean="0">
                  <a:solidFill>
                    <a:srgbClr val="C398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13,3%</a:t>
              </a:r>
              <a:endParaRPr lang="en-ZA" sz="1600" b="1" dirty="0">
                <a:solidFill>
                  <a:srgbClr val="C3986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54"/>
            <p:cNvSpPr>
              <a:spLocks noChangeAspect="1"/>
            </p:cNvSpPr>
            <p:nvPr/>
          </p:nvSpPr>
          <p:spPr>
            <a:xfrm>
              <a:off x="4446075" y="2878660"/>
              <a:ext cx="192477" cy="222503"/>
            </a:xfrm>
            <a:custGeom>
              <a:avLst/>
              <a:gdLst>
                <a:gd name="connsiteX0" fmla="*/ 762000 w 1524000"/>
                <a:gd name="connsiteY0" fmla="*/ 0 h 1684461"/>
                <a:gd name="connsiteX1" fmla="*/ 1524000 w 1524000"/>
                <a:gd name="connsiteY1" fmla="*/ 347723 h 1684461"/>
                <a:gd name="connsiteX2" fmla="*/ 1393863 w 1524000"/>
                <a:gd name="connsiteY2" fmla="*/ 542138 h 1684461"/>
                <a:gd name="connsiteX3" fmla="*/ 1309554 w 1524000"/>
                <a:gd name="connsiteY3" fmla="*/ 588767 h 1684461"/>
                <a:gd name="connsiteX4" fmla="*/ 1341381 w 1524000"/>
                <a:gd name="connsiteY4" fmla="*/ 588767 h 1684461"/>
                <a:gd name="connsiteX5" fmla="*/ 1524000 w 1524000"/>
                <a:gd name="connsiteY5" fmla="*/ 771386 h 1684461"/>
                <a:gd name="connsiteX6" fmla="*/ 1524000 w 1524000"/>
                <a:gd name="connsiteY6" fmla="*/ 1501842 h 1684461"/>
                <a:gd name="connsiteX7" fmla="*/ 1341381 w 1524000"/>
                <a:gd name="connsiteY7" fmla="*/ 1684461 h 1684461"/>
                <a:gd name="connsiteX8" fmla="*/ 194049 w 1524000"/>
                <a:gd name="connsiteY8" fmla="*/ 1684461 h 1684461"/>
                <a:gd name="connsiteX9" fmla="*/ 11430 w 1524000"/>
                <a:gd name="connsiteY9" fmla="*/ 1501842 h 1684461"/>
                <a:gd name="connsiteX10" fmla="*/ 11430 w 1524000"/>
                <a:gd name="connsiteY10" fmla="*/ 771386 h 1684461"/>
                <a:gd name="connsiteX11" fmla="*/ 194049 w 1524000"/>
                <a:gd name="connsiteY11" fmla="*/ 588767 h 1684461"/>
                <a:gd name="connsiteX12" fmla="*/ 214446 w 1524000"/>
                <a:gd name="connsiteY12" fmla="*/ 588767 h 1684461"/>
                <a:gd name="connsiteX13" fmla="*/ 130138 w 1524000"/>
                <a:gd name="connsiteY13" fmla="*/ 542138 h 1684461"/>
                <a:gd name="connsiteX14" fmla="*/ 0 w 1524000"/>
                <a:gd name="connsiteY14" fmla="*/ 347723 h 1684461"/>
                <a:gd name="connsiteX15" fmla="*/ 762000 w 1524000"/>
                <a:gd name="connsiteY15" fmla="*/ 0 h 168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0" h="1684461">
                  <a:moveTo>
                    <a:pt x="762000" y="0"/>
                  </a:moveTo>
                  <a:cubicBezTo>
                    <a:pt x="1182841" y="0"/>
                    <a:pt x="1524000" y="155681"/>
                    <a:pt x="1524000" y="347723"/>
                  </a:cubicBezTo>
                  <a:cubicBezTo>
                    <a:pt x="1524000" y="419739"/>
                    <a:pt x="1476025" y="486641"/>
                    <a:pt x="1393863" y="542138"/>
                  </a:cubicBezTo>
                  <a:lnTo>
                    <a:pt x="1309554" y="588767"/>
                  </a:lnTo>
                  <a:lnTo>
                    <a:pt x="1341381" y="588767"/>
                  </a:lnTo>
                  <a:cubicBezTo>
                    <a:pt x="1442239" y="588767"/>
                    <a:pt x="1524000" y="670528"/>
                    <a:pt x="1524000" y="771386"/>
                  </a:cubicBezTo>
                  <a:lnTo>
                    <a:pt x="1524000" y="1501842"/>
                  </a:lnTo>
                  <a:cubicBezTo>
                    <a:pt x="1524000" y="1602700"/>
                    <a:pt x="1442239" y="1684461"/>
                    <a:pt x="1341381" y="1684461"/>
                  </a:cubicBezTo>
                  <a:lnTo>
                    <a:pt x="194049" y="1684461"/>
                  </a:lnTo>
                  <a:cubicBezTo>
                    <a:pt x="93191" y="1684461"/>
                    <a:pt x="11430" y="1602700"/>
                    <a:pt x="11430" y="1501842"/>
                  </a:cubicBezTo>
                  <a:lnTo>
                    <a:pt x="11430" y="771386"/>
                  </a:lnTo>
                  <a:cubicBezTo>
                    <a:pt x="11430" y="670528"/>
                    <a:pt x="93191" y="588767"/>
                    <a:pt x="194049" y="588767"/>
                  </a:cubicBezTo>
                  <a:lnTo>
                    <a:pt x="214446" y="588767"/>
                  </a:lnTo>
                  <a:lnTo>
                    <a:pt x="130138" y="542138"/>
                  </a:lnTo>
                  <a:cubicBezTo>
                    <a:pt x="47976" y="486641"/>
                    <a:pt x="0" y="419739"/>
                    <a:pt x="0" y="347723"/>
                  </a:cubicBezTo>
                  <a:cubicBezTo>
                    <a:pt x="0" y="155681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347561" y="3791006"/>
            <a:ext cx="1961967" cy="430473"/>
            <a:chOff x="4347561" y="3791006"/>
            <a:chExt cx="1961967" cy="430473"/>
          </a:xfrm>
        </p:grpSpPr>
        <p:sp>
          <p:nvSpPr>
            <p:cNvPr id="69" name="Rectangle 68"/>
            <p:cNvSpPr/>
            <p:nvPr/>
          </p:nvSpPr>
          <p:spPr>
            <a:xfrm>
              <a:off x="4586910" y="3850611"/>
              <a:ext cx="1109040" cy="337820"/>
            </a:xfrm>
            <a:prstGeom prst="rect">
              <a:avLst/>
            </a:prstGeom>
            <a:solidFill>
              <a:srgbClr val="C398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00967" y="3846096"/>
              <a:ext cx="5709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600" dirty="0" smtClean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Fish</a:t>
              </a:r>
              <a:endParaRPr lang="en-ZA" sz="160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56785" y="3864556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600" b="1" dirty="0" smtClean="0">
                  <a:solidFill>
                    <a:srgbClr val="C398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6,4%</a:t>
              </a:r>
              <a:endParaRPr lang="en-ZA" sz="1600" b="1" dirty="0">
                <a:solidFill>
                  <a:srgbClr val="C3986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4347561" y="3791006"/>
              <a:ext cx="428591" cy="430473"/>
            </a:xfrm>
            <a:prstGeom prst="ellipse">
              <a:avLst/>
            </a:prstGeom>
            <a:solidFill>
              <a:srgbClr val="C39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56" name="Freeform 76"/>
            <p:cNvSpPr>
              <a:spLocks noChangeAspect="1" noEditPoints="1"/>
            </p:cNvSpPr>
            <p:nvPr/>
          </p:nvSpPr>
          <p:spPr bwMode="auto">
            <a:xfrm flipH="1">
              <a:off x="4445374" y="3909146"/>
              <a:ext cx="246143" cy="197559"/>
            </a:xfrm>
            <a:custGeom>
              <a:avLst/>
              <a:gdLst/>
              <a:ahLst/>
              <a:cxnLst>
                <a:cxn ang="0">
                  <a:pos x="1325" y="1012"/>
                </a:cxn>
                <a:cxn ang="0">
                  <a:pos x="1325" y="8"/>
                </a:cxn>
                <a:cxn ang="0">
                  <a:pos x="56" y="356"/>
                </a:cxn>
                <a:cxn ang="0">
                  <a:pos x="50" y="372"/>
                </a:cxn>
                <a:cxn ang="0">
                  <a:pos x="60" y="390"/>
                </a:cxn>
                <a:cxn ang="0">
                  <a:pos x="391" y="548"/>
                </a:cxn>
                <a:cxn ang="0">
                  <a:pos x="411" y="578"/>
                </a:cxn>
                <a:cxn ang="0">
                  <a:pos x="379" y="611"/>
                </a:cxn>
                <a:cxn ang="0">
                  <a:pos x="13" y="610"/>
                </a:cxn>
                <a:cxn ang="0">
                  <a:pos x="0" y="623"/>
                </a:cxn>
                <a:cxn ang="0">
                  <a:pos x="4" y="631"/>
                </a:cxn>
                <a:cxn ang="0">
                  <a:pos x="1325" y="1012"/>
                </a:cxn>
                <a:cxn ang="0">
                  <a:pos x="549" y="447"/>
                </a:cxn>
                <a:cxn ang="0">
                  <a:pos x="470" y="368"/>
                </a:cxn>
                <a:cxn ang="0">
                  <a:pos x="549" y="290"/>
                </a:cxn>
                <a:cxn ang="0">
                  <a:pos x="627" y="368"/>
                </a:cxn>
                <a:cxn ang="0">
                  <a:pos x="549" y="447"/>
                </a:cxn>
              </a:cxnLst>
              <a:rect l="0" t="0" r="r" b="b"/>
              <a:pathLst>
                <a:path w="1325" h="1019">
                  <a:moveTo>
                    <a:pt x="1325" y="1012"/>
                  </a:moveTo>
                  <a:lnTo>
                    <a:pt x="1325" y="8"/>
                  </a:lnTo>
                  <a:cubicBezTo>
                    <a:pt x="460" y="0"/>
                    <a:pt x="56" y="356"/>
                    <a:pt x="56" y="356"/>
                  </a:cubicBezTo>
                  <a:cubicBezTo>
                    <a:pt x="52" y="360"/>
                    <a:pt x="50" y="366"/>
                    <a:pt x="50" y="372"/>
                  </a:cubicBezTo>
                  <a:cubicBezTo>
                    <a:pt x="50" y="380"/>
                    <a:pt x="54" y="387"/>
                    <a:pt x="60" y="390"/>
                  </a:cubicBezTo>
                  <a:lnTo>
                    <a:pt x="391" y="548"/>
                  </a:lnTo>
                  <a:cubicBezTo>
                    <a:pt x="405" y="556"/>
                    <a:pt x="411" y="565"/>
                    <a:pt x="411" y="578"/>
                  </a:cubicBezTo>
                  <a:cubicBezTo>
                    <a:pt x="411" y="596"/>
                    <a:pt x="397" y="611"/>
                    <a:pt x="379" y="611"/>
                  </a:cubicBezTo>
                  <a:lnTo>
                    <a:pt x="13" y="610"/>
                  </a:lnTo>
                  <a:cubicBezTo>
                    <a:pt x="6" y="610"/>
                    <a:pt x="0" y="616"/>
                    <a:pt x="0" y="623"/>
                  </a:cubicBezTo>
                  <a:cubicBezTo>
                    <a:pt x="0" y="626"/>
                    <a:pt x="1" y="629"/>
                    <a:pt x="4" y="631"/>
                  </a:cubicBezTo>
                  <a:cubicBezTo>
                    <a:pt x="376" y="930"/>
                    <a:pt x="861" y="1019"/>
                    <a:pt x="1325" y="1012"/>
                  </a:cubicBezTo>
                  <a:close/>
                  <a:moveTo>
                    <a:pt x="549" y="447"/>
                  </a:moveTo>
                  <a:cubicBezTo>
                    <a:pt x="506" y="447"/>
                    <a:pt x="470" y="411"/>
                    <a:pt x="470" y="368"/>
                  </a:cubicBezTo>
                  <a:cubicBezTo>
                    <a:pt x="470" y="325"/>
                    <a:pt x="506" y="290"/>
                    <a:pt x="549" y="290"/>
                  </a:cubicBezTo>
                  <a:cubicBezTo>
                    <a:pt x="592" y="290"/>
                    <a:pt x="627" y="325"/>
                    <a:pt x="627" y="368"/>
                  </a:cubicBezTo>
                  <a:cubicBezTo>
                    <a:pt x="627" y="411"/>
                    <a:pt x="592" y="447"/>
                    <a:pt x="549" y="44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332868" y="1250993"/>
            <a:ext cx="4310959" cy="430473"/>
            <a:chOff x="4332868" y="1250993"/>
            <a:chExt cx="4310959" cy="430473"/>
          </a:xfrm>
        </p:grpSpPr>
        <p:sp>
          <p:nvSpPr>
            <p:cNvPr id="63" name="Rectangle 62"/>
            <p:cNvSpPr/>
            <p:nvPr/>
          </p:nvSpPr>
          <p:spPr>
            <a:xfrm>
              <a:off x="4595547" y="1300480"/>
              <a:ext cx="3335349" cy="337820"/>
            </a:xfrm>
            <a:prstGeom prst="rect">
              <a:avLst/>
            </a:prstGeom>
            <a:solidFill>
              <a:srgbClr val="C398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4332868" y="1250993"/>
              <a:ext cx="428591" cy="430473"/>
            </a:xfrm>
            <a:prstGeom prst="ellipse">
              <a:avLst/>
            </a:prstGeom>
            <a:solidFill>
              <a:srgbClr val="C39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77270" y="1310490"/>
              <a:ext cx="7665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600" b="1" dirty="0" smtClean="0">
                  <a:solidFill>
                    <a:srgbClr val="C398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18,7%</a:t>
              </a:r>
              <a:endParaRPr lang="en-ZA" sz="1600" b="1" dirty="0">
                <a:solidFill>
                  <a:srgbClr val="C3986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81082" y="1301294"/>
              <a:ext cx="11976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600" dirty="0" smtClean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Vegetables</a:t>
              </a:r>
              <a:endParaRPr lang="en-ZA" sz="160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429"/>
            <p:cNvSpPr>
              <a:spLocks noChangeAspect="1" noEditPoints="1"/>
            </p:cNvSpPr>
            <p:nvPr/>
          </p:nvSpPr>
          <p:spPr bwMode="auto">
            <a:xfrm>
              <a:off x="4490438" y="1307048"/>
              <a:ext cx="100909" cy="318600"/>
            </a:xfrm>
            <a:custGeom>
              <a:avLst/>
              <a:gdLst/>
              <a:ahLst/>
              <a:cxnLst>
                <a:cxn ang="0">
                  <a:pos x="888" y="603"/>
                </a:cxn>
                <a:cxn ang="0">
                  <a:pos x="1036" y="520"/>
                </a:cxn>
                <a:cxn ang="0">
                  <a:pos x="873" y="457"/>
                </a:cxn>
                <a:cxn ang="0">
                  <a:pos x="1006" y="333"/>
                </a:cxn>
                <a:cxn ang="0">
                  <a:pos x="826" y="329"/>
                </a:cxn>
                <a:cxn ang="0">
                  <a:pos x="910" y="156"/>
                </a:cxn>
                <a:cxn ang="0">
                  <a:pos x="744" y="205"/>
                </a:cxn>
                <a:cxn ang="0">
                  <a:pos x="765" y="37"/>
                </a:cxn>
                <a:cxn ang="0">
                  <a:pos x="635" y="135"/>
                </a:cxn>
                <a:cxn ang="0">
                  <a:pos x="597" y="0"/>
                </a:cxn>
                <a:cxn ang="0">
                  <a:pos x="518" y="123"/>
                </a:cxn>
                <a:cxn ang="0">
                  <a:pos x="439" y="0"/>
                </a:cxn>
                <a:cxn ang="0">
                  <a:pos x="401" y="135"/>
                </a:cxn>
                <a:cxn ang="0">
                  <a:pos x="270" y="37"/>
                </a:cxn>
                <a:cxn ang="0">
                  <a:pos x="291" y="205"/>
                </a:cxn>
                <a:cxn ang="0">
                  <a:pos x="126" y="156"/>
                </a:cxn>
                <a:cxn ang="0">
                  <a:pos x="210" y="329"/>
                </a:cxn>
                <a:cxn ang="0">
                  <a:pos x="30" y="333"/>
                </a:cxn>
                <a:cxn ang="0">
                  <a:pos x="163" y="457"/>
                </a:cxn>
                <a:cxn ang="0">
                  <a:pos x="0" y="520"/>
                </a:cxn>
                <a:cxn ang="0">
                  <a:pos x="148" y="603"/>
                </a:cxn>
                <a:cxn ang="0">
                  <a:pos x="32" y="693"/>
                </a:cxn>
                <a:cxn ang="0">
                  <a:pos x="184" y="719"/>
                </a:cxn>
                <a:cxn ang="0">
                  <a:pos x="95" y="819"/>
                </a:cxn>
                <a:cxn ang="0">
                  <a:pos x="231" y="835"/>
                </a:cxn>
                <a:cxn ang="0">
                  <a:pos x="161" y="941"/>
                </a:cxn>
                <a:cxn ang="0">
                  <a:pos x="367" y="931"/>
                </a:cxn>
                <a:cxn ang="0">
                  <a:pos x="445" y="1294"/>
                </a:cxn>
                <a:cxn ang="0">
                  <a:pos x="590" y="1294"/>
                </a:cxn>
                <a:cxn ang="0">
                  <a:pos x="669" y="931"/>
                </a:cxn>
                <a:cxn ang="0">
                  <a:pos x="874" y="941"/>
                </a:cxn>
                <a:cxn ang="0">
                  <a:pos x="805" y="835"/>
                </a:cxn>
                <a:cxn ang="0">
                  <a:pos x="940" y="819"/>
                </a:cxn>
                <a:cxn ang="0">
                  <a:pos x="852" y="719"/>
                </a:cxn>
                <a:cxn ang="0">
                  <a:pos x="1003" y="693"/>
                </a:cxn>
                <a:cxn ang="0">
                  <a:pos x="888" y="603"/>
                </a:cxn>
                <a:cxn ang="0">
                  <a:pos x="682" y="1336"/>
                </a:cxn>
                <a:cxn ang="0">
                  <a:pos x="346" y="1336"/>
                </a:cxn>
                <a:cxn ang="0">
                  <a:pos x="218" y="1375"/>
                </a:cxn>
                <a:cxn ang="0">
                  <a:pos x="177" y="1542"/>
                </a:cxn>
                <a:cxn ang="0">
                  <a:pos x="391" y="3110"/>
                </a:cxn>
                <a:cxn ang="0">
                  <a:pos x="518" y="3278"/>
                </a:cxn>
                <a:cxn ang="0">
                  <a:pos x="645" y="3108"/>
                </a:cxn>
                <a:cxn ang="0">
                  <a:pos x="859" y="1542"/>
                </a:cxn>
                <a:cxn ang="0">
                  <a:pos x="816" y="1377"/>
                </a:cxn>
                <a:cxn ang="0">
                  <a:pos x="682" y="1336"/>
                </a:cxn>
              </a:cxnLst>
              <a:rect l="0" t="0" r="r" b="b"/>
              <a:pathLst>
                <a:path w="1036" h="3278">
                  <a:moveTo>
                    <a:pt x="888" y="603"/>
                  </a:moveTo>
                  <a:lnTo>
                    <a:pt x="1036" y="520"/>
                  </a:lnTo>
                  <a:lnTo>
                    <a:pt x="873" y="457"/>
                  </a:lnTo>
                  <a:lnTo>
                    <a:pt x="1006" y="333"/>
                  </a:lnTo>
                  <a:lnTo>
                    <a:pt x="826" y="329"/>
                  </a:lnTo>
                  <a:lnTo>
                    <a:pt x="910" y="156"/>
                  </a:lnTo>
                  <a:lnTo>
                    <a:pt x="744" y="205"/>
                  </a:lnTo>
                  <a:lnTo>
                    <a:pt x="765" y="37"/>
                  </a:lnTo>
                  <a:lnTo>
                    <a:pt x="635" y="135"/>
                  </a:lnTo>
                  <a:lnTo>
                    <a:pt x="597" y="0"/>
                  </a:lnTo>
                  <a:lnTo>
                    <a:pt x="518" y="123"/>
                  </a:lnTo>
                  <a:lnTo>
                    <a:pt x="439" y="0"/>
                  </a:lnTo>
                  <a:lnTo>
                    <a:pt x="401" y="135"/>
                  </a:lnTo>
                  <a:lnTo>
                    <a:pt x="270" y="37"/>
                  </a:lnTo>
                  <a:lnTo>
                    <a:pt x="291" y="205"/>
                  </a:lnTo>
                  <a:lnTo>
                    <a:pt x="126" y="156"/>
                  </a:lnTo>
                  <a:lnTo>
                    <a:pt x="210" y="329"/>
                  </a:lnTo>
                  <a:lnTo>
                    <a:pt x="30" y="333"/>
                  </a:lnTo>
                  <a:lnTo>
                    <a:pt x="163" y="457"/>
                  </a:lnTo>
                  <a:lnTo>
                    <a:pt x="0" y="520"/>
                  </a:lnTo>
                  <a:lnTo>
                    <a:pt x="148" y="603"/>
                  </a:lnTo>
                  <a:lnTo>
                    <a:pt x="32" y="693"/>
                  </a:lnTo>
                  <a:lnTo>
                    <a:pt x="184" y="719"/>
                  </a:lnTo>
                  <a:lnTo>
                    <a:pt x="95" y="819"/>
                  </a:lnTo>
                  <a:lnTo>
                    <a:pt x="231" y="835"/>
                  </a:lnTo>
                  <a:lnTo>
                    <a:pt x="161" y="941"/>
                  </a:lnTo>
                  <a:lnTo>
                    <a:pt x="367" y="931"/>
                  </a:lnTo>
                  <a:lnTo>
                    <a:pt x="445" y="1294"/>
                  </a:lnTo>
                  <a:lnTo>
                    <a:pt x="590" y="1294"/>
                  </a:lnTo>
                  <a:lnTo>
                    <a:pt x="669" y="931"/>
                  </a:lnTo>
                  <a:lnTo>
                    <a:pt x="874" y="941"/>
                  </a:lnTo>
                  <a:lnTo>
                    <a:pt x="805" y="835"/>
                  </a:lnTo>
                  <a:lnTo>
                    <a:pt x="940" y="819"/>
                  </a:lnTo>
                  <a:lnTo>
                    <a:pt x="852" y="719"/>
                  </a:lnTo>
                  <a:lnTo>
                    <a:pt x="1003" y="693"/>
                  </a:lnTo>
                  <a:lnTo>
                    <a:pt x="888" y="603"/>
                  </a:lnTo>
                  <a:close/>
                  <a:moveTo>
                    <a:pt x="682" y="1336"/>
                  </a:moveTo>
                  <a:lnTo>
                    <a:pt x="346" y="1336"/>
                  </a:lnTo>
                  <a:cubicBezTo>
                    <a:pt x="281" y="1336"/>
                    <a:pt x="243" y="1349"/>
                    <a:pt x="218" y="1375"/>
                  </a:cubicBezTo>
                  <a:cubicBezTo>
                    <a:pt x="186" y="1409"/>
                    <a:pt x="173" y="1465"/>
                    <a:pt x="177" y="1542"/>
                  </a:cubicBezTo>
                  <a:cubicBezTo>
                    <a:pt x="189" y="1740"/>
                    <a:pt x="389" y="3095"/>
                    <a:pt x="391" y="3110"/>
                  </a:cubicBezTo>
                  <a:cubicBezTo>
                    <a:pt x="392" y="3112"/>
                    <a:pt x="405" y="3278"/>
                    <a:pt x="518" y="3278"/>
                  </a:cubicBezTo>
                  <a:cubicBezTo>
                    <a:pt x="631" y="3278"/>
                    <a:pt x="644" y="3112"/>
                    <a:pt x="645" y="3108"/>
                  </a:cubicBezTo>
                  <a:cubicBezTo>
                    <a:pt x="647" y="3095"/>
                    <a:pt x="847" y="1740"/>
                    <a:pt x="859" y="1542"/>
                  </a:cubicBezTo>
                  <a:cubicBezTo>
                    <a:pt x="863" y="1467"/>
                    <a:pt x="849" y="1412"/>
                    <a:pt x="816" y="1377"/>
                  </a:cubicBezTo>
                  <a:cubicBezTo>
                    <a:pt x="783" y="1342"/>
                    <a:pt x="736" y="1336"/>
                    <a:pt x="682" y="133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281977" y="2267909"/>
            <a:ext cx="4240905" cy="435198"/>
            <a:chOff x="4281977" y="2267909"/>
            <a:chExt cx="4240905" cy="435198"/>
          </a:xfrm>
        </p:grpSpPr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281977" y="2272634"/>
              <a:ext cx="428591" cy="430473"/>
            </a:xfrm>
            <a:prstGeom prst="ellipse">
              <a:avLst/>
            </a:prstGeom>
            <a:solidFill>
              <a:srgbClr val="F1E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4340151" y="2267909"/>
              <a:ext cx="428591" cy="430473"/>
            </a:xfrm>
            <a:prstGeom prst="ellipse">
              <a:avLst/>
            </a:prstGeom>
            <a:solidFill>
              <a:srgbClr val="C39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568445" y="2321644"/>
              <a:ext cx="3234066" cy="337820"/>
            </a:xfrm>
            <a:prstGeom prst="rect">
              <a:avLst/>
            </a:prstGeom>
            <a:solidFill>
              <a:srgbClr val="C398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02977" y="2319640"/>
              <a:ext cx="11208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600" dirty="0" smtClean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Oils &amp; fats</a:t>
              </a:r>
              <a:endParaRPr lang="en-ZA" sz="160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56325" y="2315791"/>
              <a:ext cx="7665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600" b="1" dirty="0" smtClean="0">
                  <a:solidFill>
                    <a:srgbClr val="C398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18,1%</a:t>
              </a:r>
              <a:endParaRPr lang="en-ZA" sz="1600" b="1" dirty="0">
                <a:solidFill>
                  <a:srgbClr val="C3986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51"/>
            <p:cNvSpPr>
              <a:spLocks noChangeAspect="1" noEditPoints="1"/>
            </p:cNvSpPr>
            <p:nvPr/>
          </p:nvSpPr>
          <p:spPr bwMode="auto">
            <a:xfrm>
              <a:off x="4491232" y="2329201"/>
              <a:ext cx="104315" cy="299542"/>
            </a:xfrm>
            <a:custGeom>
              <a:avLst/>
              <a:gdLst/>
              <a:ahLst/>
              <a:cxnLst>
                <a:cxn ang="0">
                  <a:pos x="243" y="2756"/>
                </a:cxn>
                <a:cxn ang="0">
                  <a:pos x="252" y="2971"/>
                </a:cxn>
                <a:cxn ang="0">
                  <a:pos x="791" y="2971"/>
                </a:cxn>
                <a:cxn ang="0">
                  <a:pos x="266" y="2255"/>
                </a:cxn>
                <a:cxn ang="0">
                  <a:pos x="266" y="2158"/>
                </a:cxn>
                <a:cxn ang="0">
                  <a:pos x="776" y="2505"/>
                </a:cxn>
                <a:cxn ang="0">
                  <a:pos x="266" y="2505"/>
                </a:cxn>
                <a:cxn ang="0">
                  <a:pos x="266" y="1936"/>
                </a:cxn>
                <a:cxn ang="0">
                  <a:pos x="776" y="1936"/>
                </a:cxn>
                <a:cxn ang="0">
                  <a:pos x="776" y="2130"/>
                </a:cxn>
                <a:cxn ang="0">
                  <a:pos x="266" y="2130"/>
                </a:cxn>
                <a:cxn ang="0">
                  <a:pos x="776" y="2283"/>
                </a:cxn>
                <a:cxn ang="0">
                  <a:pos x="871" y="1722"/>
                </a:cxn>
                <a:cxn ang="0">
                  <a:pos x="173" y="1722"/>
                </a:cxn>
                <a:cxn ang="0">
                  <a:pos x="798" y="1789"/>
                </a:cxn>
                <a:cxn ang="0">
                  <a:pos x="266" y="2594"/>
                </a:cxn>
                <a:cxn ang="0">
                  <a:pos x="776" y="2594"/>
                </a:cxn>
                <a:cxn ang="0">
                  <a:pos x="266" y="2594"/>
                </a:cxn>
                <a:cxn ang="0">
                  <a:pos x="176" y="1498"/>
                </a:cxn>
                <a:cxn ang="0">
                  <a:pos x="823" y="1547"/>
                </a:cxn>
                <a:cxn ang="0">
                  <a:pos x="232" y="1619"/>
                </a:cxn>
                <a:cxn ang="0">
                  <a:pos x="232" y="1574"/>
                </a:cxn>
                <a:cxn ang="0">
                  <a:pos x="854" y="821"/>
                </a:cxn>
                <a:cxn ang="0">
                  <a:pos x="190" y="821"/>
                </a:cxn>
                <a:cxn ang="0">
                  <a:pos x="1025" y="1677"/>
                </a:cxn>
                <a:cxn ang="0">
                  <a:pos x="1042" y="1479"/>
                </a:cxn>
                <a:cxn ang="0">
                  <a:pos x="1013" y="849"/>
                </a:cxn>
                <a:cxn ang="0">
                  <a:pos x="892" y="1512"/>
                </a:cxn>
                <a:cxn ang="0">
                  <a:pos x="836" y="1623"/>
                </a:cxn>
                <a:cxn ang="0">
                  <a:pos x="899" y="2795"/>
                </a:cxn>
                <a:cxn ang="0">
                  <a:pos x="809" y="2999"/>
                </a:cxn>
                <a:cxn ang="0">
                  <a:pos x="1023" y="2825"/>
                </a:cxn>
                <a:cxn ang="0">
                  <a:pos x="7" y="821"/>
                </a:cxn>
                <a:cxn ang="0">
                  <a:pos x="424" y="392"/>
                </a:cxn>
                <a:cxn ang="0">
                  <a:pos x="62" y="715"/>
                </a:cxn>
                <a:cxn ang="0">
                  <a:pos x="389" y="313"/>
                </a:cxn>
                <a:cxn ang="0">
                  <a:pos x="655" y="313"/>
                </a:cxn>
                <a:cxn ang="0">
                  <a:pos x="886" y="820"/>
                </a:cxn>
                <a:cxn ang="0">
                  <a:pos x="1037" y="821"/>
                </a:cxn>
                <a:cxn ang="0">
                  <a:pos x="641" y="392"/>
                </a:cxn>
                <a:cxn ang="0">
                  <a:pos x="356" y="0"/>
                </a:cxn>
                <a:cxn ang="0">
                  <a:pos x="660" y="159"/>
                </a:cxn>
                <a:cxn ang="0">
                  <a:pos x="356" y="287"/>
                </a:cxn>
                <a:cxn ang="0">
                  <a:pos x="688" y="187"/>
                </a:cxn>
                <a:cxn ang="0">
                  <a:pos x="146" y="2801"/>
                </a:cxn>
                <a:cxn ang="0">
                  <a:pos x="147" y="1710"/>
                </a:cxn>
                <a:cxn ang="0">
                  <a:pos x="152" y="1513"/>
                </a:cxn>
                <a:cxn ang="0">
                  <a:pos x="31" y="849"/>
                </a:cxn>
                <a:cxn ang="0">
                  <a:pos x="1" y="1479"/>
                </a:cxn>
                <a:cxn ang="0">
                  <a:pos x="18" y="1677"/>
                </a:cxn>
                <a:cxn ang="0">
                  <a:pos x="0" y="2716"/>
                </a:cxn>
                <a:cxn ang="0">
                  <a:pos x="196" y="2999"/>
                </a:cxn>
                <a:cxn ang="0">
                  <a:pos x="146" y="2801"/>
                </a:cxn>
                <a:cxn ang="0">
                  <a:pos x="293" y="2650"/>
                </a:cxn>
                <a:cxn ang="0">
                  <a:pos x="174" y="2281"/>
                </a:cxn>
                <a:cxn ang="0">
                  <a:pos x="798" y="2728"/>
                </a:cxn>
                <a:cxn ang="0">
                  <a:pos x="804" y="2281"/>
                </a:cxn>
                <a:cxn ang="0">
                  <a:pos x="293" y="1881"/>
                </a:cxn>
                <a:cxn ang="0">
                  <a:pos x="804" y="2254"/>
                </a:cxn>
                <a:cxn ang="0">
                  <a:pos x="798" y="1817"/>
                </a:cxn>
                <a:cxn ang="0">
                  <a:pos x="174" y="2254"/>
                </a:cxn>
              </a:cxnLst>
              <a:rect l="0" t="0" r="r" b="b"/>
              <a:pathLst>
                <a:path w="1044" h="2999">
                  <a:moveTo>
                    <a:pt x="871" y="2724"/>
                  </a:moveTo>
                  <a:cubicBezTo>
                    <a:pt x="853" y="2744"/>
                    <a:pt x="827" y="2756"/>
                    <a:pt x="798" y="2756"/>
                  </a:cubicBezTo>
                  <a:lnTo>
                    <a:pt x="243" y="2756"/>
                  </a:lnTo>
                  <a:cubicBezTo>
                    <a:pt x="216" y="2756"/>
                    <a:pt x="191" y="2745"/>
                    <a:pt x="173" y="2726"/>
                  </a:cubicBezTo>
                  <a:lnTo>
                    <a:pt x="173" y="2792"/>
                  </a:lnTo>
                  <a:cubicBezTo>
                    <a:pt x="175" y="2796"/>
                    <a:pt x="224" y="2908"/>
                    <a:pt x="252" y="2971"/>
                  </a:cubicBezTo>
                  <a:cubicBezTo>
                    <a:pt x="257" y="2982"/>
                    <a:pt x="262" y="2992"/>
                    <a:pt x="265" y="2999"/>
                  </a:cubicBezTo>
                  <a:lnTo>
                    <a:pt x="778" y="2999"/>
                  </a:lnTo>
                  <a:cubicBezTo>
                    <a:pt x="781" y="2992"/>
                    <a:pt x="786" y="2982"/>
                    <a:pt x="791" y="2971"/>
                  </a:cubicBezTo>
                  <a:cubicBezTo>
                    <a:pt x="819" y="2908"/>
                    <a:pt x="869" y="2796"/>
                    <a:pt x="871" y="2792"/>
                  </a:cubicBezTo>
                  <a:lnTo>
                    <a:pt x="871" y="2724"/>
                  </a:lnTo>
                  <a:close/>
                  <a:moveTo>
                    <a:pt x="266" y="2255"/>
                  </a:moveTo>
                  <a:lnTo>
                    <a:pt x="776" y="2255"/>
                  </a:lnTo>
                  <a:lnTo>
                    <a:pt x="776" y="2158"/>
                  </a:lnTo>
                  <a:lnTo>
                    <a:pt x="266" y="2158"/>
                  </a:lnTo>
                  <a:lnTo>
                    <a:pt x="266" y="2255"/>
                  </a:lnTo>
                  <a:close/>
                  <a:moveTo>
                    <a:pt x="266" y="2505"/>
                  </a:moveTo>
                  <a:lnTo>
                    <a:pt x="776" y="2505"/>
                  </a:lnTo>
                  <a:lnTo>
                    <a:pt x="776" y="2408"/>
                  </a:lnTo>
                  <a:lnTo>
                    <a:pt x="266" y="2408"/>
                  </a:lnTo>
                  <a:lnTo>
                    <a:pt x="266" y="2505"/>
                  </a:lnTo>
                  <a:close/>
                  <a:moveTo>
                    <a:pt x="748" y="1909"/>
                  </a:moveTo>
                  <a:lnTo>
                    <a:pt x="293" y="1909"/>
                  </a:lnTo>
                  <a:cubicBezTo>
                    <a:pt x="278" y="1909"/>
                    <a:pt x="266" y="1921"/>
                    <a:pt x="266" y="1936"/>
                  </a:cubicBezTo>
                  <a:lnTo>
                    <a:pt x="266" y="2005"/>
                  </a:lnTo>
                  <a:lnTo>
                    <a:pt x="776" y="2005"/>
                  </a:lnTo>
                  <a:lnTo>
                    <a:pt x="776" y="1936"/>
                  </a:lnTo>
                  <a:cubicBezTo>
                    <a:pt x="776" y="1921"/>
                    <a:pt x="763" y="1909"/>
                    <a:pt x="748" y="1909"/>
                  </a:cubicBezTo>
                  <a:close/>
                  <a:moveTo>
                    <a:pt x="266" y="2130"/>
                  </a:moveTo>
                  <a:lnTo>
                    <a:pt x="776" y="2130"/>
                  </a:lnTo>
                  <a:lnTo>
                    <a:pt x="776" y="2033"/>
                  </a:lnTo>
                  <a:lnTo>
                    <a:pt x="266" y="2033"/>
                  </a:lnTo>
                  <a:lnTo>
                    <a:pt x="266" y="2130"/>
                  </a:lnTo>
                  <a:close/>
                  <a:moveTo>
                    <a:pt x="266" y="2380"/>
                  </a:moveTo>
                  <a:lnTo>
                    <a:pt x="776" y="2380"/>
                  </a:lnTo>
                  <a:lnTo>
                    <a:pt x="776" y="2283"/>
                  </a:lnTo>
                  <a:lnTo>
                    <a:pt x="266" y="2283"/>
                  </a:lnTo>
                  <a:lnTo>
                    <a:pt x="266" y="2380"/>
                  </a:lnTo>
                  <a:close/>
                  <a:moveTo>
                    <a:pt x="871" y="1722"/>
                  </a:moveTo>
                  <a:cubicBezTo>
                    <a:pt x="867" y="1717"/>
                    <a:pt x="832" y="1666"/>
                    <a:pt x="818" y="1647"/>
                  </a:cubicBezTo>
                  <a:lnTo>
                    <a:pt x="222" y="1647"/>
                  </a:lnTo>
                  <a:cubicBezTo>
                    <a:pt x="208" y="1668"/>
                    <a:pt x="176" y="1717"/>
                    <a:pt x="173" y="1722"/>
                  </a:cubicBezTo>
                  <a:lnTo>
                    <a:pt x="173" y="1819"/>
                  </a:lnTo>
                  <a:cubicBezTo>
                    <a:pt x="191" y="1800"/>
                    <a:pt x="216" y="1789"/>
                    <a:pt x="243" y="1789"/>
                  </a:cubicBezTo>
                  <a:lnTo>
                    <a:pt x="798" y="1789"/>
                  </a:lnTo>
                  <a:cubicBezTo>
                    <a:pt x="827" y="1789"/>
                    <a:pt x="853" y="1802"/>
                    <a:pt x="871" y="1822"/>
                  </a:cubicBezTo>
                  <a:lnTo>
                    <a:pt x="871" y="1722"/>
                  </a:lnTo>
                  <a:close/>
                  <a:moveTo>
                    <a:pt x="266" y="2594"/>
                  </a:moveTo>
                  <a:cubicBezTo>
                    <a:pt x="266" y="2609"/>
                    <a:pt x="278" y="2622"/>
                    <a:pt x="293" y="2622"/>
                  </a:cubicBezTo>
                  <a:lnTo>
                    <a:pt x="748" y="2622"/>
                  </a:lnTo>
                  <a:cubicBezTo>
                    <a:pt x="763" y="2622"/>
                    <a:pt x="776" y="2609"/>
                    <a:pt x="776" y="2594"/>
                  </a:cubicBezTo>
                  <a:lnTo>
                    <a:pt x="776" y="2533"/>
                  </a:lnTo>
                  <a:lnTo>
                    <a:pt x="266" y="2533"/>
                  </a:lnTo>
                  <a:lnTo>
                    <a:pt x="266" y="2594"/>
                  </a:lnTo>
                  <a:close/>
                  <a:moveTo>
                    <a:pt x="868" y="849"/>
                  </a:moveTo>
                  <a:lnTo>
                    <a:pt x="176" y="849"/>
                  </a:lnTo>
                  <a:lnTo>
                    <a:pt x="176" y="1498"/>
                  </a:lnTo>
                  <a:cubicBezTo>
                    <a:pt x="180" y="1503"/>
                    <a:pt x="206" y="1530"/>
                    <a:pt x="220" y="1546"/>
                  </a:cubicBezTo>
                  <a:lnTo>
                    <a:pt x="821" y="1546"/>
                  </a:lnTo>
                  <a:cubicBezTo>
                    <a:pt x="822" y="1546"/>
                    <a:pt x="823" y="1547"/>
                    <a:pt x="823" y="1547"/>
                  </a:cubicBezTo>
                  <a:cubicBezTo>
                    <a:pt x="839" y="1530"/>
                    <a:pt x="864" y="1503"/>
                    <a:pt x="868" y="1498"/>
                  </a:cubicBezTo>
                  <a:lnTo>
                    <a:pt x="868" y="849"/>
                  </a:lnTo>
                  <a:close/>
                  <a:moveTo>
                    <a:pt x="232" y="1619"/>
                  </a:moveTo>
                  <a:lnTo>
                    <a:pt x="807" y="1619"/>
                  </a:lnTo>
                  <a:lnTo>
                    <a:pt x="807" y="1574"/>
                  </a:lnTo>
                  <a:lnTo>
                    <a:pt x="232" y="1574"/>
                  </a:lnTo>
                  <a:lnTo>
                    <a:pt x="232" y="1619"/>
                  </a:lnTo>
                  <a:close/>
                  <a:moveTo>
                    <a:pt x="190" y="821"/>
                  </a:moveTo>
                  <a:lnTo>
                    <a:pt x="854" y="821"/>
                  </a:lnTo>
                  <a:cubicBezTo>
                    <a:pt x="854" y="821"/>
                    <a:pt x="588" y="392"/>
                    <a:pt x="587" y="392"/>
                  </a:cubicBezTo>
                  <a:lnTo>
                    <a:pt x="456" y="392"/>
                  </a:lnTo>
                  <a:cubicBezTo>
                    <a:pt x="456" y="392"/>
                    <a:pt x="190" y="821"/>
                    <a:pt x="190" y="821"/>
                  </a:cubicBezTo>
                  <a:close/>
                  <a:moveTo>
                    <a:pt x="1043" y="2707"/>
                  </a:moveTo>
                  <a:lnTo>
                    <a:pt x="1043" y="1759"/>
                  </a:lnTo>
                  <a:cubicBezTo>
                    <a:pt x="1043" y="1707"/>
                    <a:pt x="1026" y="1678"/>
                    <a:pt x="1025" y="1677"/>
                  </a:cubicBezTo>
                  <a:cubicBezTo>
                    <a:pt x="1025" y="1677"/>
                    <a:pt x="1004" y="1638"/>
                    <a:pt x="1001" y="1632"/>
                  </a:cubicBezTo>
                  <a:lnTo>
                    <a:pt x="1001" y="1563"/>
                  </a:lnTo>
                  <a:cubicBezTo>
                    <a:pt x="1041" y="1537"/>
                    <a:pt x="1042" y="1482"/>
                    <a:pt x="1042" y="1479"/>
                  </a:cubicBezTo>
                  <a:lnTo>
                    <a:pt x="1042" y="871"/>
                  </a:lnTo>
                  <a:cubicBezTo>
                    <a:pt x="1042" y="864"/>
                    <a:pt x="1042" y="856"/>
                    <a:pt x="1041" y="849"/>
                  </a:cubicBezTo>
                  <a:lnTo>
                    <a:pt x="1013" y="849"/>
                  </a:lnTo>
                  <a:lnTo>
                    <a:pt x="896" y="849"/>
                  </a:lnTo>
                  <a:lnTo>
                    <a:pt x="896" y="1503"/>
                  </a:lnTo>
                  <a:cubicBezTo>
                    <a:pt x="896" y="1507"/>
                    <a:pt x="895" y="1510"/>
                    <a:pt x="892" y="1512"/>
                  </a:cubicBezTo>
                  <a:lnTo>
                    <a:pt x="835" y="1576"/>
                  </a:lnTo>
                  <a:lnTo>
                    <a:pt x="835" y="1622"/>
                  </a:lnTo>
                  <a:cubicBezTo>
                    <a:pt x="835" y="1622"/>
                    <a:pt x="836" y="1623"/>
                    <a:pt x="836" y="1623"/>
                  </a:cubicBezTo>
                  <a:lnTo>
                    <a:pt x="896" y="1710"/>
                  </a:lnTo>
                  <a:cubicBezTo>
                    <a:pt x="898" y="1712"/>
                    <a:pt x="899" y="1715"/>
                    <a:pt x="899" y="1718"/>
                  </a:cubicBezTo>
                  <a:lnTo>
                    <a:pt x="899" y="2795"/>
                  </a:lnTo>
                  <a:cubicBezTo>
                    <a:pt x="899" y="2797"/>
                    <a:pt x="898" y="2799"/>
                    <a:pt x="897" y="2801"/>
                  </a:cubicBezTo>
                  <a:lnTo>
                    <a:pt x="821" y="2971"/>
                  </a:lnTo>
                  <a:lnTo>
                    <a:pt x="809" y="2999"/>
                  </a:lnTo>
                  <a:lnTo>
                    <a:pt x="847" y="2999"/>
                  </a:lnTo>
                  <a:cubicBezTo>
                    <a:pt x="925" y="2999"/>
                    <a:pt x="959" y="2938"/>
                    <a:pt x="960" y="2935"/>
                  </a:cubicBezTo>
                  <a:cubicBezTo>
                    <a:pt x="961" y="2934"/>
                    <a:pt x="1002" y="2871"/>
                    <a:pt x="1023" y="2825"/>
                  </a:cubicBezTo>
                  <a:cubicBezTo>
                    <a:pt x="1042" y="2786"/>
                    <a:pt x="1044" y="2735"/>
                    <a:pt x="1044" y="2715"/>
                  </a:cubicBezTo>
                  <a:cubicBezTo>
                    <a:pt x="1044" y="2711"/>
                    <a:pt x="1044" y="2708"/>
                    <a:pt x="1043" y="2707"/>
                  </a:cubicBezTo>
                  <a:close/>
                  <a:moveTo>
                    <a:pt x="7" y="821"/>
                  </a:moveTo>
                  <a:lnTo>
                    <a:pt x="35" y="821"/>
                  </a:lnTo>
                  <a:lnTo>
                    <a:pt x="157" y="821"/>
                  </a:lnTo>
                  <a:lnTo>
                    <a:pt x="424" y="392"/>
                  </a:lnTo>
                  <a:lnTo>
                    <a:pt x="403" y="392"/>
                  </a:lnTo>
                  <a:lnTo>
                    <a:pt x="365" y="392"/>
                  </a:lnTo>
                  <a:cubicBezTo>
                    <a:pt x="288" y="473"/>
                    <a:pt x="62" y="715"/>
                    <a:pt x="62" y="715"/>
                  </a:cubicBezTo>
                  <a:cubicBezTo>
                    <a:pt x="60" y="716"/>
                    <a:pt x="14" y="758"/>
                    <a:pt x="7" y="821"/>
                  </a:cubicBezTo>
                  <a:close/>
                  <a:moveTo>
                    <a:pt x="655" y="313"/>
                  </a:moveTo>
                  <a:lnTo>
                    <a:pt x="389" y="313"/>
                  </a:lnTo>
                  <a:lnTo>
                    <a:pt x="389" y="364"/>
                  </a:lnTo>
                  <a:lnTo>
                    <a:pt x="655" y="364"/>
                  </a:lnTo>
                  <a:lnTo>
                    <a:pt x="655" y="313"/>
                  </a:lnTo>
                  <a:close/>
                  <a:moveTo>
                    <a:pt x="641" y="392"/>
                  </a:moveTo>
                  <a:lnTo>
                    <a:pt x="620" y="392"/>
                  </a:lnTo>
                  <a:lnTo>
                    <a:pt x="886" y="820"/>
                  </a:lnTo>
                  <a:cubicBezTo>
                    <a:pt x="887" y="821"/>
                    <a:pt x="887" y="821"/>
                    <a:pt x="888" y="821"/>
                  </a:cubicBezTo>
                  <a:lnTo>
                    <a:pt x="1008" y="821"/>
                  </a:lnTo>
                  <a:lnTo>
                    <a:pt x="1037" y="821"/>
                  </a:lnTo>
                  <a:cubicBezTo>
                    <a:pt x="1030" y="757"/>
                    <a:pt x="984" y="716"/>
                    <a:pt x="981" y="714"/>
                  </a:cubicBezTo>
                  <a:cubicBezTo>
                    <a:pt x="981" y="714"/>
                    <a:pt x="755" y="473"/>
                    <a:pt x="679" y="392"/>
                  </a:cubicBezTo>
                  <a:lnTo>
                    <a:pt x="641" y="392"/>
                  </a:lnTo>
                  <a:close/>
                  <a:moveTo>
                    <a:pt x="688" y="159"/>
                  </a:moveTo>
                  <a:lnTo>
                    <a:pt x="688" y="0"/>
                  </a:lnTo>
                  <a:lnTo>
                    <a:pt x="356" y="0"/>
                  </a:lnTo>
                  <a:lnTo>
                    <a:pt x="356" y="159"/>
                  </a:lnTo>
                  <a:lnTo>
                    <a:pt x="384" y="159"/>
                  </a:lnTo>
                  <a:lnTo>
                    <a:pt x="660" y="159"/>
                  </a:lnTo>
                  <a:lnTo>
                    <a:pt x="688" y="159"/>
                  </a:lnTo>
                  <a:close/>
                  <a:moveTo>
                    <a:pt x="356" y="208"/>
                  </a:moveTo>
                  <a:lnTo>
                    <a:pt x="356" y="287"/>
                  </a:lnTo>
                  <a:lnTo>
                    <a:pt x="688" y="287"/>
                  </a:lnTo>
                  <a:lnTo>
                    <a:pt x="688" y="208"/>
                  </a:lnTo>
                  <a:lnTo>
                    <a:pt x="688" y="187"/>
                  </a:lnTo>
                  <a:lnTo>
                    <a:pt x="356" y="187"/>
                  </a:lnTo>
                  <a:lnTo>
                    <a:pt x="356" y="208"/>
                  </a:lnTo>
                  <a:close/>
                  <a:moveTo>
                    <a:pt x="146" y="2801"/>
                  </a:moveTo>
                  <a:cubicBezTo>
                    <a:pt x="146" y="2799"/>
                    <a:pt x="145" y="2797"/>
                    <a:pt x="145" y="2795"/>
                  </a:cubicBezTo>
                  <a:lnTo>
                    <a:pt x="145" y="1718"/>
                  </a:lnTo>
                  <a:cubicBezTo>
                    <a:pt x="145" y="1715"/>
                    <a:pt x="146" y="1712"/>
                    <a:pt x="147" y="1710"/>
                  </a:cubicBezTo>
                  <a:lnTo>
                    <a:pt x="204" y="1623"/>
                  </a:lnTo>
                  <a:lnTo>
                    <a:pt x="204" y="1570"/>
                  </a:lnTo>
                  <a:lnTo>
                    <a:pt x="152" y="1513"/>
                  </a:lnTo>
                  <a:cubicBezTo>
                    <a:pt x="149" y="1510"/>
                    <a:pt x="148" y="1507"/>
                    <a:pt x="148" y="1503"/>
                  </a:cubicBezTo>
                  <a:lnTo>
                    <a:pt x="148" y="849"/>
                  </a:lnTo>
                  <a:lnTo>
                    <a:pt x="31" y="849"/>
                  </a:lnTo>
                  <a:lnTo>
                    <a:pt x="2" y="849"/>
                  </a:lnTo>
                  <a:cubicBezTo>
                    <a:pt x="2" y="856"/>
                    <a:pt x="1" y="864"/>
                    <a:pt x="1" y="871"/>
                  </a:cubicBezTo>
                  <a:cubicBezTo>
                    <a:pt x="1" y="872"/>
                    <a:pt x="1" y="1479"/>
                    <a:pt x="1" y="1479"/>
                  </a:cubicBezTo>
                  <a:cubicBezTo>
                    <a:pt x="1" y="1482"/>
                    <a:pt x="3" y="1537"/>
                    <a:pt x="43" y="1563"/>
                  </a:cubicBezTo>
                  <a:lnTo>
                    <a:pt x="43" y="1632"/>
                  </a:lnTo>
                  <a:cubicBezTo>
                    <a:pt x="33" y="1651"/>
                    <a:pt x="18" y="1677"/>
                    <a:pt x="18" y="1677"/>
                  </a:cubicBezTo>
                  <a:cubicBezTo>
                    <a:pt x="18" y="1678"/>
                    <a:pt x="0" y="1707"/>
                    <a:pt x="0" y="1759"/>
                  </a:cubicBezTo>
                  <a:lnTo>
                    <a:pt x="0" y="2708"/>
                  </a:lnTo>
                  <a:cubicBezTo>
                    <a:pt x="0" y="2708"/>
                    <a:pt x="0" y="2711"/>
                    <a:pt x="0" y="2716"/>
                  </a:cubicBezTo>
                  <a:cubicBezTo>
                    <a:pt x="0" y="2735"/>
                    <a:pt x="2" y="2786"/>
                    <a:pt x="20" y="2825"/>
                  </a:cubicBezTo>
                  <a:cubicBezTo>
                    <a:pt x="42" y="2871"/>
                    <a:pt x="83" y="2934"/>
                    <a:pt x="84" y="2936"/>
                  </a:cubicBezTo>
                  <a:cubicBezTo>
                    <a:pt x="85" y="2938"/>
                    <a:pt x="119" y="2999"/>
                    <a:pt x="196" y="2999"/>
                  </a:cubicBezTo>
                  <a:lnTo>
                    <a:pt x="234" y="2999"/>
                  </a:lnTo>
                  <a:lnTo>
                    <a:pt x="222" y="2971"/>
                  </a:lnTo>
                  <a:lnTo>
                    <a:pt x="146" y="2801"/>
                  </a:lnTo>
                  <a:close/>
                  <a:moveTo>
                    <a:pt x="804" y="2594"/>
                  </a:moveTo>
                  <a:cubicBezTo>
                    <a:pt x="804" y="2625"/>
                    <a:pt x="779" y="2650"/>
                    <a:pt x="748" y="2650"/>
                  </a:cubicBezTo>
                  <a:lnTo>
                    <a:pt x="293" y="2650"/>
                  </a:lnTo>
                  <a:cubicBezTo>
                    <a:pt x="263" y="2650"/>
                    <a:pt x="238" y="2625"/>
                    <a:pt x="238" y="2594"/>
                  </a:cubicBezTo>
                  <a:lnTo>
                    <a:pt x="238" y="2281"/>
                  </a:lnTo>
                  <a:lnTo>
                    <a:pt x="174" y="2281"/>
                  </a:lnTo>
                  <a:lnTo>
                    <a:pt x="174" y="2659"/>
                  </a:lnTo>
                  <a:cubicBezTo>
                    <a:pt x="174" y="2697"/>
                    <a:pt x="205" y="2728"/>
                    <a:pt x="243" y="2728"/>
                  </a:cubicBezTo>
                  <a:lnTo>
                    <a:pt x="798" y="2728"/>
                  </a:lnTo>
                  <a:cubicBezTo>
                    <a:pt x="836" y="2728"/>
                    <a:pt x="867" y="2697"/>
                    <a:pt x="867" y="2659"/>
                  </a:cubicBezTo>
                  <a:lnTo>
                    <a:pt x="867" y="2281"/>
                  </a:lnTo>
                  <a:lnTo>
                    <a:pt x="804" y="2281"/>
                  </a:lnTo>
                  <a:lnTo>
                    <a:pt x="804" y="2594"/>
                  </a:lnTo>
                  <a:close/>
                  <a:moveTo>
                    <a:pt x="238" y="1936"/>
                  </a:moveTo>
                  <a:cubicBezTo>
                    <a:pt x="238" y="1906"/>
                    <a:pt x="263" y="1881"/>
                    <a:pt x="293" y="1881"/>
                  </a:cubicBezTo>
                  <a:lnTo>
                    <a:pt x="748" y="1881"/>
                  </a:lnTo>
                  <a:cubicBezTo>
                    <a:pt x="779" y="1881"/>
                    <a:pt x="804" y="1906"/>
                    <a:pt x="804" y="1936"/>
                  </a:cubicBezTo>
                  <a:lnTo>
                    <a:pt x="804" y="2254"/>
                  </a:lnTo>
                  <a:lnTo>
                    <a:pt x="867" y="2254"/>
                  </a:lnTo>
                  <a:lnTo>
                    <a:pt x="867" y="1886"/>
                  </a:lnTo>
                  <a:cubicBezTo>
                    <a:pt x="867" y="1848"/>
                    <a:pt x="836" y="1817"/>
                    <a:pt x="798" y="1817"/>
                  </a:cubicBezTo>
                  <a:lnTo>
                    <a:pt x="243" y="1817"/>
                  </a:lnTo>
                  <a:cubicBezTo>
                    <a:pt x="205" y="1817"/>
                    <a:pt x="174" y="1848"/>
                    <a:pt x="174" y="1886"/>
                  </a:cubicBezTo>
                  <a:lnTo>
                    <a:pt x="174" y="2254"/>
                  </a:lnTo>
                  <a:lnTo>
                    <a:pt x="238" y="2254"/>
                  </a:lnTo>
                  <a:lnTo>
                    <a:pt x="238" y="193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347561" y="4820011"/>
            <a:ext cx="1487029" cy="430473"/>
            <a:chOff x="4347561" y="4820011"/>
            <a:chExt cx="1487029" cy="430473"/>
          </a:xfrm>
        </p:grpSpPr>
        <p:sp>
          <p:nvSpPr>
            <p:cNvPr id="71" name="Rectangle 70"/>
            <p:cNvSpPr/>
            <p:nvPr/>
          </p:nvSpPr>
          <p:spPr>
            <a:xfrm>
              <a:off x="4590720" y="4873618"/>
              <a:ext cx="612413" cy="337820"/>
            </a:xfrm>
            <a:prstGeom prst="rect">
              <a:avLst/>
            </a:prstGeom>
            <a:solidFill>
              <a:srgbClr val="C398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81847" y="4877553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600" b="1" dirty="0" smtClean="0">
                  <a:solidFill>
                    <a:srgbClr val="C398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3,6%</a:t>
              </a:r>
              <a:endParaRPr lang="en-ZA" sz="1600" b="1" dirty="0">
                <a:solidFill>
                  <a:srgbClr val="C3986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4347561" y="4820011"/>
              <a:ext cx="428591" cy="430473"/>
            </a:xfrm>
            <a:prstGeom prst="ellipse">
              <a:avLst/>
            </a:prstGeom>
            <a:solidFill>
              <a:srgbClr val="C39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613404" y="4861966"/>
              <a:ext cx="6623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600" dirty="0" smtClean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Dairy</a:t>
              </a:r>
              <a:endParaRPr lang="en-ZA" sz="160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448"/>
            <p:cNvSpPr>
              <a:spLocks noChangeAspect="1" noEditPoints="1"/>
            </p:cNvSpPr>
            <p:nvPr/>
          </p:nvSpPr>
          <p:spPr bwMode="auto">
            <a:xfrm>
              <a:off x="4469934" y="4909117"/>
              <a:ext cx="147660" cy="248264"/>
            </a:xfrm>
            <a:custGeom>
              <a:avLst/>
              <a:gdLst/>
              <a:ahLst/>
              <a:cxnLst>
                <a:cxn ang="0">
                  <a:pos x="369" y="452"/>
                </a:cxn>
                <a:cxn ang="0">
                  <a:pos x="0" y="452"/>
                </a:cxn>
                <a:cxn ang="0">
                  <a:pos x="0" y="1783"/>
                </a:cxn>
                <a:cxn ang="0">
                  <a:pos x="369" y="1783"/>
                </a:cxn>
                <a:cxn ang="0">
                  <a:pos x="369" y="452"/>
                </a:cxn>
                <a:cxn ang="0">
                  <a:pos x="406" y="452"/>
                </a:cxn>
                <a:cxn ang="0">
                  <a:pos x="406" y="1783"/>
                </a:cxn>
                <a:cxn ang="0">
                  <a:pos x="1057" y="1783"/>
                </a:cxn>
                <a:cxn ang="0">
                  <a:pos x="1057" y="452"/>
                </a:cxn>
                <a:cxn ang="0">
                  <a:pos x="423" y="452"/>
                </a:cxn>
                <a:cxn ang="0">
                  <a:pos x="406" y="452"/>
                </a:cxn>
                <a:cxn ang="0">
                  <a:pos x="854" y="0"/>
                </a:cxn>
                <a:cxn ang="0">
                  <a:pos x="203" y="0"/>
                </a:cxn>
                <a:cxn ang="0">
                  <a:pos x="203" y="105"/>
                </a:cxn>
                <a:cxn ang="0">
                  <a:pos x="854" y="105"/>
                </a:cxn>
                <a:cxn ang="0">
                  <a:pos x="854" y="0"/>
                </a:cxn>
                <a:cxn ang="0">
                  <a:pos x="225" y="152"/>
                </a:cxn>
                <a:cxn ang="0">
                  <a:pos x="379" y="386"/>
                </a:cxn>
                <a:cxn ang="0">
                  <a:pos x="398" y="414"/>
                </a:cxn>
                <a:cxn ang="0">
                  <a:pos x="406" y="414"/>
                </a:cxn>
                <a:cxn ang="0">
                  <a:pos x="1041" y="414"/>
                </a:cxn>
                <a:cxn ang="0">
                  <a:pos x="863" y="143"/>
                </a:cxn>
                <a:cxn ang="0">
                  <a:pos x="219" y="143"/>
                </a:cxn>
                <a:cxn ang="0">
                  <a:pos x="225" y="152"/>
                </a:cxn>
                <a:cxn ang="0">
                  <a:pos x="184" y="159"/>
                </a:cxn>
                <a:cxn ang="0">
                  <a:pos x="16" y="414"/>
                </a:cxn>
                <a:cxn ang="0">
                  <a:pos x="352" y="414"/>
                </a:cxn>
                <a:cxn ang="0">
                  <a:pos x="184" y="159"/>
                </a:cxn>
              </a:cxnLst>
              <a:rect l="0" t="0" r="r" b="b"/>
              <a:pathLst>
                <a:path w="1057" h="1783">
                  <a:moveTo>
                    <a:pt x="369" y="452"/>
                  </a:moveTo>
                  <a:lnTo>
                    <a:pt x="0" y="452"/>
                  </a:lnTo>
                  <a:lnTo>
                    <a:pt x="0" y="1783"/>
                  </a:lnTo>
                  <a:lnTo>
                    <a:pt x="369" y="1783"/>
                  </a:lnTo>
                  <a:lnTo>
                    <a:pt x="369" y="452"/>
                  </a:lnTo>
                  <a:close/>
                  <a:moveTo>
                    <a:pt x="406" y="452"/>
                  </a:moveTo>
                  <a:lnTo>
                    <a:pt x="406" y="1783"/>
                  </a:lnTo>
                  <a:lnTo>
                    <a:pt x="1057" y="1783"/>
                  </a:lnTo>
                  <a:lnTo>
                    <a:pt x="1057" y="452"/>
                  </a:lnTo>
                  <a:lnTo>
                    <a:pt x="423" y="452"/>
                  </a:lnTo>
                  <a:lnTo>
                    <a:pt x="406" y="452"/>
                  </a:lnTo>
                  <a:close/>
                  <a:moveTo>
                    <a:pt x="854" y="0"/>
                  </a:moveTo>
                  <a:lnTo>
                    <a:pt x="203" y="0"/>
                  </a:lnTo>
                  <a:lnTo>
                    <a:pt x="203" y="105"/>
                  </a:lnTo>
                  <a:lnTo>
                    <a:pt x="854" y="105"/>
                  </a:lnTo>
                  <a:lnTo>
                    <a:pt x="854" y="0"/>
                  </a:lnTo>
                  <a:close/>
                  <a:moveTo>
                    <a:pt x="225" y="152"/>
                  </a:moveTo>
                  <a:cubicBezTo>
                    <a:pt x="257" y="200"/>
                    <a:pt x="341" y="328"/>
                    <a:pt x="379" y="386"/>
                  </a:cubicBezTo>
                  <a:lnTo>
                    <a:pt x="398" y="414"/>
                  </a:lnTo>
                  <a:lnTo>
                    <a:pt x="406" y="414"/>
                  </a:lnTo>
                  <a:lnTo>
                    <a:pt x="1041" y="414"/>
                  </a:lnTo>
                  <a:cubicBezTo>
                    <a:pt x="1010" y="368"/>
                    <a:pt x="872" y="158"/>
                    <a:pt x="863" y="143"/>
                  </a:cubicBezTo>
                  <a:lnTo>
                    <a:pt x="219" y="143"/>
                  </a:lnTo>
                  <a:lnTo>
                    <a:pt x="225" y="152"/>
                  </a:lnTo>
                  <a:close/>
                  <a:moveTo>
                    <a:pt x="184" y="159"/>
                  </a:moveTo>
                  <a:cubicBezTo>
                    <a:pt x="160" y="196"/>
                    <a:pt x="45" y="370"/>
                    <a:pt x="16" y="414"/>
                  </a:cubicBezTo>
                  <a:lnTo>
                    <a:pt x="352" y="414"/>
                  </a:lnTo>
                  <a:cubicBezTo>
                    <a:pt x="323" y="370"/>
                    <a:pt x="208" y="196"/>
                    <a:pt x="184" y="15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276143" y="3287951"/>
            <a:ext cx="3092139" cy="432618"/>
            <a:chOff x="4276143" y="3287951"/>
            <a:chExt cx="3092139" cy="432618"/>
          </a:xfrm>
        </p:grpSpPr>
        <p:sp>
          <p:nvSpPr>
            <p:cNvPr id="68" name="Rectangle 67"/>
            <p:cNvSpPr/>
            <p:nvPr/>
          </p:nvSpPr>
          <p:spPr>
            <a:xfrm>
              <a:off x="4568445" y="3339660"/>
              <a:ext cx="2093449" cy="337820"/>
            </a:xfrm>
            <a:prstGeom prst="rect">
              <a:avLst/>
            </a:prstGeom>
            <a:solidFill>
              <a:srgbClr val="C398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95377" y="3336056"/>
              <a:ext cx="17588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600" dirty="0" smtClean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Sugar &amp; desserts</a:t>
              </a:r>
              <a:endParaRPr lang="en-ZA" sz="160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613075" y="3352198"/>
              <a:ext cx="7552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600" b="1" dirty="0" smtClean="0">
                  <a:solidFill>
                    <a:srgbClr val="C398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11,7%</a:t>
              </a:r>
              <a:endParaRPr lang="en-ZA" sz="1600" b="1" dirty="0">
                <a:solidFill>
                  <a:srgbClr val="C3986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4276143" y="3290096"/>
              <a:ext cx="428591" cy="430473"/>
            </a:xfrm>
            <a:prstGeom prst="ellipse">
              <a:avLst/>
            </a:prstGeom>
            <a:solidFill>
              <a:srgbClr val="F1E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4336144" y="3287951"/>
              <a:ext cx="428591" cy="430473"/>
            </a:xfrm>
            <a:prstGeom prst="ellipse">
              <a:avLst/>
            </a:prstGeom>
            <a:solidFill>
              <a:srgbClr val="C39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60" name="Freeform 459"/>
            <p:cNvSpPr>
              <a:spLocks noChangeAspect="1" noEditPoints="1"/>
            </p:cNvSpPr>
            <p:nvPr/>
          </p:nvSpPr>
          <p:spPr bwMode="auto">
            <a:xfrm>
              <a:off x="4442387" y="3347663"/>
              <a:ext cx="197034" cy="283849"/>
            </a:xfrm>
            <a:custGeom>
              <a:avLst/>
              <a:gdLst/>
              <a:ahLst/>
              <a:cxnLst>
                <a:cxn ang="0">
                  <a:pos x="1064" y="444"/>
                </a:cxn>
                <a:cxn ang="0">
                  <a:pos x="1114" y="0"/>
                </a:cxn>
                <a:cxn ang="0">
                  <a:pos x="998" y="514"/>
                </a:cxn>
                <a:cxn ang="0">
                  <a:pos x="601" y="490"/>
                </a:cxn>
                <a:cxn ang="0">
                  <a:pos x="432" y="334"/>
                </a:cxn>
                <a:cxn ang="0">
                  <a:pos x="294" y="413"/>
                </a:cxn>
                <a:cxn ang="0">
                  <a:pos x="446" y="595"/>
                </a:cxn>
                <a:cxn ang="0">
                  <a:pos x="1217" y="564"/>
                </a:cxn>
                <a:cxn ang="0">
                  <a:pos x="1314" y="766"/>
                </a:cxn>
                <a:cxn ang="0">
                  <a:pos x="1416" y="360"/>
                </a:cxn>
                <a:cxn ang="0">
                  <a:pos x="1020" y="535"/>
                </a:cxn>
                <a:cxn ang="0">
                  <a:pos x="1179" y="567"/>
                </a:cxn>
                <a:cxn ang="0">
                  <a:pos x="1020" y="535"/>
                </a:cxn>
                <a:cxn ang="0">
                  <a:pos x="558" y="856"/>
                </a:cxn>
                <a:cxn ang="0">
                  <a:pos x="966" y="825"/>
                </a:cxn>
                <a:cxn ang="0">
                  <a:pos x="1051" y="631"/>
                </a:cxn>
                <a:cxn ang="0">
                  <a:pos x="784" y="559"/>
                </a:cxn>
                <a:cxn ang="0">
                  <a:pos x="502" y="664"/>
                </a:cxn>
                <a:cxn ang="0">
                  <a:pos x="1231" y="599"/>
                </a:cxn>
                <a:cxn ang="0">
                  <a:pos x="985" y="776"/>
                </a:cxn>
                <a:cxn ang="0">
                  <a:pos x="995" y="813"/>
                </a:cxn>
                <a:cxn ang="0">
                  <a:pos x="1023" y="856"/>
                </a:cxn>
                <a:cxn ang="0">
                  <a:pos x="1284" y="768"/>
                </a:cxn>
                <a:cxn ang="0">
                  <a:pos x="83" y="629"/>
                </a:cxn>
                <a:cxn ang="0">
                  <a:pos x="425" y="856"/>
                </a:cxn>
                <a:cxn ang="0">
                  <a:pos x="424" y="617"/>
                </a:cxn>
                <a:cxn ang="0">
                  <a:pos x="96" y="649"/>
                </a:cxn>
                <a:cxn ang="0">
                  <a:pos x="325" y="701"/>
                </a:cxn>
                <a:cxn ang="0">
                  <a:pos x="303" y="856"/>
                </a:cxn>
                <a:cxn ang="0">
                  <a:pos x="1039" y="2043"/>
                </a:cxn>
                <a:cxn ang="0">
                  <a:pos x="882" y="1886"/>
                </a:cxn>
                <a:cxn ang="0">
                  <a:pos x="1266" y="887"/>
                </a:cxn>
                <a:cxn ang="0">
                  <a:pos x="669" y="1798"/>
                </a:cxn>
                <a:cxn ang="0">
                  <a:pos x="676" y="1940"/>
                </a:cxn>
                <a:cxn ang="0">
                  <a:pos x="434" y="2191"/>
                </a:cxn>
                <a:cxn ang="0">
                  <a:pos x="1039" y="2043"/>
                </a:cxn>
                <a:cxn ang="0">
                  <a:pos x="694" y="48"/>
                </a:cxn>
                <a:cxn ang="0">
                  <a:pos x="768" y="246"/>
                </a:cxn>
                <a:cxn ang="0">
                  <a:pos x="799" y="246"/>
                </a:cxn>
                <a:cxn ang="0">
                  <a:pos x="910" y="402"/>
                </a:cxn>
                <a:cxn ang="0">
                  <a:pos x="657" y="402"/>
                </a:cxn>
              </a:cxnLst>
              <a:rect l="0" t="0" r="r" b="b"/>
              <a:pathLst>
                <a:path w="1525" h="2191">
                  <a:moveTo>
                    <a:pt x="998" y="514"/>
                  </a:moveTo>
                  <a:cubicBezTo>
                    <a:pt x="1019" y="487"/>
                    <a:pt x="1041" y="464"/>
                    <a:pt x="1064" y="444"/>
                  </a:cubicBezTo>
                  <a:cubicBezTo>
                    <a:pt x="1133" y="240"/>
                    <a:pt x="1200" y="44"/>
                    <a:pt x="1204" y="30"/>
                  </a:cubicBezTo>
                  <a:cubicBezTo>
                    <a:pt x="1185" y="24"/>
                    <a:pt x="1133" y="6"/>
                    <a:pt x="1114" y="0"/>
                  </a:cubicBezTo>
                  <a:cubicBezTo>
                    <a:pt x="1109" y="14"/>
                    <a:pt x="1027" y="255"/>
                    <a:pt x="951" y="481"/>
                  </a:cubicBezTo>
                  <a:cubicBezTo>
                    <a:pt x="967" y="490"/>
                    <a:pt x="983" y="502"/>
                    <a:pt x="998" y="514"/>
                  </a:cubicBezTo>
                  <a:close/>
                  <a:moveTo>
                    <a:pt x="481" y="634"/>
                  </a:moveTo>
                  <a:cubicBezTo>
                    <a:pt x="506" y="575"/>
                    <a:pt x="548" y="525"/>
                    <a:pt x="601" y="490"/>
                  </a:cubicBezTo>
                  <a:cubicBezTo>
                    <a:pt x="598" y="484"/>
                    <a:pt x="595" y="478"/>
                    <a:pt x="591" y="472"/>
                  </a:cubicBezTo>
                  <a:cubicBezTo>
                    <a:pt x="551" y="402"/>
                    <a:pt x="492" y="350"/>
                    <a:pt x="432" y="334"/>
                  </a:cubicBezTo>
                  <a:cubicBezTo>
                    <a:pt x="400" y="325"/>
                    <a:pt x="369" y="327"/>
                    <a:pt x="345" y="341"/>
                  </a:cubicBezTo>
                  <a:cubicBezTo>
                    <a:pt x="320" y="355"/>
                    <a:pt x="303" y="380"/>
                    <a:pt x="294" y="413"/>
                  </a:cubicBezTo>
                  <a:cubicBezTo>
                    <a:pt x="287" y="438"/>
                    <a:pt x="285" y="466"/>
                    <a:pt x="289" y="496"/>
                  </a:cubicBezTo>
                  <a:cubicBezTo>
                    <a:pt x="346" y="515"/>
                    <a:pt x="400" y="549"/>
                    <a:pt x="446" y="595"/>
                  </a:cubicBezTo>
                  <a:cubicBezTo>
                    <a:pt x="459" y="608"/>
                    <a:pt x="470" y="621"/>
                    <a:pt x="481" y="634"/>
                  </a:cubicBezTo>
                  <a:close/>
                  <a:moveTo>
                    <a:pt x="1217" y="564"/>
                  </a:moveTo>
                  <a:cubicBezTo>
                    <a:pt x="1227" y="565"/>
                    <a:pt x="1236" y="567"/>
                    <a:pt x="1244" y="572"/>
                  </a:cubicBezTo>
                  <a:cubicBezTo>
                    <a:pt x="1287" y="593"/>
                    <a:pt x="1309" y="655"/>
                    <a:pt x="1314" y="766"/>
                  </a:cubicBezTo>
                  <a:cubicBezTo>
                    <a:pt x="1402" y="651"/>
                    <a:pt x="1517" y="501"/>
                    <a:pt x="1525" y="490"/>
                  </a:cubicBezTo>
                  <a:cubicBezTo>
                    <a:pt x="1512" y="474"/>
                    <a:pt x="1430" y="376"/>
                    <a:pt x="1416" y="360"/>
                  </a:cubicBezTo>
                  <a:cubicBezTo>
                    <a:pt x="1337" y="404"/>
                    <a:pt x="1268" y="488"/>
                    <a:pt x="1217" y="564"/>
                  </a:cubicBezTo>
                  <a:close/>
                  <a:moveTo>
                    <a:pt x="1020" y="535"/>
                  </a:moveTo>
                  <a:cubicBezTo>
                    <a:pt x="1043" y="558"/>
                    <a:pt x="1062" y="585"/>
                    <a:pt x="1077" y="614"/>
                  </a:cubicBezTo>
                  <a:cubicBezTo>
                    <a:pt x="1116" y="589"/>
                    <a:pt x="1150" y="573"/>
                    <a:pt x="1179" y="567"/>
                  </a:cubicBezTo>
                  <a:cubicBezTo>
                    <a:pt x="1226" y="493"/>
                    <a:pt x="1292" y="407"/>
                    <a:pt x="1370" y="353"/>
                  </a:cubicBezTo>
                  <a:cubicBezTo>
                    <a:pt x="1294" y="353"/>
                    <a:pt x="1142" y="377"/>
                    <a:pt x="1020" y="535"/>
                  </a:cubicBezTo>
                  <a:close/>
                  <a:moveTo>
                    <a:pt x="502" y="664"/>
                  </a:moveTo>
                  <a:cubicBezTo>
                    <a:pt x="540" y="726"/>
                    <a:pt x="558" y="792"/>
                    <a:pt x="558" y="856"/>
                  </a:cubicBezTo>
                  <a:lnTo>
                    <a:pt x="983" y="856"/>
                  </a:lnTo>
                  <a:cubicBezTo>
                    <a:pt x="971" y="839"/>
                    <a:pt x="967" y="827"/>
                    <a:pt x="966" y="825"/>
                  </a:cubicBezTo>
                  <a:cubicBezTo>
                    <a:pt x="929" y="750"/>
                    <a:pt x="986" y="675"/>
                    <a:pt x="1047" y="633"/>
                  </a:cubicBezTo>
                  <a:cubicBezTo>
                    <a:pt x="1048" y="632"/>
                    <a:pt x="1050" y="632"/>
                    <a:pt x="1051" y="631"/>
                  </a:cubicBezTo>
                  <a:cubicBezTo>
                    <a:pt x="1021" y="571"/>
                    <a:pt x="971" y="522"/>
                    <a:pt x="910" y="494"/>
                  </a:cubicBezTo>
                  <a:cubicBezTo>
                    <a:pt x="882" y="533"/>
                    <a:pt x="836" y="559"/>
                    <a:pt x="784" y="559"/>
                  </a:cubicBezTo>
                  <a:cubicBezTo>
                    <a:pt x="732" y="559"/>
                    <a:pt x="686" y="533"/>
                    <a:pt x="657" y="494"/>
                  </a:cubicBezTo>
                  <a:cubicBezTo>
                    <a:pt x="585" y="528"/>
                    <a:pt x="529" y="589"/>
                    <a:pt x="502" y="664"/>
                  </a:cubicBezTo>
                  <a:close/>
                  <a:moveTo>
                    <a:pt x="1284" y="768"/>
                  </a:moveTo>
                  <a:cubicBezTo>
                    <a:pt x="1279" y="671"/>
                    <a:pt x="1262" y="614"/>
                    <a:pt x="1231" y="599"/>
                  </a:cubicBezTo>
                  <a:cubicBezTo>
                    <a:pt x="1200" y="584"/>
                    <a:pt x="1144" y="604"/>
                    <a:pt x="1064" y="659"/>
                  </a:cubicBezTo>
                  <a:cubicBezTo>
                    <a:pt x="1024" y="686"/>
                    <a:pt x="985" y="731"/>
                    <a:pt x="985" y="776"/>
                  </a:cubicBezTo>
                  <a:cubicBezTo>
                    <a:pt x="985" y="788"/>
                    <a:pt x="988" y="800"/>
                    <a:pt x="994" y="812"/>
                  </a:cubicBezTo>
                  <a:lnTo>
                    <a:pt x="995" y="813"/>
                  </a:lnTo>
                  <a:lnTo>
                    <a:pt x="995" y="814"/>
                  </a:lnTo>
                  <a:cubicBezTo>
                    <a:pt x="995" y="816"/>
                    <a:pt x="1002" y="834"/>
                    <a:pt x="1023" y="856"/>
                  </a:cubicBezTo>
                  <a:lnTo>
                    <a:pt x="1270" y="856"/>
                  </a:lnTo>
                  <a:cubicBezTo>
                    <a:pt x="1281" y="829"/>
                    <a:pt x="1285" y="797"/>
                    <a:pt x="1284" y="768"/>
                  </a:cubicBezTo>
                  <a:close/>
                  <a:moveTo>
                    <a:pt x="96" y="649"/>
                  </a:moveTo>
                  <a:lnTo>
                    <a:pt x="83" y="629"/>
                  </a:lnTo>
                  <a:cubicBezTo>
                    <a:pt x="147" y="589"/>
                    <a:pt x="261" y="594"/>
                    <a:pt x="347" y="679"/>
                  </a:cubicBezTo>
                  <a:cubicBezTo>
                    <a:pt x="400" y="733"/>
                    <a:pt x="424" y="798"/>
                    <a:pt x="425" y="856"/>
                  </a:cubicBezTo>
                  <a:lnTo>
                    <a:pt x="526" y="856"/>
                  </a:lnTo>
                  <a:cubicBezTo>
                    <a:pt x="525" y="774"/>
                    <a:pt x="495" y="688"/>
                    <a:pt x="424" y="617"/>
                  </a:cubicBezTo>
                  <a:cubicBezTo>
                    <a:pt x="303" y="496"/>
                    <a:pt x="125" y="471"/>
                    <a:pt x="0" y="554"/>
                  </a:cubicBezTo>
                  <a:lnTo>
                    <a:pt x="96" y="649"/>
                  </a:lnTo>
                  <a:close/>
                  <a:moveTo>
                    <a:pt x="393" y="856"/>
                  </a:moveTo>
                  <a:cubicBezTo>
                    <a:pt x="392" y="807"/>
                    <a:pt x="374" y="749"/>
                    <a:pt x="325" y="701"/>
                  </a:cubicBezTo>
                  <a:cubicBezTo>
                    <a:pt x="247" y="622"/>
                    <a:pt x="148" y="626"/>
                    <a:pt x="101" y="654"/>
                  </a:cubicBezTo>
                  <a:cubicBezTo>
                    <a:pt x="159" y="713"/>
                    <a:pt x="235" y="788"/>
                    <a:pt x="303" y="856"/>
                  </a:cubicBezTo>
                  <a:lnTo>
                    <a:pt x="393" y="856"/>
                  </a:lnTo>
                  <a:close/>
                  <a:moveTo>
                    <a:pt x="1039" y="2043"/>
                  </a:moveTo>
                  <a:cubicBezTo>
                    <a:pt x="954" y="2013"/>
                    <a:pt x="909" y="1981"/>
                    <a:pt x="892" y="1940"/>
                  </a:cubicBezTo>
                  <a:cubicBezTo>
                    <a:pt x="885" y="1923"/>
                    <a:pt x="882" y="1905"/>
                    <a:pt x="882" y="1886"/>
                  </a:cubicBezTo>
                  <a:cubicBezTo>
                    <a:pt x="882" y="1855"/>
                    <a:pt x="890" y="1823"/>
                    <a:pt x="898" y="1798"/>
                  </a:cubicBezTo>
                  <a:cubicBezTo>
                    <a:pt x="961" y="1610"/>
                    <a:pt x="1215" y="1008"/>
                    <a:pt x="1266" y="887"/>
                  </a:cubicBezTo>
                  <a:lnTo>
                    <a:pt x="301" y="887"/>
                  </a:lnTo>
                  <a:cubicBezTo>
                    <a:pt x="351" y="1006"/>
                    <a:pt x="596" y="1603"/>
                    <a:pt x="669" y="1798"/>
                  </a:cubicBezTo>
                  <a:cubicBezTo>
                    <a:pt x="674" y="1811"/>
                    <a:pt x="685" y="1846"/>
                    <a:pt x="685" y="1885"/>
                  </a:cubicBezTo>
                  <a:cubicBezTo>
                    <a:pt x="685" y="1903"/>
                    <a:pt x="683" y="1922"/>
                    <a:pt x="676" y="1940"/>
                  </a:cubicBezTo>
                  <a:cubicBezTo>
                    <a:pt x="659" y="1981"/>
                    <a:pt x="613" y="2013"/>
                    <a:pt x="528" y="2043"/>
                  </a:cubicBezTo>
                  <a:cubicBezTo>
                    <a:pt x="444" y="2073"/>
                    <a:pt x="434" y="2157"/>
                    <a:pt x="434" y="2191"/>
                  </a:cubicBezTo>
                  <a:lnTo>
                    <a:pt x="1134" y="2191"/>
                  </a:lnTo>
                  <a:cubicBezTo>
                    <a:pt x="1133" y="2157"/>
                    <a:pt x="1123" y="2073"/>
                    <a:pt x="1039" y="2043"/>
                  </a:cubicBezTo>
                  <a:close/>
                  <a:moveTo>
                    <a:pt x="799" y="246"/>
                  </a:moveTo>
                  <a:cubicBezTo>
                    <a:pt x="795" y="195"/>
                    <a:pt x="775" y="106"/>
                    <a:pt x="694" y="48"/>
                  </a:cubicBezTo>
                  <a:lnTo>
                    <a:pt x="676" y="73"/>
                  </a:lnTo>
                  <a:cubicBezTo>
                    <a:pt x="746" y="123"/>
                    <a:pt x="764" y="200"/>
                    <a:pt x="768" y="246"/>
                  </a:cubicBezTo>
                  <a:cubicBezTo>
                    <a:pt x="773" y="245"/>
                    <a:pt x="778" y="245"/>
                    <a:pt x="784" y="245"/>
                  </a:cubicBezTo>
                  <a:cubicBezTo>
                    <a:pt x="789" y="245"/>
                    <a:pt x="794" y="245"/>
                    <a:pt x="799" y="246"/>
                  </a:cubicBezTo>
                  <a:close/>
                  <a:moveTo>
                    <a:pt x="784" y="528"/>
                  </a:moveTo>
                  <a:cubicBezTo>
                    <a:pt x="853" y="528"/>
                    <a:pt x="910" y="471"/>
                    <a:pt x="910" y="402"/>
                  </a:cubicBezTo>
                  <a:cubicBezTo>
                    <a:pt x="910" y="332"/>
                    <a:pt x="853" y="275"/>
                    <a:pt x="784" y="275"/>
                  </a:cubicBezTo>
                  <a:cubicBezTo>
                    <a:pt x="714" y="275"/>
                    <a:pt x="657" y="332"/>
                    <a:pt x="657" y="402"/>
                  </a:cubicBezTo>
                  <a:cubicBezTo>
                    <a:pt x="657" y="471"/>
                    <a:pt x="714" y="528"/>
                    <a:pt x="784" y="52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347561" y="4304669"/>
            <a:ext cx="1931326" cy="430473"/>
            <a:chOff x="4347561" y="4304669"/>
            <a:chExt cx="1931326" cy="430473"/>
          </a:xfrm>
        </p:grpSpPr>
        <p:sp>
          <p:nvSpPr>
            <p:cNvPr id="70" name="Rectangle 69"/>
            <p:cNvSpPr/>
            <p:nvPr/>
          </p:nvSpPr>
          <p:spPr>
            <a:xfrm>
              <a:off x="4621403" y="4360446"/>
              <a:ext cx="1044103" cy="337820"/>
            </a:xfrm>
            <a:prstGeom prst="rect">
              <a:avLst/>
            </a:prstGeom>
            <a:solidFill>
              <a:srgbClr val="C398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97150" y="4351745"/>
              <a:ext cx="641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600" dirty="0" smtClean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Meat</a:t>
              </a:r>
              <a:endParaRPr lang="en-ZA" sz="160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26144" y="4354322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600" b="1" dirty="0" smtClean="0">
                  <a:solidFill>
                    <a:srgbClr val="C398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6,1%</a:t>
              </a:r>
              <a:endParaRPr lang="en-ZA" sz="1600" b="1" dirty="0">
                <a:solidFill>
                  <a:srgbClr val="C3986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4347561" y="4304669"/>
              <a:ext cx="428591" cy="430473"/>
            </a:xfrm>
            <a:prstGeom prst="ellipse">
              <a:avLst/>
            </a:prstGeom>
            <a:solidFill>
              <a:srgbClr val="C39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prstClr val="white"/>
                </a:solidFill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12065" y="4415294"/>
              <a:ext cx="276747" cy="217884"/>
            </a:xfrm>
            <a:prstGeom prst="rect">
              <a:avLst/>
            </a:prstGeom>
          </p:spPr>
        </p:pic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590" y="6212422"/>
            <a:ext cx="1340042" cy="41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2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29" grpId="0"/>
      <p:bldP spid="30" grpId="0"/>
      <p:bldP spid="37" grpId="0" animBg="1"/>
      <p:bldP spid="38" grpId="0" animBg="1"/>
      <p:bldP spid="3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84" y="1616729"/>
            <a:ext cx="4227405" cy="2779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581" y="1616729"/>
            <a:ext cx="3922801" cy="28467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846" y="115079"/>
            <a:ext cx="52565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dirty="0" smtClean="0">
                <a:solidFill>
                  <a:srgbClr val="3C8689"/>
                </a:solidFill>
                <a:latin typeface="Franklin Gothic Book" panose="020B0503020102020204" pitchFamily="34" charset="0"/>
              </a:rPr>
              <a:t>Data stories</a:t>
            </a:r>
            <a:endParaRPr lang="en-ZA" sz="2800" dirty="0">
              <a:solidFill>
                <a:srgbClr val="3C8689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77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846" y="115079"/>
            <a:ext cx="52565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dirty="0" smtClean="0">
                <a:solidFill>
                  <a:srgbClr val="3C8689"/>
                </a:solidFill>
                <a:latin typeface="Franklin Gothic Book" panose="020B0503020102020204" pitchFamily="34" charset="0"/>
              </a:rPr>
              <a:t>Social media</a:t>
            </a:r>
            <a:endParaRPr lang="en-ZA" sz="2800" dirty="0">
              <a:solidFill>
                <a:srgbClr val="3C8689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231" y="1082056"/>
            <a:ext cx="2984111" cy="4631339"/>
          </a:xfrm>
          <a:prstGeom prst="rect">
            <a:avLst/>
          </a:prstGeom>
        </p:spPr>
      </p:pic>
      <p:pic>
        <p:nvPicPr>
          <p:cNvPr id="8" name="Picture 7" descr="Cycling 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869" y="1643892"/>
            <a:ext cx="2684250" cy="350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846" y="115079"/>
            <a:ext cx="52565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dirty="0" smtClean="0">
                <a:solidFill>
                  <a:srgbClr val="3C8689"/>
                </a:solidFill>
                <a:latin typeface="Franklin Gothic Book" panose="020B0503020102020204" pitchFamily="34" charset="0"/>
              </a:rPr>
              <a:t>Infographics</a:t>
            </a:r>
            <a:endParaRPr lang="en-ZA" sz="2800" dirty="0">
              <a:solidFill>
                <a:srgbClr val="3C8689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" y="851429"/>
            <a:ext cx="8263134" cy="5132711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3063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rot="5400000">
            <a:off x="3256513" y="-2328361"/>
            <a:ext cx="400110" cy="5420297"/>
            <a:chOff x="111396" y="93012"/>
            <a:chExt cx="400110" cy="5420297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-2398698" y="2603106"/>
              <a:ext cx="5420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latin typeface="Franklin Gothic Book"/>
                  <a:cs typeface="Franklin Gothic Book"/>
                </a:rPr>
                <a:t>Development indicators: the South African story </a:t>
              </a:r>
              <a:endParaRPr lang="en-US" sz="2000" b="1" dirty="0">
                <a:latin typeface="Franklin Gothic Book"/>
                <a:cs typeface="Franklin Gothic Book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6200000" flipH="1">
              <a:off x="-1620335" y="2400233"/>
              <a:ext cx="4202128" cy="0"/>
            </a:xfrm>
            <a:prstGeom prst="line">
              <a:avLst/>
            </a:prstGeom>
            <a:ln w="19050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734px-Flag-map_of_South_Africa.svg_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9" y="157160"/>
            <a:ext cx="696047" cy="568976"/>
          </a:xfrm>
          <a:prstGeom prst="rect">
            <a:avLst/>
          </a:prstGeom>
        </p:spPr>
      </p:pic>
      <p:grpSp>
        <p:nvGrpSpPr>
          <p:cNvPr id="287" name="Group 286"/>
          <p:cNvGrpSpPr/>
          <p:nvPr/>
        </p:nvGrpSpPr>
        <p:grpSpPr>
          <a:xfrm>
            <a:off x="-97817" y="2493665"/>
            <a:ext cx="3058940" cy="3675020"/>
            <a:chOff x="-97817" y="2594061"/>
            <a:chExt cx="3058940" cy="3675020"/>
          </a:xfrm>
        </p:grpSpPr>
        <p:sp>
          <p:nvSpPr>
            <p:cNvPr id="218" name="TextBox 217"/>
            <p:cNvSpPr txBox="1"/>
            <p:nvPr/>
          </p:nvSpPr>
          <p:spPr>
            <a:xfrm>
              <a:off x="548913" y="4760976"/>
              <a:ext cx="1704614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Franklin Gothic Book"/>
                  <a:cs typeface="Franklin Gothic Book"/>
                </a:rPr>
                <a:t>The number of households with access electricity </a:t>
              </a:r>
              <a:r>
                <a:rPr lang="en-US" sz="1400" dirty="0" smtClean="0">
                  <a:latin typeface="Franklin Gothic Book"/>
                  <a:cs typeface="Franklin Gothic Book"/>
                </a:rPr>
                <a:t>increased </a:t>
              </a:r>
              <a:r>
                <a:rPr lang="en-US" sz="1400" dirty="0">
                  <a:latin typeface="Franklin Gothic Book"/>
                  <a:cs typeface="Franklin Gothic Book"/>
                </a:rPr>
                <a:t>from </a:t>
              </a:r>
              <a:r>
                <a:rPr lang="en-US" b="1" dirty="0">
                  <a:latin typeface="Franklin Gothic Book"/>
                  <a:cs typeface="Franklin Gothic Book"/>
                </a:rPr>
                <a:t>77%</a:t>
              </a:r>
              <a:r>
                <a:rPr lang="en-US" sz="1400" dirty="0">
                  <a:latin typeface="Franklin Gothic Book"/>
                  <a:cs typeface="Franklin Gothic Book"/>
                </a:rPr>
                <a:t> in 2002 to </a:t>
              </a:r>
              <a:r>
                <a:rPr lang="en-US" b="1" dirty="0">
                  <a:latin typeface="Franklin Gothic Book"/>
                  <a:cs typeface="Franklin Gothic Book"/>
                </a:rPr>
                <a:t>86%</a:t>
              </a:r>
              <a:r>
                <a:rPr lang="en-US" sz="1400" dirty="0">
                  <a:latin typeface="Franklin Gothic Book"/>
                  <a:cs typeface="Franklin Gothic Book"/>
                </a:rPr>
                <a:t> in 2014</a:t>
              </a:r>
            </a:p>
          </p:txBody>
        </p:sp>
        <p:grpSp>
          <p:nvGrpSpPr>
            <p:cNvPr id="232" name="Group 231"/>
            <p:cNvGrpSpPr/>
            <p:nvPr/>
          </p:nvGrpSpPr>
          <p:grpSpPr>
            <a:xfrm>
              <a:off x="-97817" y="2594061"/>
              <a:ext cx="3058940" cy="2040102"/>
              <a:chOff x="1333824" y="2608950"/>
              <a:chExt cx="3058940" cy="2040102"/>
            </a:xfrm>
          </p:grpSpPr>
          <p:grpSp>
            <p:nvGrpSpPr>
              <p:cNvPr id="217" name="Group 216"/>
              <p:cNvGrpSpPr/>
              <p:nvPr/>
            </p:nvGrpSpPr>
            <p:grpSpPr>
              <a:xfrm>
                <a:off x="1333824" y="2608950"/>
                <a:ext cx="3058940" cy="2040102"/>
                <a:chOff x="-73269" y="2832951"/>
                <a:chExt cx="3936482" cy="2625364"/>
              </a:xfrm>
            </p:grpSpPr>
            <p:graphicFrame>
              <p:nvGraphicFramePr>
                <p:cNvPr id="207" name="Chart 206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4294915874"/>
                    </p:ext>
                  </p:extLst>
                </p:nvPr>
              </p:nvGraphicFramePr>
              <p:xfrm>
                <a:off x="221782" y="3064959"/>
                <a:ext cx="3143841" cy="218134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grpSp>
              <p:nvGrpSpPr>
                <p:cNvPr id="204" name="Group 203"/>
                <p:cNvGrpSpPr/>
                <p:nvPr/>
              </p:nvGrpSpPr>
              <p:grpSpPr>
                <a:xfrm>
                  <a:off x="1489613" y="3788052"/>
                  <a:ext cx="659439" cy="1022803"/>
                  <a:chOff x="4286256" y="5524504"/>
                  <a:chExt cx="311150" cy="482600"/>
                </a:xfrm>
                <a:solidFill>
                  <a:schemeClr val="tx1"/>
                </a:solidFill>
              </p:grpSpPr>
              <p:sp>
                <p:nvSpPr>
                  <p:cNvPr id="205" name="Freeform 204"/>
                  <p:cNvSpPr>
                    <a:spLocks/>
                  </p:cNvSpPr>
                  <p:nvPr/>
                </p:nvSpPr>
                <p:spPr bwMode="auto">
                  <a:xfrm>
                    <a:off x="4378331" y="5876929"/>
                    <a:ext cx="130175" cy="130175"/>
                  </a:xfrm>
                  <a:custGeom>
                    <a:avLst/>
                    <a:gdLst/>
                    <a:ahLst/>
                    <a:cxnLst>
                      <a:cxn ang="0">
                        <a:pos x="0" y="367"/>
                      </a:cxn>
                      <a:cxn ang="0">
                        <a:pos x="106" y="477"/>
                      </a:cxn>
                      <a:cxn ang="0">
                        <a:pos x="106" y="477"/>
                      </a:cxn>
                      <a:cxn ang="0">
                        <a:pos x="374" y="477"/>
                      </a:cxn>
                      <a:cxn ang="0">
                        <a:pos x="374" y="477"/>
                      </a:cxn>
                      <a:cxn ang="0">
                        <a:pos x="480" y="367"/>
                      </a:cxn>
                      <a:cxn ang="0">
                        <a:pos x="480" y="0"/>
                      </a:cxn>
                      <a:cxn ang="0">
                        <a:pos x="0" y="0"/>
                      </a:cxn>
                      <a:cxn ang="0">
                        <a:pos x="0" y="367"/>
                      </a:cxn>
                    </a:cxnLst>
                    <a:rect l="0" t="0" r="r" b="b"/>
                    <a:pathLst>
                      <a:path w="480" h="477">
                        <a:moveTo>
                          <a:pt x="0" y="367"/>
                        </a:moveTo>
                        <a:cubicBezTo>
                          <a:pt x="0" y="426"/>
                          <a:pt x="48" y="475"/>
                          <a:pt x="106" y="477"/>
                        </a:cubicBezTo>
                        <a:lnTo>
                          <a:pt x="106" y="477"/>
                        </a:lnTo>
                        <a:lnTo>
                          <a:pt x="374" y="477"/>
                        </a:lnTo>
                        <a:lnTo>
                          <a:pt x="374" y="477"/>
                        </a:lnTo>
                        <a:cubicBezTo>
                          <a:pt x="432" y="475"/>
                          <a:pt x="480" y="426"/>
                          <a:pt x="480" y="367"/>
                        </a:cubicBezTo>
                        <a:lnTo>
                          <a:pt x="480" y="0"/>
                        </a:lnTo>
                        <a:lnTo>
                          <a:pt x="0" y="0"/>
                        </a:lnTo>
                        <a:lnTo>
                          <a:pt x="0" y="36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ZA" kern="1200" dirty="0"/>
                  </a:p>
                </p:txBody>
              </p:sp>
              <p:sp>
                <p:nvSpPr>
                  <p:cNvPr id="206" name="Freeform 205"/>
                  <p:cNvSpPr>
                    <a:spLocks noEditPoints="1"/>
                  </p:cNvSpPr>
                  <p:nvPr/>
                </p:nvSpPr>
                <p:spPr bwMode="auto">
                  <a:xfrm>
                    <a:off x="4286256" y="5524504"/>
                    <a:ext cx="311150" cy="341313"/>
                  </a:xfrm>
                  <a:custGeom>
                    <a:avLst/>
                    <a:gdLst/>
                    <a:ahLst/>
                    <a:cxnLst>
                      <a:cxn ang="0">
                        <a:pos x="593" y="804"/>
                      </a:cxn>
                      <a:cxn ang="0">
                        <a:pos x="574" y="738"/>
                      </a:cxn>
                      <a:cxn ang="0">
                        <a:pos x="546" y="804"/>
                      </a:cxn>
                      <a:cxn ang="0">
                        <a:pos x="570" y="888"/>
                      </a:cxn>
                      <a:cxn ang="0">
                        <a:pos x="593" y="804"/>
                      </a:cxn>
                      <a:cxn ang="0">
                        <a:pos x="1143" y="571"/>
                      </a:cxn>
                      <a:cxn ang="0">
                        <a:pos x="571" y="0"/>
                      </a:cxn>
                      <a:cxn ang="0">
                        <a:pos x="0" y="571"/>
                      </a:cxn>
                      <a:cxn ang="0">
                        <a:pos x="1" y="599"/>
                      </a:cxn>
                      <a:cxn ang="0">
                        <a:pos x="0" y="626"/>
                      </a:cxn>
                      <a:cxn ang="0">
                        <a:pos x="240" y="1067"/>
                      </a:cxn>
                      <a:cxn ang="0">
                        <a:pos x="323" y="1251"/>
                      </a:cxn>
                      <a:cxn ang="0">
                        <a:pos x="323" y="1252"/>
                      </a:cxn>
                      <a:cxn ang="0">
                        <a:pos x="375" y="1252"/>
                      </a:cxn>
                      <a:cxn ang="0">
                        <a:pos x="375" y="804"/>
                      </a:cxn>
                      <a:cxn ang="0">
                        <a:pos x="515" y="663"/>
                      </a:cxn>
                      <a:cxn ang="0">
                        <a:pos x="577" y="680"/>
                      </a:cxn>
                      <a:cxn ang="0">
                        <a:pos x="646" y="662"/>
                      </a:cxn>
                      <a:cxn ang="0">
                        <a:pos x="772" y="796"/>
                      </a:cxn>
                      <a:cxn ang="0">
                        <a:pos x="772" y="1252"/>
                      </a:cxn>
                      <a:cxn ang="0">
                        <a:pos x="820" y="1252"/>
                      </a:cxn>
                      <a:cxn ang="0">
                        <a:pos x="820" y="1251"/>
                      </a:cxn>
                      <a:cxn ang="0">
                        <a:pos x="902" y="1067"/>
                      </a:cxn>
                      <a:cxn ang="0">
                        <a:pos x="1143" y="626"/>
                      </a:cxn>
                      <a:cxn ang="0">
                        <a:pos x="1142" y="599"/>
                      </a:cxn>
                      <a:cxn ang="0">
                        <a:pos x="1143" y="571"/>
                      </a:cxn>
                      <a:cxn ang="0">
                        <a:pos x="646" y="709"/>
                      </a:cxn>
                      <a:cxn ang="0">
                        <a:pos x="614" y="714"/>
                      </a:cxn>
                      <a:cxn ang="0">
                        <a:pos x="639" y="804"/>
                      </a:cxn>
                      <a:cxn ang="0">
                        <a:pos x="570" y="935"/>
                      </a:cxn>
                      <a:cxn ang="0">
                        <a:pos x="500" y="804"/>
                      </a:cxn>
                      <a:cxn ang="0">
                        <a:pos x="534" y="712"/>
                      </a:cxn>
                      <a:cxn ang="0">
                        <a:pos x="515" y="710"/>
                      </a:cxn>
                      <a:cxn ang="0">
                        <a:pos x="422" y="804"/>
                      </a:cxn>
                      <a:cxn ang="0">
                        <a:pos x="422" y="1252"/>
                      </a:cxn>
                      <a:cxn ang="0">
                        <a:pos x="725" y="1252"/>
                      </a:cxn>
                      <a:cxn ang="0">
                        <a:pos x="725" y="796"/>
                      </a:cxn>
                      <a:cxn ang="0">
                        <a:pos x="646" y="709"/>
                      </a:cxn>
                    </a:cxnLst>
                    <a:rect l="0" t="0" r="r" b="b"/>
                    <a:pathLst>
                      <a:path w="1143" h="1252">
                        <a:moveTo>
                          <a:pt x="593" y="804"/>
                        </a:moveTo>
                        <a:cubicBezTo>
                          <a:pt x="593" y="774"/>
                          <a:pt x="585" y="753"/>
                          <a:pt x="574" y="738"/>
                        </a:cubicBezTo>
                        <a:cubicBezTo>
                          <a:pt x="557" y="754"/>
                          <a:pt x="546" y="776"/>
                          <a:pt x="546" y="804"/>
                        </a:cubicBezTo>
                        <a:cubicBezTo>
                          <a:pt x="546" y="865"/>
                          <a:pt x="565" y="887"/>
                          <a:pt x="570" y="888"/>
                        </a:cubicBezTo>
                        <a:cubicBezTo>
                          <a:pt x="574" y="887"/>
                          <a:pt x="593" y="869"/>
                          <a:pt x="593" y="804"/>
                        </a:cubicBezTo>
                        <a:close/>
                        <a:moveTo>
                          <a:pt x="1143" y="571"/>
                        </a:moveTo>
                        <a:cubicBezTo>
                          <a:pt x="1143" y="256"/>
                          <a:pt x="887" y="0"/>
                          <a:pt x="571" y="0"/>
                        </a:cubicBezTo>
                        <a:cubicBezTo>
                          <a:pt x="256" y="0"/>
                          <a:pt x="0" y="256"/>
                          <a:pt x="0" y="571"/>
                        </a:cubicBezTo>
                        <a:cubicBezTo>
                          <a:pt x="0" y="580"/>
                          <a:pt x="0" y="590"/>
                          <a:pt x="1" y="599"/>
                        </a:cubicBezTo>
                        <a:cubicBezTo>
                          <a:pt x="0" y="608"/>
                          <a:pt x="0" y="617"/>
                          <a:pt x="0" y="626"/>
                        </a:cubicBezTo>
                        <a:cubicBezTo>
                          <a:pt x="0" y="852"/>
                          <a:pt x="240" y="1067"/>
                          <a:pt x="240" y="1067"/>
                        </a:cubicBezTo>
                        <a:cubicBezTo>
                          <a:pt x="286" y="1107"/>
                          <a:pt x="323" y="1190"/>
                          <a:pt x="323" y="1251"/>
                        </a:cubicBezTo>
                        <a:lnTo>
                          <a:pt x="323" y="1252"/>
                        </a:lnTo>
                        <a:lnTo>
                          <a:pt x="375" y="1252"/>
                        </a:lnTo>
                        <a:lnTo>
                          <a:pt x="375" y="804"/>
                        </a:lnTo>
                        <a:cubicBezTo>
                          <a:pt x="375" y="716"/>
                          <a:pt x="446" y="663"/>
                          <a:pt x="515" y="663"/>
                        </a:cubicBezTo>
                        <a:cubicBezTo>
                          <a:pt x="538" y="663"/>
                          <a:pt x="558" y="669"/>
                          <a:pt x="577" y="680"/>
                        </a:cubicBezTo>
                        <a:cubicBezTo>
                          <a:pt x="598" y="669"/>
                          <a:pt x="622" y="662"/>
                          <a:pt x="646" y="662"/>
                        </a:cubicBezTo>
                        <a:cubicBezTo>
                          <a:pt x="709" y="662"/>
                          <a:pt x="772" y="703"/>
                          <a:pt x="772" y="796"/>
                        </a:cubicBezTo>
                        <a:lnTo>
                          <a:pt x="772" y="1252"/>
                        </a:lnTo>
                        <a:lnTo>
                          <a:pt x="820" y="1252"/>
                        </a:lnTo>
                        <a:lnTo>
                          <a:pt x="820" y="1251"/>
                        </a:lnTo>
                        <a:cubicBezTo>
                          <a:pt x="820" y="1190"/>
                          <a:pt x="857" y="1107"/>
                          <a:pt x="902" y="1067"/>
                        </a:cubicBezTo>
                        <a:cubicBezTo>
                          <a:pt x="902" y="1067"/>
                          <a:pt x="1143" y="852"/>
                          <a:pt x="1143" y="626"/>
                        </a:cubicBezTo>
                        <a:cubicBezTo>
                          <a:pt x="1143" y="617"/>
                          <a:pt x="1143" y="608"/>
                          <a:pt x="1142" y="599"/>
                        </a:cubicBezTo>
                        <a:cubicBezTo>
                          <a:pt x="1143" y="590"/>
                          <a:pt x="1143" y="580"/>
                          <a:pt x="1143" y="571"/>
                        </a:cubicBezTo>
                        <a:close/>
                        <a:moveTo>
                          <a:pt x="646" y="709"/>
                        </a:moveTo>
                        <a:cubicBezTo>
                          <a:pt x="635" y="709"/>
                          <a:pt x="625" y="711"/>
                          <a:pt x="614" y="714"/>
                        </a:cubicBezTo>
                        <a:cubicBezTo>
                          <a:pt x="631" y="738"/>
                          <a:pt x="639" y="768"/>
                          <a:pt x="639" y="804"/>
                        </a:cubicBezTo>
                        <a:cubicBezTo>
                          <a:pt x="639" y="900"/>
                          <a:pt x="602" y="935"/>
                          <a:pt x="570" y="935"/>
                        </a:cubicBezTo>
                        <a:cubicBezTo>
                          <a:pt x="535" y="935"/>
                          <a:pt x="500" y="894"/>
                          <a:pt x="500" y="804"/>
                        </a:cubicBezTo>
                        <a:cubicBezTo>
                          <a:pt x="500" y="766"/>
                          <a:pt x="513" y="736"/>
                          <a:pt x="534" y="712"/>
                        </a:cubicBezTo>
                        <a:cubicBezTo>
                          <a:pt x="528" y="711"/>
                          <a:pt x="522" y="710"/>
                          <a:pt x="515" y="710"/>
                        </a:cubicBezTo>
                        <a:cubicBezTo>
                          <a:pt x="469" y="710"/>
                          <a:pt x="422" y="745"/>
                          <a:pt x="422" y="804"/>
                        </a:cubicBezTo>
                        <a:lnTo>
                          <a:pt x="422" y="1252"/>
                        </a:lnTo>
                        <a:lnTo>
                          <a:pt x="725" y="1252"/>
                        </a:lnTo>
                        <a:lnTo>
                          <a:pt x="725" y="796"/>
                        </a:lnTo>
                        <a:cubicBezTo>
                          <a:pt x="725" y="715"/>
                          <a:pt x="665" y="709"/>
                          <a:pt x="646" y="709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ZA" kern="1200" dirty="0"/>
                  </a:p>
                </p:txBody>
              </p:sp>
            </p:grpSp>
            <p:graphicFrame>
              <p:nvGraphicFramePr>
                <p:cNvPr id="214" name="Chart 213"/>
                <p:cNvGraphicFramePr/>
                <p:nvPr>
                  <p:extLst>
                    <p:ext uri="{D42A27DB-BD31-4B8C-83A1-F6EECF244321}">
                      <p14:modId xmlns:p14="http://schemas.microsoft.com/office/powerpoint/2010/main" val="2089679880"/>
                    </p:ext>
                  </p:extLst>
                </p:nvPr>
              </p:nvGraphicFramePr>
              <p:xfrm>
                <a:off x="-73269" y="2832951"/>
                <a:ext cx="3936482" cy="262536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sp>
              <p:nvSpPr>
                <p:cNvPr id="215" name="TextBox 214"/>
                <p:cNvSpPr txBox="1"/>
                <p:nvPr/>
              </p:nvSpPr>
              <p:spPr>
                <a:xfrm>
                  <a:off x="1481918" y="4711942"/>
                  <a:ext cx="702175" cy="3564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Franklin Gothic Book"/>
                      <a:cs typeface="Franklin Gothic Book"/>
                    </a:rPr>
                    <a:t>2002</a:t>
                  </a:r>
                  <a:endParaRPr lang="en-US" sz="1200" dirty="0">
                    <a:latin typeface="Franklin Gothic Book"/>
                    <a:cs typeface="Franklin Gothic Book"/>
                  </a:endParaRPr>
                </a:p>
              </p:txBody>
            </p:sp>
            <p:sp>
              <p:nvSpPr>
                <p:cNvPr id="216" name="TextBox 215"/>
                <p:cNvSpPr txBox="1"/>
                <p:nvPr/>
              </p:nvSpPr>
              <p:spPr>
                <a:xfrm>
                  <a:off x="1487114" y="5070374"/>
                  <a:ext cx="688251" cy="3564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Franklin Gothic Book"/>
                      <a:cs typeface="Franklin Gothic Book"/>
                    </a:rPr>
                    <a:t>2014</a:t>
                  </a:r>
                  <a:endParaRPr lang="en-US" sz="1200" dirty="0">
                    <a:latin typeface="Franklin Gothic Book"/>
                    <a:cs typeface="Franklin Gothic Book"/>
                  </a:endParaRPr>
                </a:p>
              </p:txBody>
            </p:sp>
          </p:grpSp>
          <p:sp>
            <p:nvSpPr>
              <p:cNvPr id="229" name="TextBox 228"/>
              <p:cNvSpPr txBox="1"/>
              <p:nvPr/>
            </p:nvSpPr>
            <p:spPr>
              <a:xfrm rot="21181795">
                <a:off x="3037100" y="3559453"/>
                <a:ext cx="4238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Franklin Gothic Book"/>
                    <a:cs typeface="Franklin Gothic Book"/>
                  </a:rPr>
                  <a:t>77%</a:t>
                </a:r>
                <a:endParaRPr lang="en-US" sz="1000" dirty="0">
                  <a:latin typeface="Franklin Gothic Book"/>
                  <a:cs typeface="Franklin Gothic Book"/>
                </a:endParaRPr>
              </a:p>
            </p:txBody>
          </p:sp>
          <p:sp>
            <p:nvSpPr>
              <p:cNvPr id="230" name="TextBox 229"/>
              <p:cNvSpPr txBox="1"/>
              <p:nvPr/>
            </p:nvSpPr>
            <p:spPr>
              <a:xfrm rot="19368691">
                <a:off x="3317237" y="3064795"/>
                <a:ext cx="42832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smtClean="0">
                    <a:latin typeface="Franklin Gothic Book"/>
                    <a:cs typeface="Franklin Gothic Book"/>
                  </a:rPr>
                  <a:t>86%</a:t>
                </a:r>
                <a:endParaRPr lang="en-US" sz="1000" dirty="0">
                  <a:latin typeface="Franklin Gothic Book"/>
                  <a:cs typeface="Franklin Gothic Book"/>
                </a:endParaRPr>
              </a:p>
            </p:txBody>
          </p:sp>
        </p:grpSp>
      </p:grpSp>
      <p:sp>
        <p:nvSpPr>
          <p:cNvPr id="234" name="TextBox 233"/>
          <p:cNvSpPr txBox="1"/>
          <p:nvPr/>
        </p:nvSpPr>
        <p:spPr>
          <a:xfrm>
            <a:off x="5717491" y="4232308"/>
            <a:ext cx="17046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Franklin Gothic Book"/>
                <a:cs typeface="Franklin Gothic Book"/>
              </a:rPr>
              <a:t>Households with access to water also increased. In 2002, 80% of household had access. This number increased to 86% in 2014.</a:t>
            </a:r>
            <a:endParaRPr lang="en-US" sz="1400" dirty="0">
              <a:latin typeface="Franklin Gothic Book"/>
              <a:cs typeface="Franklin Gothic Book"/>
            </a:endParaRPr>
          </a:p>
        </p:txBody>
      </p:sp>
      <p:cxnSp>
        <p:nvCxnSpPr>
          <p:cNvPr id="236" name="Straight Connector 235"/>
          <p:cNvCxnSpPr/>
          <p:nvPr/>
        </p:nvCxnSpPr>
        <p:spPr>
          <a:xfrm flipV="1">
            <a:off x="612094" y="2161364"/>
            <a:ext cx="7905312" cy="18317"/>
          </a:xfrm>
          <a:prstGeom prst="line">
            <a:avLst/>
          </a:prstGeom>
          <a:ln w="9525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5" name="Group 274"/>
          <p:cNvGrpSpPr/>
          <p:nvPr/>
        </p:nvGrpSpPr>
        <p:grpSpPr>
          <a:xfrm>
            <a:off x="107266" y="1337765"/>
            <a:ext cx="8890701" cy="805767"/>
            <a:chOff x="145134" y="870884"/>
            <a:chExt cx="8890701" cy="805767"/>
          </a:xfrm>
        </p:grpSpPr>
        <p:grpSp>
          <p:nvGrpSpPr>
            <p:cNvPr id="272" name="Group 271"/>
            <p:cNvGrpSpPr/>
            <p:nvPr/>
          </p:nvGrpSpPr>
          <p:grpSpPr>
            <a:xfrm>
              <a:off x="434842" y="933734"/>
              <a:ext cx="8600993" cy="553998"/>
              <a:chOff x="129551" y="933734"/>
              <a:chExt cx="8600993" cy="553998"/>
            </a:xfrm>
          </p:grpSpPr>
          <p:grpSp>
            <p:nvGrpSpPr>
              <p:cNvPr id="265" name="Group 264"/>
              <p:cNvGrpSpPr/>
              <p:nvPr/>
            </p:nvGrpSpPr>
            <p:grpSpPr>
              <a:xfrm>
                <a:off x="129551" y="952537"/>
                <a:ext cx="7905508" cy="529011"/>
                <a:chOff x="678558" y="1322803"/>
                <a:chExt cx="8304537" cy="555713"/>
              </a:xfrm>
            </p:grpSpPr>
            <p:sp>
              <p:nvSpPr>
                <p:cNvPr id="248" name="Left Bracket 247"/>
                <p:cNvSpPr/>
                <p:nvPr/>
              </p:nvSpPr>
              <p:spPr>
                <a:xfrm rot="16200000">
                  <a:off x="4721693" y="-2382886"/>
                  <a:ext cx="218267" cy="8304537"/>
                </a:xfrm>
                <a:prstGeom prst="leftBracket">
                  <a:avLst/>
                </a:prstGeom>
                <a:ln>
                  <a:solidFill>
                    <a:srgbClr val="057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250" name="Picture 249" descr="home168.png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068" y="1322803"/>
                  <a:ext cx="549609" cy="549609"/>
                </a:xfrm>
                <a:prstGeom prst="rect">
                  <a:avLst/>
                </a:prstGeom>
              </p:spPr>
            </p:pic>
            <p:pic>
              <p:nvPicPr>
                <p:cNvPr id="251" name="Picture 250" descr="home168.png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94677" y="1322803"/>
                  <a:ext cx="549609" cy="549609"/>
                </a:xfrm>
                <a:prstGeom prst="rect">
                  <a:avLst/>
                </a:prstGeom>
              </p:spPr>
            </p:pic>
            <p:pic>
              <p:nvPicPr>
                <p:cNvPr id="252" name="Picture 251" descr="home168.png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44286" y="1322803"/>
                  <a:ext cx="549609" cy="549609"/>
                </a:xfrm>
                <a:prstGeom prst="rect">
                  <a:avLst/>
                </a:prstGeom>
              </p:spPr>
            </p:pic>
            <p:pic>
              <p:nvPicPr>
                <p:cNvPr id="253" name="Picture 252" descr="home168.png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3894" y="1322803"/>
                  <a:ext cx="549609" cy="549609"/>
                </a:xfrm>
                <a:prstGeom prst="rect">
                  <a:avLst/>
                </a:prstGeom>
              </p:spPr>
            </p:pic>
            <p:pic>
              <p:nvPicPr>
                <p:cNvPr id="254" name="Picture 253" descr="home168.png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43503" y="1322803"/>
                  <a:ext cx="549609" cy="549609"/>
                </a:xfrm>
                <a:prstGeom prst="rect">
                  <a:avLst/>
                </a:prstGeom>
              </p:spPr>
            </p:pic>
            <p:pic>
              <p:nvPicPr>
                <p:cNvPr id="255" name="Picture 254" descr="home168.png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3112" y="1322803"/>
                  <a:ext cx="549609" cy="549609"/>
                </a:xfrm>
                <a:prstGeom prst="rect">
                  <a:avLst/>
                </a:prstGeom>
              </p:spPr>
            </p:pic>
            <p:pic>
              <p:nvPicPr>
                <p:cNvPr id="256" name="Picture 255" descr="home168.png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42721" y="1322803"/>
                  <a:ext cx="549609" cy="549609"/>
                </a:xfrm>
                <a:prstGeom prst="rect">
                  <a:avLst/>
                </a:prstGeom>
              </p:spPr>
            </p:pic>
            <p:pic>
              <p:nvPicPr>
                <p:cNvPr id="257" name="Picture 256" descr="home168.png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2330" y="1322803"/>
                  <a:ext cx="549609" cy="549609"/>
                </a:xfrm>
                <a:prstGeom prst="rect">
                  <a:avLst/>
                </a:prstGeom>
              </p:spPr>
            </p:pic>
            <p:pic>
              <p:nvPicPr>
                <p:cNvPr id="258" name="Picture 257" descr="home168.png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41938" y="1322803"/>
                  <a:ext cx="549609" cy="549609"/>
                </a:xfrm>
                <a:prstGeom prst="rect">
                  <a:avLst/>
                </a:prstGeom>
              </p:spPr>
            </p:pic>
            <p:pic>
              <p:nvPicPr>
                <p:cNvPr id="259" name="Picture 258" descr="home168.png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91547" y="1322803"/>
                  <a:ext cx="549609" cy="549609"/>
                </a:xfrm>
                <a:prstGeom prst="rect">
                  <a:avLst/>
                </a:prstGeom>
              </p:spPr>
            </p:pic>
            <p:pic>
              <p:nvPicPr>
                <p:cNvPr id="260" name="Picture 259" descr="home168.png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35050" y="1322803"/>
                  <a:ext cx="549609" cy="549609"/>
                </a:xfrm>
                <a:prstGeom prst="rect">
                  <a:avLst/>
                </a:prstGeom>
              </p:spPr>
            </p:pic>
            <p:pic>
              <p:nvPicPr>
                <p:cNvPr id="261" name="Picture 260" descr="home168.png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84659" y="1322803"/>
                  <a:ext cx="549609" cy="549609"/>
                </a:xfrm>
                <a:prstGeom prst="rect">
                  <a:avLst/>
                </a:prstGeom>
              </p:spPr>
            </p:pic>
            <p:pic>
              <p:nvPicPr>
                <p:cNvPr id="262" name="Picture 261" descr="home168.png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34268" y="1322803"/>
                  <a:ext cx="549609" cy="549609"/>
                </a:xfrm>
                <a:prstGeom prst="rect">
                  <a:avLst/>
                </a:prstGeom>
              </p:spPr>
            </p:pic>
            <p:pic>
              <p:nvPicPr>
                <p:cNvPr id="263" name="Picture 262" descr="home168.png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83876" y="1322803"/>
                  <a:ext cx="549609" cy="549609"/>
                </a:xfrm>
                <a:prstGeom prst="rect">
                  <a:avLst/>
                </a:prstGeom>
              </p:spPr>
            </p:pic>
            <p:pic>
              <p:nvPicPr>
                <p:cNvPr id="264" name="Picture 263" descr="home168.png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33485" y="1322803"/>
                  <a:ext cx="549609" cy="549609"/>
                </a:xfrm>
                <a:prstGeom prst="rect">
                  <a:avLst/>
                </a:prstGeom>
              </p:spPr>
            </p:pic>
          </p:grpSp>
          <p:sp>
            <p:nvSpPr>
              <p:cNvPr id="268" name="Rectangle 267"/>
              <p:cNvSpPr/>
              <p:nvPr/>
            </p:nvSpPr>
            <p:spPr>
              <a:xfrm>
                <a:off x="8084213" y="933734"/>
                <a:ext cx="646331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 smtClean="0">
                    <a:latin typeface="Franklin Gothic Book"/>
                    <a:cs typeface="Franklin Gothic Book"/>
                  </a:rPr>
                  <a:t>15,6 </a:t>
                </a:r>
              </a:p>
              <a:p>
                <a:pPr algn="ctr"/>
                <a:r>
                  <a:rPr lang="en-US" sz="1200" b="1" dirty="0" smtClean="0">
                    <a:latin typeface="Franklin Gothic Book"/>
                    <a:cs typeface="Franklin Gothic Book"/>
                  </a:rPr>
                  <a:t>million</a:t>
                </a:r>
                <a:endParaRPr lang="en-US" sz="1200" dirty="0"/>
              </a:p>
            </p:txBody>
          </p:sp>
        </p:grpSp>
        <p:sp>
          <p:nvSpPr>
            <p:cNvPr id="271" name="TextBox 270"/>
            <p:cNvSpPr txBox="1"/>
            <p:nvPr/>
          </p:nvSpPr>
          <p:spPr>
            <a:xfrm rot="16200000">
              <a:off x="-103861" y="1119879"/>
              <a:ext cx="8057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Franklin Gothic Book"/>
                  <a:cs typeface="Franklin Gothic Book"/>
                </a:rPr>
                <a:t>2014</a:t>
              </a:r>
              <a:endParaRPr lang="en-US" sz="1400" dirty="0">
                <a:latin typeface="Franklin Gothic Book"/>
                <a:cs typeface="Franklin Gothic Book"/>
              </a:endParaRPr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65539" y="790133"/>
            <a:ext cx="6425580" cy="805767"/>
            <a:chOff x="145133" y="1481548"/>
            <a:chExt cx="6425580" cy="805767"/>
          </a:xfrm>
        </p:grpSpPr>
        <p:grpSp>
          <p:nvGrpSpPr>
            <p:cNvPr id="273" name="Group 272"/>
            <p:cNvGrpSpPr/>
            <p:nvPr/>
          </p:nvGrpSpPr>
          <p:grpSpPr>
            <a:xfrm>
              <a:off x="474687" y="1526999"/>
              <a:ext cx="6096026" cy="553998"/>
              <a:chOff x="169396" y="1526999"/>
              <a:chExt cx="6096026" cy="553998"/>
            </a:xfrm>
          </p:grpSpPr>
          <p:grpSp>
            <p:nvGrpSpPr>
              <p:cNvPr id="266" name="Group 265"/>
              <p:cNvGrpSpPr/>
              <p:nvPr/>
            </p:nvGrpSpPr>
            <p:grpSpPr>
              <a:xfrm>
                <a:off x="169396" y="1529505"/>
                <a:ext cx="5356233" cy="533453"/>
                <a:chOff x="703242" y="724464"/>
                <a:chExt cx="5579742" cy="555713"/>
              </a:xfrm>
            </p:grpSpPr>
            <p:sp>
              <p:nvSpPr>
                <p:cNvPr id="134" name="Left Bracket 133"/>
                <p:cNvSpPr/>
                <p:nvPr/>
              </p:nvSpPr>
              <p:spPr>
                <a:xfrm rot="16200000">
                  <a:off x="3383979" y="-1618827"/>
                  <a:ext cx="218267" cy="5579742"/>
                </a:xfrm>
                <a:prstGeom prst="leftBracket">
                  <a:avLst/>
                </a:prstGeom>
                <a:ln>
                  <a:solidFill>
                    <a:srgbClr val="0A0A7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47" name="Group 246"/>
                <p:cNvGrpSpPr/>
                <p:nvPr/>
              </p:nvGrpSpPr>
              <p:grpSpPr>
                <a:xfrm>
                  <a:off x="720903" y="724464"/>
                  <a:ext cx="5496088" cy="549609"/>
                  <a:chOff x="670628" y="1127822"/>
                  <a:chExt cx="8120540" cy="812054"/>
                </a:xfrm>
              </p:grpSpPr>
              <p:pic>
                <p:nvPicPr>
                  <p:cNvPr id="237" name="Picture 236" descr="home168.png"/>
                  <p:cNvPicPr>
                    <a:picLocks noChangeAspect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70628" y="1127822"/>
                    <a:ext cx="812054" cy="812054"/>
                  </a:xfrm>
                  <a:prstGeom prst="rect">
                    <a:avLst/>
                  </a:prstGeom>
                </p:spPr>
              </p:pic>
              <p:pic>
                <p:nvPicPr>
                  <p:cNvPr id="238" name="Picture 237" descr="home168.png"/>
                  <p:cNvPicPr>
                    <a:picLocks noChangeAspect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482682" y="1127822"/>
                    <a:ext cx="812054" cy="812054"/>
                  </a:xfrm>
                  <a:prstGeom prst="rect">
                    <a:avLst/>
                  </a:prstGeom>
                </p:spPr>
              </p:pic>
              <p:pic>
                <p:nvPicPr>
                  <p:cNvPr id="239" name="Picture 238" descr="home168.png"/>
                  <p:cNvPicPr>
                    <a:picLocks noChangeAspect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294736" y="1127822"/>
                    <a:ext cx="812054" cy="812054"/>
                  </a:xfrm>
                  <a:prstGeom prst="rect">
                    <a:avLst/>
                  </a:prstGeom>
                </p:spPr>
              </p:pic>
              <p:pic>
                <p:nvPicPr>
                  <p:cNvPr id="240" name="Picture 239" descr="home168.png"/>
                  <p:cNvPicPr>
                    <a:picLocks noChangeAspect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06790" y="1127822"/>
                    <a:ext cx="812054" cy="812054"/>
                  </a:xfrm>
                  <a:prstGeom prst="rect">
                    <a:avLst/>
                  </a:prstGeom>
                </p:spPr>
              </p:pic>
              <p:pic>
                <p:nvPicPr>
                  <p:cNvPr id="241" name="Picture 240" descr="home168.png"/>
                  <p:cNvPicPr>
                    <a:picLocks noChangeAspect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918844" y="1127822"/>
                    <a:ext cx="812054" cy="812054"/>
                  </a:xfrm>
                  <a:prstGeom prst="rect">
                    <a:avLst/>
                  </a:prstGeom>
                </p:spPr>
              </p:pic>
              <p:pic>
                <p:nvPicPr>
                  <p:cNvPr id="242" name="Picture 241" descr="home168.png"/>
                  <p:cNvPicPr>
                    <a:picLocks noChangeAspect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30898" y="1127822"/>
                    <a:ext cx="812054" cy="812054"/>
                  </a:xfrm>
                  <a:prstGeom prst="rect">
                    <a:avLst/>
                  </a:prstGeom>
                </p:spPr>
              </p:pic>
              <p:pic>
                <p:nvPicPr>
                  <p:cNvPr id="243" name="Picture 242" descr="home168.png"/>
                  <p:cNvPicPr>
                    <a:picLocks noChangeAspect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42952" y="1127822"/>
                    <a:ext cx="812054" cy="812054"/>
                  </a:xfrm>
                  <a:prstGeom prst="rect">
                    <a:avLst/>
                  </a:prstGeom>
                </p:spPr>
              </p:pic>
              <p:pic>
                <p:nvPicPr>
                  <p:cNvPr id="244" name="Picture 243" descr="home168.png"/>
                  <p:cNvPicPr>
                    <a:picLocks noChangeAspect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55006" y="1127822"/>
                    <a:ext cx="812054" cy="812054"/>
                  </a:xfrm>
                  <a:prstGeom prst="rect">
                    <a:avLst/>
                  </a:prstGeom>
                </p:spPr>
              </p:pic>
              <p:pic>
                <p:nvPicPr>
                  <p:cNvPr id="245" name="Picture 244" descr="home168.png"/>
                  <p:cNvPicPr>
                    <a:picLocks noChangeAspect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167060" y="1127822"/>
                    <a:ext cx="812054" cy="812054"/>
                  </a:xfrm>
                  <a:prstGeom prst="rect">
                    <a:avLst/>
                  </a:prstGeom>
                </p:spPr>
              </p:pic>
              <p:pic>
                <p:nvPicPr>
                  <p:cNvPr id="246" name="Picture 245" descr="home168.png"/>
                  <p:cNvPicPr>
                    <a:picLocks noChangeAspect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979114" y="1127822"/>
                    <a:ext cx="812054" cy="812054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267" name="Rectangle 266"/>
              <p:cNvSpPr/>
              <p:nvPr/>
            </p:nvSpPr>
            <p:spPr>
              <a:xfrm>
                <a:off x="5619091" y="1526999"/>
                <a:ext cx="646331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>
                    <a:latin typeface="Franklin Gothic Book"/>
                    <a:cs typeface="Franklin Gothic Book"/>
                  </a:rPr>
                  <a:t>10,8 </a:t>
                </a:r>
                <a:endParaRPr lang="en-US" b="1" dirty="0" smtClean="0">
                  <a:latin typeface="Franklin Gothic Book"/>
                  <a:cs typeface="Franklin Gothic Book"/>
                </a:endParaRPr>
              </a:p>
              <a:p>
                <a:pPr algn="ctr"/>
                <a:r>
                  <a:rPr lang="en-US" sz="1200" b="1" dirty="0" smtClean="0">
                    <a:latin typeface="Franklin Gothic Book"/>
                    <a:cs typeface="Franklin Gothic Book"/>
                  </a:rPr>
                  <a:t>million</a:t>
                </a:r>
                <a:endParaRPr lang="en-US" sz="1200" dirty="0"/>
              </a:p>
            </p:txBody>
          </p:sp>
        </p:grpSp>
        <p:sp>
          <p:nvSpPr>
            <p:cNvPr id="274" name="TextBox 273"/>
            <p:cNvSpPr txBox="1"/>
            <p:nvPr/>
          </p:nvSpPr>
          <p:spPr>
            <a:xfrm rot="16200000">
              <a:off x="-103862" y="1730543"/>
              <a:ext cx="8057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Franklin Gothic Book"/>
                  <a:cs typeface="Franklin Gothic Book"/>
                </a:rPr>
                <a:t>2002</a:t>
              </a:r>
              <a:endParaRPr lang="en-US" sz="1400" dirty="0">
                <a:latin typeface="Franklin Gothic Book"/>
                <a:cs typeface="Franklin Gothic Book"/>
              </a:endParaRPr>
            </a:p>
          </p:txBody>
        </p:sp>
      </p:grpSp>
      <p:sp>
        <p:nvSpPr>
          <p:cNvPr id="277" name="Rectangle 276"/>
          <p:cNvSpPr/>
          <p:nvPr/>
        </p:nvSpPr>
        <p:spPr>
          <a:xfrm>
            <a:off x="6939699" y="906003"/>
            <a:ext cx="13627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latin typeface="Franklin Gothic Book"/>
                <a:cs typeface="Franklin Gothic Book"/>
              </a:rPr>
              <a:t>Total number of households in SA</a:t>
            </a:r>
            <a:endParaRPr lang="en-US" sz="1100" dirty="0"/>
          </a:p>
        </p:txBody>
      </p:sp>
      <p:cxnSp>
        <p:nvCxnSpPr>
          <p:cNvPr id="281" name="Straight Connector 280"/>
          <p:cNvCxnSpPr/>
          <p:nvPr/>
        </p:nvCxnSpPr>
        <p:spPr>
          <a:xfrm>
            <a:off x="6502930" y="1144583"/>
            <a:ext cx="556237" cy="0"/>
          </a:xfrm>
          <a:prstGeom prst="line">
            <a:avLst/>
          </a:prstGeom>
          <a:ln w="28575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>
            <a:off x="8199392" y="1140446"/>
            <a:ext cx="452339" cy="4137"/>
          </a:xfrm>
          <a:prstGeom prst="line">
            <a:avLst/>
          </a:prstGeom>
          <a:ln w="28575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8638526" y="1140446"/>
            <a:ext cx="0" cy="304862"/>
          </a:xfrm>
          <a:prstGeom prst="line">
            <a:avLst/>
          </a:prstGeom>
          <a:ln w="28575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9" name="Picture 288" descr="poor copy.pn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999"/>
          <a:stretch/>
        </p:blipFill>
        <p:spPr>
          <a:xfrm>
            <a:off x="6353310" y="2390488"/>
            <a:ext cx="2270092" cy="1407469"/>
          </a:xfrm>
          <a:prstGeom prst="rect">
            <a:avLst/>
          </a:prstGeom>
        </p:spPr>
      </p:pic>
      <p:grpSp>
        <p:nvGrpSpPr>
          <p:cNvPr id="307" name="Group 306"/>
          <p:cNvGrpSpPr/>
          <p:nvPr/>
        </p:nvGrpSpPr>
        <p:grpSpPr>
          <a:xfrm>
            <a:off x="2906946" y="2768577"/>
            <a:ext cx="2675036" cy="2896526"/>
            <a:chOff x="3076290" y="2768577"/>
            <a:chExt cx="2675036" cy="2896526"/>
          </a:xfrm>
        </p:grpSpPr>
        <p:sp>
          <p:nvSpPr>
            <p:cNvPr id="233" name="TextBox 232"/>
            <p:cNvSpPr txBox="1"/>
            <p:nvPr/>
          </p:nvSpPr>
          <p:spPr>
            <a:xfrm>
              <a:off x="3076290" y="2768577"/>
              <a:ext cx="191218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Franklin Gothic Book"/>
                  <a:cs typeface="Franklin Gothic Book"/>
                </a:rPr>
                <a:t>More households have access to sanitation. In 2002, 62% of households had access to sanitation. This increased to 80% in 2014</a:t>
              </a:r>
              <a:endParaRPr lang="en-US" sz="1400" dirty="0">
                <a:latin typeface="Franklin Gothic Book"/>
                <a:cs typeface="Franklin Gothic Book"/>
              </a:endParaRPr>
            </a:p>
          </p:txBody>
        </p:sp>
        <p:grpSp>
          <p:nvGrpSpPr>
            <p:cNvPr id="294" name="Group 293"/>
            <p:cNvGrpSpPr/>
            <p:nvPr/>
          </p:nvGrpSpPr>
          <p:grpSpPr>
            <a:xfrm>
              <a:off x="3438461" y="3352238"/>
              <a:ext cx="2312865" cy="2312865"/>
              <a:chOff x="3438461" y="3352238"/>
              <a:chExt cx="2312865" cy="2312865"/>
            </a:xfrm>
          </p:grpSpPr>
          <p:pic>
            <p:nvPicPr>
              <p:cNvPr id="288" name="Picture 287" descr="toilet5 copy.png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38461" y="3352238"/>
                <a:ext cx="2312865" cy="2312865"/>
              </a:xfrm>
              <a:prstGeom prst="rect">
                <a:avLst/>
              </a:prstGeom>
            </p:spPr>
          </p:pic>
          <p:sp>
            <p:nvSpPr>
              <p:cNvPr id="292" name="TextBox 291"/>
              <p:cNvSpPr txBox="1"/>
              <p:nvPr/>
            </p:nvSpPr>
            <p:spPr>
              <a:xfrm>
                <a:off x="3859876" y="5295518"/>
                <a:ext cx="1282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>
                    <a:solidFill>
                      <a:schemeClr val="bg1">
                        <a:lumMod val="85000"/>
                      </a:schemeClr>
                    </a:solidFill>
                    <a:latin typeface="Franklin Gothic Book"/>
                    <a:cs typeface="Franklin Gothic Book"/>
                  </a:rPr>
                  <a:t>Households with access to sanitation</a:t>
                </a:r>
                <a:endParaRPr lang="en-US" sz="900" dirty="0">
                  <a:solidFill>
                    <a:schemeClr val="bg1">
                      <a:lumMod val="85000"/>
                    </a:schemeClr>
                  </a:solidFill>
                  <a:latin typeface="Franklin Gothic Book"/>
                  <a:cs typeface="Franklin Gothic Book"/>
                </a:endParaRPr>
              </a:p>
            </p:txBody>
          </p:sp>
          <p:pic>
            <p:nvPicPr>
              <p:cNvPr id="293" name="Picture 292"/>
              <p:cNvPicPr>
                <a:picLocks noChangeAspect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87365" y="4533767"/>
                <a:ext cx="1013325" cy="778741"/>
              </a:xfrm>
              <a:prstGeom prst="rect">
                <a:avLst/>
              </a:prstGeom>
            </p:spPr>
          </p:pic>
        </p:grpSp>
      </p:grpSp>
      <p:grpSp>
        <p:nvGrpSpPr>
          <p:cNvPr id="306" name="Group 305"/>
          <p:cNvGrpSpPr/>
          <p:nvPr/>
        </p:nvGrpSpPr>
        <p:grpSpPr>
          <a:xfrm>
            <a:off x="7422105" y="4060883"/>
            <a:ext cx="1721892" cy="1799998"/>
            <a:chOff x="7422105" y="4000403"/>
            <a:chExt cx="1721892" cy="1799998"/>
          </a:xfrm>
        </p:grpSpPr>
        <p:grpSp>
          <p:nvGrpSpPr>
            <p:cNvPr id="304" name="Group 303"/>
            <p:cNvGrpSpPr/>
            <p:nvPr/>
          </p:nvGrpSpPr>
          <p:grpSpPr>
            <a:xfrm>
              <a:off x="7625788" y="4184952"/>
              <a:ext cx="1278109" cy="1479902"/>
              <a:chOff x="7865887" y="4184949"/>
              <a:chExt cx="1278109" cy="1479902"/>
            </a:xfrm>
          </p:grpSpPr>
          <p:sp>
            <p:nvSpPr>
              <p:cNvPr id="297" name="Trapezoid 296"/>
              <p:cNvSpPr/>
              <p:nvPr/>
            </p:nvSpPr>
            <p:spPr>
              <a:xfrm rot="10800000">
                <a:off x="7946441" y="4909443"/>
                <a:ext cx="1137082" cy="755408"/>
              </a:xfrm>
              <a:prstGeom prst="trapezoid">
                <a:avLst>
                  <a:gd name="adj" fmla="val 16551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8" name="Trapezoid 297"/>
              <p:cNvSpPr/>
              <p:nvPr/>
            </p:nvSpPr>
            <p:spPr>
              <a:xfrm rot="10800000">
                <a:off x="7865887" y="4184949"/>
                <a:ext cx="1278109" cy="724494"/>
              </a:xfrm>
              <a:prstGeom prst="trapezoid">
                <a:avLst>
                  <a:gd name="adj" fmla="val 16551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0" name="Rectangle 299"/>
              <p:cNvSpPr/>
              <p:nvPr/>
            </p:nvSpPr>
            <p:spPr>
              <a:xfrm>
                <a:off x="8229994" y="5006212"/>
                <a:ext cx="633507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 smtClean="0">
                    <a:latin typeface="Franklin Gothic Book"/>
                    <a:cs typeface="Franklin Gothic Book"/>
                  </a:rPr>
                  <a:t>80%</a:t>
                </a:r>
              </a:p>
              <a:p>
                <a:pPr algn="ctr"/>
                <a:r>
                  <a:rPr lang="en-US" sz="1200" b="1" dirty="0" smtClean="0">
                    <a:latin typeface="Franklin Gothic Book"/>
                    <a:cs typeface="Franklin Gothic Book"/>
                  </a:rPr>
                  <a:t>2002</a:t>
                </a:r>
                <a:endParaRPr lang="en-US" sz="1200" dirty="0"/>
              </a:p>
            </p:txBody>
          </p:sp>
          <p:sp>
            <p:nvSpPr>
              <p:cNvPr id="301" name="Rectangle 300"/>
              <p:cNvSpPr/>
              <p:nvPr/>
            </p:nvSpPr>
            <p:spPr>
              <a:xfrm>
                <a:off x="8229994" y="4419585"/>
                <a:ext cx="633507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 smtClean="0">
                    <a:latin typeface="Franklin Gothic Book"/>
                    <a:cs typeface="Franklin Gothic Book"/>
                  </a:rPr>
                  <a:t>86%</a:t>
                </a:r>
              </a:p>
              <a:p>
                <a:pPr algn="ctr"/>
                <a:r>
                  <a:rPr lang="en-US" sz="1200" b="1" dirty="0" smtClean="0">
                    <a:latin typeface="Franklin Gothic Book"/>
                    <a:cs typeface="Franklin Gothic Book"/>
                  </a:rPr>
                  <a:t>2014</a:t>
                </a:r>
                <a:endParaRPr lang="en-US" sz="1200" dirty="0"/>
              </a:p>
            </p:txBody>
          </p:sp>
        </p:grpSp>
        <p:pic>
          <p:nvPicPr>
            <p:cNvPr id="305" name="Picture 304" descr="glass10.png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105" y="4000403"/>
              <a:ext cx="1721892" cy="179999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7059167" y="6039913"/>
            <a:ext cx="20515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latin typeface="Franklin Gothic Book"/>
                <a:cs typeface="Franklin Gothic Book"/>
              </a:rPr>
              <a:t>Source: Development indicators, 2014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9460" y="6166133"/>
            <a:ext cx="1762984" cy="61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8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846" y="115079"/>
            <a:ext cx="52565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dirty="0" smtClean="0">
                <a:solidFill>
                  <a:srgbClr val="3C8689"/>
                </a:solidFill>
                <a:latin typeface="Franklin Gothic Book" panose="020B0503020102020204" pitchFamily="34" charset="0"/>
              </a:rPr>
              <a:t>Presentations</a:t>
            </a:r>
            <a:endParaRPr lang="en-ZA" sz="2800" dirty="0">
              <a:solidFill>
                <a:srgbClr val="3C8689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684963" y="1880918"/>
            <a:ext cx="4587802" cy="29462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lnSpc>
                <a:spcPct val="70000"/>
              </a:lnSpc>
              <a:buNone/>
              <a:defRPr lang="en-US" sz="8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Presentations: </a:t>
            </a:r>
            <a:r>
              <a:rPr lang="en-ZA" sz="4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21 tips</a:t>
            </a:r>
            <a:endParaRPr lang="en-ZA" sz="4400" i="1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454099" y="1709939"/>
            <a:ext cx="0" cy="2881159"/>
          </a:xfrm>
          <a:prstGeom prst="line">
            <a:avLst/>
          </a:prstGeom>
          <a:ln w="12700">
            <a:solidFill>
              <a:srgbClr val="3C86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16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28117"/>
            <a:ext cx="8575901" cy="440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400" dirty="0" smtClean="0">
                <a:latin typeface="Arial" panose="020B0604020202020204" pitchFamily="34" charset="0"/>
              </a:rPr>
              <a:t> Consistency in design</a:t>
            </a:r>
            <a:endParaRPr lang="en-ZA" sz="2400" dirty="0">
              <a:latin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776264" y="224891"/>
            <a:ext cx="864000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44571" y="1072118"/>
            <a:ext cx="8008643" cy="224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/>
          <a:lstStyle>
            <a:lvl1pPr marL="323850" indent="-323850" defTabSz="239713"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41338" indent="1404938" defTabSz="239713"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163763" defTabSz="239713"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2816225" indent="-434975" defTabSz="239713"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3759200" defTabSz="239713"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216400" defTabSz="239713" fontAlgn="base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4673600" defTabSz="239713" fontAlgn="base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5130800" defTabSz="239713" fontAlgn="base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5588000" defTabSz="239713" fontAlgn="base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ZA" altLang="en-US" sz="2000" dirty="0" smtClean="0">
                <a:solidFill>
                  <a:schemeClr val="accent4"/>
                </a:solidFill>
                <a:latin typeface="Arial" panose="020B0604020202020204" pitchFamily="34" charset="0"/>
              </a:rPr>
              <a:t>Chose a consistent design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ZA" altLang="en-US" sz="2000" dirty="0" smtClean="0">
                <a:solidFill>
                  <a:schemeClr val="accent4"/>
                </a:solidFill>
                <a:latin typeface="Arial" panose="020B0604020202020204" pitchFamily="34" charset="0"/>
              </a:rPr>
              <a:t>Go for a professional look (clean</a:t>
            </a:r>
            <a:r>
              <a:rPr lang="en-ZA" altLang="en-US" sz="2000" dirty="0">
                <a:solidFill>
                  <a:schemeClr val="accent4"/>
                </a:solidFill>
                <a:latin typeface="Arial" panose="020B0604020202020204" pitchFamily="34" charset="0"/>
              </a:rPr>
              <a:t> </a:t>
            </a:r>
            <a:r>
              <a:rPr lang="en-ZA" altLang="en-US" sz="2000" dirty="0" smtClean="0">
                <a:solidFill>
                  <a:schemeClr val="accent4"/>
                </a:solidFill>
                <a:latin typeface="Arial" panose="020B0604020202020204" pitchFamily="34" charset="0"/>
              </a:rPr>
              <a:t>and flat)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ZA" altLang="en-US" sz="2000" dirty="0" smtClean="0">
                <a:solidFill>
                  <a:schemeClr val="accent4"/>
                </a:solidFill>
                <a:latin typeface="Arial" panose="020B0604020202020204" pitchFamily="34" charset="0"/>
              </a:rPr>
              <a:t>Introduce breathing space: sections heading slides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ZA" altLang="en-US" sz="2000" dirty="0" smtClean="0">
                <a:solidFill>
                  <a:schemeClr val="accent4"/>
                </a:solidFill>
                <a:latin typeface="Arial" panose="020B0604020202020204" pitchFamily="34" charset="0"/>
              </a:rPr>
              <a:t>A heading slide can include an image </a:t>
            </a:r>
            <a:endParaRPr lang="en-ZA" altLang="en-US" sz="2000" dirty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733" y="2711001"/>
            <a:ext cx="4515570" cy="33922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92" y="365145"/>
            <a:ext cx="596846" cy="596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156" y="2711001"/>
            <a:ext cx="4526147" cy="339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9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590" y="6212422"/>
            <a:ext cx="1340042" cy="4105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28117"/>
            <a:ext cx="8575901" cy="440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400" dirty="0" smtClean="0">
                <a:latin typeface="Arial" panose="020B0604020202020204" pitchFamily="34" charset="0"/>
              </a:rPr>
              <a:t> The need for story</a:t>
            </a:r>
            <a:endParaRPr lang="en-ZA" sz="2400" dirty="0">
              <a:latin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776264" y="224891"/>
            <a:ext cx="864000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758" y="278692"/>
            <a:ext cx="701143" cy="700676"/>
          </a:xfrm>
          <a:prstGeom prst="rect">
            <a:avLst/>
          </a:prstGeom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44571" y="1301881"/>
            <a:ext cx="8008643" cy="224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/>
          <a:lstStyle>
            <a:lvl1pPr marL="323850" indent="-323850" defTabSz="239713"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41338" indent="1404938" defTabSz="239713"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163763" defTabSz="239713"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2816225" indent="-434975" defTabSz="239713"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3759200" defTabSz="239713"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216400" defTabSz="239713" fontAlgn="base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4673600" defTabSz="239713" fontAlgn="base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5130800" defTabSz="239713" fontAlgn="base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5588000" defTabSz="239713" fontAlgn="base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457200" indent="-457200">
              <a:spcBef>
                <a:spcPts val="600"/>
              </a:spcBef>
              <a:buFont typeface="+mj-lt"/>
              <a:buAutoNum type="arabicPeriod" startAt="5"/>
            </a:pPr>
            <a:r>
              <a:rPr lang="en-ZA" altLang="en-US" sz="2000" dirty="0">
                <a:solidFill>
                  <a:schemeClr val="accent4"/>
                </a:solidFill>
                <a:latin typeface="Arial" panose="020B0604020202020204" pitchFamily="34" charset="0"/>
              </a:rPr>
              <a:t>No need for a contents </a:t>
            </a:r>
            <a:r>
              <a:rPr lang="en-ZA" altLang="en-US" sz="2000" dirty="0" smtClean="0">
                <a:solidFill>
                  <a:schemeClr val="accent4"/>
                </a:solidFill>
                <a:latin typeface="Arial" panose="020B0604020202020204" pitchFamily="34" charset="0"/>
              </a:rPr>
              <a:t>slide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5"/>
            </a:pPr>
            <a:r>
              <a:rPr lang="en-ZA" altLang="en-US" sz="2000" dirty="0" smtClean="0">
                <a:solidFill>
                  <a:schemeClr val="accent4"/>
                </a:solidFill>
                <a:latin typeface="Arial" panose="020B0604020202020204" pitchFamily="34" charset="0"/>
              </a:rPr>
              <a:t>The first few seconds are vital: begin with a story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5"/>
            </a:pPr>
            <a:r>
              <a:rPr lang="en-ZA" altLang="en-US" sz="2000" dirty="0" smtClean="0">
                <a:solidFill>
                  <a:schemeClr val="accent4"/>
                </a:solidFill>
                <a:latin typeface="Arial" panose="020B0604020202020204" pitchFamily="34" charset="0"/>
              </a:rPr>
              <a:t>Present your content in the middle, and at the end come back to your story</a:t>
            </a:r>
            <a:endParaRPr lang="en-ZA" altLang="en-US" sz="2000" dirty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452" y="3138985"/>
            <a:ext cx="6952880" cy="26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2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590" y="6212422"/>
            <a:ext cx="1340042" cy="4105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28117"/>
            <a:ext cx="8575901" cy="440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400" dirty="0" smtClean="0">
                <a:latin typeface="Arial" panose="020B0604020202020204" pitchFamily="34" charset="0"/>
              </a:rPr>
              <a:t> Text</a:t>
            </a:r>
            <a:endParaRPr lang="en-ZA" sz="2400" dirty="0">
              <a:latin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776264" y="224891"/>
            <a:ext cx="864000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44571" y="1101895"/>
            <a:ext cx="8008643" cy="224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/>
          <a:lstStyle>
            <a:lvl1pPr marL="323850" indent="-323850" defTabSz="239713"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41338" indent="1404938" defTabSz="239713"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163763" defTabSz="239713"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2816225" indent="-434975" defTabSz="239713"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3759200" defTabSz="239713"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216400" defTabSz="239713" fontAlgn="base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4673600" defTabSz="239713" fontAlgn="base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5130800" defTabSz="239713" fontAlgn="base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5588000" defTabSz="239713" fontAlgn="base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457200" indent="-457200">
              <a:spcBef>
                <a:spcPts val="600"/>
              </a:spcBef>
              <a:buFont typeface="+mj-lt"/>
              <a:buAutoNum type="arabicPeriod" startAt="8"/>
            </a:pPr>
            <a:r>
              <a:rPr lang="en-ZA" altLang="en-US" sz="2000" dirty="0" smtClean="0">
                <a:solidFill>
                  <a:schemeClr val="accent4"/>
                </a:solidFill>
                <a:latin typeface="Arial" panose="020B0604020202020204" pitchFamily="34" charset="0"/>
              </a:rPr>
              <a:t>Less is better. Your audience is not there to read, but to listen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8"/>
            </a:pPr>
            <a:r>
              <a:rPr lang="en-ZA" altLang="en-US" sz="2000" dirty="0" smtClean="0">
                <a:solidFill>
                  <a:schemeClr val="accent4"/>
                </a:solidFill>
                <a:latin typeface="Arial" panose="020B0604020202020204" pitchFamily="34" charset="0"/>
              </a:rPr>
              <a:t>Use a consistent text type throughout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8"/>
            </a:pPr>
            <a:r>
              <a:rPr lang="en-ZA" altLang="en-US" sz="2000" dirty="0" smtClean="0">
                <a:solidFill>
                  <a:schemeClr val="accent4"/>
                </a:solidFill>
                <a:latin typeface="Arial" panose="020B0604020202020204" pitchFamily="34" charset="0"/>
              </a:rPr>
              <a:t>Summarise your points in short sentences</a:t>
            </a:r>
            <a:endParaRPr lang="en-ZA" altLang="en-US" sz="2000" dirty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4589" y="209894"/>
            <a:ext cx="558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800" b="1" dirty="0" smtClean="0">
                <a:solidFill>
                  <a:schemeClr val="bg1"/>
                </a:solidFill>
              </a:rPr>
              <a:t>A</a:t>
            </a:r>
            <a:endParaRPr lang="en-ZA" sz="48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907" y="2437909"/>
            <a:ext cx="4781407" cy="358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1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792" y="2466823"/>
            <a:ext cx="4777637" cy="3589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590" y="6212422"/>
            <a:ext cx="1340042" cy="4105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28117"/>
            <a:ext cx="8575901" cy="440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400" dirty="0" smtClean="0">
                <a:latin typeface="Arial" panose="020B0604020202020204" pitchFamily="34" charset="0"/>
              </a:rPr>
              <a:t> Text</a:t>
            </a:r>
            <a:endParaRPr lang="en-ZA" sz="2400" dirty="0">
              <a:latin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776264" y="224891"/>
            <a:ext cx="864000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44571" y="1101895"/>
            <a:ext cx="8008643" cy="224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/>
          <a:lstStyle>
            <a:lvl1pPr marL="323850" indent="-323850" defTabSz="239713"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41338" indent="1404938" defTabSz="239713"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163763" defTabSz="239713"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2816225" indent="-434975" defTabSz="239713"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3759200" defTabSz="239713"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216400" defTabSz="239713" fontAlgn="base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4673600" defTabSz="239713" fontAlgn="base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5130800" defTabSz="239713" fontAlgn="base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5588000" defTabSz="239713" fontAlgn="base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457200" indent="-457200">
              <a:spcBef>
                <a:spcPts val="600"/>
              </a:spcBef>
              <a:buFont typeface="+mj-lt"/>
              <a:buAutoNum type="arabicPeriod" startAt="8"/>
            </a:pPr>
            <a:r>
              <a:rPr lang="en-ZA" altLang="en-US" sz="2000" dirty="0" smtClean="0">
                <a:solidFill>
                  <a:schemeClr val="accent4"/>
                </a:solidFill>
                <a:latin typeface="Arial" panose="020B0604020202020204" pitchFamily="34" charset="0"/>
              </a:rPr>
              <a:t>Less is better. Your audience is not there to read, but to listen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8"/>
            </a:pPr>
            <a:r>
              <a:rPr lang="en-ZA" altLang="en-US" sz="2000" dirty="0" smtClean="0">
                <a:solidFill>
                  <a:schemeClr val="accent4"/>
                </a:solidFill>
                <a:latin typeface="Arial" panose="020B0604020202020204" pitchFamily="34" charset="0"/>
              </a:rPr>
              <a:t>Use a consistent text type throughout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8"/>
            </a:pPr>
            <a:r>
              <a:rPr lang="en-ZA" altLang="en-US" sz="2000" dirty="0" smtClean="0">
                <a:solidFill>
                  <a:schemeClr val="accent4"/>
                </a:solidFill>
                <a:latin typeface="Arial" panose="020B0604020202020204" pitchFamily="34" charset="0"/>
              </a:rPr>
              <a:t>Summarise your points in short sentences</a:t>
            </a:r>
            <a:endParaRPr lang="en-ZA" altLang="en-US" sz="2000" dirty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4589" y="209894"/>
            <a:ext cx="558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800" b="1" dirty="0" smtClean="0">
                <a:solidFill>
                  <a:schemeClr val="bg1"/>
                </a:solidFill>
              </a:rPr>
              <a:t>A</a:t>
            </a:r>
            <a:endParaRPr lang="en-ZA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982384"/>
            <a:ext cx="8666480" cy="404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0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590" y="6212422"/>
            <a:ext cx="1340042" cy="4105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28117"/>
            <a:ext cx="8575901" cy="440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400" dirty="0" smtClean="0">
                <a:latin typeface="Arial" panose="020B0604020202020204" pitchFamily="34" charset="0"/>
              </a:rPr>
              <a:t> Text</a:t>
            </a:r>
            <a:endParaRPr lang="en-ZA" sz="2400" dirty="0">
              <a:latin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776264" y="224891"/>
            <a:ext cx="864000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7954589" y="209894"/>
            <a:ext cx="558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800" b="1" dirty="0" smtClean="0">
                <a:solidFill>
                  <a:schemeClr val="bg1"/>
                </a:solidFill>
              </a:rPr>
              <a:t>A</a:t>
            </a:r>
            <a:endParaRPr lang="en-ZA" sz="48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539" y="1346165"/>
            <a:ext cx="6921725" cy="438898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3629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590" y="6212422"/>
            <a:ext cx="1340042" cy="4105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28117"/>
            <a:ext cx="8575901" cy="440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400" dirty="0" smtClean="0">
                <a:latin typeface="Arial" panose="020B0604020202020204" pitchFamily="34" charset="0"/>
              </a:rPr>
              <a:t> Images</a:t>
            </a:r>
            <a:endParaRPr lang="en-ZA" sz="2400" dirty="0">
              <a:latin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776264" y="224891"/>
            <a:ext cx="864000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44571" y="1101895"/>
            <a:ext cx="8008643" cy="224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/>
          <a:lstStyle>
            <a:lvl1pPr marL="323850" indent="-323850" defTabSz="239713"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41338" indent="1404938" defTabSz="239713"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163763" defTabSz="239713"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2816225" indent="-434975" defTabSz="239713"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3759200" defTabSz="239713"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216400" defTabSz="239713" fontAlgn="base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4673600" defTabSz="239713" fontAlgn="base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5130800" defTabSz="239713" fontAlgn="base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5588000" defTabSz="239713" fontAlgn="base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457200" indent="-457200">
              <a:spcBef>
                <a:spcPts val="600"/>
              </a:spcBef>
              <a:buFont typeface="+mj-lt"/>
              <a:buAutoNum type="arabicPeriod" startAt="11"/>
            </a:pPr>
            <a:r>
              <a:rPr lang="en-ZA" altLang="en-US" sz="2000" dirty="0" smtClean="0">
                <a:solidFill>
                  <a:schemeClr val="accent4"/>
                </a:solidFill>
                <a:latin typeface="Arial" panose="020B0604020202020204" pitchFamily="34" charset="0"/>
              </a:rPr>
              <a:t>Copyright: do not use Google Images. Use copyright free sites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11"/>
            </a:pPr>
            <a:r>
              <a:rPr lang="en-ZA" altLang="en-US" sz="2000" dirty="0" smtClean="0">
                <a:solidFill>
                  <a:schemeClr val="accent4"/>
                </a:solidFill>
                <a:latin typeface="Arial" panose="020B0604020202020204" pitchFamily="34" charset="0"/>
              </a:rPr>
              <a:t>Beware of pixilation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11"/>
            </a:pPr>
            <a:r>
              <a:rPr lang="en-ZA" altLang="en-US" sz="2000" dirty="0" smtClean="0">
                <a:solidFill>
                  <a:schemeClr val="accent4"/>
                </a:solidFill>
                <a:latin typeface="Arial" panose="020B0604020202020204" pitchFamily="34" charset="0"/>
              </a:rPr>
              <a:t>Beware of distortion</a:t>
            </a:r>
            <a:endParaRPr lang="en-ZA" altLang="en-US" sz="2000" dirty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598" y="2591965"/>
            <a:ext cx="5128704" cy="3284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3598" y="3408765"/>
            <a:ext cx="5128704" cy="17139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000" y="263658"/>
            <a:ext cx="749208" cy="7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5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590" y="6212422"/>
            <a:ext cx="1340042" cy="4105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28117"/>
            <a:ext cx="8575901" cy="440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400" dirty="0" smtClean="0">
                <a:latin typeface="Arial" panose="020B0604020202020204" pitchFamily="34" charset="0"/>
              </a:rPr>
              <a:t> Tables and charts</a:t>
            </a:r>
            <a:endParaRPr lang="en-ZA" sz="2400" dirty="0">
              <a:latin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776264" y="224891"/>
            <a:ext cx="864000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44571" y="1101895"/>
            <a:ext cx="8008643" cy="224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/>
          <a:lstStyle>
            <a:lvl1pPr marL="323850" indent="-323850" defTabSz="239713"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41338" indent="1404938" defTabSz="239713"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163763" defTabSz="239713"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2816225" indent="-434975" defTabSz="239713"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3759200" defTabSz="239713"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216400" defTabSz="239713" fontAlgn="base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4673600" defTabSz="239713" fontAlgn="base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5130800" defTabSz="239713" fontAlgn="base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5588000" defTabSz="239713" fontAlgn="base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457200" indent="-457200">
              <a:spcBef>
                <a:spcPts val="600"/>
              </a:spcBef>
              <a:buFont typeface="+mj-lt"/>
              <a:buAutoNum type="arabicPeriod" startAt="14"/>
            </a:pPr>
            <a:r>
              <a:rPr lang="en-ZA" altLang="en-US" sz="2000" dirty="0" smtClean="0">
                <a:solidFill>
                  <a:schemeClr val="accent4"/>
                </a:solidFill>
                <a:latin typeface="Arial" panose="020B0604020202020204" pitchFamily="34" charset="0"/>
              </a:rPr>
              <a:t>One table or chart per slide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14"/>
            </a:pPr>
            <a:r>
              <a:rPr lang="en-ZA" altLang="en-US" sz="2000" dirty="0" smtClean="0">
                <a:solidFill>
                  <a:schemeClr val="accent4"/>
                </a:solidFill>
                <a:latin typeface="Arial" panose="020B0604020202020204" pitchFamily="34" charset="0"/>
              </a:rPr>
              <a:t>Bring attention to contrast: the </a:t>
            </a:r>
            <a:r>
              <a:rPr lang="en-ZA" altLang="en-US" sz="2000" dirty="0">
                <a:solidFill>
                  <a:schemeClr val="accent4"/>
                </a:solidFill>
                <a:latin typeface="Arial" panose="020B0604020202020204" pitchFamily="34" charset="0"/>
              </a:rPr>
              <a:t>lowest and highest </a:t>
            </a:r>
            <a:r>
              <a:rPr lang="en-ZA" altLang="en-US" sz="2000" dirty="0" smtClean="0">
                <a:solidFill>
                  <a:schemeClr val="accent4"/>
                </a:solidFill>
                <a:latin typeface="Arial" panose="020B0604020202020204" pitchFamily="34" charset="0"/>
              </a:rPr>
              <a:t>values in a table or chart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14"/>
            </a:pPr>
            <a:r>
              <a:rPr lang="en-ZA" altLang="en-US" sz="2000" dirty="0" smtClean="0">
                <a:solidFill>
                  <a:schemeClr val="accent4"/>
                </a:solidFill>
                <a:latin typeface="Arial" panose="020B0604020202020204" pitchFamily="34" charset="0"/>
              </a:rPr>
              <a:t>Bring attention to the key message: the most important part of the table or chart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14"/>
            </a:pPr>
            <a:r>
              <a:rPr lang="en-ZA" altLang="en-US" sz="2000" dirty="0" smtClean="0">
                <a:solidFill>
                  <a:schemeClr val="accent4"/>
                </a:solidFill>
                <a:latin typeface="Arial" panose="020B0604020202020204" pitchFamily="34" charset="0"/>
              </a:rPr>
              <a:t>Ensure that the text size of data labels and values are large enough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14"/>
            </a:pPr>
            <a:r>
              <a:rPr lang="en-ZA" altLang="en-US" sz="2000" dirty="0" smtClean="0">
                <a:solidFill>
                  <a:schemeClr val="accent4"/>
                </a:solidFill>
                <a:latin typeface="Arial" panose="020B0604020202020204" pitchFamily="34" charset="0"/>
              </a:rPr>
              <a:t>Accompany the chart with an icon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lum bright="100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97" y="339624"/>
            <a:ext cx="633486" cy="63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3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590" y="6212422"/>
            <a:ext cx="1340042" cy="4105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24" y="1177480"/>
            <a:ext cx="7022440" cy="48704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28117"/>
            <a:ext cx="8575901" cy="440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400" dirty="0" smtClean="0">
                <a:latin typeface="Arial" panose="020B0604020202020204" pitchFamily="34" charset="0"/>
              </a:rPr>
              <a:t> Tables and charts</a:t>
            </a:r>
            <a:endParaRPr lang="en-ZA" sz="2400" dirty="0">
              <a:latin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776264" y="224891"/>
            <a:ext cx="864000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lum bright="100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97" y="339624"/>
            <a:ext cx="633486" cy="63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590" y="6212422"/>
            <a:ext cx="1340042" cy="4105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28117"/>
            <a:ext cx="8575901" cy="440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400" dirty="0" smtClean="0">
                <a:latin typeface="Arial" panose="020B0604020202020204" pitchFamily="34" charset="0"/>
              </a:rPr>
              <a:t> Beyond the normal</a:t>
            </a:r>
            <a:endParaRPr lang="en-ZA" sz="2400" dirty="0">
              <a:latin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776264" y="224891"/>
            <a:ext cx="864000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44571" y="1101895"/>
            <a:ext cx="8008643" cy="224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/>
          <a:lstStyle>
            <a:lvl1pPr marL="323850" indent="-323850" defTabSz="239713"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41338" indent="1404938" defTabSz="239713"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163763" defTabSz="239713"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2816225" indent="-434975" defTabSz="239713"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3759200" defTabSz="239713"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216400" defTabSz="239713" fontAlgn="base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4673600" defTabSz="239713" fontAlgn="base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5130800" defTabSz="239713" fontAlgn="base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5588000" defTabSz="239713" fontAlgn="base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457200" indent="-457200">
              <a:spcBef>
                <a:spcPts val="600"/>
              </a:spcBef>
              <a:buFont typeface="+mj-lt"/>
              <a:buAutoNum type="arabicPeriod" startAt="19"/>
            </a:pPr>
            <a:r>
              <a:rPr lang="en-ZA" altLang="en-US" sz="2000" dirty="0" smtClean="0">
                <a:solidFill>
                  <a:schemeClr val="accent4"/>
                </a:solidFill>
                <a:latin typeface="Arial" panose="020B0604020202020204" pitchFamily="34" charset="0"/>
              </a:rPr>
              <a:t>Express concepts in flowcharts (using PowerPoint Shapes and SmartArt)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19"/>
            </a:pPr>
            <a:r>
              <a:rPr lang="en-ZA" altLang="en-US" sz="2000" dirty="0" smtClean="0">
                <a:solidFill>
                  <a:schemeClr val="accent4"/>
                </a:solidFill>
                <a:latin typeface="Arial" panose="020B0604020202020204" pitchFamily="34" charset="0"/>
              </a:rPr>
              <a:t>Accompany your text with icons (available online)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19"/>
            </a:pPr>
            <a:r>
              <a:rPr lang="en-ZA" altLang="en-US" sz="2000" dirty="0" smtClean="0">
                <a:solidFill>
                  <a:schemeClr val="accent4"/>
                </a:solidFill>
                <a:latin typeface="Arial" panose="020B0604020202020204" pitchFamily="34" charset="0"/>
              </a:rPr>
              <a:t>Move beyond tables and charts: express your data in more visually appealing ways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102" y="282906"/>
            <a:ext cx="749208" cy="7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8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590" y="6212422"/>
            <a:ext cx="1340042" cy="4105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28117"/>
            <a:ext cx="8575901" cy="440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400" dirty="0" smtClean="0">
                <a:latin typeface="Arial" panose="020B0604020202020204" pitchFamily="34" charset="0"/>
              </a:rPr>
              <a:t> Beyond the normal</a:t>
            </a:r>
            <a:endParaRPr lang="en-ZA" sz="2400" dirty="0">
              <a:latin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776264" y="224891"/>
            <a:ext cx="864000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102" y="282906"/>
            <a:ext cx="749208" cy="748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408" y="1221440"/>
            <a:ext cx="80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Before</a:t>
            </a:r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696" y="1088987"/>
            <a:ext cx="6643829" cy="4986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5567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590" y="6212422"/>
            <a:ext cx="1340042" cy="4105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28117"/>
            <a:ext cx="8575901" cy="440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400" dirty="0" smtClean="0">
                <a:latin typeface="Arial" panose="020B0604020202020204" pitchFamily="34" charset="0"/>
              </a:rPr>
              <a:t> Beyond the normal</a:t>
            </a:r>
            <a:endParaRPr lang="en-ZA" sz="2400" dirty="0">
              <a:latin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776264" y="224891"/>
            <a:ext cx="864000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102" y="282906"/>
            <a:ext cx="749208" cy="7487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408" y="1221440"/>
            <a:ext cx="658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After</a:t>
            </a:r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585" y="1147002"/>
            <a:ext cx="6644052" cy="4986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6159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422" y="1072118"/>
            <a:ext cx="6638377" cy="498695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590" y="6212422"/>
            <a:ext cx="1340042" cy="4105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28117"/>
            <a:ext cx="8575901" cy="440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400" dirty="0" smtClean="0">
                <a:latin typeface="Arial" panose="020B0604020202020204" pitchFamily="34" charset="0"/>
              </a:rPr>
              <a:t> Beyond the normal</a:t>
            </a:r>
            <a:endParaRPr lang="en-ZA" sz="2400" dirty="0">
              <a:latin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776264" y="224891"/>
            <a:ext cx="864000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102" y="282906"/>
            <a:ext cx="749208" cy="748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408" y="1221440"/>
            <a:ext cx="80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Before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801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936" y="1147002"/>
            <a:ext cx="6642863" cy="4986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590" y="6212422"/>
            <a:ext cx="1340042" cy="4105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28117"/>
            <a:ext cx="8575901" cy="440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400" dirty="0" smtClean="0">
                <a:latin typeface="Arial" panose="020B0604020202020204" pitchFamily="34" charset="0"/>
              </a:rPr>
              <a:t> Beyond the normal</a:t>
            </a:r>
            <a:endParaRPr lang="en-ZA" sz="2400" dirty="0">
              <a:latin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776264" y="224891"/>
            <a:ext cx="864000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102" y="282906"/>
            <a:ext cx="749208" cy="7487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8408" y="1221440"/>
            <a:ext cx="658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After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0905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590" y="6212422"/>
            <a:ext cx="1340042" cy="410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63" y="1088987"/>
            <a:ext cx="6634837" cy="4986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428117"/>
            <a:ext cx="8575901" cy="440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400" dirty="0" smtClean="0">
                <a:latin typeface="Arial" panose="020B0604020202020204" pitchFamily="34" charset="0"/>
              </a:rPr>
              <a:t> Beyond the normal</a:t>
            </a:r>
            <a:endParaRPr lang="en-ZA" sz="2400" dirty="0">
              <a:latin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776264" y="224891"/>
            <a:ext cx="864000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102" y="282906"/>
            <a:ext cx="749208" cy="7487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8408" y="1221440"/>
            <a:ext cx="80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Before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3071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564" y="260334"/>
            <a:ext cx="6370872" cy="59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590" y="6212422"/>
            <a:ext cx="1340042" cy="410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179" y="1058991"/>
            <a:ext cx="6642863" cy="4986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0" y="428117"/>
            <a:ext cx="8575901" cy="440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400" dirty="0" smtClean="0">
                <a:latin typeface="Arial" panose="020B0604020202020204" pitchFamily="34" charset="0"/>
              </a:rPr>
              <a:t> Beyond the normal</a:t>
            </a:r>
            <a:endParaRPr lang="en-ZA" sz="2400" dirty="0">
              <a:latin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776264" y="224891"/>
            <a:ext cx="864000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102" y="282906"/>
            <a:ext cx="749208" cy="7487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408" y="1221440"/>
            <a:ext cx="658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After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8164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590" y="6212422"/>
            <a:ext cx="1340042" cy="410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28" y="1031616"/>
            <a:ext cx="6634836" cy="4986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0" y="428117"/>
            <a:ext cx="8575901" cy="440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400" dirty="0" smtClean="0">
                <a:latin typeface="Arial" panose="020B0604020202020204" pitchFamily="34" charset="0"/>
              </a:rPr>
              <a:t> Beyond the normal</a:t>
            </a:r>
            <a:endParaRPr lang="en-ZA" sz="2400" dirty="0">
              <a:latin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776264" y="224891"/>
            <a:ext cx="864000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102" y="282906"/>
            <a:ext cx="749208" cy="7487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408" y="1221440"/>
            <a:ext cx="80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Before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0029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590" y="6212422"/>
            <a:ext cx="1340042" cy="4105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488" y="1088987"/>
            <a:ext cx="6642614" cy="4986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0" y="428117"/>
            <a:ext cx="8575901" cy="440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400" dirty="0" smtClean="0">
                <a:latin typeface="Arial" panose="020B0604020202020204" pitchFamily="34" charset="0"/>
              </a:rPr>
              <a:t> Beyond the normal</a:t>
            </a:r>
            <a:endParaRPr lang="en-ZA" sz="2400" dirty="0">
              <a:latin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776264" y="224891"/>
            <a:ext cx="864000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102" y="282906"/>
            <a:ext cx="749208" cy="7487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408" y="1221440"/>
            <a:ext cx="658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After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686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590" y="6212422"/>
            <a:ext cx="1340042" cy="410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283" y="1149756"/>
            <a:ext cx="6641509" cy="4986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0" y="428117"/>
            <a:ext cx="8575901" cy="440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400" dirty="0" smtClean="0">
                <a:latin typeface="Arial" panose="020B0604020202020204" pitchFamily="34" charset="0"/>
              </a:rPr>
              <a:t> Beyond the normal</a:t>
            </a:r>
            <a:endParaRPr lang="en-ZA" sz="2400" dirty="0">
              <a:latin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776264" y="224891"/>
            <a:ext cx="864000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102" y="282906"/>
            <a:ext cx="749208" cy="7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7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590" y="6212422"/>
            <a:ext cx="1340042" cy="4105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28117"/>
            <a:ext cx="8575901" cy="440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400" dirty="0" smtClean="0">
                <a:latin typeface="Arial" panose="020B0604020202020204" pitchFamily="34" charset="0"/>
              </a:rPr>
              <a:t> Resources</a:t>
            </a:r>
            <a:endParaRPr lang="en-ZA" sz="2400" dirty="0">
              <a:latin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776264" y="224891"/>
            <a:ext cx="864000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3517" y="1012726"/>
            <a:ext cx="9144000" cy="519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/>
          <a:lstStyle>
            <a:lvl1pPr marL="323850" indent="-323850" defTabSz="239713"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41338" indent="1404938" defTabSz="239713"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163763" defTabSz="239713"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2816225" indent="-434975" defTabSz="239713"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3759200" defTabSz="239713"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216400" defTabSz="239713" fontAlgn="base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4673600" defTabSz="239713" fontAlgn="base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5130800" defTabSz="239713" fontAlgn="base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5588000" defTabSz="239713" fontAlgn="base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alt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Images</a:t>
            </a:r>
          </a:p>
          <a:p>
            <a:pPr marL="674688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alt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Media Club South Africa: </a:t>
            </a:r>
            <a:r>
              <a:rPr lang="en-ZA" alt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hlinkClick r:id="rId3"/>
              </a:rPr>
              <a:t>http://</a:t>
            </a:r>
            <a:r>
              <a:rPr lang="en-ZA" alt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hlinkClick r:id="rId3"/>
              </a:rPr>
              <a:t>www.mediaclubsouthafrica.com</a:t>
            </a:r>
            <a:r>
              <a:rPr lang="en-ZA" alt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marL="674688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alt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Pixelbay</a:t>
            </a:r>
            <a:r>
              <a:rPr lang="en-ZA" alt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: </a:t>
            </a:r>
            <a:r>
              <a:rPr lang="en-ZA" alt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hlinkClick r:id="rId4"/>
              </a:rPr>
              <a:t>http://pixabay.com</a:t>
            </a:r>
            <a:r>
              <a:rPr lang="en-ZA" alt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marL="674688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alt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Morguefile</a:t>
            </a:r>
            <a:r>
              <a:rPr lang="en-ZA" alt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: </a:t>
            </a:r>
            <a:r>
              <a:rPr lang="en-ZA" alt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hlinkClick r:id="rId5"/>
              </a:rPr>
              <a:t>http://</a:t>
            </a:r>
            <a:r>
              <a:rPr lang="en-ZA" alt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hlinkClick r:id="rId5"/>
              </a:rPr>
              <a:t>morguefile.com</a:t>
            </a:r>
            <a:r>
              <a:rPr lang="en-ZA" alt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ZA" alt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endParaRPr lang="en-ZA" altLang="en-US" sz="16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alt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Colours</a:t>
            </a:r>
          </a:p>
          <a:p>
            <a:pPr marL="674688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alt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Colorbrewer</a:t>
            </a:r>
            <a:r>
              <a:rPr lang="en-ZA" alt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: </a:t>
            </a:r>
            <a:r>
              <a:rPr lang="en-ZA" alt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hlinkClick r:id="rId6"/>
              </a:rPr>
              <a:t>http://</a:t>
            </a:r>
            <a:r>
              <a:rPr lang="en-ZA" alt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hlinkClick r:id="rId6"/>
              </a:rPr>
              <a:t>colorbrewer2.org</a:t>
            </a:r>
            <a:endParaRPr lang="en-ZA" altLang="en-US" sz="16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674688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alt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Adobe colour wheel</a:t>
            </a:r>
            <a:r>
              <a:rPr lang="en-ZA" alt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: </a:t>
            </a:r>
            <a:r>
              <a:rPr lang="en-ZA" alt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hlinkClick r:id="rId7"/>
              </a:rPr>
              <a:t>http://color.adobe.com/create/color-wheel</a:t>
            </a:r>
            <a:endParaRPr lang="en-ZA" altLang="en-US" sz="16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674688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alt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Colour lovers: </a:t>
            </a:r>
            <a:r>
              <a:rPr lang="en-ZA" alt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hlinkClick r:id="rId8"/>
              </a:rPr>
              <a:t>http://</a:t>
            </a:r>
            <a:r>
              <a:rPr lang="en-ZA" alt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hlinkClick r:id="rId8"/>
              </a:rPr>
              <a:t>www.colourlovers.com</a:t>
            </a:r>
            <a:r>
              <a:rPr lang="en-ZA" alt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marL="674688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alt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Colorhexa</a:t>
            </a:r>
            <a:r>
              <a:rPr lang="en-ZA" alt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: </a:t>
            </a:r>
            <a:r>
              <a:rPr lang="en-ZA" alt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hlinkClick r:id="rId9"/>
              </a:rPr>
              <a:t>http://</a:t>
            </a:r>
            <a:r>
              <a:rPr lang="en-ZA" alt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hlinkClick r:id="rId9"/>
              </a:rPr>
              <a:t>www.colorhexa.com</a:t>
            </a:r>
            <a:r>
              <a:rPr lang="en-ZA" alt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alt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Icons</a:t>
            </a:r>
          </a:p>
          <a:p>
            <a:pPr marL="674688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alt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Flaticon</a:t>
            </a:r>
            <a:r>
              <a:rPr lang="en-ZA" alt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: </a:t>
            </a:r>
            <a:r>
              <a:rPr lang="en-ZA" alt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hlinkClick r:id="rId10"/>
              </a:rPr>
              <a:t>http://</a:t>
            </a:r>
            <a:r>
              <a:rPr lang="en-ZA" alt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hlinkClick r:id="rId10"/>
              </a:rPr>
              <a:t>www.flaticon.com</a:t>
            </a:r>
            <a:r>
              <a:rPr lang="en-ZA" alt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marL="674688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alt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Clker</a:t>
            </a:r>
            <a:r>
              <a:rPr lang="en-ZA" alt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: </a:t>
            </a:r>
            <a:r>
              <a:rPr lang="en-ZA" alt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hlinkClick r:id="rId11"/>
              </a:rPr>
              <a:t>http://</a:t>
            </a:r>
            <a:r>
              <a:rPr lang="en-ZA" alt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hlinkClick r:id="rId11"/>
              </a:rPr>
              <a:t>www.clker.com</a:t>
            </a:r>
            <a:r>
              <a:rPr lang="en-ZA" alt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altLang="en-US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Presentations</a:t>
            </a:r>
          </a:p>
          <a:p>
            <a:pPr marL="674688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alt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Nancy Duarte: </a:t>
            </a:r>
            <a:r>
              <a:rPr lang="en-ZA" alt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hlinkClick r:id="rId12"/>
              </a:rPr>
              <a:t>http://</a:t>
            </a:r>
            <a:r>
              <a:rPr lang="en-ZA" alt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hlinkClick r:id="rId12"/>
              </a:rPr>
              <a:t>www.duarte.com</a:t>
            </a:r>
            <a:r>
              <a:rPr lang="en-ZA" alt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marL="674688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alt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Presentation Zen: </a:t>
            </a:r>
            <a:r>
              <a:rPr lang="en-ZA" alt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hlinkClick r:id="rId13"/>
              </a:rPr>
              <a:t>http://</a:t>
            </a:r>
            <a:r>
              <a:rPr lang="en-ZA" alt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hlinkClick r:id="rId13"/>
              </a:rPr>
              <a:t>www.presentationzen.com</a:t>
            </a:r>
            <a:r>
              <a:rPr lang="en-ZA" alt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marL="674688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ZA" altLang="en-US" sz="2000" dirty="0" smtClean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728" y="249691"/>
            <a:ext cx="749208" cy="7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4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590" y="6212422"/>
            <a:ext cx="1340042" cy="410566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2949699"/>
              </p:ext>
            </p:extLst>
          </p:nvPr>
        </p:nvGraphicFramePr>
        <p:xfrm>
          <a:off x="526211" y="690114"/>
          <a:ext cx="8264106" cy="5287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107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0197" cy="64211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4211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590" y="6212422"/>
            <a:ext cx="1340042" cy="41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0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3"/>
          <p:cNvSpPr txBox="1">
            <a:spLocks/>
          </p:cNvSpPr>
          <p:nvPr/>
        </p:nvSpPr>
        <p:spPr>
          <a:xfrm>
            <a:off x="545911" y="1880918"/>
            <a:ext cx="5272765" cy="29462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lnSpc>
                <a:spcPct val="70000"/>
              </a:lnSpc>
              <a:buNone/>
              <a:defRPr lang="en-US" sz="8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Steps towards data visualisation</a:t>
            </a:r>
            <a:endParaRPr lang="en-ZA" sz="5400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000010" y="1709939"/>
            <a:ext cx="0" cy="2881159"/>
          </a:xfrm>
          <a:prstGeom prst="line">
            <a:avLst/>
          </a:prstGeom>
          <a:ln w="12700">
            <a:solidFill>
              <a:srgbClr val="3C86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57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4098417918"/>
              </p:ext>
            </p:extLst>
          </p:nvPr>
        </p:nvGraphicFramePr>
        <p:xfrm>
          <a:off x="508000" y="46950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458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336339"/>
            <a:ext cx="8370983" cy="39483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2818" y="301556"/>
            <a:ext cx="7633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dirty="0" smtClean="0">
                <a:solidFill>
                  <a:srgbClr val="3C8689"/>
                </a:solidFill>
                <a:latin typeface="Franklin Gothic Book" panose="020B0503020102020204" pitchFamily="34" charset="0"/>
              </a:rPr>
              <a:t>Growing international trend</a:t>
            </a:r>
            <a:endParaRPr lang="en-ZA" sz="2800" dirty="0">
              <a:solidFill>
                <a:srgbClr val="3C8689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97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799</Words>
  <Application>Microsoft Office PowerPoint</Application>
  <PresentationFormat>On-screen Show (4:3)</PresentationFormat>
  <Paragraphs>180</Paragraphs>
  <Slides>44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Franklin Gothic Book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Stats 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Vienie Botha</dc:creator>
  <cp:lastModifiedBy>Kevin Parry</cp:lastModifiedBy>
  <cp:revision>207</cp:revision>
  <dcterms:created xsi:type="dcterms:W3CDTF">2015-10-28T12:06:38Z</dcterms:created>
  <dcterms:modified xsi:type="dcterms:W3CDTF">2016-06-14T12:02:34Z</dcterms:modified>
</cp:coreProperties>
</file>