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13" r:id="rId2"/>
    <p:sldId id="314" r:id="rId3"/>
    <p:sldId id="315" r:id="rId4"/>
    <p:sldId id="316" r:id="rId5"/>
    <p:sldId id="317" r:id="rId6"/>
    <p:sldId id="318" r:id="rId7"/>
    <p:sldId id="340" r:id="rId8"/>
    <p:sldId id="337" r:id="rId9"/>
    <p:sldId id="256" r:id="rId10"/>
    <p:sldId id="262" r:id="rId11"/>
    <p:sldId id="263" r:id="rId12"/>
    <p:sldId id="264" r:id="rId13"/>
    <p:sldId id="265" r:id="rId14"/>
    <p:sldId id="257" r:id="rId15"/>
    <p:sldId id="258" r:id="rId16"/>
    <p:sldId id="266" r:id="rId17"/>
    <p:sldId id="285" r:id="rId18"/>
    <p:sldId id="338" r:id="rId19"/>
    <p:sldId id="295" r:id="rId20"/>
    <p:sldId id="296" r:id="rId21"/>
    <p:sldId id="294" r:id="rId22"/>
    <p:sldId id="300" r:id="rId23"/>
    <p:sldId id="297" r:id="rId24"/>
    <p:sldId id="298" r:id="rId25"/>
    <p:sldId id="303" r:id="rId26"/>
    <p:sldId id="304" r:id="rId27"/>
    <p:sldId id="350" r:id="rId28"/>
    <p:sldId id="311" r:id="rId29"/>
    <p:sldId id="275" r:id="rId30"/>
    <p:sldId id="277" r:id="rId31"/>
    <p:sldId id="278" r:id="rId32"/>
    <p:sldId id="276" r:id="rId33"/>
    <p:sldId id="279" r:id="rId34"/>
    <p:sldId id="281" r:id="rId35"/>
    <p:sldId id="339" r:id="rId36"/>
    <p:sldId id="345" r:id="rId37"/>
    <p:sldId id="360" r:id="rId38"/>
    <p:sldId id="344" r:id="rId39"/>
    <p:sldId id="346" r:id="rId40"/>
    <p:sldId id="286" r:id="rId41"/>
    <p:sldId id="331" r:id="rId42"/>
    <p:sldId id="333" r:id="rId43"/>
    <p:sldId id="334" r:id="rId44"/>
    <p:sldId id="284" r:id="rId45"/>
    <p:sldId id="268" r:id="rId46"/>
    <p:sldId id="306" r:id="rId47"/>
    <p:sldId id="271" r:id="rId48"/>
    <p:sldId id="273" r:id="rId49"/>
    <p:sldId id="301" r:id="rId50"/>
    <p:sldId id="302" r:id="rId51"/>
    <p:sldId id="308" r:id="rId52"/>
    <p:sldId id="309" r:id="rId53"/>
    <p:sldId id="310" r:id="rId54"/>
    <p:sldId id="352" r:id="rId55"/>
    <p:sldId id="332" r:id="rId56"/>
    <p:sldId id="349" r:id="rId57"/>
    <p:sldId id="335" r:id="rId58"/>
    <p:sldId id="353" r:id="rId59"/>
    <p:sldId id="354" r:id="rId60"/>
    <p:sldId id="367" r:id="rId61"/>
    <p:sldId id="336" r:id="rId62"/>
    <p:sldId id="358" r:id="rId63"/>
    <p:sldId id="356" r:id="rId64"/>
    <p:sldId id="359" r:id="rId65"/>
    <p:sldId id="361" r:id="rId66"/>
    <p:sldId id="357" r:id="rId67"/>
    <p:sldId id="362" r:id="rId68"/>
    <p:sldId id="363" r:id="rId69"/>
    <p:sldId id="366" r:id="rId70"/>
    <p:sldId id="364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70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Completeness of birth registration,</a:t>
            </a:r>
            <a:r>
              <a:rPr lang="en-US" baseline="0"/>
              <a:t> Agincourt &amp; South Africa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Period!$J$8</c:f>
              <c:strCache>
                <c:ptCount val="1"/>
                <c:pt idx="0">
                  <c:v>Agincourt</c:v>
                </c:pt>
              </c:strCache>
            </c:strRef>
          </c:tx>
          <c:xVal>
            <c:numRef>
              <c:f>Period!$B$12:$B$34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xVal>
          <c:yVal>
            <c:numRef>
              <c:f>Period!$H$12:$H$34</c:f>
              <c:numCache>
                <c:formatCode>0.0%</c:formatCode>
                <c:ptCount val="23"/>
                <c:pt idx="0">
                  <c:v>7.8071182548794485E-2</c:v>
                </c:pt>
                <c:pt idx="1">
                  <c:v>5.54989816700611E-2</c:v>
                </c:pt>
                <c:pt idx="2">
                  <c:v>0.10902483343428225</c:v>
                </c:pt>
                <c:pt idx="3">
                  <c:v>9.0330788804071249E-2</c:v>
                </c:pt>
                <c:pt idx="4">
                  <c:v>0.11220110361741263</c:v>
                </c:pt>
                <c:pt idx="5">
                  <c:v>0.12218844984802432</c:v>
                </c:pt>
                <c:pt idx="6">
                  <c:v>0.12759462759462759</c:v>
                </c:pt>
                <c:pt idx="7">
                  <c:v>0.10445205479452055</c:v>
                </c:pt>
                <c:pt idx="8">
                  <c:v>0.17581775700934579</c:v>
                </c:pt>
                <c:pt idx="9">
                  <c:v>0.20467117393976644</c:v>
                </c:pt>
                <c:pt idx="10">
                  <c:v>0.34381270903010036</c:v>
                </c:pt>
                <c:pt idx="11">
                  <c:v>0.51689860834990065</c:v>
                </c:pt>
                <c:pt idx="12">
                  <c:v>0.66580142764438677</c:v>
                </c:pt>
                <c:pt idx="13">
                  <c:v>0.62605932203389836</c:v>
                </c:pt>
                <c:pt idx="14">
                  <c:v>0.68595041322314054</c:v>
                </c:pt>
                <c:pt idx="15">
                  <c:v>0.69515514425694069</c:v>
                </c:pt>
                <c:pt idx="16">
                  <c:v>0.6990418118466899</c:v>
                </c:pt>
                <c:pt idx="17">
                  <c:v>0.74683544303797467</c:v>
                </c:pt>
                <c:pt idx="18">
                  <c:v>0.75254237288135595</c:v>
                </c:pt>
                <c:pt idx="19">
                  <c:v>0.77983725135623871</c:v>
                </c:pt>
                <c:pt idx="20">
                  <c:v>0.83409926470588236</c:v>
                </c:pt>
                <c:pt idx="21">
                  <c:v>0.87639109697933226</c:v>
                </c:pt>
                <c:pt idx="22">
                  <c:v>0.90548054011119938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Period!$K$8</c:f>
              <c:strCache>
                <c:ptCount val="1"/>
                <c:pt idx="0">
                  <c:v>Stat-SA</c:v>
                </c:pt>
              </c:strCache>
            </c:strRef>
          </c:tx>
          <c:xVal>
            <c:numRef>
              <c:f>Period!$B$12:$B$34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xVal>
          <c:yVal>
            <c:numRef>
              <c:f>Period!$K$12:$K$34</c:f>
              <c:numCache>
                <c:formatCode>0.0%</c:formatCode>
                <c:ptCount val="23"/>
                <c:pt idx="0">
                  <c:v>0.21227002415907822</c:v>
                </c:pt>
                <c:pt idx="1">
                  <c:v>0.18601311212451854</c:v>
                </c:pt>
                <c:pt idx="2">
                  <c:v>0.23048422785982606</c:v>
                </c:pt>
                <c:pt idx="3">
                  <c:v>0.24461138594365911</c:v>
                </c:pt>
                <c:pt idx="4">
                  <c:v>0.27740239712052861</c:v>
                </c:pt>
                <c:pt idx="5">
                  <c:v>0.29014244683302637</c:v>
                </c:pt>
                <c:pt idx="6">
                  <c:v>0.2551295820686435</c:v>
                </c:pt>
                <c:pt idx="7">
                  <c:v>0.32047229453328374</c:v>
                </c:pt>
                <c:pt idx="8">
                  <c:v>0.37884443786900179</c:v>
                </c:pt>
                <c:pt idx="9">
                  <c:v>0.43904692899137332</c:v>
                </c:pt>
                <c:pt idx="10">
                  <c:v>0.51009816388703377</c:v>
                </c:pt>
                <c:pt idx="11">
                  <c:v>0.56669230306597973</c:v>
                </c:pt>
                <c:pt idx="12">
                  <c:v>0.66190095338501664</c:v>
                </c:pt>
                <c:pt idx="13">
                  <c:v>0.72039488909399307</c:v>
                </c:pt>
                <c:pt idx="14">
                  <c:v>0.78019685785622106</c:v>
                </c:pt>
                <c:pt idx="15">
                  <c:v>0.77858176293336334</c:v>
                </c:pt>
                <c:pt idx="16">
                  <c:v>0.82963579069063687</c:v>
                </c:pt>
                <c:pt idx="17">
                  <c:v>0.79659937989437923</c:v>
                </c:pt>
                <c:pt idx="18">
                  <c:v>0.80540679021733619</c:v>
                </c:pt>
                <c:pt idx="19">
                  <c:v>0.82538950811892231</c:v>
                </c:pt>
                <c:pt idx="20">
                  <c:v>0.8407073464348277</c:v>
                </c:pt>
                <c:pt idx="21">
                  <c:v>0.78301969214079903</c:v>
                </c:pt>
                <c:pt idx="22">
                  <c:v>0.81036926492669015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77760"/>
        <c:axId val="37484032"/>
      </c:scatterChart>
      <c:valAx>
        <c:axId val="37477760"/>
        <c:scaling>
          <c:orientation val="minMax"/>
          <c:max val="2016"/>
          <c:min val="19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Period (year)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484032"/>
        <c:crosses val="autoZero"/>
        <c:crossBetween val="midCat"/>
        <c:majorUnit val="2"/>
      </c:valAx>
      <c:valAx>
        <c:axId val="37484032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registered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374777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Completeness of vital registration,</a:t>
            </a:r>
            <a:r>
              <a:rPr lang="en-US" baseline="0"/>
              <a:t> Agincourt 1992-2014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Period!$H$9</c:f>
              <c:strCache>
                <c:ptCount val="1"/>
                <c:pt idx="0">
                  <c:v>Births</c:v>
                </c:pt>
              </c:strCache>
            </c:strRef>
          </c:tx>
          <c:xVal>
            <c:numRef>
              <c:f>Period!$B$12:$B$34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xVal>
          <c:yVal>
            <c:numRef>
              <c:f>Period!$H$12:$H$34</c:f>
              <c:numCache>
                <c:formatCode>0.0%</c:formatCode>
                <c:ptCount val="23"/>
                <c:pt idx="0">
                  <c:v>7.8071182548794485E-2</c:v>
                </c:pt>
                <c:pt idx="1">
                  <c:v>5.54989816700611E-2</c:v>
                </c:pt>
                <c:pt idx="2">
                  <c:v>0.10902483343428225</c:v>
                </c:pt>
                <c:pt idx="3">
                  <c:v>9.0330788804071249E-2</c:v>
                </c:pt>
                <c:pt idx="4">
                  <c:v>0.11220110361741263</c:v>
                </c:pt>
                <c:pt idx="5">
                  <c:v>0.12218844984802432</c:v>
                </c:pt>
                <c:pt idx="6">
                  <c:v>0.12759462759462759</c:v>
                </c:pt>
                <c:pt idx="7">
                  <c:v>0.10445205479452055</c:v>
                </c:pt>
                <c:pt idx="8">
                  <c:v>0.17581775700934579</c:v>
                </c:pt>
                <c:pt idx="9">
                  <c:v>0.20467117393976644</c:v>
                </c:pt>
                <c:pt idx="10">
                  <c:v>0.34381270903010036</c:v>
                </c:pt>
                <c:pt idx="11">
                  <c:v>0.51689860834990065</c:v>
                </c:pt>
                <c:pt idx="12">
                  <c:v>0.66580142764438677</c:v>
                </c:pt>
                <c:pt idx="13">
                  <c:v>0.62605932203389836</c:v>
                </c:pt>
                <c:pt idx="14">
                  <c:v>0.68595041322314054</c:v>
                </c:pt>
                <c:pt idx="15">
                  <c:v>0.69515514425694069</c:v>
                </c:pt>
                <c:pt idx="16">
                  <c:v>0.6990418118466899</c:v>
                </c:pt>
                <c:pt idx="17">
                  <c:v>0.74683544303797467</c:v>
                </c:pt>
                <c:pt idx="18">
                  <c:v>0.75254237288135595</c:v>
                </c:pt>
                <c:pt idx="19">
                  <c:v>0.77983725135623871</c:v>
                </c:pt>
                <c:pt idx="20">
                  <c:v>0.83409926470588236</c:v>
                </c:pt>
                <c:pt idx="21">
                  <c:v>0.87639109697933226</c:v>
                </c:pt>
                <c:pt idx="22">
                  <c:v>0.90548054011119938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Period!$J$9</c:f>
              <c:strCache>
                <c:ptCount val="1"/>
                <c:pt idx="0">
                  <c:v>Deaths</c:v>
                </c:pt>
              </c:strCache>
            </c:strRef>
          </c:tx>
          <c:xVal>
            <c:numRef>
              <c:f>Period!$B$12:$B$34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xVal>
          <c:yVal>
            <c:numRef>
              <c:f>Period!$J$12:$J$34</c:f>
              <c:numCache>
                <c:formatCode>0.0%</c:formatCode>
                <c:ptCount val="23"/>
                <c:pt idx="0">
                  <c:v>0.5140845070422535</c:v>
                </c:pt>
                <c:pt idx="1">
                  <c:v>0.49442379182156132</c:v>
                </c:pt>
                <c:pt idx="2">
                  <c:v>0.43525179856115109</c:v>
                </c:pt>
                <c:pt idx="3">
                  <c:v>0.50312500000000004</c:v>
                </c:pt>
                <c:pt idx="4">
                  <c:v>0.5591054313099042</c:v>
                </c:pt>
                <c:pt idx="5">
                  <c:v>0.6428571428571429</c:v>
                </c:pt>
                <c:pt idx="6">
                  <c:v>0.70895522388059706</c:v>
                </c:pt>
                <c:pt idx="7">
                  <c:v>0.69801980198019797</c:v>
                </c:pt>
                <c:pt idx="8">
                  <c:v>0.76703296703296708</c:v>
                </c:pt>
                <c:pt idx="9">
                  <c:v>0.78533094812164583</c:v>
                </c:pt>
                <c:pt idx="10">
                  <c:v>0.7739520958083832</c:v>
                </c:pt>
                <c:pt idx="11">
                  <c:v>0.80211081794195249</c:v>
                </c:pt>
                <c:pt idx="12">
                  <c:v>0.84755244755244752</c:v>
                </c:pt>
                <c:pt idx="13">
                  <c:v>0.86009732360097324</c:v>
                </c:pt>
                <c:pt idx="14">
                  <c:v>0.88051044083526686</c:v>
                </c:pt>
                <c:pt idx="15">
                  <c:v>0.8906976744186047</c:v>
                </c:pt>
                <c:pt idx="16">
                  <c:v>0.85877466251298029</c:v>
                </c:pt>
                <c:pt idx="17">
                  <c:v>0.8843995510662177</c:v>
                </c:pt>
                <c:pt idx="18">
                  <c:v>0.91584158415841588</c:v>
                </c:pt>
                <c:pt idx="19">
                  <c:v>0.91309987029831385</c:v>
                </c:pt>
                <c:pt idx="20">
                  <c:v>0.91678224687933429</c:v>
                </c:pt>
                <c:pt idx="21">
                  <c:v>0.94974226804123707</c:v>
                </c:pt>
                <c:pt idx="22">
                  <c:v>0.97097944377267231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03360"/>
        <c:axId val="37926016"/>
      </c:scatterChart>
      <c:valAx>
        <c:axId val="37903360"/>
        <c:scaling>
          <c:orientation val="minMax"/>
          <c:max val="2016"/>
          <c:min val="19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Period (year)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926016"/>
        <c:crosses val="autoZero"/>
        <c:crossBetween val="midCat"/>
        <c:majorUnit val="2"/>
      </c:valAx>
      <c:valAx>
        <c:axId val="37926016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registered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379033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Trends in completeness of birth registration by wealth, Agincourt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Wealth!$D$35</c:f>
              <c:strCache>
                <c:ptCount val="1"/>
                <c:pt idx="0">
                  <c:v>Very low</c:v>
                </c:pt>
              </c:strCache>
            </c:strRef>
          </c:tx>
          <c:xVal>
            <c:numRef>
              <c:f>Wealth!$A$37:$A$41</c:f>
              <c:numCache>
                <c:formatCode>General</c:formatCode>
                <c:ptCount val="5"/>
                <c:pt idx="0">
                  <c:v>1993.5</c:v>
                </c:pt>
                <c:pt idx="1">
                  <c:v>1997.5</c:v>
                </c:pt>
                <c:pt idx="2">
                  <c:v>2002.5</c:v>
                </c:pt>
                <c:pt idx="3">
                  <c:v>2007.5</c:v>
                </c:pt>
                <c:pt idx="4">
                  <c:v>2012.5</c:v>
                </c:pt>
              </c:numCache>
            </c:numRef>
          </c:xVal>
          <c:yVal>
            <c:numRef>
              <c:f>Wealth!$D$37:$D$41</c:f>
              <c:numCache>
                <c:formatCode>0.0%</c:formatCode>
                <c:ptCount val="5"/>
                <c:pt idx="0">
                  <c:v>5.4054054054054057E-2</c:v>
                </c:pt>
                <c:pt idx="1">
                  <c:v>7.3170731707317069E-2</c:v>
                </c:pt>
                <c:pt idx="2">
                  <c:v>0.22135416666666666</c:v>
                </c:pt>
                <c:pt idx="3">
                  <c:v>0.53030303030303028</c:v>
                </c:pt>
                <c:pt idx="4">
                  <c:v>0.66511627906976745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Wealth!$E$35</c:f>
              <c:strCache>
                <c:ptCount val="1"/>
                <c:pt idx="0">
                  <c:v>Low</c:v>
                </c:pt>
              </c:strCache>
            </c:strRef>
          </c:tx>
          <c:xVal>
            <c:numRef>
              <c:f>Wealth!$A$37:$A$41</c:f>
              <c:numCache>
                <c:formatCode>General</c:formatCode>
                <c:ptCount val="5"/>
                <c:pt idx="0">
                  <c:v>1993.5</c:v>
                </c:pt>
                <c:pt idx="1">
                  <c:v>1997.5</c:v>
                </c:pt>
                <c:pt idx="2">
                  <c:v>2002.5</c:v>
                </c:pt>
                <c:pt idx="3">
                  <c:v>2007.5</c:v>
                </c:pt>
                <c:pt idx="4">
                  <c:v>2012.5</c:v>
                </c:pt>
              </c:numCache>
            </c:numRef>
          </c:xVal>
          <c:yVal>
            <c:numRef>
              <c:f>Wealth!$E$37:$E$41</c:f>
              <c:numCache>
                <c:formatCode>0.0%</c:formatCode>
                <c:ptCount val="5"/>
                <c:pt idx="0">
                  <c:v>3.7037037037037035E-2</c:v>
                </c:pt>
                <c:pt idx="1">
                  <c:v>5.0822122571001493E-2</c:v>
                </c:pt>
                <c:pt idx="2">
                  <c:v>0.28434886499402628</c:v>
                </c:pt>
                <c:pt idx="3">
                  <c:v>0.59732234809474771</c:v>
                </c:pt>
                <c:pt idx="4">
                  <c:v>0.73529411764705888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Wealth!$F$35</c:f>
              <c:strCache>
                <c:ptCount val="1"/>
                <c:pt idx="0">
                  <c:v>Medium</c:v>
                </c:pt>
              </c:strCache>
            </c:strRef>
          </c:tx>
          <c:xVal>
            <c:numRef>
              <c:f>Wealth!$A$37:$A$41</c:f>
              <c:numCache>
                <c:formatCode>General</c:formatCode>
                <c:ptCount val="5"/>
                <c:pt idx="0">
                  <c:v>1993.5</c:v>
                </c:pt>
                <c:pt idx="1">
                  <c:v>1997.5</c:v>
                </c:pt>
                <c:pt idx="2">
                  <c:v>2002.5</c:v>
                </c:pt>
                <c:pt idx="3">
                  <c:v>2007.5</c:v>
                </c:pt>
                <c:pt idx="4">
                  <c:v>2012.5</c:v>
                </c:pt>
              </c:numCache>
            </c:numRef>
          </c:xVal>
          <c:yVal>
            <c:numRef>
              <c:f>Wealth!$F$37:$F$41</c:f>
              <c:numCache>
                <c:formatCode>0.0%</c:formatCode>
                <c:ptCount val="5"/>
                <c:pt idx="0">
                  <c:v>7.0778564206268962E-2</c:v>
                </c:pt>
                <c:pt idx="1">
                  <c:v>8.8649155722326456E-2</c:v>
                </c:pt>
                <c:pt idx="2">
                  <c:v>0.36359687228496962</c:v>
                </c:pt>
                <c:pt idx="3">
                  <c:v>0.6777662157474853</c:v>
                </c:pt>
                <c:pt idx="4">
                  <c:v>0.79853747714808043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Wealth!$G$35</c:f>
              <c:strCache>
                <c:ptCount val="1"/>
                <c:pt idx="0">
                  <c:v>High</c:v>
                </c:pt>
              </c:strCache>
            </c:strRef>
          </c:tx>
          <c:xVal>
            <c:numRef>
              <c:f>Wealth!$A$37:$A$41</c:f>
              <c:numCache>
                <c:formatCode>General</c:formatCode>
                <c:ptCount val="5"/>
                <c:pt idx="0">
                  <c:v>1993.5</c:v>
                </c:pt>
                <c:pt idx="1">
                  <c:v>1997.5</c:v>
                </c:pt>
                <c:pt idx="2">
                  <c:v>2002.5</c:v>
                </c:pt>
                <c:pt idx="3">
                  <c:v>2007.5</c:v>
                </c:pt>
                <c:pt idx="4">
                  <c:v>2012.5</c:v>
                </c:pt>
              </c:numCache>
            </c:numRef>
          </c:xVal>
          <c:yVal>
            <c:numRef>
              <c:f>Wealth!$G$37:$G$41</c:f>
              <c:numCache>
                <c:formatCode>0.0%</c:formatCode>
                <c:ptCount val="5"/>
                <c:pt idx="0">
                  <c:v>9.2350103376981393E-2</c:v>
                </c:pt>
                <c:pt idx="1">
                  <c:v>0.12609871534820824</c:v>
                </c:pt>
                <c:pt idx="2">
                  <c:v>0.40078585461689586</c:v>
                </c:pt>
                <c:pt idx="3">
                  <c:v>0.70706562735730449</c:v>
                </c:pt>
                <c:pt idx="4">
                  <c:v>0.84725601513922677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Wealth!$H$35</c:f>
              <c:strCache>
                <c:ptCount val="1"/>
                <c:pt idx="0">
                  <c:v>Very-high</c:v>
                </c:pt>
              </c:strCache>
            </c:strRef>
          </c:tx>
          <c:xVal>
            <c:numRef>
              <c:f>Wealth!$A$37:$A$41</c:f>
              <c:numCache>
                <c:formatCode>General</c:formatCode>
                <c:ptCount val="5"/>
                <c:pt idx="0">
                  <c:v>1993.5</c:v>
                </c:pt>
                <c:pt idx="1">
                  <c:v>1997.5</c:v>
                </c:pt>
                <c:pt idx="2">
                  <c:v>2002.5</c:v>
                </c:pt>
                <c:pt idx="3">
                  <c:v>2007.5</c:v>
                </c:pt>
                <c:pt idx="4">
                  <c:v>2012.5</c:v>
                </c:pt>
              </c:numCache>
            </c:numRef>
          </c:xVal>
          <c:yVal>
            <c:numRef>
              <c:f>Wealth!$H$37:$H$41</c:f>
              <c:numCache>
                <c:formatCode>0.0%</c:formatCode>
                <c:ptCount val="5"/>
                <c:pt idx="0">
                  <c:v>0.14375987361769352</c:v>
                </c:pt>
                <c:pt idx="1">
                  <c:v>0.19374456993918332</c:v>
                </c:pt>
                <c:pt idx="2">
                  <c:v>0.45469940728196445</c:v>
                </c:pt>
                <c:pt idx="3">
                  <c:v>0.73952095808383234</c:v>
                </c:pt>
                <c:pt idx="4">
                  <c:v>0.88455772113943032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81312"/>
        <c:axId val="48383488"/>
      </c:scatterChart>
      <c:valAx>
        <c:axId val="48381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Period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383488"/>
        <c:crosses val="autoZero"/>
        <c:crossBetween val="midCat"/>
      </c:valAx>
      <c:valAx>
        <c:axId val="48383488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registered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4838131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'temp mig frequencies'!$A$191</c:f>
              <c:strCache>
                <c:ptCount val="1"/>
                <c:pt idx="0">
                  <c:v>M: 0-9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diamond"/>
            <c:size val="5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frequencies'!$I$191:$K$191</c:f>
              <c:numCache>
                <c:formatCode>General</c:formatCode>
                <c:ptCount val="3"/>
                <c:pt idx="0">
                  <c:v>8.7019944837869706E-2</c:v>
                </c:pt>
                <c:pt idx="1">
                  <c:v>8.8569668612828528E-2</c:v>
                </c:pt>
                <c:pt idx="2">
                  <c:v>0.10852119600508714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'temp mig frequencies'!$A$192</c:f>
              <c:strCache>
                <c:ptCount val="1"/>
                <c:pt idx="0">
                  <c:v>M: 10-19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frequencies'!$I$192:$K$192</c:f>
              <c:numCache>
                <c:formatCode>General</c:formatCode>
                <c:ptCount val="3"/>
                <c:pt idx="0">
                  <c:v>7.0050560521842428E-2</c:v>
                </c:pt>
                <c:pt idx="1">
                  <c:v>6.9878412643580162E-2</c:v>
                </c:pt>
                <c:pt idx="2">
                  <c:v>7.7691255361913736E-2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'temp mig frequencies'!$A$193</c:f>
              <c:strCache>
                <c:ptCount val="1"/>
                <c:pt idx="0">
                  <c:v>M: 20-29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frequencies'!$I$193:$K$193</c:f>
              <c:numCache>
                <c:formatCode>General</c:formatCode>
                <c:ptCount val="3"/>
                <c:pt idx="0">
                  <c:v>0.50509246807709252</c:v>
                </c:pt>
                <c:pt idx="1">
                  <c:v>0.49896329248559934</c:v>
                </c:pt>
                <c:pt idx="2">
                  <c:v>0.48380016262215009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'temp mig frequencies'!$A$194</c:f>
              <c:strCache>
                <c:ptCount val="1"/>
                <c:pt idx="0">
                  <c:v>M: 30-39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x"/>
            <c:size val="5"/>
            <c:spPr>
              <a:noFill/>
              <a:ln w="25400">
                <a:solidFill>
                  <a:sysClr val="windowText" lastClr="000000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frequencies'!$I$194:$K$194</c:f>
              <c:numCache>
                <c:formatCode>General</c:formatCode>
                <c:ptCount val="3"/>
                <c:pt idx="0">
                  <c:v>0.65350222306851569</c:v>
                </c:pt>
                <c:pt idx="1">
                  <c:v>0.6629114733141579</c:v>
                </c:pt>
                <c:pt idx="2">
                  <c:v>0.65923771974300571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'temp mig frequencies'!$A$195</c:f>
              <c:strCache>
                <c:ptCount val="1"/>
                <c:pt idx="0">
                  <c:v>M: 40-49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frequencies'!$I$195:$K$195</c:f>
              <c:numCache>
                <c:formatCode>General</c:formatCode>
                <c:ptCount val="3"/>
                <c:pt idx="0">
                  <c:v>0.61261281867129003</c:v>
                </c:pt>
                <c:pt idx="1">
                  <c:v>0.61248629391325216</c:v>
                </c:pt>
                <c:pt idx="2">
                  <c:v>0.58929450233798053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'temp mig frequencies'!$A$196</c:f>
              <c:strCache>
                <c:ptCount val="1"/>
                <c:pt idx="0">
                  <c:v>M: 50-59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dash"/>
            <c:size val="5"/>
            <c:spPr>
              <a:noFill/>
              <a:ln w="19050">
                <a:solidFill>
                  <a:sysClr val="windowText" lastClr="000000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frequencies'!$I$196:$K$196</c:f>
              <c:numCache>
                <c:formatCode>General</c:formatCode>
                <c:ptCount val="3"/>
                <c:pt idx="0">
                  <c:v>0.5191784732539706</c:v>
                </c:pt>
                <c:pt idx="1">
                  <c:v>0.51925644465008747</c:v>
                </c:pt>
                <c:pt idx="2">
                  <c:v>0.52692914291991544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'temp mig frequencies'!$A$197</c:f>
              <c:strCache>
                <c:ptCount val="1"/>
                <c:pt idx="0">
                  <c:v>M: 60-69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plus"/>
            <c:size val="5"/>
            <c:spPr>
              <a:noFill/>
              <a:ln w="22225">
                <a:solidFill>
                  <a:sysClr val="windowText" lastClr="000000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frequencies'!$I$197:$K$197</c:f>
              <c:numCache>
                <c:formatCode>General</c:formatCode>
                <c:ptCount val="3"/>
                <c:pt idx="0">
                  <c:v>0.26353771025501899</c:v>
                </c:pt>
                <c:pt idx="1">
                  <c:v>0.26601475367720517</c:v>
                </c:pt>
                <c:pt idx="2">
                  <c:v>0.28056418027488428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'temp mig frequencies'!$A$198</c:f>
              <c:strCache>
                <c:ptCount val="1"/>
                <c:pt idx="0">
                  <c:v>M: 70+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star"/>
            <c:size val="5"/>
            <c:spPr>
              <a:noFill/>
              <a:ln w="19050">
                <a:solidFill>
                  <a:sysClr val="windowText" lastClr="000000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frequencies'!$I$198:$K$198</c:f>
              <c:numCache>
                <c:formatCode>General</c:formatCode>
                <c:ptCount val="3"/>
                <c:pt idx="0">
                  <c:v>7.3796317185688826E-2</c:v>
                </c:pt>
                <c:pt idx="1">
                  <c:v>6.3306729049126181E-2</c:v>
                </c:pt>
                <c:pt idx="2">
                  <c:v>7.8745893268035785E-2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68832"/>
        <c:axId val="48971136"/>
      </c:lineChart>
      <c:catAx>
        <c:axId val="48968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calendar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971136"/>
        <c:crosses val="autoZero"/>
        <c:auto val="1"/>
        <c:lblAlgn val="ctr"/>
        <c:lblOffset val="100"/>
        <c:tickLblSkip val="1"/>
        <c:noMultiLvlLbl val="0"/>
      </c:catAx>
      <c:valAx>
        <c:axId val="48971136"/>
        <c:scaling>
          <c:orientation val="minMax"/>
          <c:max val="0.7000000000000001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Percent migrant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48968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'temp mig frequencies'!$A$182</c:f>
              <c:strCache>
                <c:ptCount val="1"/>
                <c:pt idx="0">
                  <c:v>F: 0-9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diamond"/>
            <c:size val="5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frequencies'!$I$182:$K$182</c:f>
              <c:numCache>
                <c:formatCode>General</c:formatCode>
                <c:ptCount val="3"/>
                <c:pt idx="0">
                  <c:v>8.4243829551761032E-2</c:v>
                </c:pt>
                <c:pt idx="1">
                  <c:v>9.0118479589894468E-2</c:v>
                </c:pt>
                <c:pt idx="2">
                  <c:v>0.11162919654991982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'temp mig frequencies'!$A$183</c:f>
              <c:strCache>
                <c:ptCount val="1"/>
                <c:pt idx="0">
                  <c:v>F: 10-19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frequencies'!$I$183:$K$183</c:f>
              <c:numCache>
                <c:formatCode>General</c:formatCode>
                <c:ptCount val="3"/>
                <c:pt idx="0">
                  <c:v>7.1440805400454332E-2</c:v>
                </c:pt>
                <c:pt idx="1">
                  <c:v>7.6160546659202966E-2</c:v>
                </c:pt>
                <c:pt idx="2">
                  <c:v>8.8969504951942863E-2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'temp mig frequencies'!$A$184</c:f>
              <c:strCache>
                <c:ptCount val="1"/>
                <c:pt idx="0">
                  <c:v>F: 20-29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frequencies'!$I$184:$K$184</c:f>
              <c:numCache>
                <c:formatCode>General</c:formatCode>
                <c:ptCount val="3"/>
                <c:pt idx="0">
                  <c:v>0.27875954467587694</c:v>
                </c:pt>
                <c:pt idx="1">
                  <c:v>0.28620198589266754</c:v>
                </c:pt>
                <c:pt idx="2">
                  <c:v>0.30448550132005264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'temp mig frequencies'!$A$185</c:f>
              <c:strCache>
                <c:ptCount val="1"/>
                <c:pt idx="0">
                  <c:v>F: 30-39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x"/>
            <c:size val="5"/>
            <c:spPr>
              <a:noFill/>
              <a:ln w="25400">
                <a:solidFill>
                  <a:sysClr val="windowText" lastClr="000000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frequencies'!$I$185:$K$185</c:f>
              <c:numCache>
                <c:formatCode>General</c:formatCode>
                <c:ptCount val="3"/>
                <c:pt idx="0">
                  <c:v>0.30562130769780999</c:v>
                </c:pt>
                <c:pt idx="1">
                  <c:v>0.31417326742400603</c:v>
                </c:pt>
                <c:pt idx="2">
                  <c:v>0.33647732000410008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'temp mig frequencies'!$A$186</c:f>
              <c:strCache>
                <c:ptCount val="1"/>
                <c:pt idx="0">
                  <c:v>F: 40-49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frequencies'!$I$186:$K$186</c:f>
              <c:numCache>
                <c:formatCode>General</c:formatCode>
                <c:ptCount val="3"/>
                <c:pt idx="0">
                  <c:v>0.25206288454019798</c:v>
                </c:pt>
                <c:pt idx="1">
                  <c:v>0.25087594393095941</c:v>
                </c:pt>
                <c:pt idx="2">
                  <c:v>0.26368345574251001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'temp mig frequencies'!$A$187</c:f>
              <c:strCache>
                <c:ptCount val="1"/>
                <c:pt idx="0">
                  <c:v>F: 50-59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dash"/>
            <c:size val="5"/>
            <c:spPr>
              <a:noFill/>
              <a:ln w="19050">
                <a:solidFill>
                  <a:sysClr val="windowText" lastClr="000000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frequencies'!$I$187:$K$187</c:f>
              <c:numCache>
                <c:formatCode>General</c:formatCode>
                <c:ptCount val="3"/>
                <c:pt idx="0">
                  <c:v>0.17272615267068328</c:v>
                </c:pt>
                <c:pt idx="1">
                  <c:v>0.16951258022582655</c:v>
                </c:pt>
                <c:pt idx="2">
                  <c:v>0.17368884459574668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'temp mig frequencies'!$A$188</c:f>
              <c:strCache>
                <c:ptCount val="1"/>
                <c:pt idx="0">
                  <c:v>F: 60-69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plus"/>
            <c:size val="5"/>
            <c:spPr>
              <a:noFill/>
              <a:ln w="22225">
                <a:solidFill>
                  <a:sysClr val="windowText" lastClr="000000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frequencies'!$I$188:$K$188</c:f>
              <c:numCache>
                <c:formatCode>General</c:formatCode>
                <c:ptCount val="3"/>
                <c:pt idx="0">
                  <c:v>3.3651742003724353E-2</c:v>
                </c:pt>
                <c:pt idx="1">
                  <c:v>3.4369046419135393E-2</c:v>
                </c:pt>
                <c:pt idx="2">
                  <c:v>4.438809647886871E-2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'temp mig frequencies'!$A$189</c:f>
              <c:strCache>
                <c:ptCount val="1"/>
                <c:pt idx="0">
                  <c:v>F: 70+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star"/>
            <c:size val="5"/>
            <c:spPr>
              <a:noFill/>
              <a:ln w="19050">
                <a:solidFill>
                  <a:sysClr val="windowText" lastClr="000000"/>
                </a:solidFill>
              </a:ln>
            </c:spPr>
          </c:marker>
          <c:cat>
            <c:strRef>
              <c:f>'temp mig frequencies'!$I$181:$K$181</c:f>
              <c:strCache>
                <c:ptCount val="3"/>
                <c:pt idx="0">
                  <c:v>2006/7</c:v>
                </c:pt>
                <c:pt idx="1">
                  <c:v>2008/9</c:v>
                </c:pt>
                <c:pt idx="2">
                  <c:v>2010/11</c:v>
                </c:pt>
              </c:strCache>
            </c:strRef>
          </c:cat>
          <c:val>
            <c:numRef>
              <c:f>'temp mig frequencies'!$I$189:$K$189</c:f>
              <c:numCache>
                <c:formatCode>General</c:formatCode>
                <c:ptCount val="3"/>
                <c:pt idx="0">
                  <c:v>1.7744527893860135E-2</c:v>
                </c:pt>
                <c:pt idx="1">
                  <c:v>1.5422441339107475E-2</c:v>
                </c:pt>
                <c:pt idx="2">
                  <c:v>2.0620493875598923E-2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05280"/>
        <c:axId val="141507584"/>
      </c:lineChart>
      <c:catAx>
        <c:axId val="14150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</a:rPr>
                  <a:t>calendar year</a:t>
                </a:r>
                <a:endParaRPr lang="en-US" sz="10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507584"/>
        <c:crosses val="autoZero"/>
        <c:auto val="1"/>
        <c:lblAlgn val="ctr"/>
        <c:lblOffset val="100"/>
        <c:tickLblSkip val="1"/>
        <c:noMultiLvlLbl val="0"/>
      </c:catAx>
      <c:valAx>
        <c:axId val="141507584"/>
        <c:scaling>
          <c:orientation val="minMax"/>
          <c:max val="0.7000000000000001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Percent migrant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141505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0.83171</cdr:x>
      <cdr:y>0.32937</cdr:y>
    </cdr:from>
    <cdr:to>
      <cdr:x>0.99114</cdr:x>
      <cdr:y>0.42105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943975" y="1847851"/>
          <a:ext cx="1714500" cy="514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fr-FR" sz="1600">
              <a:latin typeface="Times New Roman" panose="02020603050405020304" pitchFamily="18" charset="0"/>
              <a:cs typeface="Times New Roman" panose="02020603050405020304" pitchFamily="18" charset="0"/>
            </a:rPr>
            <a:t>Household wealth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0.72416</cdr:x>
      <cdr:y>0.31184</cdr:y>
    </cdr:from>
    <cdr:to>
      <cdr:x>1</cdr:x>
      <cdr:y>0.59532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310849" y="838200"/>
          <a:ext cx="1261151" cy="76200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122E4-477D-4EA6-92B7-399EEA346FFE}" type="datetimeFigureOut">
              <a:rPr lang="en-US" smtClean="0"/>
              <a:t>13/06/2016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5D641-FFF4-4002-B4A1-23C466C4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.. Of which we know too little about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10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A01FC-7FF6-4BD6-8A48-A01CC19DE66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2873-63A3-491B-BD51-C08EBEBE9D32}" type="datetimeFigureOut">
              <a:rPr lang="en-US" smtClean="0"/>
              <a:t>13/06/2016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19DE-9406-403E-AE35-1D15F021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5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2873-63A3-491B-BD51-C08EBEBE9D32}" type="datetimeFigureOut">
              <a:rPr lang="en-US" smtClean="0"/>
              <a:t>13/06/2016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19DE-9406-403E-AE35-1D15F021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2873-63A3-491B-BD51-C08EBEBE9D32}" type="datetimeFigureOut">
              <a:rPr lang="en-US" smtClean="0"/>
              <a:t>13/06/2016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19DE-9406-403E-AE35-1D15F021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3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2873-63A3-491B-BD51-C08EBEBE9D32}" type="datetimeFigureOut">
              <a:rPr lang="en-US" smtClean="0"/>
              <a:t>13/06/2016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19DE-9406-403E-AE35-1D15F021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3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2873-63A3-491B-BD51-C08EBEBE9D32}" type="datetimeFigureOut">
              <a:rPr lang="en-US" smtClean="0"/>
              <a:t>13/06/2016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19DE-9406-403E-AE35-1D15F021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6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2873-63A3-491B-BD51-C08EBEBE9D32}" type="datetimeFigureOut">
              <a:rPr lang="en-US" smtClean="0"/>
              <a:t>13/06/2016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19DE-9406-403E-AE35-1D15F021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5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2873-63A3-491B-BD51-C08EBEBE9D32}" type="datetimeFigureOut">
              <a:rPr lang="en-US" smtClean="0"/>
              <a:t>13/06/2016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19DE-9406-403E-AE35-1D15F021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2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2873-63A3-491B-BD51-C08EBEBE9D32}" type="datetimeFigureOut">
              <a:rPr lang="en-US" smtClean="0"/>
              <a:t>13/06/2016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19DE-9406-403E-AE35-1D15F021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2873-63A3-491B-BD51-C08EBEBE9D32}" type="datetimeFigureOut">
              <a:rPr lang="en-US" smtClean="0"/>
              <a:t>13/06/2016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19DE-9406-403E-AE35-1D15F021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5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2873-63A3-491B-BD51-C08EBEBE9D32}" type="datetimeFigureOut">
              <a:rPr lang="en-US" smtClean="0"/>
              <a:t>13/06/2016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19DE-9406-403E-AE35-1D15F021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0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2873-63A3-491B-BD51-C08EBEBE9D32}" type="datetimeFigureOut">
              <a:rPr lang="en-US" smtClean="0"/>
              <a:t>13/06/2016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19DE-9406-403E-AE35-1D15F021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0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A2873-63A3-491B-BD51-C08EBEBE9D32}" type="datetimeFigureOut">
              <a:rPr lang="en-US" smtClean="0"/>
              <a:t>13/06/2016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D19DE-9406-403E-AE35-1D15F021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3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cid:image002.png@01D00FDF.5EC11460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ums.org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hsdata.org/idhs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ealthinfo/systems/sage" TargetMode="External"/><Relationship Id="rId2" Type="http://schemas.openxmlformats.org/officeDocument/2006/relationships/hyperlink" Target="http://www.indepth-ishare.org/indepthsta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gincourt.co.za/" TargetMode="External"/><Relationship Id="rId4" Type="http://schemas.openxmlformats.org/officeDocument/2006/relationships/hyperlink" Target="http://www.agincourt.co.za/index.php/data/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ilyklancher.com/digdemog/tmod/topjournal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12" y="2132629"/>
            <a:ext cx="8686800" cy="1603375"/>
          </a:xfrm>
        </p:spPr>
        <p:txBody>
          <a:bodyPr>
            <a:normAutofit/>
          </a:bodyPr>
          <a:lstStyle/>
          <a:p>
            <a:r>
              <a:rPr lang="en-US" dirty="0" smtClean="0"/>
              <a:t>Data Methods and Sources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76962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 smtClean="0">
                <a:solidFill>
                  <a:schemeClr val="tx1"/>
                </a:solidFill>
              </a:rPr>
              <a:t>Mark Collinson</a:t>
            </a:r>
          </a:p>
          <a:p>
            <a:r>
              <a:rPr lang="en-US" sz="1700" dirty="0" smtClean="0">
                <a:solidFill>
                  <a:schemeClr val="tx1"/>
                </a:solidFill>
              </a:rPr>
              <a:t>MRC/ Wits Agincourt Health and Demographic Surveillance System</a:t>
            </a:r>
          </a:p>
          <a:p>
            <a:r>
              <a:rPr lang="en-US" sz="1700" dirty="0" smtClean="0">
                <a:solidFill>
                  <a:schemeClr val="tx1"/>
                </a:solidFill>
              </a:rPr>
              <a:t>Wits School of Public Health</a:t>
            </a:r>
          </a:p>
          <a:p>
            <a:r>
              <a:rPr lang="en-US" sz="1700" dirty="0" smtClean="0">
                <a:solidFill>
                  <a:schemeClr val="tx1"/>
                </a:solidFill>
              </a:rPr>
              <a:t>Wits Demography and Population Studies</a:t>
            </a:r>
          </a:p>
          <a:p>
            <a:r>
              <a:rPr lang="en-US" sz="1700" dirty="0" smtClean="0">
                <a:solidFill>
                  <a:schemeClr val="tx1"/>
                </a:solidFill>
              </a:rPr>
              <a:t>INDEPTH Migration, Urbanisation and Health working group</a:t>
            </a:r>
          </a:p>
          <a:p>
            <a:r>
              <a:rPr lang="en-US" sz="1700" dirty="0" smtClean="0">
                <a:solidFill>
                  <a:schemeClr val="tx1"/>
                </a:solidFill>
              </a:rPr>
              <a:t>Health and Demographic Surveillance System – National Research Infrastructure - RSA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043238" cy="17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MARK\Desktop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6146"/>
            <a:ext cx="2473959" cy="17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324600"/>
            <a:ext cx="795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5TH </a:t>
            </a:r>
            <a:r>
              <a:rPr lang="en-US" dirty="0" err="1">
                <a:solidFill>
                  <a:srgbClr val="FF0000"/>
                </a:solidFill>
              </a:rPr>
              <a:t>ISIbalo</a:t>
            </a:r>
            <a:r>
              <a:rPr lang="en-US" dirty="0">
                <a:solidFill>
                  <a:srgbClr val="FF0000"/>
                </a:solidFill>
              </a:rPr>
              <a:t> Conference of African Young Statisticians;   Pretoria;   13-17 June 2016 </a:t>
            </a:r>
          </a:p>
        </p:txBody>
      </p:sp>
      <p:pic>
        <p:nvPicPr>
          <p:cNvPr id="1026" name="Picture 2" descr="C:\Users\MARK\Desktop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6047"/>
            <a:ext cx="2698555" cy="17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legal </a:t>
            </a:r>
            <a:r>
              <a:rPr lang="en-US" dirty="0"/>
              <a:t>authority by a national government, </a:t>
            </a:r>
          </a:p>
          <a:p>
            <a:r>
              <a:rPr lang="en-US" dirty="0"/>
              <a:t>definition of the area to be enumerated, </a:t>
            </a:r>
          </a:p>
          <a:p>
            <a:r>
              <a:rPr lang="en-US" dirty="0"/>
              <a:t>complete coverage </a:t>
            </a:r>
            <a:r>
              <a:rPr lang="en-US" dirty="0" smtClean="0"/>
              <a:t>(i.e. universal</a:t>
            </a:r>
            <a:r>
              <a:rPr lang="en-US" dirty="0"/>
              <a:t>), </a:t>
            </a:r>
          </a:p>
          <a:p>
            <a:r>
              <a:rPr lang="en-US" dirty="0"/>
              <a:t>individual enumeration, </a:t>
            </a:r>
          </a:p>
          <a:p>
            <a:r>
              <a:rPr lang="en-US" dirty="0"/>
              <a:t>simultaneity of enumeration, </a:t>
            </a:r>
          </a:p>
          <a:p>
            <a:r>
              <a:rPr lang="en-US" dirty="0"/>
              <a:t>periodicity, UN recommends </a:t>
            </a:r>
            <a:r>
              <a:rPr lang="en-US" dirty="0" smtClean="0"/>
              <a:t>decennial </a:t>
            </a:r>
            <a:endParaRPr lang="en-US" dirty="0"/>
          </a:p>
          <a:p>
            <a:r>
              <a:rPr lang="en-US" dirty="0" smtClean="0"/>
              <a:t>publication </a:t>
            </a:r>
            <a:r>
              <a:rPr lang="en-US" dirty="0"/>
              <a:t>and dissemination of results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(</a:t>
            </a:r>
            <a:r>
              <a:rPr lang="en-US" dirty="0" err="1"/>
              <a:t>Domschler</a:t>
            </a:r>
            <a:r>
              <a:rPr lang="en-US" dirty="0"/>
              <a:t> and </a:t>
            </a:r>
            <a:r>
              <a:rPr lang="en-US" dirty="0" err="1"/>
              <a:t>Goyer</a:t>
            </a:r>
            <a:r>
              <a:rPr lang="en-US" dirty="0"/>
              <a:t>, </a:t>
            </a:r>
            <a:r>
              <a:rPr lang="en-US" dirty="0" smtClean="0"/>
              <a:t>1986).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Effort </a:t>
            </a:r>
            <a:r>
              <a:rPr lang="en-US" dirty="0"/>
              <a:t>around geographical </a:t>
            </a:r>
            <a:r>
              <a:rPr lang="en-US" dirty="0" smtClean="0"/>
              <a:t>boundary definition: area </a:t>
            </a:r>
            <a:r>
              <a:rPr lang="en-US" dirty="0"/>
              <a:t>and </a:t>
            </a:r>
            <a:r>
              <a:rPr lang="en-US" dirty="0" smtClean="0"/>
              <a:t>sub-areas</a:t>
            </a:r>
            <a:endParaRPr lang="en-US" dirty="0"/>
          </a:p>
          <a:p>
            <a:r>
              <a:rPr lang="en-US" dirty="0" smtClean="0"/>
              <a:t>Decide on the questionnaire - What knowledge is  </a:t>
            </a:r>
            <a:r>
              <a:rPr lang="en-US" dirty="0"/>
              <a:t>needed for </a:t>
            </a:r>
            <a:r>
              <a:rPr lang="en-US" dirty="0" smtClean="0"/>
              <a:t>policy-making </a:t>
            </a:r>
            <a:r>
              <a:rPr lang="en-US" dirty="0"/>
              <a:t>and </a:t>
            </a:r>
            <a:r>
              <a:rPr lang="en-US" dirty="0" smtClean="0"/>
              <a:t>planning? </a:t>
            </a:r>
            <a:endParaRPr lang="en-US" dirty="0"/>
          </a:p>
          <a:p>
            <a:r>
              <a:rPr lang="en-US" dirty="0" smtClean="0"/>
              <a:t>Assigned </a:t>
            </a:r>
            <a:r>
              <a:rPr lang="en-US" dirty="0"/>
              <a:t>enumerators go </a:t>
            </a:r>
            <a:r>
              <a:rPr lang="en-US" dirty="0" smtClean="0"/>
              <a:t>to </a:t>
            </a:r>
            <a:r>
              <a:rPr lang="en-US" dirty="0"/>
              <a:t>each </a:t>
            </a:r>
            <a:r>
              <a:rPr lang="en-US" dirty="0" smtClean="0"/>
              <a:t>household  </a:t>
            </a:r>
            <a:r>
              <a:rPr lang="en-US" dirty="0"/>
              <a:t>– suitable </a:t>
            </a:r>
            <a:r>
              <a:rPr lang="en-US" dirty="0" smtClean="0"/>
              <a:t>respondent </a:t>
            </a:r>
            <a:r>
              <a:rPr lang="en-US" dirty="0"/>
              <a:t>– fill in each row and column </a:t>
            </a:r>
          </a:p>
          <a:p>
            <a:r>
              <a:rPr lang="en-US" dirty="0" err="1"/>
              <a:t>Gvt</a:t>
            </a:r>
            <a:r>
              <a:rPr lang="en-US" dirty="0"/>
              <a:t> compiles the information from subareas – </a:t>
            </a:r>
            <a:r>
              <a:rPr lang="en-US" dirty="0" smtClean="0"/>
              <a:t>tabulates </a:t>
            </a:r>
            <a:r>
              <a:rPr lang="en-US" dirty="0"/>
              <a:t>people by subarea and by individual </a:t>
            </a:r>
            <a:r>
              <a:rPr lang="en-US" dirty="0" smtClean="0"/>
              <a:t>trait</a:t>
            </a:r>
          </a:p>
          <a:p>
            <a:r>
              <a:rPr lang="en-US" dirty="0" smtClean="0"/>
              <a:t>Makes sampled data available for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Census topics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/>
              <a:t>nation </a:t>
            </a:r>
            <a:r>
              <a:rPr lang="en-US" dirty="0" smtClean="0"/>
              <a:t>decides topics </a:t>
            </a:r>
            <a:r>
              <a:rPr lang="en-US" dirty="0"/>
              <a:t>reflect political </a:t>
            </a:r>
            <a:r>
              <a:rPr lang="en-US" dirty="0" smtClean="0"/>
              <a:t>priorities: </a:t>
            </a:r>
            <a:endParaRPr lang="en-US" dirty="0"/>
          </a:p>
          <a:p>
            <a:pPr lvl="1"/>
            <a:r>
              <a:rPr lang="en-US" dirty="0" smtClean="0"/>
              <a:t>Geographical </a:t>
            </a:r>
            <a:r>
              <a:rPr lang="en-US" dirty="0"/>
              <a:t>and migration </a:t>
            </a:r>
            <a:r>
              <a:rPr lang="en-US" dirty="0" smtClean="0"/>
              <a:t>characteristics</a:t>
            </a:r>
            <a:endParaRPr lang="en-US" dirty="0"/>
          </a:p>
          <a:p>
            <a:pPr lvl="1"/>
            <a:r>
              <a:rPr lang="en-US" dirty="0" smtClean="0"/>
              <a:t>Household </a:t>
            </a:r>
            <a:r>
              <a:rPr lang="en-US" dirty="0"/>
              <a:t>or family characteristics</a:t>
            </a:r>
          </a:p>
          <a:p>
            <a:pPr lvl="1"/>
            <a:r>
              <a:rPr lang="en-US" dirty="0" smtClean="0"/>
              <a:t>Demographic </a:t>
            </a:r>
            <a:r>
              <a:rPr lang="en-US" dirty="0"/>
              <a:t>and social characteristics</a:t>
            </a:r>
          </a:p>
          <a:p>
            <a:pPr lvl="1"/>
            <a:r>
              <a:rPr lang="en-US" dirty="0" smtClean="0"/>
              <a:t>Fertility </a:t>
            </a:r>
            <a:r>
              <a:rPr lang="en-US" dirty="0"/>
              <a:t>and mortality </a:t>
            </a:r>
          </a:p>
          <a:p>
            <a:pPr lvl="1"/>
            <a:r>
              <a:rPr lang="en-US" dirty="0"/>
              <a:t>Educational </a:t>
            </a:r>
            <a:r>
              <a:rPr lang="en-US" dirty="0" smtClean="0"/>
              <a:t>characteristics</a:t>
            </a:r>
          </a:p>
          <a:p>
            <a:pPr lvl="1"/>
            <a:r>
              <a:rPr lang="en-US" dirty="0"/>
              <a:t>Economic </a:t>
            </a:r>
            <a:r>
              <a:rPr lang="en-US" dirty="0" smtClean="0"/>
              <a:t>characteristics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universally adopted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four </a:t>
            </a:r>
            <a:r>
              <a:rPr lang="en-US" dirty="0"/>
              <a:t>social </a:t>
            </a:r>
            <a:r>
              <a:rPr lang="en-US" dirty="0" smtClean="0"/>
              <a:t>variables: sex</a:t>
            </a:r>
            <a:r>
              <a:rPr lang="en-US" dirty="0"/>
              <a:t>, age, marital status and relationship to householder</a:t>
            </a:r>
          </a:p>
          <a:p>
            <a:r>
              <a:rPr lang="en-US" dirty="0"/>
              <a:t>two education </a:t>
            </a:r>
            <a:r>
              <a:rPr lang="en-US" dirty="0" smtClean="0"/>
              <a:t>variables: literacy </a:t>
            </a:r>
            <a:r>
              <a:rPr lang="en-US" dirty="0"/>
              <a:t>and years of </a:t>
            </a:r>
            <a:r>
              <a:rPr lang="en-US" dirty="0" smtClean="0"/>
              <a:t>schooling, </a:t>
            </a:r>
            <a:endParaRPr lang="en-US" dirty="0"/>
          </a:p>
          <a:p>
            <a:r>
              <a:rPr lang="en-US" dirty="0"/>
              <a:t>four economic </a:t>
            </a:r>
            <a:r>
              <a:rPr lang="en-US" dirty="0" smtClean="0"/>
              <a:t>variables: activity </a:t>
            </a:r>
            <a:r>
              <a:rPr lang="en-US" dirty="0"/>
              <a:t>status, occupation, industry, and employment status.  </a:t>
            </a:r>
          </a:p>
          <a:p>
            <a:r>
              <a:rPr lang="en-US" dirty="0"/>
              <a:t>Income was rarely asked.  </a:t>
            </a:r>
          </a:p>
          <a:p>
            <a:r>
              <a:rPr lang="en-US" dirty="0" smtClean="0"/>
              <a:t>asked in </a:t>
            </a:r>
            <a:r>
              <a:rPr lang="en-US" dirty="0"/>
              <a:t>a majority of </a:t>
            </a:r>
            <a:r>
              <a:rPr lang="en-US" dirty="0" smtClean="0"/>
              <a:t>countries</a:t>
            </a:r>
            <a:r>
              <a:rPr lang="en-US" dirty="0"/>
              <a:t>:</a:t>
            </a:r>
            <a:r>
              <a:rPr lang="en-US" dirty="0" smtClean="0"/>
              <a:t> educational </a:t>
            </a:r>
            <a:r>
              <a:rPr lang="en-US" dirty="0"/>
              <a:t>qualifications, ethnicity/race, language, and number of living children. 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wo-thirds </a:t>
            </a:r>
            <a:r>
              <a:rPr lang="en-US" dirty="0"/>
              <a:t>or more </a:t>
            </a:r>
            <a:r>
              <a:rPr lang="en-US" dirty="0" smtClean="0"/>
              <a:t>countries asked about: </a:t>
            </a:r>
            <a:r>
              <a:rPr lang="en-US" dirty="0"/>
              <a:t>housing, number of children </a:t>
            </a:r>
            <a:r>
              <a:rPr lang="en-US" dirty="0" err="1"/>
              <a:t>everborn</a:t>
            </a:r>
            <a:r>
              <a:rPr lang="en-US" dirty="0"/>
              <a:t>, school attendance, religion and </a:t>
            </a:r>
            <a:r>
              <a:rPr lang="en-US" dirty="0" smtClean="0"/>
              <a:t>citizenship, a </a:t>
            </a:r>
            <a:r>
              <a:rPr lang="en-US" dirty="0"/>
              <a:t>variety of migration indicators.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75713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3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" y="685800"/>
            <a:ext cx="93726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8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Releasing census microdata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Relatively recent development</a:t>
            </a:r>
          </a:p>
          <a:p>
            <a:r>
              <a:rPr lang="en-US" dirty="0" smtClean="0"/>
              <a:t>Balance needed: the </a:t>
            </a:r>
            <a:r>
              <a:rPr lang="en-US" dirty="0"/>
              <a:t>risk to privacy </a:t>
            </a:r>
            <a:r>
              <a:rPr lang="en-US" dirty="0" smtClean="0"/>
              <a:t> of publicly </a:t>
            </a:r>
            <a:r>
              <a:rPr lang="en-US" dirty="0"/>
              <a:t>accessible </a:t>
            </a:r>
            <a:r>
              <a:rPr lang="en-US" dirty="0" smtClean="0"/>
              <a:t>microdata; and the </a:t>
            </a:r>
            <a:r>
              <a:rPr lang="en-US" dirty="0"/>
              <a:t>social cost of restricting access to information. 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Confidentiality </a:t>
            </a:r>
            <a:r>
              <a:rPr lang="en-US" dirty="0" smtClean="0"/>
              <a:t>maintained through:</a:t>
            </a:r>
          </a:p>
          <a:p>
            <a:pPr marL="457200" indent="-457200"/>
            <a:r>
              <a:rPr lang="en-US" sz="3300" dirty="0"/>
              <a:t>remove names and </a:t>
            </a:r>
            <a:r>
              <a:rPr lang="en-US" sz="3300" dirty="0" smtClean="0"/>
              <a:t>addresses</a:t>
            </a:r>
          </a:p>
          <a:p>
            <a:pPr marL="457200" indent="-457200"/>
            <a:r>
              <a:rPr lang="en-US" dirty="0" smtClean="0"/>
              <a:t>don’t </a:t>
            </a:r>
            <a:r>
              <a:rPr lang="en-US" dirty="0"/>
              <a:t>release identifying </a:t>
            </a:r>
            <a:r>
              <a:rPr lang="en-US" dirty="0" smtClean="0"/>
              <a:t>information </a:t>
            </a:r>
          </a:p>
          <a:p>
            <a:pPr marL="457200" indent="-457200"/>
            <a:r>
              <a:rPr lang="en-US" dirty="0" smtClean="0"/>
              <a:t>strip </a:t>
            </a:r>
            <a:r>
              <a:rPr lang="en-US" dirty="0"/>
              <a:t>off all geographic detail below a certain level </a:t>
            </a:r>
            <a:endParaRPr lang="en-US" dirty="0" smtClean="0"/>
          </a:p>
          <a:p>
            <a:pPr marL="457200" indent="-457200"/>
            <a:r>
              <a:rPr lang="en-US" dirty="0" smtClean="0"/>
              <a:t>Income </a:t>
            </a:r>
            <a:r>
              <a:rPr lang="en-US" dirty="0"/>
              <a:t>coded to prevent the identification of the very </a:t>
            </a:r>
            <a:r>
              <a:rPr lang="en-US" dirty="0" smtClean="0"/>
              <a:t>rich</a:t>
            </a:r>
          </a:p>
          <a:p>
            <a:pPr marL="457200" indent="-457200"/>
            <a:r>
              <a:rPr lang="en-US" dirty="0" smtClean="0"/>
              <a:t>1</a:t>
            </a:r>
            <a:r>
              <a:rPr lang="en-US" dirty="0"/>
              <a:t>% </a:t>
            </a:r>
            <a:r>
              <a:rPr lang="en-US" dirty="0" smtClean="0"/>
              <a:t>or 10% sample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methods of preserving confidentiality</a:t>
            </a:r>
            <a:endParaRPr lang="en-US" dirty="0"/>
          </a:p>
          <a:p>
            <a:pPr lvl="0"/>
            <a:r>
              <a:rPr lang="en-US" dirty="0"/>
              <a:t>Restricted data enclaves </a:t>
            </a:r>
          </a:p>
          <a:p>
            <a:pPr lvl="0"/>
            <a:r>
              <a:rPr lang="en-US" dirty="0"/>
              <a:t>Web-based analysis systems that incorporate automatic suppression of small cells.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as a sampling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census provides the sampling from for nationally representative surveys</a:t>
            </a:r>
          </a:p>
          <a:p>
            <a:pPr lvl="1"/>
            <a:r>
              <a:rPr lang="en-US" dirty="0" smtClean="0"/>
              <a:t>Demographic and Health Surveys (DHS)</a:t>
            </a:r>
          </a:p>
          <a:p>
            <a:pPr lvl="1"/>
            <a:r>
              <a:rPr lang="en-US" dirty="0" smtClean="0"/>
              <a:t>Multiple Indicator Cluster Surveys (MICS)</a:t>
            </a:r>
          </a:p>
          <a:p>
            <a:pPr lvl="1"/>
            <a:r>
              <a:rPr lang="en-US" dirty="0" smtClean="0"/>
              <a:t>Panel studies: in SA, National Income Dynamics Survey (NIDS); other Living Standards Measurement Survey (LSMS)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and Health 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Demographic and Health Surveys</a:t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Since 1984, </a:t>
            </a:r>
            <a:r>
              <a:rPr lang="en-US" dirty="0" smtClean="0"/>
              <a:t>the </a:t>
            </a:r>
            <a:r>
              <a:rPr lang="en-US" dirty="0"/>
              <a:t>Demographic and Health Surveys (DHS) Program has </a:t>
            </a:r>
            <a:r>
              <a:rPr lang="en-US" dirty="0" smtClean="0"/>
              <a:t>supported more </a:t>
            </a:r>
            <a:r>
              <a:rPr lang="en-US" dirty="0"/>
              <a:t>than 300 </a:t>
            </a:r>
            <a:r>
              <a:rPr lang="en-US" dirty="0" smtClean="0"/>
              <a:t>DHSs </a:t>
            </a:r>
            <a:r>
              <a:rPr lang="en-US" dirty="0"/>
              <a:t>in over 90 </a:t>
            </a:r>
            <a:r>
              <a:rPr lang="en-US" dirty="0" smtClean="0"/>
              <a:t>countries</a:t>
            </a:r>
          </a:p>
          <a:p>
            <a:r>
              <a:rPr lang="en-US" dirty="0" smtClean="0"/>
              <a:t>DHSs </a:t>
            </a:r>
            <a:r>
              <a:rPr lang="en-US" dirty="0"/>
              <a:t>collect information on fertility and total fertility rate (TFR), reproductive health, maternal health, child health, immunization and survival, HIV/AIDS; maternal mortality, child mortality, malaria, and nutrition among women and </a:t>
            </a:r>
            <a:r>
              <a:rPr lang="en-US" dirty="0" smtClean="0"/>
              <a:t>children. </a:t>
            </a:r>
          </a:p>
          <a:p>
            <a:r>
              <a:rPr lang="en-US" dirty="0" smtClean="0"/>
              <a:t>Aims to </a:t>
            </a:r>
            <a:r>
              <a:rPr lang="en-US" dirty="0"/>
              <a:t>improve and </a:t>
            </a:r>
            <a:r>
              <a:rPr lang="en-US" dirty="0" err="1" smtClean="0"/>
              <a:t>institutionalise</a:t>
            </a:r>
            <a:r>
              <a:rPr lang="en-US" dirty="0" smtClean="0"/>
              <a:t> </a:t>
            </a:r>
            <a:r>
              <a:rPr lang="en-US" dirty="0"/>
              <a:t>the collection and use of data by host countries for program monitoring and evaluation and for policy development decisions.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68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543800" cy="63976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dirty="0" smtClean="0"/>
              <a:t>Data Methods and Sources - Overview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5626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400" dirty="0" smtClean="0"/>
              <a:t>Part 1 – Data Methods and sources</a:t>
            </a:r>
          </a:p>
          <a:p>
            <a:pPr lvl="1"/>
            <a:r>
              <a:rPr lang="en-US" sz="2000" dirty="0" smtClean="0"/>
              <a:t>Introduction to </a:t>
            </a:r>
            <a:r>
              <a:rPr lang="en-US" sz="2000" dirty="0"/>
              <a:t>d</a:t>
            </a:r>
            <a:r>
              <a:rPr lang="en-US" sz="2000" dirty="0" smtClean="0"/>
              <a:t>emographic questions</a:t>
            </a:r>
          </a:p>
          <a:p>
            <a:pPr lvl="1"/>
            <a:r>
              <a:rPr lang="en-US" sz="2000" dirty="0" smtClean="0"/>
              <a:t>Data sources for demographic analyses</a:t>
            </a:r>
            <a:endParaRPr lang="en-US" sz="2000" dirty="0"/>
          </a:p>
          <a:p>
            <a:pPr lvl="2"/>
            <a:r>
              <a:rPr lang="en-US" sz="1600" dirty="0" smtClean="0"/>
              <a:t>Census</a:t>
            </a:r>
          </a:p>
          <a:p>
            <a:pPr lvl="2"/>
            <a:r>
              <a:rPr lang="en-US" sz="1600" dirty="0" smtClean="0"/>
              <a:t>Surveys </a:t>
            </a:r>
          </a:p>
          <a:p>
            <a:pPr lvl="2"/>
            <a:r>
              <a:rPr lang="en-US" sz="1600" dirty="0" smtClean="0"/>
              <a:t>Civil Registration and Vital Statistics </a:t>
            </a:r>
          </a:p>
          <a:p>
            <a:pPr lvl="2"/>
            <a:r>
              <a:rPr lang="en-US" sz="1600" dirty="0" smtClean="0"/>
              <a:t>Health and Demographic Surveillance </a:t>
            </a:r>
          </a:p>
          <a:p>
            <a:pPr lvl="1"/>
            <a:r>
              <a:rPr lang="en-US" sz="2000" dirty="0" smtClean="0"/>
              <a:t>Access to micro-data</a:t>
            </a:r>
          </a:p>
          <a:p>
            <a:pPr marL="57150" lvl="1" indent="0">
              <a:buNone/>
            </a:pPr>
            <a:r>
              <a:rPr lang="en-US" sz="2000" dirty="0"/>
              <a:t>Questions and discussion </a:t>
            </a:r>
            <a:endParaRPr lang="en-US" sz="2000" dirty="0" smtClean="0"/>
          </a:p>
          <a:p>
            <a:pPr marL="57150" lvl="1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sz="2400" dirty="0" smtClean="0"/>
              <a:t>Part 2 – Making the most of the data</a:t>
            </a:r>
          </a:p>
          <a:p>
            <a:pPr lvl="1"/>
            <a:r>
              <a:rPr lang="en-US" sz="2000" dirty="0" smtClean="0"/>
              <a:t>Appraising data accuracy</a:t>
            </a:r>
            <a:endParaRPr lang="en-US" sz="2000" dirty="0"/>
          </a:p>
          <a:p>
            <a:pPr lvl="1"/>
            <a:r>
              <a:rPr lang="en-US" sz="2000" dirty="0" smtClean="0"/>
              <a:t>Strengths and weaknesses of each data source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riangulation of data sources</a:t>
            </a:r>
          </a:p>
          <a:p>
            <a:pPr marL="914400" lvl="2" indent="0">
              <a:buNone/>
            </a:pPr>
            <a:r>
              <a:rPr lang="en-US" sz="1600" dirty="0"/>
              <a:t>Examples: Urbanisation; household change;  CRVS quality</a:t>
            </a:r>
          </a:p>
          <a:p>
            <a:pPr marL="114300" lvl="1" indent="0">
              <a:buNone/>
            </a:pPr>
            <a:r>
              <a:rPr lang="en-US" sz="2000" dirty="0"/>
              <a:t>Questions and discussion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Sample Design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sample is generally representative: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the national level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the residence level (urban-rural)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sample is usually based on a stratified two-stage cluster design:</a:t>
            </a:r>
          </a:p>
          <a:p>
            <a:r>
              <a:rPr lang="en-US" dirty="0" smtClean="0"/>
              <a:t>First </a:t>
            </a:r>
            <a:r>
              <a:rPr lang="en-US" dirty="0"/>
              <a:t>stage: Enumeration Areas (EA) are generally drawn from Census files</a:t>
            </a:r>
          </a:p>
          <a:p>
            <a:r>
              <a:rPr lang="en-US" dirty="0" smtClean="0"/>
              <a:t>Second </a:t>
            </a:r>
            <a:r>
              <a:rPr lang="en-US" dirty="0"/>
              <a:t>stage: in each EA selected, a sample of households is drawn from an updated list of </a:t>
            </a:r>
            <a:r>
              <a:rPr lang="en-US" dirty="0" smtClean="0"/>
              <a:t>households</a:t>
            </a:r>
          </a:p>
          <a:p>
            <a:endParaRPr lang="en-US" dirty="0" smtClean="0"/>
          </a:p>
          <a:p>
            <a:r>
              <a:rPr lang="en-US" dirty="0" smtClean="0"/>
              <a:t>Geolocation of interviews recorded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\Desktop\sadh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" y="381000"/>
            <a:ext cx="913240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topic areas: </a:t>
            </a:r>
            <a:r>
              <a:rPr lang="en-US" dirty="0" smtClean="0"/>
              <a:t>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DHS </a:t>
            </a:r>
            <a:r>
              <a:rPr lang="en-US" dirty="0" smtClean="0"/>
              <a:t>has </a:t>
            </a:r>
            <a:r>
              <a:rPr lang="en-US" dirty="0" smtClean="0"/>
              <a:t>collected biomarker </a:t>
            </a:r>
            <a:r>
              <a:rPr lang="en-US" dirty="0"/>
              <a:t>data relating to conditions and </a:t>
            </a:r>
            <a:r>
              <a:rPr lang="en-US" dirty="0" smtClean="0"/>
              <a:t>infections:  </a:t>
            </a:r>
            <a:r>
              <a:rPr lang="en-US" dirty="0" err="1" smtClean="0"/>
              <a:t>anaemia</a:t>
            </a:r>
            <a:r>
              <a:rPr lang="en-US" dirty="0" smtClean="0"/>
              <a:t>, </a:t>
            </a:r>
            <a:r>
              <a:rPr lang="en-US" dirty="0" smtClean="0"/>
              <a:t>HIV, </a:t>
            </a:r>
            <a:r>
              <a:rPr lang="en-US" dirty="0"/>
              <a:t>sexually transmitted diseases such as syphilis and the herpes </a:t>
            </a:r>
            <a:r>
              <a:rPr lang="en-US" dirty="0" smtClean="0"/>
              <a:t>simplex, </a:t>
            </a:r>
            <a:r>
              <a:rPr lang="en-US" dirty="0"/>
              <a:t>serum retinol (Vitamin A), lead exposure, high blood pressure, and immunity from vaccine-preventable diseases like measles and tetanus. </a:t>
            </a:r>
          </a:p>
          <a:p>
            <a:r>
              <a:rPr lang="en-US" dirty="0" smtClean="0"/>
              <a:t>Biomarkers </a:t>
            </a:r>
            <a:r>
              <a:rPr lang="en-US" dirty="0"/>
              <a:t>complement </a:t>
            </a:r>
            <a:r>
              <a:rPr lang="en-US" dirty="0" smtClean="0"/>
              <a:t>self-reported health by </a:t>
            </a:r>
            <a:r>
              <a:rPr lang="en-US" dirty="0"/>
              <a:t>providing an objective profile of a specific disease or health condition in a population. </a:t>
            </a:r>
            <a:endParaRPr lang="en-US" dirty="0" smtClean="0"/>
          </a:p>
          <a:p>
            <a:r>
              <a:rPr lang="en-US" dirty="0" smtClean="0"/>
              <a:t>Contributes </a:t>
            </a:r>
            <a:r>
              <a:rPr lang="en-US" dirty="0"/>
              <a:t>to the understanding of behavioral risk factors and determinants of different illnesses.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topic areas: HIV 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Since 2001, in over 15 countries in </a:t>
            </a:r>
            <a:r>
              <a:rPr lang="en-US" dirty="0" smtClean="0"/>
              <a:t>Africa, </a:t>
            </a:r>
            <a:r>
              <a:rPr lang="en-US" dirty="0"/>
              <a:t>Asia and Latin America and </a:t>
            </a:r>
            <a:r>
              <a:rPr lang="en-US" dirty="0" smtClean="0"/>
              <a:t>Caribbean, DHS has conducted </a:t>
            </a:r>
            <a:r>
              <a:rPr lang="en-US" dirty="0"/>
              <a:t>population-based HIV testing. </a:t>
            </a:r>
          </a:p>
          <a:p>
            <a:r>
              <a:rPr lang="en-US" dirty="0" smtClean="0"/>
              <a:t>Collects Dry-Blood-Spot, for </a:t>
            </a:r>
            <a:r>
              <a:rPr lang="en-US" dirty="0"/>
              <a:t>HIV testing from representative samples </a:t>
            </a:r>
            <a:r>
              <a:rPr lang="en-US" dirty="0" smtClean="0"/>
              <a:t>of </a:t>
            </a:r>
            <a:r>
              <a:rPr lang="en-US" dirty="0"/>
              <a:t>men and </a:t>
            </a:r>
            <a:r>
              <a:rPr lang="en-US" dirty="0" smtClean="0"/>
              <a:t>women</a:t>
            </a:r>
            <a:endParaRPr lang="en-US" dirty="0"/>
          </a:p>
          <a:p>
            <a:r>
              <a:rPr lang="en-US" dirty="0"/>
              <a:t>The testing protocol provides for anonymous, informed, and voluntary testing of women and </a:t>
            </a:r>
            <a:r>
              <a:rPr lang="en-US" dirty="0" smtClean="0"/>
              <a:t>men</a:t>
            </a:r>
          </a:p>
          <a:p>
            <a:r>
              <a:rPr lang="en-US" dirty="0" smtClean="0"/>
              <a:t>Produces population estimates of HIV prevalence</a:t>
            </a:r>
            <a:endParaRPr lang="en-US" dirty="0"/>
          </a:p>
          <a:p>
            <a:r>
              <a:rPr lang="en-US" dirty="0"/>
              <a:t>The project also collects data on the capacity of health care facilities to deliver HIV prevention and treatment services</a:t>
            </a:r>
          </a:p>
        </p:txBody>
      </p:sp>
    </p:spTree>
    <p:extLst>
      <p:ext uri="{BB962C8B-B14F-4D97-AF65-F5344CB8AC3E}">
        <p14:creationId xmlns:p14="http://schemas.microsoft.com/office/powerpoint/2010/main" val="17994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topic areas: </a:t>
            </a:r>
            <a:r>
              <a:rPr lang="en-US" dirty="0" smtClean="0"/>
              <a:t>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Since 2000, </a:t>
            </a:r>
            <a:r>
              <a:rPr lang="en-US" dirty="0" smtClean="0"/>
              <a:t>surveys </a:t>
            </a:r>
            <a:r>
              <a:rPr lang="en-US" dirty="0"/>
              <a:t>have collected data on ownership and use of mosquito nets, treatment of fever in children, and intermittent preventive treatment of pregnant women.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recent years, additional questions on indoor residual spraying, and biomarker testing for anemia and malaria have been conducted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Produces data on malaria infections and prevention programmes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topic areas: </a:t>
            </a:r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DHS Program </a:t>
            </a:r>
            <a:r>
              <a:rPr lang="en-US" dirty="0" smtClean="0"/>
              <a:t>integrates </a:t>
            </a:r>
            <a:r>
              <a:rPr lang="en-US" dirty="0"/>
              <a:t>gender into population, health and nutrition programs and HIV/AIDS-related </a:t>
            </a:r>
            <a:r>
              <a:rPr lang="en-US" dirty="0" smtClean="0"/>
              <a:t>activities.</a:t>
            </a:r>
            <a:endParaRPr lang="en-US" dirty="0"/>
          </a:p>
          <a:p>
            <a:r>
              <a:rPr lang="en-US" dirty="0"/>
              <a:t>Questions on gender roles and empowerment are integrated into most DHS questionnaires. </a:t>
            </a:r>
            <a:endParaRPr lang="en-US" dirty="0" smtClean="0"/>
          </a:p>
          <a:p>
            <a:r>
              <a:rPr lang="en-US" dirty="0" smtClean="0"/>
              <a:t>Some in-depth </a:t>
            </a:r>
            <a:r>
              <a:rPr lang="en-US" dirty="0"/>
              <a:t>data on </a:t>
            </a:r>
            <a:r>
              <a:rPr lang="en-US" dirty="0" smtClean="0"/>
              <a:t>gender through </a:t>
            </a:r>
            <a:r>
              <a:rPr lang="en-US" dirty="0"/>
              <a:t>modules </a:t>
            </a:r>
            <a:r>
              <a:rPr lang="en-US" dirty="0" smtClean="0"/>
              <a:t> </a:t>
            </a:r>
            <a:r>
              <a:rPr lang="en-US" dirty="0"/>
              <a:t>on specific topics such as status of women, domestic violence, and female genital mutilation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topic areas: </a:t>
            </a:r>
            <a:r>
              <a:rPr lang="en-US" dirty="0" smtClean="0"/>
              <a:t>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Focus on young youth: education, employment, media exposure, nutrition, sexual activity, fertility, unions, and general reproductive health, including HIV prevalence. </a:t>
            </a:r>
          </a:p>
          <a:p>
            <a:r>
              <a:rPr lang="en-US" dirty="0"/>
              <a:t>The Youth Corner on the DHS website presents findings about youth and features profiles of young adults ages 15–24 from more than 30 countries worldwide.</a:t>
            </a:r>
            <a:r>
              <a:rPr lang="en-US" u="sng" baseline="30000" dirty="0"/>
              <a:t> </a:t>
            </a:r>
          </a:p>
          <a:p>
            <a:r>
              <a:rPr lang="en-US" dirty="0"/>
              <a:t>Part of the broader effort by the Interagency Youth Working Group (IYWG) to </a:t>
            </a:r>
            <a:r>
              <a:rPr lang="en-US" dirty="0" smtClean="0"/>
              <a:t>su</a:t>
            </a:r>
            <a:r>
              <a:rPr lang="en-US" dirty="0" smtClean="0"/>
              <a:t>pport </a:t>
            </a:r>
            <a:r>
              <a:rPr lang="en-US" dirty="0" smtClean="0"/>
              <a:t> </a:t>
            </a:r>
            <a:r>
              <a:rPr lang="en-US" dirty="0"/>
              <a:t>programs to improve the reproductive health of young adults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Representative households surveys</a:t>
            </a:r>
          </a:p>
          <a:p>
            <a:pPr lvl="1"/>
            <a:r>
              <a:rPr lang="en-US" dirty="0" smtClean="0"/>
              <a:t>Quarterly labour force surveys – series</a:t>
            </a:r>
          </a:p>
          <a:p>
            <a:pPr marL="514350" indent="-457200"/>
            <a:r>
              <a:rPr lang="en-US" dirty="0" smtClean="0"/>
              <a:t>National Income Dynamics Study</a:t>
            </a:r>
            <a:endParaRPr lang="en-US" dirty="0"/>
          </a:p>
          <a:p>
            <a:pPr marL="914400" lvl="1" indent="-457200"/>
            <a:r>
              <a:rPr lang="en-US" dirty="0" smtClean="0"/>
              <a:t>Panel study</a:t>
            </a:r>
          </a:p>
          <a:p>
            <a:pPr marL="914400" lvl="1" indent="-457200"/>
            <a:r>
              <a:rPr lang="en-US" dirty="0" smtClean="0"/>
              <a:t>Re-interview the same households each round</a:t>
            </a:r>
          </a:p>
          <a:p>
            <a:pPr marL="914400" lvl="1" indent="-457200"/>
            <a:r>
              <a:rPr lang="en-US" dirty="0" smtClean="0"/>
              <a:t>Keep track of individuals and their associated </a:t>
            </a:r>
            <a:r>
              <a:rPr lang="en-US" dirty="0" err="1" smtClean="0"/>
              <a:t>hhs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88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Registration and Vital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28600"/>
            <a:ext cx="94488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Civil Registration and Vital Statistics (CRVS) </a:t>
            </a:r>
            <a:br>
              <a:rPr lang="en-US" dirty="0" smtClean="0"/>
            </a:br>
            <a:r>
              <a:rPr lang="en-US" dirty="0" smtClean="0"/>
              <a:t>-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CRVS is increasingly understood as a  core capability needed in LDCs and MDCs to underpin the post-2015 development agenda.</a:t>
            </a:r>
          </a:p>
          <a:p>
            <a:r>
              <a:rPr lang="en-US" dirty="0" smtClean="0"/>
              <a:t>Initiatives </a:t>
            </a:r>
            <a:r>
              <a:rPr lang="en-US" dirty="0"/>
              <a:t>such as </a:t>
            </a:r>
            <a:r>
              <a:rPr lang="en-US" dirty="0" smtClean="0"/>
              <a:t>“Africa </a:t>
            </a:r>
            <a:r>
              <a:rPr lang="en-US" dirty="0"/>
              <a:t>Programme on Accelerated Improvement of Civil Registration and Vital </a:t>
            </a:r>
            <a:r>
              <a:rPr lang="en-US" dirty="0" smtClean="0"/>
              <a:t>Statistics” </a:t>
            </a:r>
            <a:r>
              <a:rPr lang="en-US" dirty="0"/>
              <a:t>(APAI-CRVS).</a:t>
            </a:r>
          </a:p>
          <a:p>
            <a:r>
              <a:rPr lang="en-US" dirty="0"/>
              <a:t>V</a:t>
            </a:r>
            <a:r>
              <a:rPr lang="en-US" dirty="0" smtClean="0"/>
              <a:t>isibility </a:t>
            </a:r>
            <a:r>
              <a:rPr lang="en-US" dirty="0"/>
              <a:t>of all persons </a:t>
            </a:r>
            <a:r>
              <a:rPr lang="en-US" dirty="0" smtClean="0"/>
              <a:t>including the vulnerable </a:t>
            </a:r>
            <a:r>
              <a:rPr lang="en-US" dirty="0"/>
              <a:t>and </a:t>
            </a:r>
            <a:r>
              <a:rPr lang="en-US" dirty="0" smtClean="0"/>
              <a:t>isolated.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dequate </a:t>
            </a:r>
            <a:r>
              <a:rPr lang="en-US" dirty="0"/>
              <a:t>data for planning of public </a:t>
            </a:r>
            <a:r>
              <a:rPr lang="en-US" dirty="0" smtClean="0"/>
              <a:t>services (coverage and quality)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changing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Population changing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ize - urbanisation, transitions, gender roles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nequality -  new visibility, injustice, post-colonial</a:t>
            </a:r>
          </a:p>
          <a:p>
            <a:pPr lvl="1"/>
            <a:r>
              <a:rPr lang="en-US" dirty="0" smtClean="0"/>
              <a:t>data – variety of formats; scope and scale; limitations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role of evidence – governance at all levels</a:t>
            </a:r>
          </a:p>
          <a:p>
            <a:r>
              <a:rPr lang="en-US" dirty="0" smtClean="0"/>
              <a:t>The field of Demography changing</a:t>
            </a:r>
          </a:p>
          <a:p>
            <a:pPr lvl="1"/>
            <a:r>
              <a:rPr lang="en-US" dirty="0" smtClean="0"/>
              <a:t>stable fundamentals and evolving methods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omputing capability and Internet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nowledge institutions  - collaborations; Africa rising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the South African System CRVS works: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/>
              <a:t>decentralised</a:t>
            </a:r>
            <a:r>
              <a:rPr lang="en-US" dirty="0"/>
              <a:t> vital registration system where all the provinces conform to the same provisions, procedures and legislation regarding the registration of vital events.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Each </a:t>
            </a:r>
            <a:r>
              <a:rPr lang="en-US" dirty="0"/>
              <a:t>province has regional offices that consist of several district offices, depending on the size of the population of the province.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Some </a:t>
            </a:r>
            <a:r>
              <a:rPr lang="en-US" dirty="0"/>
              <a:t>districts have municipal offices where civil registration services are provided to the local communities.</a:t>
            </a:r>
          </a:p>
          <a:p>
            <a:endParaRPr lang="en-US" dirty="0"/>
          </a:p>
          <a:p>
            <a:r>
              <a:rPr lang="en-US" dirty="0" smtClean="0"/>
              <a:t>Service </a:t>
            </a:r>
            <a:r>
              <a:rPr lang="en-US" dirty="0"/>
              <a:t>is provided at no cost.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Innovations by SA government to improve coverage of vital registration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562600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pPr marL="0" indent="0">
              <a:buNone/>
            </a:pPr>
            <a:r>
              <a:rPr lang="en-US" sz="1800" dirty="0" err="1" smtClean="0"/>
              <a:t>Computerisation</a:t>
            </a:r>
            <a:r>
              <a:rPr lang="en-US" sz="1800" dirty="0"/>
              <a:t>:</a:t>
            </a:r>
          </a:p>
          <a:p>
            <a:r>
              <a:rPr lang="en-US" sz="1800" dirty="0" smtClean="0"/>
              <a:t>Increasingly</a:t>
            </a:r>
            <a:r>
              <a:rPr lang="en-US" sz="1800" dirty="0"/>
              <a:t>, the Department of Home Affairs  offices have a fully </a:t>
            </a:r>
            <a:r>
              <a:rPr lang="en-US" sz="1800" dirty="0" err="1"/>
              <a:t>computerised</a:t>
            </a:r>
            <a:r>
              <a:rPr lang="en-US" sz="1800" dirty="0"/>
              <a:t> service allowing </a:t>
            </a:r>
            <a:r>
              <a:rPr lang="en-US" sz="1800" dirty="0" smtClean="0"/>
              <a:t>for </a:t>
            </a:r>
            <a:r>
              <a:rPr lang="en-US" sz="1800" dirty="0"/>
              <a:t>processes </a:t>
            </a:r>
            <a:r>
              <a:rPr lang="en-US" sz="1800" dirty="0" smtClean="0"/>
              <a:t>to </a:t>
            </a:r>
            <a:r>
              <a:rPr lang="en-US" sz="1800" dirty="0"/>
              <a:t>be performed quickly and </a:t>
            </a:r>
            <a:r>
              <a:rPr lang="en-US" sz="1800" dirty="0" smtClean="0"/>
              <a:t>efficiently</a:t>
            </a:r>
            <a:endParaRPr lang="en-US" sz="1800" dirty="0"/>
          </a:p>
          <a:p>
            <a:r>
              <a:rPr lang="en-US" sz="1800" dirty="0" smtClean="0"/>
              <a:t>In </a:t>
            </a:r>
            <a:r>
              <a:rPr lang="en-US" sz="1800" dirty="0"/>
              <a:t>offices with online terminals, data are captured directly onto the National Population Register (mostly district or regional offices) and parents are issued with an abridged birth certificate or death </a:t>
            </a:r>
            <a:r>
              <a:rPr lang="en-US" sz="1800" dirty="0" smtClean="0"/>
              <a:t>certificate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sz="1800" dirty="0" smtClean="0"/>
              <a:t>Mobile units: </a:t>
            </a:r>
          </a:p>
          <a:p>
            <a:r>
              <a:rPr lang="en-US" sz="1800" dirty="0" smtClean="0"/>
              <a:t>DHA </a:t>
            </a:r>
            <a:r>
              <a:rPr lang="en-US" sz="1800" dirty="0" smtClean="0"/>
              <a:t>dispatches </a:t>
            </a:r>
            <a:r>
              <a:rPr lang="en-US" sz="1800" dirty="0" smtClean="0"/>
              <a:t>mobile units </a:t>
            </a:r>
            <a:r>
              <a:rPr lang="en-US" sz="1800" dirty="0" smtClean="0"/>
              <a:t>to </a:t>
            </a:r>
            <a:r>
              <a:rPr lang="en-US" sz="1800" dirty="0"/>
              <a:t>rural areas </a:t>
            </a:r>
            <a:r>
              <a:rPr lang="en-US" sz="1800" dirty="0" smtClean="0"/>
              <a:t>to </a:t>
            </a:r>
            <a:r>
              <a:rPr lang="en-US" sz="1800" dirty="0"/>
              <a:t>render </a:t>
            </a:r>
            <a:r>
              <a:rPr lang="en-US" sz="1800" dirty="0" smtClean="0"/>
              <a:t>services in </a:t>
            </a:r>
            <a:r>
              <a:rPr lang="en-US" sz="1800" dirty="0"/>
              <a:t>rural and difficult-to-reach </a:t>
            </a:r>
            <a:r>
              <a:rPr lang="en-US" sz="1800" dirty="0" smtClean="0"/>
              <a:t>areas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Facilities:</a:t>
            </a:r>
            <a:endParaRPr lang="en-US" sz="1800" dirty="0"/>
          </a:p>
          <a:p>
            <a:r>
              <a:rPr lang="en-US" sz="1800" dirty="0" smtClean="0"/>
              <a:t>Hospitals </a:t>
            </a:r>
            <a:r>
              <a:rPr lang="en-US" sz="1800" dirty="0" smtClean="0"/>
              <a:t>have been given </a:t>
            </a:r>
            <a:r>
              <a:rPr lang="en-US" sz="1800" dirty="0"/>
              <a:t>the ability to register births and deaths </a:t>
            </a:r>
            <a:r>
              <a:rPr lang="en-US" sz="1800" dirty="0" smtClean="0"/>
              <a:t>on-line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Public </a:t>
            </a:r>
            <a:r>
              <a:rPr lang="en-US" sz="1800" dirty="0"/>
              <a:t>Awareness </a:t>
            </a:r>
            <a:r>
              <a:rPr lang="en-US" sz="1800" dirty="0" smtClean="0"/>
              <a:t>campaigns:</a:t>
            </a:r>
          </a:p>
          <a:p>
            <a:r>
              <a:rPr lang="en-US" sz="1800" dirty="0" smtClean="0"/>
              <a:t>A range of fora for public awareness </a:t>
            </a:r>
            <a:r>
              <a:rPr lang="en-US" sz="1800" dirty="0" smtClean="0"/>
              <a:t>have been employed</a:t>
            </a:r>
            <a:r>
              <a:rPr lang="en-US" sz="1800" dirty="0" smtClean="0"/>
              <a:t>: media, posters, health facilities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411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\Desktop\StatsSA birth coverag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065"/>
            <a:ext cx="4914900" cy="66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385041"/>
              </p:ext>
            </p:extLst>
          </p:nvPr>
        </p:nvGraphicFramePr>
        <p:xfrm>
          <a:off x="228600" y="1143000"/>
          <a:ext cx="8473440" cy="4236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33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718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National civil registration death </a:t>
            </a:r>
            <a:r>
              <a:rPr lang="en-US" sz="2400" dirty="0" smtClean="0"/>
              <a:t>registration in SA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680302"/>
            <a:ext cx="8686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Births and Deaths Registration Act requires a clinician to complete the death notification form </a:t>
            </a:r>
            <a:r>
              <a:rPr lang="en-US" dirty="0" smtClean="0"/>
              <a:t>- ICD format used - immediate</a:t>
            </a:r>
            <a:r>
              <a:rPr lang="en-US" dirty="0"/>
              <a:t>, antecedent, underlying and </a:t>
            </a:r>
            <a:r>
              <a:rPr lang="en-US" dirty="0" smtClean="0"/>
              <a:t>contributory causes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For deaths in health facilities, attending  or on-duty clinicians complete the form.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For natural </a:t>
            </a:r>
            <a:r>
              <a:rPr lang="en-US" dirty="0" smtClean="0"/>
              <a:t>deaths </a:t>
            </a:r>
            <a:r>
              <a:rPr lang="en-US" dirty="0"/>
              <a:t>at home, the deceased is taken to a morgue by undertakers </a:t>
            </a:r>
            <a:r>
              <a:rPr lang="en-US" dirty="0" smtClean="0"/>
              <a:t>– a clinician examines </a:t>
            </a:r>
            <a:r>
              <a:rPr lang="en-US" dirty="0"/>
              <a:t>the deceased and </a:t>
            </a:r>
            <a:r>
              <a:rPr lang="en-US" dirty="0" smtClean="0"/>
              <a:t>completes </a:t>
            </a:r>
            <a:r>
              <a:rPr lang="en-US" dirty="0"/>
              <a:t>the form. </a:t>
            </a:r>
            <a:r>
              <a:rPr lang="en-US" dirty="0" smtClean="0"/>
              <a:t> Insufficiently </a:t>
            </a:r>
            <a:r>
              <a:rPr lang="en-US" dirty="0"/>
              <a:t>available medical information about the deceased is commonly  supplemented by information from relatives.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When a clinician is not available, as may happen in some remote rural areas, a Death Report </a:t>
            </a:r>
            <a:r>
              <a:rPr lang="en-US" dirty="0" smtClean="0"/>
              <a:t>is completed </a:t>
            </a:r>
            <a:r>
              <a:rPr lang="en-US" dirty="0"/>
              <a:t>by an authorized traditional leader </a:t>
            </a:r>
            <a:r>
              <a:rPr lang="en-US" dirty="0" smtClean="0"/>
              <a:t>- certifies </a:t>
            </a:r>
            <a:r>
              <a:rPr lang="en-US" dirty="0"/>
              <a:t>the death and </a:t>
            </a:r>
            <a:r>
              <a:rPr lang="en-US" dirty="0" smtClean="0"/>
              <a:t>describes </a:t>
            </a:r>
            <a:r>
              <a:rPr lang="en-US" dirty="0"/>
              <a:t>the circumstances </a:t>
            </a:r>
            <a:r>
              <a:rPr lang="en-US" dirty="0" smtClean="0"/>
              <a:t>.  </a:t>
            </a:r>
            <a:r>
              <a:rPr lang="en-US" dirty="0"/>
              <a:t>Approximately 10% of deaths </a:t>
            </a:r>
            <a:r>
              <a:rPr lang="en-US" dirty="0" smtClean="0"/>
              <a:t>certified like this.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Unnatural deaths are subject to medico-legal investigation pursuant </a:t>
            </a:r>
            <a:r>
              <a:rPr lang="en-US" dirty="0" smtClean="0"/>
              <a:t>- </a:t>
            </a:r>
            <a:r>
              <a:rPr lang="en-US" dirty="0"/>
              <a:t>the  deceased is taken to a government morgue where an autopsy is conducted.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For death registration, the notification is submitted to a regional office of the Department of  Home Affairs. </a:t>
            </a:r>
            <a:r>
              <a:rPr lang="en-US" dirty="0"/>
              <a:t>F</a:t>
            </a:r>
            <a:r>
              <a:rPr lang="en-US" dirty="0" smtClean="0"/>
              <a:t>orms </a:t>
            </a:r>
            <a:r>
              <a:rPr lang="en-US" dirty="0"/>
              <a:t>are </a:t>
            </a:r>
            <a:r>
              <a:rPr lang="en-US" dirty="0" smtClean="0"/>
              <a:t>compiled </a:t>
            </a:r>
            <a:r>
              <a:rPr lang="en-US" dirty="0"/>
              <a:t>at national  level, and then delivered to Stats SA where trained </a:t>
            </a:r>
            <a:r>
              <a:rPr lang="en-US" dirty="0" err="1"/>
              <a:t>nosologists</a:t>
            </a:r>
            <a:r>
              <a:rPr lang="en-US" dirty="0"/>
              <a:t> code causes of death to ICD-10 three-digit </a:t>
            </a:r>
            <a:r>
              <a:rPr lang="en-US" dirty="0" smtClean="0"/>
              <a:t>codes.</a:t>
            </a:r>
          </a:p>
          <a:p>
            <a:r>
              <a:rPr lang="en-US" dirty="0" smtClean="0"/>
              <a:t>They determine </a:t>
            </a:r>
            <a:r>
              <a:rPr lang="en-US" dirty="0"/>
              <a:t>the underlying cause of a death using the Automated Classification of Medical  Entities software (ACME 2000.05).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and Demographic Surveillance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500" b="1" dirty="0" smtClean="0"/>
              <a:t>Health and Demographic Surveillance Systems (HDSS)</a:t>
            </a:r>
            <a:endParaRPr lang="en-US" altLang="en-US" sz="3500" dirty="0" smtClean="0"/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381000" y="1338263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dirty="0"/>
              <a:t>Geographically-defined </a:t>
            </a:r>
            <a:r>
              <a:rPr lang="en-US" altLang="en-US" sz="2400" dirty="0"/>
              <a:t>sections of impoverished communities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A standardised, population-based </a:t>
            </a:r>
            <a:r>
              <a:rPr lang="en-US" altLang="en-US" sz="2400" b="1" dirty="0"/>
              <a:t>information system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 smtClean="0"/>
              <a:t>Regular </a:t>
            </a:r>
            <a:r>
              <a:rPr lang="en-US" altLang="en-US" sz="2400" dirty="0"/>
              <a:t>repeated </a:t>
            </a:r>
            <a:r>
              <a:rPr lang="en-US" altLang="en-US" sz="2400" dirty="0" smtClean="0"/>
              <a:t>visits – prospective collection </a:t>
            </a:r>
            <a:r>
              <a:rPr lang="en-US" altLang="en-US" sz="2400" dirty="0"/>
              <a:t>of </a:t>
            </a:r>
            <a:r>
              <a:rPr lang="en-US" altLang="en-US" sz="2400" b="1" dirty="0"/>
              <a:t>longitudinal population, health and socio-economic </a:t>
            </a:r>
            <a:r>
              <a:rPr lang="en-US" altLang="en-US" sz="2400" b="1" dirty="0" smtClean="0"/>
              <a:t>data</a:t>
            </a:r>
            <a:endParaRPr lang="en-US" altLang="en-US" sz="2400" dirty="0"/>
          </a:p>
        </p:txBody>
      </p:sp>
      <p:pic>
        <p:nvPicPr>
          <p:cNvPr id="45060" name="Picture 6" descr="cid:image002.png@01D00FDF.5EC1146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74253"/>
            <a:ext cx="490696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794375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+mn-cs"/>
              </a:rPr>
              <a:t>A </a:t>
            </a:r>
            <a:r>
              <a:rPr lang="en-US" sz="2400" b="1" dirty="0" smtClean="0">
                <a:latin typeface="+mn-lt"/>
                <a:cs typeface="+mn-cs"/>
              </a:rPr>
              <a:t>versatile platform </a:t>
            </a:r>
            <a:r>
              <a:rPr lang="en-US" sz="2400" dirty="0">
                <a:latin typeface="+mn-lt"/>
                <a:cs typeface="+mn-cs"/>
              </a:rPr>
              <a:t>for policy evaluation and intervention testing </a:t>
            </a:r>
            <a:endParaRPr lang="en-US" sz="2400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Population data </a:t>
            </a:r>
            <a:r>
              <a:rPr lang="en-US" sz="2400" b="1" dirty="0"/>
              <a:t>linked</a:t>
            </a:r>
            <a:r>
              <a:rPr lang="en-US" sz="2400" dirty="0"/>
              <a:t> to </a:t>
            </a:r>
            <a:r>
              <a:rPr lang="en-US" sz="2400" dirty="0" smtClean="0"/>
              <a:t>service </a:t>
            </a:r>
            <a:r>
              <a:rPr lang="en-US" sz="2400" dirty="0" err="1" smtClean="0"/>
              <a:t>utilisation</a:t>
            </a:r>
            <a:r>
              <a:rPr lang="en-US" sz="2400" dirty="0" smtClean="0"/>
              <a:t>: health, schools, </a:t>
            </a:r>
            <a:r>
              <a:rPr lang="en-US" sz="2400" dirty="0"/>
              <a:t>c</a:t>
            </a:r>
            <a:r>
              <a:rPr lang="en-US" sz="2400" dirty="0" smtClean="0"/>
              <a:t>ivil reg</a:t>
            </a:r>
            <a:r>
              <a:rPr lang="en-US" sz="2400" dirty="0"/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1026" name="Picture 2" descr="C:\Users\MARK\Pictures\AHPU pics\Agincourt images\Interview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77059"/>
            <a:ext cx="1752600" cy="113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http://www.ennonline.net/assets/29/counselling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51" y="4181910"/>
            <a:ext cx="1741449" cy="140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6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02" y="375511"/>
            <a:ext cx="870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Verbal autopsy method to establish Cause of Death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432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all deaths, trained fieldworkers interview the closest </a:t>
            </a:r>
            <a:r>
              <a:rPr lang="en-US" sz="2000" dirty="0" err="1"/>
              <a:t>carer</a:t>
            </a:r>
            <a:r>
              <a:rPr lang="en-US" sz="2000" dirty="0"/>
              <a:t> of the </a:t>
            </a:r>
            <a:r>
              <a:rPr lang="en-US" sz="2000" dirty="0" smtClean="0"/>
              <a:t>deceased</a:t>
            </a:r>
          </a:p>
          <a:p>
            <a:endParaRPr lang="en-US" sz="2000" dirty="0"/>
          </a:p>
          <a:p>
            <a:r>
              <a:rPr lang="en-US" sz="2000" dirty="0" smtClean="0"/>
              <a:t>They elicits </a:t>
            </a:r>
            <a:r>
              <a:rPr lang="en-US" sz="2000" dirty="0"/>
              <a:t>signs and symptoms of the illness or injury preceding </a:t>
            </a:r>
            <a:r>
              <a:rPr lang="en-US" sz="2000" dirty="0" smtClean="0"/>
              <a:t>death</a:t>
            </a:r>
            <a:r>
              <a:rPr lang="en-US" sz="2000" dirty="0"/>
              <a:t>,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using </a:t>
            </a:r>
            <a:r>
              <a:rPr lang="en-US" sz="2000" dirty="0"/>
              <a:t>a locally validated,  </a:t>
            </a:r>
            <a:r>
              <a:rPr lang="en-US" sz="2000" dirty="0" smtClean="0"/>
              <a:t>local-language, </a:t>
            </a:r>
            <a:r>
              <a:rPr lang="en-US" sz="2000" dirty="0"/>
              <a:t>VA instrument.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Two medical doctors independently review the VA information and assign probable immediate, contributory and underlying causes using ICD-10 conventions. 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When a consensus cause cannot be reached, a third clinician, blind to earlier findings,  assesses the details.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cause is coded ‘undetermined’ </a:t>
            </a:r>
            <a:r>
              <a:rPr lang="en-US" sz="2000" dirty="0" smtClean="0"/>
              <a:t>if </a:t>
            </a:r>
            <a:r>
              <a:rPr lang="en-US" sz="2000" dirty="0"/>
              <a:t>an agreement cannot be </a:t>
            </a:r>
            <a:r>
              <a:rPr lang="en-US" sz="2000" dirty="0" smtClean="0"/>
              <a:t>reached.</a:t>
            </a:r>
          </a:p>
          <a:p>
            <a:endParaRPr lang="en-US" sz="2000" dirty="0"/>
          </a:p>
          <a:p>
            <a:r>
              <a:rPr lang="en-US" sz="2000" dirty="0" smtClean="0"/>
              <a:t>Cause attribution automated through a probabilistic  algorithm ‘InterVA4’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49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1042988" y="-184150"/>
            <a:ext cx="554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4419601" y="457200"/>
            <a:ext cx="4724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245A8"/>
                </a:solidFill>
              </a:rPr>
              <a:t>Agincourt </a:t>
            </a:r>
            <a:r>
              <a:rPr lang="en-US" sz="3600" dirty="0" smtClean="0">
                <a:solidFill>
                  <a:srgbClr val="2245A8"/>
                </a:solidFill>
              </a:rPr>
              <a:t>sub-district, </a:t>
            </a:r>
            <a:endParaRPr lang="en-US" sz="3600" dirty="0">
              <a:solidFill>
                <a:srgbClr val="2245A8"/>
              </a:solidFill>
            </a:endParaRPr>
          </a:p>
          <a:p>
            <a:r>
              <a:rPr lang="en-US" sz="3600" dirty="0">
                <a:solidFill>
                  <a:srgbClr val="2245A8"/>
                </a:solidFill>
              </a:rPr>
              <a:t>Bushbuckridge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00800"/>
            <a:ext cx="6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742017f0-f0cc-473c-9d18-c91b3e0948c5" descr="063802F5-7E09-4A6E-B582-A59C39827085@dhcp4"/>
          <p:cNvPicPr>
            <a:picLocks noChangeAspect="1" noChangeArrowheads="1"/>
          </p:cNvPicPr>
          <p:nvPr/>
        </p:nvPicPr>
        <p:blipFill>
          <a:blip r:embed="rId3" cstate="print"/>
          <a:srcRect b="3059"/>
          <a:stretch>
            <a:fillRect/>
          </a:stretch>
        </p:blipFill>
        <p:spPr bwMode="auto">
          <a:xfrm>
            <a:off x="0" y="0"/>
            <a:ext cx="41624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505200" y="1066800"/>
            <a:ext cx="3048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3657600"/>
            <a:ext cx="358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2000" b="1" dirty="0" smtClean="0"/>
              <a:t>31 villages, 20,000 households, 110 000 people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endParaRPr lang="en-US" sz="2000" b="1" dirty="0" smtClean="0"/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2000" b="1" dirty="0" smtClean="0"/>
              <a:t>Rural, densely settled former Bantustan (</a:t>
            </a:r>
            <a:r>
              <a:rPr lang="en-US" sz="2000" b="1" dirty="0" err="1" smtClean="0"/>
              <a:t>Gazankulu</a:t>
            </a:r>
            <a:r>
              <a:rPr lang="en-US" sz="2000" b="1" dirty="0" smtClean="0"/>
              <a:t>)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endParaRPr lang="en-US" sz="2000" b="1" dirty="0" smtClean="0"/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2000" b="1" dirty="0" smtClean="0"/>
              <a:t>31% Mozambican immigrants (self-settled former refugee)</a:t>
            </a:r>
          </a:p>
          <a:p>
            <a:endParaRPr lang="en-US" dirty="0"/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733800" y="2895600"/>
            <a:ext cx="5410200" cy="3962400"/>
            <a:chOff x="-714412" y="-554204"/>
            <a:chExt cx="10575926" cy="7316788"/>
          </a:xfrm>
        </p:grpSpPr>
        <p:pic>
          <p:nvPicPr>
            <p:cNvPr id="15" name="Picture 2" descr="C:\Documents and Settings\Xavier\My Documents\Agincourt\AHPU\maps\AHPUSiteMap2007\AHPUSiteMap2007.e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714412" y="-554204"/>
              <a:ext cx="10575926" cy="731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15"/>
            <p:cNvSpPr/>
            <p:nvPr/>
          </p:nvSpPr>
          <p:spPr>
            <a:xfrm>
              <a:off x="286262" y="2438949"/>
              <a:ext cx="212987" cy="2140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500292" y="394427"/>
              <a:ext cx="214824" cy="2157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070950" y="4267718"/>
              <a:ext cx="214823" cy="2140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5178245">
              <a:off x="4930145" y="3693944"/>
              <a:ext cx="214041" cy="2074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6108920" y="3519039"/>
              <a:ext cx="214041" cy="2148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87304" y="3933814"/>
              <a:ext cx="194626" cy="1678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071807" y="6012583"/>
              <a:ext cx="214824" cy="2140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5400000">
              <a:off x="7465643" y="1440425"/>
              <a:ext cx="285959" cy="286431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70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491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Status observations updated routinely, Agincourt HDSS, 2000-2015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02759"/>
              </p:ext>
            </p:extLst>
          </p:nvPr>
        </p:nvGraphicFramePr>
        <p:xfrm>
          <a:off x="304803" y="761995"/>
          <a:ext cx="8610600" cy="5638804"/>
        </p:xfrm>
        <a:graphic>
          <a:graphicData uri="http://schemas.openxmlformats.org/drawingml/2006/table">
            <a:tbl>
              <a:tblPr/>
              <a:tblGrid>
                <a:gridCol w="2858216"/>
                <a:gridCol w="359524"/>
                <a:gridCol w="359524"/>
                <a:gridCol w="359524"/>
                <a:gridCol w="359524"/>
                <a:gridCol w="359524"/>
                <a:gridCol w="359524"/>
                <a:gridCol w="359524"/>
                <a:gridCol w="359524"/>
                <a:gridCol w="359524"/>
                <a:gridCol w="359524"/>
                <a:gridCol w="359524"/>
                <a:gridCol w="359524"/>
                <a:gridCol w="359524"/>
                <a:gridCol w="359524"/>
                <a:gridCol w="359524"/>
                <a:gridCol w="359524"/>
              </a:tblGrid>
              <a:tr h="7574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Census year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2001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620" marR="7620" marT="762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639">
                <a:tc gridSpan="17"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9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Education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039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Labour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9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Household assets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039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Temporary migrations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9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Child Care Grants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9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Health Care Utilisation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039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Food Security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9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Adult Health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9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Father support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9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Vital Documents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039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Residence status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4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Demography?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Demography is the scientific study of human populations primarily with respect to their size, composition and </a:t>
            </a:r>
            <a:r>
              <a:rPr lang="en-US" dirty="0" smtClean="0"/>
              <a:t>development</a:t>
            </a:r>
          </a:p>
          <a:p>
            <a:endParaRPr lang="en-US" dirty="0"/>
          </a:p>
          <a:p>
            <a:r>
              <a:rPr lang="en-US" dirty="0" smtClean="0"/>
              <a:t>It starts </a:t>
            </a:r>
            <a:r>
              <a:rPr lang="en-US" dirty="0"/>
              <a:t>with a </a:t>
            </a:r>
            <a:r>
              <a:rPr lang="en-US" dirty="0" smtClean="0"/>
              <a:t>question relating to what is happening in a given population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not an application ‘recipes’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\Desktop\INDEPTH 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368"/>
            <a:ext cx="8839200" cy="67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K\Desktop\INDEPTH 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9" y="76201"/>
            <a:ext cx="8879824" cy="66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447800"/>
            <a:ext cx="3429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Data Sources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281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 to Census and CRVS data in South Africa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901971" cy="49428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Statistics SA web-site</a:t>
            </a:r>
          </a:p>
          <a:p>
            <a:pPr marL="457200" lvl="1" indent="0">
              <a:buNone/>
            </a:pPr>
            <a:r>
              <a:rPr lang="en-US" sz="2400" dirty="0"/>
              <a:t>http://www.statssa.gov.za</a:t>
            </a:r>
          </a:p>
          <a:p>
            <a:r>
              <a:rPr lang="en-US" dirty="0" smtClean="0"/>
              <a:t>Statistics </a:t>
            </a:r>
            <a:r>
              <a:rPr lang="en-US" dirty="0"/>
              <a:t>SA interactive data portal (</a:t>
            </a:r>
            <a:r>
              <a:rPr lang="en-US" dirty="0" err="1"/>
              <a:t>Nesstar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sz="2400" dirty="0"/>
              <a:t>http://interactive.statssa.gov.za/</a:t>
            </a:r>
          </a:p>
          <a:p>
            <a:r>
              <a:rPr lang="en-US" dirty="0" smtClean="0"/>
              <a:t>South </a:t>
            </a:r>
            <a:r>
              <a:rPr lang="en-US" dirty="0"/>
              <a:t>African Data Archive: </a:t>
            </a:r>
          </a:p>
          <a:p>
            <a:pPr marL="457200" lvl="1" indent="0">
              <a:buNone/>
            </a:pPr>
            <a:r>
              <a:rPr lang="en-US" sz="2400" dirty="0"/>
              <a:t>http://sada.nrf.ac.za/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K\Desktop\StatsSA pi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4" y="30906"/>
            <a:ext cx="8726305" cy="68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6329"/>
            <a:ext cx="8844506" cy="654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6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Integrated Public Use Microdata Series </a:t>
            </a:r>
            <a:r>
              <a:rPr lang="en-US" dirty="0" smtClean="0"/>
              <a:t>(IPUMS) </a:t>
            </a:r>
            <a:r>
              <a:rPr lang="en-US" dirty="0"/>
              <a:t>International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82 countries </a:t>
            </a:r>
            <a:r>
              <a:rPr lang="en-US" dirty="0" smtClean="0"/>
              <a:t>- 277 censuses – </a:t>
            </a:r>
            <a:r>
              <a:rPr lang="en-US" dirty="0" err="1" smtClean="0"/>
              <a:t>harmonised</a:t>
            </a:r>
            <a:r>
              <a:rPr lang="en-US" dirty="0" smtClean="0"/>
              <a:t> data</a:t>
            </a:r>
            <a:endParaRPr lang="en-US" dirty="0"/>
          </a:p>
          <a:p>
            <a:pPr lvl="0"/>
            <a:r>
              <a:rPr lang="en-US" dirty="0" smtClean="0"/>
              <a:t>Inventory </a:t>
            </a:r>
            <a:r>
              <a:rPr lang="en-US" dirty="0"/>
              <a:t>machine readable census microdata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reserve </a:t>
            </a:r>
            <a:r>
              <a:rPr lang="en-US" dirty="0"/>
              <a:t>census </a:t>
            </a:r>
            <a:r>
              <a:rPr lang="en-US" dirty="0" smtClean="0"/>
              <a:t>micro-datasets </a:t>
            </a:r>
            <a:r>
              <a:rPr lang="en-US" dirty="0"/>
              <a:t>identified as </a:t>
            </a:r>
            <a:r>
              <a:rPr lang="en-US" dirty="0" smtClean="0"/>
              <a:t>at-risk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an integrated international census database with a harmonized system of concepts, variables and </a:t>
            </a:r>
            <a:r>
              <a:rPr lang="en-US" dirty="0" smtClean="0"/>
              <a:t>codes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isseminate </a:t>
            </a:r>
            <a:r>
              <a:rPr lang="en-US" dirty="0"/>
              <a:t>integrated microdata samples via the internet, </a:t>
            </a:r>
            <a:r>
              <a:rPr lang="en-US" dirty="0" smtClean="0"/>
              <a:t>restricting </a:t>
            </a:r>
            <a:r>
              <a:rPr lang="en-US" dirty="0"/>
              <a:t>access to bona fide researchers who have signed a non-disclosure agreement.  </a:t>
            </a:r>
          </a:p>
          <a:p>
            <a:pPr lvl="0"/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www.ipums.org</a:t>
            </a:r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K\Desktop\df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1" y="411140"/>
            <a:ext cx="7092950" cy="644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-235191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err="1" smtClean="0"/>
              <a:t>DataFirst</a:t>
            </a:r>
            <a:r>
              <a:rPr lang="en-US" dirty="0" smtClean="0"/>
              <a:t>: Research </a:t>
            </a:r>
            <a:r>
              <a:rPr lang="en-US" dirty="0"/>
              <a:t>Unit and Data Service based at the University of Cape Town, </a:t>
            </a:r>
            <a:r>
              <a:rPr lang="en-US" dirty="0" smtClean="0"/>
              <a:t>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\Desktop\df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01" y="152400"/>
            <a:ext cx="5372100" cy="64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K\Desktop\DHS programm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73050"/>
            <a:ext cx="8939213" cy="63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Formal demography</a:t>
            </a:r>
          </a:p>
          <a:p>
            <a:pPr lvl="1"/>
            <a:r>
              <a:rPr lang="en-US" dirty="0" smtClean="0"/>
              <a:t>Modelling population processes – starting with what we know</a:t>
            </a:r>
          </a:p>
          <a:p>
            <a:pPr lvl="1"/>
            <a:r>
              <a:rPr lang="en-US" dirty="0"/>
              <a:t>formal mathematical </a:t>
            </a:r>
            <a:r>
              <a:rPr lang="en-US" dirty="0" smtClean="0"/>
              <a:t>relationships between demographic variables: </a:t>
            </a:r>
            <a:r>
              <a:rPr lang="en-US" dirty="0"/>
              <a:t>fertility, mortality, </a:t>
            </a:r>
            <a:r>
              <a:rPr lang="en-US" dirty="0" smtClean="0"/>
              <a:t>migration and </a:t>
            </a:r>
            <a:r>
              <a:rPr lang="en-US" dirty="0"/>
              <a:t>population structure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Social demography</a:t>
            </a:r>
          </a:p>
          <a:p>
            <a:pPr lvl="1"/>
            <a:r>
              <a:rPr lang="en-US" dirty="0"/>
              <a:t>the socioeconomic correlates of demographic processes (fertility, mortality, and migration)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distribution of </a:t>
            </a:r>
            <a:r>
              <a:rPr lang="en-US" dirty="0" smtClean="0"/>
              <a:t>social </a:t>
            </a:r>
            <a:r>
              <a:rPr lang="en-US" dirty="0"/>
              <a:t>goods </a:t>
            </a:r>
            <a:r>
              <a:rPr lang="en-US" dirty="0" smtClean="0"/>
              <a:t>such as </a:t>
            </a:r>
            <a:r>
              <a:rPr lang="en-US" dirty="0"/>
              <a:t>health, wealth, </a:t>
            </a:r>
            <a:r>
              <a:rPr lang="en-US" dirty="0" smtClean="0"/>
              <a:t>and education </a:t>
            </a:r>
            <a:r>
              <a:rPr lang="en-US" dirty="0"/>
              <a:t>within and between </a:t>
            </a:r>
            <a:r>
              <a:rPr lang="en-US" dirty="0" smtClean="0"/>
              <a:t>populations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driving </a:t>
            </a:r>
            <a:r>
              <a:rPr lang="en-US" dirty="0" smtClean="0"/>
              <a:t>change and </a:t>
            </a:r>
            <a:r>
              <a:rPr lang="en-US" dirty="0"/>
              <a:t>where is it going?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9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RK\Desktop\DHS dat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31" y="152400"/>
            <a:ext cx="7263794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Minnesota Population Centre -  </a:t>
            </a:r>
            <a:r>
              <a:rPr lang="en-US" b="1" dirty="0"/>
              <a:t>Integrated DHS project (IDHS)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Focus on sub-Saharan Africa in first phase,</a:t>
            </a:r>
          </a:p>
          <a:p>
            <a:r>
              <a:rPr lang="en-US" dirty="0"/>
              <a:t>The main challenges of the DHS are data discovery and logistics. </a:t>
            </a:r>
            <a:endParaRPr lang="en-US" dirty="0" smtClean="0"/>
          </a:p>
          <a:p>
            <a:r>
              <a:rPr lang="en-US" dirty="0"/>
              <a:t>Integrated DHS harmonize all the variables, documents comparability issues, and provides a web system for data browsing and creation of cross-national extracts for downloading. </a:t>
            </a:r>
            <a:endParaRPr lang="en-US" dirty="0" smtClean="0"/>
          </a:p>
          <a:p>
            <a:r>
              <a:rPr lang="en-US" dirty="0"/>
              <a:t>Comparative DHS research could require managing hundreds of files and many thousands of variables, with no central mechanism for exploring the detailed contents of the samples. </a:t>
            </a:r>
            <a:endParaRPr lang="en-US" dirty="0" smtClean="0"/>
          </a:p>
          <a:p>
            <a:r>
              <a:rPr lang="en-US" dirty="0" err="1"/>
              <a:t>Websystem</a:t>
            </a:r>
            <a:r>
              <a:rPr lang="en-US" dirty="0"/>
              <a:t> links to the DHS Program</a:t>
            </a:r>
          </a:p>
          <a:p>
            <a:r>
              <a:rPr lang="en-US" u="sng" dirty="0">
                <a:hlinkClick r:id="rId2"/>
              </a:rPr>
              <a:t>https://www.idhsdata.org/idhs/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04" y="457200"/>
            <a:ext cx="90678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UNICEF Multiple Indicator Cluster Surveys (MICS) program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Since 1995, - statistically </a:t>
            </a:r>
            <a:r>
              <a:rPr lang="en-US" sz="2000" dirty="0"/>
              <a:t>sound and internationally comparable data on women and children </a:t>
            </a:r>
            <a:r>
              <a:rPr lang="en-US" sz="2000" dirty="0" smtClean="0"/>
              <a:t>worldwide</a:t>
            </a:r>
            <a:endParaRPr lang="en-US" sz="2000" dirty="0"/>
          </a:p>
          <a:p>
            <a:r>
              <a:rPr lang="en-US" sz="2000" dirty="0" smtClean="0"/>
              <a:t>Topics range from </a:t>
            </a:r>
            <a:r>
              <a:rPr lang="en-US" sz="2000" dirty="0"/>
              <a:t>maternal and child </a:t>
            </a:r>
            <a:r>
              <a:rPr lang="en-US" sz="2000" dirty="0" smtClean="0"/>
              <a:t>health; education; child mortality; child protection; </a:t>
            </a:r>
            <a:r>
              <a:rPr lang="en-US" sz="2000" dirty="0"/>
              <a:t>HIV/AIDS </a:t>
            </a:r>
            <a:r>
              <a:rPr lang="en-US" sz="2000" dirty="0" smtClean="0"/>
              <a:t>; water </a:t>
            </a:r>
            <a:r>
              <a:rPr lang="en-US" sz="2000" dirty="0"/>
              <a:t>and </a:t>
            </a:r>
            <a:r>
              <a:rPr lang="en-US" sz="2000" dirty="0" smtClean="0"/>
              <a:t>sanitation; intervention </a:t>
            </a:r>
            <a:r>
              <a:rPr lang="en-US" sz="2000" dirty="0"/>
              <a:t>coverage; knowledge of and attitudes to certain topics; specific behaviors of women, men and children</a:t>
            </a:r>
          </a:p>
          <a:p>
            <a:r>
              <a:rPr lang="en-US" sz="2000" dirty="0" smtClean="0"/>
              <a:t>Survey </a:t>
            </a:r>
            <a:r>
              <a:rPr lang="en-US" sz="2000" dirty="0"/>
              <a:t>activities carried out by the implementing agencies – with technical support from </a:t>
            </a:r>
            <a:r>
              <a:rPr lang="en-US" sz="2000" dirty="0" smtClean="0"/>
              <a:t>UNICEF</a:t>
            </a:r>
            <a:endParaRPr lang="en-US" sz="2000" dirty="0"/>
          </a:p>
          <a:p>
            <a:r>
              <a:rPr lang="en-US" sz="2000" dirty="0" smtClean="0"/>
              <a:t>Standard </a:t>
            </a:r>
            <a:r>
              <a:rPr lang="en-US" sz="2000" dirty="0"/>
              <a:t>MICS questionnaires </a:t>
            </a:r>
            <a:r>
              <a:rPr lang="en-US" sz="2000" dirty="0" smtClean="0"/>
              <a:t> </a:t>
            </a:r>
            <a:r>
              <a:rPr lang="en-US" sz="2000" dirty="0"/>
              <a:t>customized by implementing </a:t>
            </a:r>
            <a:r>
              <a:rPr lang="en-US" sz="2000" dirty="0" smtClean="0"/>
              <a:t>agencies</a:t>
            </a:r>
            <a:endParaRPr lang="en-US" sz="2000" dirty="0"/>
          </a:p>
          <a:p>
            <a:r>
              <a:rPr lang="en-US" sz="2000" dirty="0"/>
              <a:t>S</a:t>
            </a:r>
            <a:r>
              <a:rPr lang="en-US" sz="2000" dirty="0" smtClean="0"/>
              <a:t>urveys </a:t>
            </a:r>
            <a:r>
              <a:rPr lang="en-US" sz="2000" dirty="0"/>
              <a:t>are designed to be representative. The average sample size in the 5th round is </a:t>
            </a:r>
            <a:r>
              <a:rPr lang="en-US" sz="2000" dirty="0" smtClean="0"/>
              <a:t>12,000 </a:t>
            </a:r>
            <a:r>
              <a:rPr lang="en-US" sz="2000" dirty="0"/>
              <a:t>households,  </a:t>
            </a:r>
            <a:r>
              <a:rPr lang="en-US" sz="2000" dirty="0" smtClean="0"/>
              <a:t>but it varies. </a:t>
            </a:r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/>
              <a:t>the 5th round, </a:t>
            </a:r>
            <a:r>
              <a:rPr lang="en-US" sz="2000" dirty="0" smtClean="0"/>
              <a:t> </a:t>
            </a:r>
            <a:r>
              <a:rPr lang="en-US" sz="2000" dirty="0"/>
              <a:t>data </a:t>
            </a:r>
            <a:r>
              <a:rPr lang="en-US" sz="2000" dirty="0" smtClean="0"/>
              <a:t>on &gt;130 </a:t>
            </a:r>
            <a:r>
              <a:rPr lang="en-US" sz="2000" dirty="0"/>
              <a:t>internationally agreed-upon </a:t>
            </a:r>
            <a:r>
              <a:rPr lang="en-US" sz="2000" dirty="0" smtClean="0"/>
              <a:t>indicators</a:t>
            </a:r>
            <a:endParaRPr lang="en-US" sz="2000" dirty="0"/>
          </a:p>
          <a:p>
            <a:r>
              <a:rPr lang="en-US" sz="2000" dirty="0" smtClean="0"/>
              <a:t>Releases microdata  to </a:t>
            </a:r>
            <a:r>
              <a:rPr lang="en-US" sz="2000" dirty="0"/>
              <a:t>examine disparities by age, gender, education, wealth, location of residence, </a:t>
            </a:r>
            <a:r>
              <a:rPr lang="en-US" sz="2000" dirty="0" smtClean="0"/>
              <a:t>ethnicity, </a:t>
            </a:r>
            <a:r>
              <a:rPr lang="en-US" sz="2000" dirty="0"/>
              <a:t>etc.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http</a:t>
            </a:r>
            <a:r>
              <a:rPr lang="en-US" sz="2000" dirty="0"/>
              <a:t>://mics.unicef.org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69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8" y="3048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International Household Survey Network (IHSN)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97" y="1371600"/>
            <a:ext cx="9067800" cy="5486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International </a:t>
            </a:r>
            <a:r>
              <a:rPr lang="en-US" sz="1600" dirty="0"/>
              <a:t>Household Survey Network (IHSN) </a:t>
            </a:r>
            <a:r>
              <a:rPr lang="en-US" sz="1600" dirty="0" smtClean="0"/>
              <a:t>an </a:t>
            </a:r>
            <a:r>
              <a:rPr lang="en-US" sz="1600" dirty="0"/>
              <a:t>informal network of international agencies.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Aims to improve the availability, accessibility, and quality of survey data within developing countries; to encourage the analysis and use of this data by national and international development decision makers, the research community, and other stakeholders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>
              <a:buFontTx/>
              <a:buChar char="-"/>
            </a:pPr>
            <a:r>
              <a:rPr lang="en-US" sz="1600" dirty="0" smtClean="0"/>
              <a:t>coordinates </a:t>
            </a:r>
            <a:r>
              <a:rPr lang="en-US" sz="1600" dirty="0"/>
              <a:t>internationally sponsored survey programs 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provides </a:t>
            </a:r>
            <a:r>
              <a:rPr lang="en-US" sz="1600" dirty="0"/>
              <a:t>practical technical and methodological guidelines for all stages of the survey life cycle 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provide </a:t>
            </a:r>
            <a:r>
              <a:rPr lang="en-US" sz="1600" dirty="0"/>
              <a:t>a central survey data catalog </a:t>
            </a:r>
          </a:p>
          <a:p>
            <a:pPr>
              <a:buFontTx/>
              <a:buChar char="-"/>
            </a:pPr>
            <a:r>
              <a:rPr lang="en-US" sz="1600" dirty="0" smtClean="0"/>
              <a:t>standards</a:t>
            </a:r>
            <a:r>
              <a:rPr lang="en-US" sz="1600" dirty="0"/>
              <a:t>, tools, and guidelines to document, disseminate, and preserve microdata according to international standards and best practices   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http</a:t>
            </a:r>
            <a:r>
              <a:rPr lang="en-US" sz="1600" dirty="0"/>
              <a:t>://www.ihsn.org</a:t>
            </a:r>
          </a:p>
          <a:p>
            <a:r>
              <a:rPr lang="en-US" sz="1600" dirty="0" smtClean="0"/>
              <a:t>IHSN </a:t>
            </a:r>
            <a:r>
              <a:rPr lang="en-US" sz="1600" dirty="0"/>
              <a:t>Microdata Cataloging Tool (NADA) for web-based </a:t>
            </a:r>
            <a:r>
              <a:rPr lang="en-US" sz="1600" dirty="0" smtClean="0"/>
              <a:t>portal  Http</a:t>
            </a:r>
            <a:r>
              <a:rPr lang="en-US" sz="1600" dirty="0"/>
              <a:t>://www.ihsn.org/home/software/nada </a:t>
            </a:r>
            <a:endParaRPr lang="en-US" sz="1600" dirty="0" smtClean="0"/>
          </a:p>
          <a:p>
            <a:r>
              <a:rPr lang="en-US" sz="1600" dirty="0" smtClean="0"/>
              <a:t>IHSN </a:t>
            </a:r>
            <a:r>
              <a:rPr lang="en-US" sz="1600" dirty="0"/>
              <a:t>inventory of national and international micro-datasets public archives (NADA): </a:t>
            </a:r>
            <a:r>
              <a:rPr lang="en-US" sz="1600" i="1" dirty="0"/>
              <a:t>86 repositories by national statistical offices and research organizations in more than 60 countries or areas </a:t>
            </a:r>
            <a:r>
              <a:rPr lang="en-US" sz="1600" dirty="0"/>
              <a:t>as of March 2016: http://adp.ihsn.org/survey-catalogs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21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r>
              <a:rPr lang="en-ZA" sz="3200" b="1" dirty="0" smtClean="0">
                <a:solidFill>
                  <a:srgbClr val="FF0000"/>
                </a:solidFill>
                <a:latin typeface="Calibri"/>
                <a:cs typeface="Calibri"/>
              </a:rPr>
              <a:t>INDEPTHStats</a:t>
            </a:r>
            <a:r>
              <a:rPr lang="en-ZA" sz="3200" dirty="0" smtClean="0">
                <a:latin typeface="Calibri"/>
                <a:cs typeface="Calibri"/>
              </a:rPr>
              <a:t> is a website to visualise key demographic indicators</a:t>
            </a:r>
          </a:p>
          <a:p>
            <a:r>
              <a:rPr lang="en-ZA" sz="3200" b="1" dirty="0" smtClean="0">
                <a:solidFill>
                  <a:srgbClr val="FF0000"/>
                </a:solidFill>
                <a:latin typeface="Calibri"/>
                <a:cs typeface="Calibri"/>
              </a:rPr>
              <a:t>INDEPTH Data Repository </a:t>
            </a:r>
            <a:r>
              <a:rPr lang="en-ZA" sz="3200" dirty="0" smtClean="0">
                <a:latin typeface="Calibri"/>
                <a:cs typeface="Calibri"/>
              </a:rPr>
              <a:t>is a long term project to share anonymised, quality assured and fully documented individual level data from INDEPTH studies and member Centres</a:t>
            </a:r>
          </a:p>
          <a:p>
            <a:r>
              <a:rPr lang="en-ZA" sz="3200" b="1" dirty="0" smtClean="0">
                <a:solidFill>
                  <a:srgbClr val="FF0000"/>
                </a:solidFill>
                <a:latin typeface="Calibri"/>
                <a:cs typeface="Calibri"/>
              </a:rPr>
              <a:t>iSHARE2</a:t>
            </a:r>
            <a:r>
              <a:rPr lang="en-ZA" sz="3200" dirty="0" smtClean="0">
                <a:latin typeface="Calibri"/>
                <a:cs typeface="Calibri"/>
              </a:rPr>
              <a:t> is an INDEPTH project to support and promote good research data management practices at INDEPTH Member Centres</a:t>
            </a:r>
            <a:endParaRPr lang="en-ZA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25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K\Desktop\indepth ishar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8380"/>
            <a:ext cx="7162799" cy="669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Access to Agincourt HDSS datasets  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839200" cy="5715000"/>
          </a:xfrm>
        </p:spPr>
        <p:txBody>
          <a:bodyPr>
            <a:normAutofit fontScale="32500" lnSpcReduction="20000"/>
          </a:bodyPr>
          <a:lstStyle/>
          <a:p>
            <a:pPr lvl="0">
              <a:spcBef>
                <a:spcPts val="600"/>
              </a:spcBef>
            </a:pPr>
            <a:r>
              <a:rPr lang="en-US" sz="9600" b="1" dirty="0" smtClean="0"/>
              <a:t>INDEPTH Data Repository and INDEPTH Stats</a:t>
            </a:r>
            <a:r>
              <a:rPr lang="en-US" sz="9600" dirty="0" smtClean="0"/>
              <a:t>: </a:t>
            </a:r>
            <a:r>
              <a:rPr lang="en-US" sz="9600" u="sng" dirty="0" smtClean="0">
                <a:hlinkClick r:id="rId2"/>
              </a:rPr>
              <a:t>http://www.indepth-ishare.org/indepthstats/</a:t>
            </a:r>
            <a:r>
              <a:rPr lang="en-US" sz="9600" dirty="0" smtClean="0"/>
              <a:t> </a:t>
            </a:r>
          </a:p>
          <a:p>
            <a:pPr lvl="0">
              <a:spcBef>
                <a:spcPts val="600"/>
              </a:spcBef>
              <a:buNone/>
            </a:pPr>
            <a:endParaRPr lang="en-US" sz="9600" dirty="0" smtClean="0"/>
          </a:p>
          <a:p>
            <a:pPr>
              <a:spcBef>
                <a:spcPts val="600"/>
              </a:spcBef>
            </a:pPr>
            <a:r>
              <a:rPr lang="en-US" sz="9600" b="1" dirty="0" smtClean="0"/>
              <a:t>INDEPTH-WHO SAGE</a:t>
            </a:r>
            <a:r>
              <a:rPr lang="en-US" sz="9600" dirty="0" smtClean="0"/>
              <a:t>:</a:t>
            </a:r>
            <a:r>
              <a:rPr lang="en-US" sz="9600" u="sng" dirty="0" smtClean="0">
                <a:hlinkClick r:id="rId3"/>
              </a:rPr>
              <a:t> www.who.int/healthinfo/systems/sage</a:t>
            </a:r>
            <a:endParaRPr lang="en-US" sz="9600" u="sng" dirty="0" smtClean="0"/>
          </a:p>
          <a:p>
            <a:pPr marL="342900" lvl="1" indent="-342900">
              <a:spcBef>
                <a:spcPts val="600"/>
              </a:spcBef>
              <a:buClr>
                <a:srgbClr val="000099"/>
              </a:buClr>
              <a:buSzPct val="110000"/>
              <a:buNone/>
            </a:pPr>
            <a:endParaRPr lang="en-US" sz="9600" dirty="0" smtClean="0"/>
          </a:p>
          <a:p>
            <a:pPr>
              <a:spcBef>
                <a:spcPts val="600"/>
              </a:spcBef>
            </a:pPr>
            <a:r>
              <a:rPr lang="en-US" sz="9600" b="1" dirty="0" smtClean="0"/>
              <a:t>Agincourt Data Section: survey/cohort datasets and tailored data extractions </a:t>
            </a:r>
            <a:r>
              <a:rPr lang="en-US" sz="9600" u="sng" dirty="0" smtClean="0">
                <a:hlinkClick r:id="rId4"/>
              </a:rPr>
              <a:t>http://www.agincourt.co.za/index.php/data/</a:t>
            </a:r>
            <a:endParaRPr lang="en-US" sz="9600" dirty="0" smtClean="0"/>
          </a:p>
          <a:p>
            <a:pPr lvl="1">
              <a:spcBef>
                <a:spcPts val="600"/>
              </a:spcBef>
            </a:pPr>
            <a:r>
              <a:rPr lang="en-US" sz="9600" dirty="0" smtClean="0"/>
              <a:t>Agincourt 1-in-10 database:  </a:t>
            </a:r>
            <a:r>
              <a:rPr lang="en-US" sz="9600" u="sng" dirty="0" smtClean="0">
                <a:hlinkClick r:id="rId5"/>
              </a:rPr>
              <a:t>www.agincourt.co.za</a:t>
            </a:r>
            <a:endParaRPr lang="en-US" sz="9600" u="sng" dirty="0" smtClean="0"/>
          </a:p>
          <a:p>
            <a:pPr marL="342900" lvl="1" indent="-342900">
              <a:spcBef>
                <a:spcPts val="600"/>
              </a:spcBef>
              <a:buClr>
                <a:srgbClr val="000099"/>
              </a:buClr>
              <a:buSzPct val="110000"/>
              <a:buNone/>
            </a:pPr>
            <a:endParaRPr lang="en-US" sz="8000" dirty="0" smtClean="0"/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752600"/>
            <a:ext cx="4721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End-of-part-1</a:t>
            </a:r>
          </a:p>
          <a:p>
            <a:endParaRPr lang="en-US" sz="4000" dirty="0"/>
          </a:p>
          <a:p>
            <a:r>
              <a:rPr lang="en-US" sz="4000" dirty="0" smtClean="0"/>
              <a:t>Questions/ discussion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10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2: Making the most of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Appraising data </a:t>
            </a:r>
            <a:r>
              <a:rPr lang="en-US" dirty="0" err="1" smtClean="0"/>
              <a:t>acuracy</a:t>
            </a:r>
            <a:endParaRPr lang="en-US" dirty="0"/>
          </a:p>
          <a:p>
            <a:r>
              <a:rPr lang="en-US" dirty="0" smtClean="0"/>
              <a:t>Data sources</a:t>
            </a:r>
          </a:p>
          <a:p>
            <a:pPr marL="857250" lvl="1" indent="-457200"/>
            <a:r>
              <a:rPr lang="en-US" dirty="0"/>
              <a:t>K</a:t>
            </a:r>
            <a:r>
              <a:rPr lang="en-US" dirty="0" smtClean="0"/>
              <a:t>now the strengths and weaknesses</a:t>
            </a:r>
          </a:p>
          <a:p>
            <a:pPr marL="857250" lvl="1" indent="-457200"/>
            <a:r>
              <a:rPr lang="en-US" dirty="0" smtClean="0"/>
              <a:t>Match question with data source</a:t>
            </a:r>
          </a:p>
          <a:p>
            <a:pPr marL="457200" indent="-457200"/>
            <a:r>
              <a:rPr lang="en-US" dirty="0" smtClean="0"/>
              <a:t>Triangulation of data sources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891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Appraising data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 to: </a:t>
            </a:r>
            <a:r>
              <a:rPr lang="en-US" dirty="0"/>
              <a:t>Moultrie T, Dorrington R, Hill A, </a:t>
            </a:r>
            <a:r>
              <a:rPr lang="en-US" dirty="0" err="1" smtClean="0"/>
              <a:t>Timæus</a:t>
            </a:r>
            <a:r>
              <a:rPr lang="en-US" dirty="0" smtClean="0"/>
              <a:t> </a:t>
            </a:r>
            <a:r>
              <a:rPr lang="en-US" dirty="0"/>
              <a:t>I, </a:t>
            </a:r>
            <a:r>
              <a:rPr lang="en-US" dirty="0" err="1"/>
              <a:t>Zaba</a:t>
            </a:r>
            <a:r>
              <a:rPr lang="en-US" dirty="0"/>
              <a:t> </a:t>
            </a:r>
            <a:r>
              <a:rPr lang="en-US" dirty="0" smtClean="0"/>
              <a:t>B (</a:t>
            </a:r>
            <a:r>
              <a:rPr lang="en-US" dirty="0" err="1" smtClean="0"/>
              <a:t>eds</a:t>
            </a:r>
            <a:r>
              <a:rPr lang="en-US" dirty="0" smtClean="0"/>
              <a:t>) 2013 “</a:t>
            </a:r>
            <a:r>
              <a:rPr lang="en-US" i="1" dirty="0"/>
              <a:t>Tools for Demographic </a:t>
            </a:r>
            <a:r>
              <a:rPr lang="en-US" i="1" dirty="0" smtClean="0"/>
              <a:t>Estimation</a:t>
            </a:r>
            <a:r>
              <a:rPr lang="en-US" dirty="0" smtClean="0"/>
              <a:t>” Paris: IUSSP </a:t>
            </a:r>
          </a:p>
          <a:p>
            <a:pPr lvl="1"/>
            <a:r>
              <a:rPr lang="en-US" dirty="0" smtClean="0"/>
              <a:t>Population statistics are subject to error – are the data accurate enough for the application?</a:t>
            </a:r>
          </a:p>
          <a:p>
            <a:pPr lvl="1"/>
            <a:r>
              <a:rPr lang="en-US" dirty="0" smtClean="0"/>
              <a:t>Coverage errors and content errors</a:t>
            </a:r>
          </a:p>
          <a:p>
            <a:pPr lvl="1"/>
            <a:r>
              <a:rPr lang="en-US" dirty="0" smtClean="0"/>
              <a:t>Obtain as much background documentation as possible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0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Sub-fields in the journal: Demography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1371600"/>
            <a:ext cx="9574797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6304134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alpha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tx1">
                    <a:alpha val="50000"/>
                  </a:schemeClr>
                </a:solidFill>
                <a:hlinkClick r:id="rId3"/>
              </a:rPr>
              <a:t>http</a:t>
            </a:r>
            <a:r>
              <a:rPr lang="en-US" sz="1400" dirty="0">
                <a:solidFill>
                  <a:schemeClr val="tx1">
                    <a:alpha val="50000"/>
                  </a:schemeClr>
                </a:solidFill>
                <a:hlinkClick r:id="rId3"/>
              </a:rPr>
              <a:t>://</a:t>
            </a:r>
            <a:r>
              <a:rPr lang="en-US" sz="1400" dirty="0" smtClean="0">
                <a:solidFill>
                  <a:schemeClr val="tx1">
                    <a:alpha val="50000"/>
                  </a:schemeClr>
                </a:solidFill>
                <a:hlinkClick r:id="rId3"/>
              </a:rPr>
              <a:t>www.emilyklancher.com/digdemog/tmod/topjournal.html</a:t>
            </a:r>
            <a:endParaRPr lang="en-US" sz="1400" dirty="0" smtClean="0">
              <a:solidFill>
                <a:schemeClr val="tx1">
                  <a:alpha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alpha val="50000"/>
                  </a:schemeClr>
                </a:solidFill>
              </a:rPr>
              <a:t>Accessed 4 May 2016</a:t>
            </a:r>
            <a:endParaRPr lang="en-US" sz="1400" dirty="0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</a:t>
            </a:r>
            <a:r>
              <a:rPr lang="en-US" dirty="0"/>
              <a:t>of possible testing procedures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5410200"/>
          </a:xfrm>
        </p:spPr>
        <p:txBody>
          <a:bodyPr>
            <a:no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onsistency </a:t>
            </a:r>
            <a:r>
              <a:rPr lang="en-US" sz="2800" dirty="0"/>
              <a:t>checks, based on one or more censuses;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omparison </a:t>
            </a:r>
            <a:r>
              <a:rPr lang="en-US" sz="2800" dirty="0"/>
              <a:t>of observed data with a theoretically expected configuration, for example the use of balancing equations and </a:t>
            </a:r>
            <a:r>
              <a:rPr lang="en-US" sz="2800" dirty="0" smtClean="0"/>
              <a:t>population projection </a:t>
            </a:r>
            <a:r>
              <a:rPr lang="en-US" sz="2800" dirty="0"/>
              <a:t>models;</a:t>
            </a:r>
          </a:p>
          <a:p>
            <a:r>
              <a:rPr lang="en-US" sz="2800" dirty="0" smtClean="0"/>
              <a:t>Comparison </a:t>
            </a:r>
            <a:r>
              <a:rPr lang="en-US" sz="2800" dirty="0"/>
              <a:t>of data observed in one country with those observed elsewhere;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omparison </a:t>
            </a:r>
            <a:r>
              <a:rPr lang="en-US" sz="2800" dirty="0"/>
              <a:t>with similar data </a:t>
            </a:r>
            <a:r>
              <a:rPr lang="en-US" sz="2800" dirty="0" smtClean="0"/>
              <a:t>from other sources;</a:t>
            </a:r>
            <a:endParaRPr lang="en-US" sz="2800" dirty="0"/>
          </a:p>
          <a:p>
            <a:r>
              <a:rPr lang="en-US" sz="2800" dirty="0" smtClean="0"/>
              <a:t>Direct </a:t>
            </a:r>
            <a:r>
              <a:rPr lang="en-US" sz="2800" dirty="0"/>
              <a:t>checks (re-enumeration of samples of the population </a:t>
            </a:r>
            <a:r>
              <a:rPr lang="en-US" sz="2800" dirty="0" err="1" smtClean="0"/>
              <a:t>etc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28338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313554"/>
              </p:ext>
            </p:extLst>
          </p:nvPr>
        </p:nvGraphicFramePr>
        <p:xfrm>
          <a:off x="152400" y="146845"/>
          <a:ext cx="8763000" cy="6761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000"/>
                <a:gridCol w="2921000"/>
                <a:gridCol w="2921000"/>
              </a:tblGrid>
              <a:tr h="239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Data type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Strengths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Weaknesses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12047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National Census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Representativity</a:t>
                      </a:r>
                      <a:r>
                        <a:rPr lang="en-US" sz="1400" dirty="0">
                          <a:effectLst/>
                        </a:rPr>
                        <a:t> high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Coverage </a:t>
                      </a:r>
                      <a:r>
                        <a:rPr lang="en-US" sz="1400" dirty="0" smtClean="0">
                          <a:effectLst/>
                        </a:rPr>
                        <a:t>wide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Can model associations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Snap-shot in time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Demographic processes estimated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Very infrequent updates (10 years)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Possible undercount/ non-response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Measurement error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12047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Survey – cross sectional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Representative,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More detail possible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Can model associations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Snap-shot in time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Potential bias in the sample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Sampling design can change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Must use weights to get back to population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Infrequent updates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96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Survey – panel study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Representative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More detail possible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Some temporal dimension/ causality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Potential bias in the sample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Potential attrition bias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Must use weights to get back to population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961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Civil Registration and Vital Statistics (CRVS)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Event-based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Temporal, prospective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Potential </a:t>
                      </a:r>
                      <a:r>
                        <a:rPr lang="en-US" sz="1400" dirty="0" smtClean="0">
                          <a:effectLst/>
                        </a:rPr>
                        <a:t>wide coverage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Coverage low in poor SES sub-populations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Quality may be poor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Hard to release micro-data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Limited co-variates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14478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Health and Demographic Surveillance (HDSS)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Event-based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Temporal, prospective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Frequent </a:t>
                      </a:r>
                      <a:r>
                        <a:rPr lang="en-US" sz="1400" dirty="0">
                          <a:effectLst/>
                        </a:rPr>
                        <a:t>updates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Can pre-populate forms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weights needed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Links to service utilization in real-time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Small area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Representativity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may be limited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Potential Hawthorne effect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Potential attrition bias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0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017427"/>
              </p:ext>
            </p:extLst>
          </p:nvPr>
        </p:nvGraphicFramePr>
        <p:xfrm>
          <a:off x="152400" y="1143000"/>
          <a:ext cx="8763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8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631786"/>
              </p:ext>
            </p:extLst>
          </p:nvPr>
        </p:nvGraphicFramePr>
        <p:xfrm>
          <a:off x="152400" y="914400"/>
          <a:ext cx="8686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56415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Cause-of-death data quality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1" y="1280176"/>
            <a:ext cx="8458200" cy="2514600"/>
          </a:xfrm>
        </p:spPr>
        <p:txBody>
          <a:bodyPr>
            <a:normAutofit/>
          </a:bodyPr>
          <a:lstStyle/>
          <a:p>
            <a:r>
              <a:rPr lang="en-US" dirty="0"/>
              <a:t>Matching </a:t>
            </a:r>
            <a:r>
              <a:rPr lang="en-US" dirty="0" smtClean="0"/>
              <a:t>achieved: 61</a:t>
            </a:r>
            <a:r>
              <a:rPr lang="en-US" dirty="0"/>
              <a:t>% of HDSS </a:t>
            </a:r>
            <a:r>
              <a:rPr lang="en-US" dirty="0" smtClean="0"/>
              <a:t>deaths found in the National Death register</a:t>
            </a:r>
          </a:p>
          <a:p>
            <a:r>
              <a:rPr lang="en-US" dirty="0" smtClean="0"/>
              <a:t>In the HDSS record of this time 85% of deaths were registered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MARK\Desktop\matching result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1" y="3436677"/>
            <a:ext cx="5181600" cy="28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840" y="5328920"/>
            <a:ext cx="1671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Deaths &lt;5years </a:t>
            </a:r>
          </a:p>
          <a:p>
            <a:r>
              <a:rPr lang="en-US" dirty="0" smtClean="0"/>
              <a:t>Lowest in both</a:t>
            </a:r>
          </a:p>
          <a:p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6272570"/>
            <a:ext cx="8382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(Reference: </a:t>
            </a:r>
            <a:r>
              <a:rPr lang="en-US" sz="1100" dirty="0" err="1"/>
              <a:t>Joubert</a:t>
            </a:r>
            <a:r>
              <a:rPr lang="en-US" sz="1100" dirty="0"/>
              <a:t>, J., Bradshaw, D., Kabudula, C., Rao, C., Kahn, K., Mee, P., Tollman, S., Lopez, A.D. and </a:t>
            </a:r>
            <a:r>
              <a:rPr lang="en-US" sz="1100" dirty="0" err="1"/>
              <a:t>Vos</a:t>
            </a:r>
            <a:r>
              <a:rPr lang="en-US" sz="1100" dirty="0"/>
              <a:t>, T., 2014. Record-linkage comparison of verbal autopsy and routine civil registration death certification in rural north-east South Africa: 2006–09. </a:t>
            </a:r>
            <a:r>
              <a:rPr lang="en-US" sz="1100" i="1" dirty="0"/>
              <a:t>International journal of epidemiology</a:t>
            </a:r>
            <a:r>
              <a:rPr lang="en-US" sz="1100" dirty="0"/>
              <a:t>, </a:t>
            </a:r>
            <a:r>
              <a:rPr lang="en-US" sz="1100" i="1" dirty="0"/>
              <a:t>43</a:t>
            </a:r>
            <a:r>
              <a:rPr lang="en-US" sz="1100" dirty="0"/>
              <a:t>(6), pp.1945-1958)</a:t>
            </a:r>
          </a:p>
        </p:txBody>
      </p:sp>
    </p:spTree>
    <p:extLst>
      <p:ext uri="{BB962C8B-B14F-4D97-AF65-F5344CB8AC3E}">
        <p14:creationId xmlns:p14="http://schemas.microsoft.com/office/powerpoint/2010/main" val="598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K\Desktop\New Picture (9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545"/>
            <a:ext cx="9144000" cy="545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09600" y="5450840"/>
            <a:ext cx="7086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38500" y="1676400"/>
            <a:ext cx="38100" cy="37744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391400" y="2931160"/>
            <a:ext cx="304800" cy="193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37180" y="4343400"/>
            <a:ext cx="4572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14320" y="2575078"/>
            <a:ext cx="457200" cy="1889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34640" y="2757958"/>
            <a:ext cx="457200" cy="1889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41320" y="5255260"/>
            <a:ext cx="266700" cy="1955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709" y="127952"/>
            <a:ext cx="578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Misclassification patterns for selected causes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158454"/>
            <a:ext cx="7127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HIV disease misclassification is highlighted by the red line</a:t>
            </a:r>
          </a:p>
          <a:p>
            <a:r>
              <a:rPr lang="en-US" dirty="0" smtClean="0"/>
              <a:t>The blue ovals show the total number of deaths by HIV in the two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\Desktop\hhsize 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3" y="152400"/>
            <a:ext cx="9023350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536" y="6026602"/>
            <a:ext cx="8765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Shoko, M., Collinson, M.A., Lefakane, L., Kahn, K., Tollman, S.M. </a:t>
            </a:r>
            <a:r>
              <a:rPr lang="en-US" sz="1400" dirty="0" smtClean="0"/>
              <a:t>“What </a:t>
            </a:r>
            <a:r>
              <a:rPr lang="en-US" sz="1400" dirty="0"/>
              <a:t>can we learn about South African households by comparing the </a:t>
            </a:r>
            <a:r>
              <a:rPr lang="en-US" sz="1400" dirty="0" smtClean="0"/>
              <a:t>national </a:t>
            </a:r>
            <a:r>
              <a:rPr lang="en-US" sz="1400" dirty="0"/>
              <a:t>Census 2011 with the Agincourt Health and Demographic Surveillance System in the rural northeast Mpumalanga</a:t>
            </a:r>
            <a:r>
              <a:rPr lang="en-US" sz="1400" dirty="0" smtClean="0"/>
              <a:t>?” African Population Studies – revise and resubmit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07947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RK\Desktop\hhsize 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85238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6248400"/>
            <a:ext cx="8656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Wittenberg M, Collinson MA, Harris T, “Decomposing </a:t>
            </a:r>
            <a:r>
              <a:rPr lang="en-US" sz="1600" dirty="0"/>
              <a:t>changes in household measures: Household size and services in South Africa </a:t>
            </a:r>
            <a:r>
              <a:rPr lang="en-US" sz="1600" dirty="0" smtClean="0"/>
              <a:t>1994-2012”, Demographic Research – revise and resubmit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86960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71072"/>
              </p:ext>
            </p:extLst>
          </p:nvPr>
        </p:nvGraphicFramePr>
        <p:xfrm>
          <a:off x="152405" y="1143001"/>
          <a:ext cx="8839194" cy="4573956"/>
        </p:xfrm>
        <a:graphic>
          <a:graphicData uri="http://schemas.openxmlformats.org/drawingml/2006/table">
            <a:tbl>
              <a:tblPr firstRow="1" firstCol="1" bandRow="1"/>
              <a:tblGrid>
                <a:gridCol w="1336302"/>
                <a:gridCol w="625241"/>
                <a:gridCol w="625241"/>
                <a:gridCol w="625241"/>
                <a:gridCol w="625241"/>
                <a:gridCol w="625241"/>
                <a:gridCol w="625241"/>
                <a:gridCol w="625241"/>
                <a:gridCol w="625241"/>
                <a:gridCol w="625241"/>
                <a:gridCol w="625241"/>
                <a:gridCol w="625241"/>
                <a:gridCol w="625241"/>
              </a:tblGrid>
              <a:tr h="30479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Origin Local Municipality Type - From 2006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Destination Local Municipality Type - 2011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Core-Metro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Secondary City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Large Town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Small Town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Mostly Rural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Of Total Internal Migrants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Of Total Internal Migrants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Of Total Internal Migrants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Of Total Internal Migrants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Of Total Internal Migrants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Of Total Internal Migrants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Core-Metro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234873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12.18%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97136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5.04%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117427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6.09%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50142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50725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550302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28.53%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Secondary City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148869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7.72%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52812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2.74%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76641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3.97%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46895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2.43%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29543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1.53%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354760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18.39%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Large Town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166522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8.63%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65272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3.38%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65658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40556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2.10%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35533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1.84%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373542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19.37%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Small Town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132427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6.87%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69091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3.58%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75535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3.92%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38782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2.01%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33389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1.73%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349224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18.11%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Mostly Rural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124006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6.43%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42435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2.20%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69739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3.62%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27162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1.41%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37688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1.95%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301029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15.61%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Internal Migrants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806696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41.82%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326746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16.94%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404999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21.00%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203538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10.55%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186878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9.69%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1928857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100.00%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2" marR="64942" marT="0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6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Municipal Type – Migration Transition </a:t>
            </a:r>
            <a:r>
              <a:rPr lang="en-US" dirty="0"/>
              <a:t>Matrix: Black Males and </a:t>
            </a:r>
            <a:r>
              <a:rPr lang="en-US" dirty="0" smtClean="0"/>
              <a:t>Females</a:t>
            </a:r>
          </a:p>
          <a:p>
            <a:r>
              <a:rPr lang="en-US" dirty="0" smtClean="0"/>
              <a:t>National census 2011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59436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Ginsburg, C., Collinson, M.A., Gómez-</a:t>
            </a:r>
            <a:r>
              <a:rPr lang="en-US" sz="1600" dirty="0" err="1"/>
              <a:t>Olivé</a:t>
            </a:r>
            <a:r>
              <a:rPr lang="en-US" sz="1600" dirty="0"/>
              <a:t>, F.X., Kahn, K., Tollman, S.M. 2016. </a:t>
            </a:r>
            <a:r>
              <a:rPr lang="en-US" sz="1600" dirty="0" smtClean="0"/>
              <a:t>“Migration </a:t>
            </a:r>
            <a:r>
              <a:rPr lang="en-US" sz="1600" dirty="0"/>
              <a:t>and Settlement Change in South Africa: Triangulating Census 2011 with Longitudinal Data from the Agincourt Health and Demographic Surveillance </a:t>
            </a:r>
            <a:r>
              <a:rPr lang="en-US" sz="1600" dirty="0" smtClean="0"/>
              <a:t>System”. </a:t>
            </a:r>
            <a:r>
              <a:rPr lang="en-US" sz="1600" dirty="0"/>
              <a:t>Southern African Journal of Demography (accepted, in press)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0588" y="1840096"/>
            <a:ext cx="479792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3245" y="3672755"/>
            <a:ext cx="2460993" cy="60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8397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63543785"/>
              </p:ext>
            </p:extLst>
          </p:nvPr>
        </p:nvGraphicFramePr>
        <p:xfrm>
          <a:off x="609600" y="838200"/>
          <a:ext cx="4572000" cy="268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46"/>
            <a:ext cx="28289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36793324"/>
              </p:ext>
            </p:extLst>
          </p:nvPr>
        </p:nvGraphicFramePr>
        <p:xfrm>
          <a:off x="4080551" y="3733800"/>
          <a:ext cx="4572000" cy="268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10239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939017" y="1697831"/>
            <a:ext cx="1447800" cy="969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811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Planning services</a:t>
            </a:r>
          </a:p>
          <a:p>
            <a:r>
              <a:rPr lang="en-ZA" dirty="0" smtClean="0"/>
              <a:t>Strengthening the evidence </a:t>
            </a:r>
            <a:r>
              <a:rPr lang="en-ZA" dirty="0"/>
              <a:t>for </a:t>
            </a:r>
            <a:r>
              <a:rPr lang="en-ZA" dirty="0" smtClean="0"/>
              <a:t>developing and targeting policies and programmes</a:t>
            </a:r>
          </a:p>
          <a:p>
            <a:r>
              <a:rPr lang="en-ZA" dirty="0" smtClean="0"/>
              <a:t>Evaluating the impact of policies and programmes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Unprecedented microdata availability</a:t>
            </a:r>
          </a:p>
          <a:p>
            <a:r>
              <a:rPr lang="en-US" dirty="0" smtClean="0"/>
              <a:t>A question must guide the analysis</a:t>
            </a:r>
          </a:p>
          <a:p>
            <a:r>
              <a:rPr lang="en-US" dirty="0" smtClean="0"/>
              <a:t>Different questions favour different data sources</a:t>
            </a:r>
          </a:p>
          <a:p>
            <a:r>
              <a:rPr lang="en-US" dirty="0" smtClean="0"/>
              <a:t>Each dataset has limitations</a:t>
            </a:r>
          </a:p>
          <a:p>
            <a:r>
              <a:rPr lang="en-US" dirty="0" smtClean="0"/>
              <a:t>Where possible triangulate data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3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Censuses – an 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Partial censuses have a long history – but results rarely published</a:t>
            </a:r>
          </a:p>
          <a:p>
            <a:r>
              <a:rPr lang="en-US" sz="2200" dirty="0" smtClean="0"/>
              <a:t>1990 </a:t>
            </a:r>
            <a:r>
              <a:rPr lang="en-US" sz="2200" dirty="0"/>
              <a:t>round of censuses unprecedented – of 153 countries (1M+ population) </a:t>
            </a:r>
            <a:r>
              <a:rPr lang="en-US" sz="2200" dirty="0" smtClean="0"/>
              <a:t>134 conducted </a:t>
            </a:r>
            <a:r>
              <a:rPr lang="en-US" sz="2200" dirty="0"/>
              <a:t>censuses which enumerated 94% of </a:t>
            </a:r>
            <a:r>
              <a:rPr lang="en-US" sz="2200" dirty="0" smtClean="0"/>
              <a:t>the world’s population = </a:t>
            </a:r>
            <a:r>
              <a:rPr lang="en-US" sz="2200" dirty="0"/>
              <a:t>6 billion </a:t>
            </a:r>
            <a:r>
              <a:rPr lang="en-US" sz="2200" dirty="0" smtClean="0"/>
              <a:t>people</a:t>
            </a:r>
          </a:p>
          <a:p>
            <a:r>
              <a:rPr lang="en-US" sz="2200" dirty="0"/>
              <a:t>The </a:t>
            </a:r>
            <a:r>
              <a:rPr lang="en-US" sz="2200" dirty="0" smtClean="0"/>
              <a:t>beginnings of standard designs and classification schemes: </a:t>
            </a:r>
            <a:endParaRPr lang="en-US" sz="2200" dirty="0"/>
          </a:p>
          <a:p>
            <a:pPr lvl="1"/>
            <a:r>
              <a:rPr lang="en-US" sz="2200" dirty="0"/>
              <a:t>United Nations Statistical Division.  </a:t>
            </a:r>
            <a:r>
              <a:rPr lang="en-US" sz="2200" i="1" dirty="0"/>
              <a:t>Principles and Recommendations for Population and Housing Censuses</a:t>
            </a:r>
            <a:r>
              <a:rPr lang="en-US" sz="2200" dirty="0"/>
              <a:t>  (1998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UNESCO</a:t>
            </a:r>
            <a:r>
              <a:rPr lang="en-US" sz="2200" dirty="0"/>
              <a:t>.  </a:t>
            </a:r>
            <a:r>
              <a:rPr lang="en-US" sz="2200" i="1" dirty="0"/>
              <a:t>The International Standard Classification of Educatio</a:t>
            </a:r>
            <a:r>
              <a:rPr lang="en-US" sz="2200" dirty="0"/>
              <a:t>n (ESCED 1997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United </a:t>
            </a:r>
            <a:r>
              <a:rPr lang="en-US" sz="2200" dirty="0"/>
              <a:t>Nations Statistical Division.  </a:t>
            </a:r>
            <a:r>
              <a:rPr lang="en-US" sz="2200" i="1" dirty="0"/>
              <a:t>International Standard Industrial Classification of All Economic Activities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Chronological </a:t>
            </a:r>
            <a:r>
              <a:rPr lang="en-US" sz="2200" dirty="0"/>
              <a:t>and spatial comparability </a:t>
            </a:r>
            <a:r>
              <a:rPr lang="en-US" sz="2200" dirty="0" smtClean="0"/>
              <a:t>hugely increased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200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3176</Words>
  <Application>Microsoft Office PowerPoint</Application>
  <PresentationFormat>On-screen Show (4:3)</PresentationFormat>
  <Paragraphs>759</Paragraphs>
  <Slides>70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Data Methods and Sources An overview</vt:lpstr>
      <vt:lpstr>Data Methods and Sources - Overview</vt:lpstr>
      <vt:lpstr>A changing world</vt:lpstr>
      <vt:lpstr>What is Demography?</vt:lpstr>
      <vt:lpstr>Types of questions</vt:lpstr>
      <vt:lpstr>Sub-fields in the journal: Demography</vt:lpstr>
      <vt:lpstr>Why?</vt:lpstr>
      <vt:lpstr>National census</vt:lpstr>
      <vt:lpstr>Censuses – an introduction</vt:lpstr>
      <vt:lpstr>Census characteristics</vt:lpstr>
      <vt:lpstr>Census practice</vt:lpstr>
      <vt:lpstr>Census topics </vt:lpstr>
      <vt:lpstr>Content universally adopted </vt:lpstr>
      <vt:lpstr>PowerPoint Presentation</vt:lpstr>
      <vt:lpstr>PowerPoint Presentation</vt:lpstr>
      <vt:lpstr>Releasing census microdata</vt:lpstr>
      <vt:lpstr>Census as a sampling frame</vt:lpstr>
      <vt:lpstr>Demographic and Health Surveys</vt:lpstr>
      <vt:lpstr>Demographic and Health Surveys introduction</vt:lpstr>
      <vt:lpstr>DHS methods</vt:lpstr>
      <vt:lpstr>PowerPoint Presentation</vt:lpstr>
      <vt:lpstr>Special topic areas: Biomarkers</vt:lpstr>
      <vt:lpstr>Special topic areas: HIV prevalence</vt:lpstr>
      <vt:lpstr>Special topic areas: Malaria</vt:lpstr>
      <vt:lpstr>Special topic areas: Gender</vt:lpstr>
      <vt:lpstr>Special topic areas: Youth</vt:lpstr>
      <vt:lpstr>Other surveys</vt:lpstr>
      <vt:lpstr>Civil Registration and Vital Statistics</vt:lpstr>
      <vt:lpstr>Civil Registration and Vital Statistics (CRVS)  - Introduction</vt:lpstr>
      <vt:lpstr>How the South African System CRVS works: </vt:lpstr>
      <vt:lpstr>Innovations by SA government to improve coverage of vital registration  </vt:lpstr>
      <vt:lpstr>PowerPoint Presentation</vt:lpstr>
      <vt:lpstr>PowerPoint Presentation</vt:lpstr>
      <vt:lpstr>PowerPoint Presentation</vt:lpstr>
      <vt:lpstr>Health and Demographic Surveillance</vt:lpstr>
      <vt:lpstr>Health and Demographic Surveillance Systems (HDSS)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 to Census and CRVS data in South Africa </vt:lpstr>
      <vt:lpstr>PowerPoint Presentation</vt:lpstr>
      <vt:lpstr>PowerPoint Presentation</vt:lpstr>
      <vt:lpstr>Integrated Public Use Microdata Series (IPUMS) International</vt:lpstr>
      <vt:lpstr>PowerPoint Presentation</vt:lpstr>
      <vt:lpstr>PowerPoint Presentation</vt:lpstr>
      <vt:lpstr>PowerPoint Presentation</vt:lpstr>
      <vt:lpstr>PowerPoint Presentation</vt:lpstr>
      <vt:lpstr>Minnesota Population Centre -  Integrated DHS project (IDHS) </vt:lpstr>
      <vt:lpstr>UNICEF Multiple Indicator Cluster Surveys (MICS) program  </vt:lpstr>
      <vt:lpstr>International Household Survey Network (IHSN)  </vt:lpstr>
      <vt:lpstr>PowerPoint Presentation</vt:lpstr>
      <vt:lpstr>PowerPoint Presentation</vt:lpstr>
      <vt:lpstr> Access to Agincourt HDSS datasets   </vt:lpstr>
      <vt:lpstr>PowerPoint Presentation</vt:lpstr>
      <vt:lpstr>Part 2: Making the most of the data</vt:lpstr>
      <vt:lpstr>Appraising data accuracy</vt:lpstr>
      <vt:lpstr>Types of possible testing procedures </vt:lpstr>
      <vt:lpstr>PowerPoint Presentation</vt:lpstr>
      <vt:lpstr>PowerPoint Presentation</vt:lpstr>
      <vt:lpstr>PowerPoint Presentation</vt:lpstr>
      <vt:lpstr>Cause-of-death data quality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82</cp:revision>
  <dcterms:created xsi:type="dcterms:W3CDTF">2016-06-12T07:11:41Z</dcterms:created>
  <dcterms:modified xsi:type="dcterms:W3CDTF">2016-06-13T10:59:59Z</dcterms:modified>
</cp:coreProperties>
</file>