
<file path=[Content_Types].xml><?xml version="1.0" encoding="utf-8"?>
<Types xmlns="http://schemas.openxmlformats.org/package/2006/content-types">
  <Default Extension="jpeg" ContentType="image/jpeg"/>
  <Default Extension="emf" ContentType="image/x-emf"/>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5" r:id="rId1"/>
  </p:sldMasterIdLst>
  <p:sldIdLst>
    <p:sldId id="256" r:id="rId2"/>
    <p:sldId id="275" r:id="rId3"/>
    <p:sldId id="257" r:id="rId4"/>
    <p:sldId id="266" r:id="rId5"/>
    <p:sldId id="267" r:id="rId6"/>
    <p:sldId id="268" r:id="rId7"/>
    <p:sldId id="269" r:id="rId8"/>
    <p:sldId id="270" r:id="rId9"/>
    <p:sldId id="273" r:id="rId10"/>
    <p:sldId id="288" r:id="rId11"/>
    <p:sldId id="289" r:id="rId12"/>
    <p:sldId id="259" r:id="rId13"/>
    <p:sldId id="260" r:id="rId14"/>
    <p:sldId id="261" r:id="rId15"/>
    <p:sldId id="262" r:id="rId16"/>
    <p:sldId id="290" r:id="rId17"/>
    <p:sldId id="264" r:id="rId18"/>
    <p:sldId id="276" r:id="rId19"/>
    <p:sldId id="285" r:id="rId20"/>
    <p:sldId id="281" r:id="rId21"/>
    <p:sldId id="286" r:id="rId22"/>
    <p:sldId id="287" r:id="rId23"/>
  </p:sldIdLst>
  <p:sldSz cx="12192000" cy="6858000"/>
  <p:notesSz cx="6881813"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65" d="100"/>
          <a:sy n="65" d="100"/>
        </p:scale>
        <p:origin x="53" y="44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0" y="0"/>
            <a:ext cx="12192000" cy="6858000"/>
            <a:chOff x="0" y="0"/>
            <a:chExt cx="12192000" cy="6858000"/>
          </a:xfrm>
        </p:grpSpPr>
        <p:sp>
          <p:nvSpPr>
            <p:cNvPr id="9" name="Rectangle 8"/>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ctrTitle"/>
          </p:nvPr>
        </p:nvSpPr>
        <p:spPr>
          <a:xfrm>
            <a:off x="1154955" y="2099733"/>
            <a:ext cx="8825658" cy="2677648"/>
          </a:xfrm>
        </p:spPr>
        <p:txBody>
          <a:bodyPr anchor="b"/>
          <a:lstStyle>
            <a:lvl1pPr>
              <a:defRPr sz="5400"/>
            </a:lvl1pPr>
          </a:lstStyle>
          <a:p>
            <a:r>
              <a:rPr lang="en-US" smtClean="0"/>
              <a:t>Click to edit Master title style</a:t>
            </a:r>
            <a:endParaRPr lang="en-US" dirty="0"/>
          </a:p>
        </p:txBody>
      </p:sp>
      <p:sp>
        <p:nvSpPr>
          <p:cNvPr id="3" name="Subtitle 2"/>
          <p:cNvSpPr>
            <a:spLocks noGrp="1"/>
          </p:cNvSpPr>
          <p:nvPr>
            <p:ph type="subTitle" idx="1"/>
          </p:nvPr>
        </p:nvSpPr>
        <p:spPr bwMode="gray">
          <a:xfrm>
            <a:off x="1154955" y="4777380"/>
            <a:ext cx="8825658" cy="861420"/>
          </a:xfrm>
        </p:spPr>
        <p:txBody>
          <a:bodyPr anchor="t"/>
          <a:lstStyle>
            <a:lvl1pPr marL="0" indent="0" algn="l">
              <a:buNone/>
              <a:defRPr cap="all">
                <a:solidFill>
                  <a:schemeClr val="accent1">
                    <a:lumMod val="60000"/>
                    <a:lumOff val="4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bwMode="gray">
          <a:xfrm rot="5400000">
            <a:off x="10158984" y="1792224"/>
            <a:ext cx="990599" cy="304799"/>
          </a:xfrm>
        </p:spPr>
        <p:txBody>
          <a:bodyPr anchor="t"/>
          <a:lstStyle>
            <a:lvl1pPr algn="l">
              <a:defRPr b="0" i="0">
                <a:solidFill>
                  <a:schemeClr val="bg1">
                    <a:alpha val="60000"/>
                  </a:schemeClr>
                </a:solidFill>
              </a:defRPr>
            </a:lvl1pPr>
          </a:lstStyle>
          <a:p>
            <a:fld id="{0A3C85D7-220E-45FB-9434-762E4D741DAA}" type="datetimeFigureOut">
              <a:rPr lang="en-GB" smtClean="0"/>
              <a:t>25/10/2016</a:t>
            </a:fld>
            <a:endParaRPr lang="en-GB"/>
          </a:p>
        </p:txBody>
      </p:sp>
      <p:sp>
        <p:nvSpPr>
          <p:cNvPr id="5" name="Footer Placeholder 4"/>
          <p:cNvSpPr>
            <a:spLocks noGrp="1"/>
          </p:cNvSpPr>
          <p:nvPr>
            <p:ph type="ftr" sz="quarter" idx="11"/>
          </p:nvPr>
        </p:nvSpPr>
        <p:spPr bwMode="gray">
          <a:xfrm rot="5400000">
            <a:off x="8951976" y="3227832"/>
            <a:ext cx="3859795" cy="304801"/>
          </a:xfrm>
        </p:spPr>
        <p:txBody>
          <a:bodyPr/>
          <a:lstStyle>
            <a:lvl1pPr>
              <a:defRPr b="0" i="0">
                <a:solidFill>
                  <a:schemeClr val="bg1">
                    <a:alpha val="60000"/>
                  </a:schemeClr>
                </a:solidFill>
              </a:defRPr>
            </a:lvl1pPr>
          </a:lstStyle>
          <a:p>
            <a:endParaRPr lang="en-GB"/>
          </a:p>
        </p:txBody>
      </p:sp>
      <p:sp>
        <p:nvSpPr>
          <p:cNvPr id="11" name="Rectangle 10"/>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12" name="Slide Number Placeholder 5"/>
          <p:cNvSpPr>
            <a:spLocks noGrp="1"/>
          </p:cNvSpPr>
          <p:nvPr>
            <p:ph type="sldNum" sz="quarter" idx="12"/>
          </p:nvPr>
        </p:nvSpPr>
        <p:spPr>
          <a:xfrm>
            <a:off x="10352540" y="295729"/>
            <a:ext cx="838199" cy="767687"/>
          </a:xfrm>
        </p:spPr>
        <p:txBody>
          <a:bodyPr/>
          <a:lstStyle/>
          <a:p>
            <a:fld id="{0F8B0F2D-7D51-4700-A64F-BE2DAA284AF0}" type="slidenum">
              <a:rPr lang="en-GB" smtClean="0"/>
              <a:t>‹#›</a:t>
            </a:fld>
            <a:endParaRPr lang="en-GB"/>
          </a:p>
        </p:txBody>
      </p:sp>
    </p:spTree>
    <p:extLst>
      <p:ext uri="{BB962C8B-B14F-4D97-AF65-F5344CB8AC3E}">
        <p14:creationId xmlns:p14="http://schemas.microsoft.com/office/powerpoint/2010/main" val="400513731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3" name="Rectangle 12"/>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Freeform 5"/>
            <p:cNvSpPr/>
            <p:nvPr/>
          </p:nvSpPr>
          <p:spPr bwMode="gray">
            <a:xfrm rot="10371525">
              <a:off x="263767" y="4438254"/>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1" name="Freeform 5"/>
            <p:cNvSpPr/>
            <p:nvPr/>
          </p:nvSpPr>
          <p:spPr bwMode="gray">
            <a:xfrm rot="10800000">
              <a:off x="459506" y="321130"/>
              <a:ext cx="11277600" cy="4533900"/>
            </a:xfrm>
            <a:custGeom>
              <a:avLst/>
              <a:gdLst/>
              <a:ahLst/>
              <a:cxnLst/>
              <a:rect l="0" t="0" r="r" b="b"/>
              <a:pathLst>
                <a:path w="7104" h="2856">
                  <a:moveTo>
                    <a:pt x="0" y="0"/>
                  </a:moveTo>
                  <a:lnTo>
                    <a:pt x="0" y="2856"/>
                  </a:lnTo>
                  <a:lnTo>
                    <a:pt x="7104" y="2856"/>
                  </a:lnTo>
                  <a:lnTo>
                    <a:pt x="7104" y="1"/>
                  </a:lnTo>
                  <a:lnTo>
                    <a:pt x="7104" y="1"/>
                  </a:lnTo>
                  <a:lnTo>
                    <a:pt x="6943" y="26"/>
                  </a:lnTo>
                  <a:lnTo>
                    <a:pt x="6782" y="50"/>
                  </a:lnTo>
                  <a:lnTo>
                    <a:pt x="6621" y="73"/>
                  </a:lnTo>
                  <a:lnTo>
                    <a:pt x="6459" y="93"/>
                  </a:lnTo>
                  <a:lnTo>
                    <a:pt x="6298" y="113"/>
                  </a:lnTo>
                  <a:lnTo>
                    <a:pt x="6136" y="132"/>
                  </a:lnTo>
                  <a:lnTo>
                    <a:pt x="5976" y="148"/>
                  </a:lnTo>
                  <a:lnTo>
                    <a:pt x="5814" y="163"/>
                  </a:lnTo>
                  <a:lnTo>
                    <a:pt x="5653" y="177"/>
                  </a:lnTo>
                  <a:lnTo>
                    <a:pt x="5494" y="189"/>
                  </a:lnTo>
                  <a:lnTo>
                    <a:pt x="5334" y="201"/>
                  </a:lnTo>
                  <a:lnTo>
                    <a:pt x="5175" y="211"/>
                  </a:lnTo>
                  <a:lnTo>
                    <a:pt x="5017" y="219"/>
                  </a:lnTo>
                  <a:lnTo>
                    <a:pt x="4859" y="227"/>
                  </a:lnTo>
                  <a:lnTo>
                    <a:pt x="4703" y="234"/>
                  </a:lnTo>
                  <a:lnTo>
                    <a:pt x="4548" y="239"/>
                  </a:lnTo>
                  <a:lnTo>
                    <a:pt x="4393" y="243"/>
                  </a:lnTo>
                  <a:lnTo>
                    <a:pt x="4240" y="247"/>
                  </a:lnTo>
                  <a:lnTo>
                    <a:pt x="4088" y="249"/>
                  </a:lnTo>
                  <a:lnTo>
                    <a:pt x="3937" y="251"/>
                  </a:lnTo>
                  <a:lnTo>
                    <a:pt x="3788" y="252"/>
                  </a:lnTo>
                  <a:lnTo>
                    <a:pt x="3640" y="251"/>
                  </a:lnTo>
                  <a:lnTo>
                    <a:pt x="3494" y="251"/>
                  </a:lnTo>
                  <a:lnTo>
                    <a:pt x="3349" y="249"/>
                  </a:lnTo>
                  <a:lnTo>
                    <a:pt x="3207" y="246"/>
                  </a:lnTo>
                  <a:lnTo>
                    <a:pt x="3066" y="243"/>
                  </a:lnTo>
                  <a:lnTo>
                    <a:pt x="2928" y="240"/>
                  </a:lnTo>
                  <a:lnTo>
                    <a:pt x="2791" y="235"/>
                  </a:lnTo>
                  <a:lnTo>
                    <a:pt x="2656" y="230"/>
                  </a:lnTo>
                  <a:lnTo>
                    <a:pt x="2524" y="225"/>
                  </a:lnTo>
                  <a:lnTo>
                    <a:pt x="2266" y="212"/>
                  </a:lnTo>
                  <a:lnTo>
                    <a:pt x="2019" y="198"/>
                  </a:lnTo>
                  <a:lnTo>
                    <a:pt x="1782" y="183"/>
                  </a:lnTo>
                  <a:lnTo>
                    <a:pt x="1557" y="167"/>
                  </a:lnTo>
                  <a:lnTo>
                    <a:pt x="1343" y="150"/>
                  </a:lnTo>
                  <a:lnTo>
                    <a:pt x="1144" y="132"/>
                  </a:lnTo>
                  <a:lnTo>
                    <a:pt x="957" y="114"/>
                  </a:lnTo>
                  <a:lnTo>
                    <a:pt x="785" y="96"/>
                  </a:lnTo>
                  <a:lnTo>
                    <a:pt x="627" y="79"/>
                  </a:lnTo>
                  <a:lnTo>
                    <a:pt x="487" y="63"/>
                  </a:lnTo>
                  <a:lnTo>
                    <a:pt x="361" y="48"/>
                  </a:lnTo>
                  <a:lnTo>
                    <a:pt x="254" y="35"/>
                  </a:lnTo>
                  <a:lnTo>
                    <a:pt x="165" y="23"/>
                  </a:lnTo>
                  <a:lnTo>
                    <a:pt x="42" y="6"/>
                  </a:lnTo>
                  <a:lnTo>
                    <a:pt x="0" y="0"/>
                  </a:lnTo>
                  <a:lnTo>
                    <a:pt x="0" y="0"/>
                  </a:lnTo>
                  <a:close/>
                </a:path>
              </a:pathLst>
            </a:custGeom>
            <a:solidFill>
              <a:schemeClr val="bg1"/>
            </a:solidFill>
            <a:ln>
              <a:noFill/>
            </a:ln>
          </p:spPr>
        </p:sp>
        <p:sp>
          <p:nvSpPr>
            <p:cNvPr id="15"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4" y="4969927"/>
            <a:ext cx="8825659" cy="566738"/>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154954" y="685800"/>
            <a:ext cx="8825659" cy="3429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1154954" y="5536665"/>
            <a:ext cx="8825658" cy="493712"/>
          </a:xfrm>
        </p:spPr>
        <p:txBody>
          <a:bodyPr>
            <a:normAutofit/>
          </a:bodyPr>
          <a:lstStyle>
            <a:lvl1pPr marL="0" indent="0">
              <a:buNone/>
              <a:defRPr sz="1200">
                <a:solidFill>
                  <a:schemeClr val="accent1">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A3C85D7-220E-45FB-9434-762E4D741DAA}" type="datetimeFigureOut">
              <a:rPr lang="en-GB" smtClean="0"/>
              <a:t>25/10/2016</a:t>
            </a:fld>
            <a:endParaRPr lang="en-GB"/>
          </a:p>
        </p:txBody>
      </p:sp>
      <p:sp>
        <p:nvSpPr>
          <p:cNvPr id="6" name="Footer Placeholder 5"/>
          <p:cNvSpPr>
            <a:spLocks noGrp="1"/>
          </p:cNvSpPr>
          <p:nvPr>
            <p:ph type="ftr" sz="quarter" idx="11"/>
          </p:nvPr>
        </p:nvSpPr>
        <p:spPr/>
        <p:txBody>
          <a:bodyPr/>
          <a:lstStyle/>
          <a:p>
            <a:endParaRPr lang="en-GB"/>
          </a:p>
        </p:txBody>
      </p:sp>
      <p:sp>
        <p:nvSpPr>
          <p:cNvPr id="16" name="Rectangle 15"/>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0F8B0F2D-7D51-4700-A64F-BE2DAA284AF0}" type="slidenum">
              <a:rPr lang="en-GB" smtClean="0"/>
              <a:t>‹#›</a:t>
            </a:fld>
            <a:endParaRPr lang="en-GB"/>
          </a:p>
        </p:txBody>
      </p:sp>
    </p:spTree>
    <p:extLst>
      <p:ext uri="{BB962C8B-B14F-4D97-AF65-F5344CB8AC3E}">
        <p14:creationId xmlns:p14="http://schemas.microsoft.com/office/powerpoint/2010/main" val="253899326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Title and Caption">
    <p:spTree>
      <p:nvGrpSpPr>
        <p:cNvPr id="1" name=""/>
        <p:cNvGrpSpPr/>
        <p:nvPr/>
      </p:nvGrpSpPr>
      <p:grpSpPr>
        <a:xfrm>
          <a:off x="0" y="0"/>
          <a:ext cx="0" cy="0"/>
          <a:chOff x="0" y="0"/>
          <a:chExt cx="0" cy="0"/>
        </a:xfrm>
      </p:grpSpPr>
      <p:grpSp>
        <p:nvGrpSpPr>
          <p:cNvPr id="7" name="Group 6"/>
          <p:cNvGrpSpPr/>
          <p:nvPr/>
        </p:nvGrpSpPr>
        <p:grpSpPr>
          <a:xfrm>
            <a:off x="0" y="0"/>
            <a:ext cx="12192000" cy="6858000"/>
            <a:chOff x="0" y="0"/>
            <a:chExt cx="12192000" cy="6858000"/>
          </a:xfrm>
        </p:grpSpPr>
        <p:sp>
          <p:nvSpPr>
            <p:cNvPr id="11" name="Rectangle 10"/>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Oval 13"/>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5" name="Freeform 5"/>
            <p:cNvSpPr/>
            <p:nvPr/>
          </p:nvSpPr>
          <p:spPr bwMode="gray">
            <a:xfrm rot="21010068">
              <a:off x="8490951" y="2714874"/>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7" name="Freeform 5"/>
            <p:cNvSpPr/>
            <p:nvPr/>
          </p:nvSpPr>
          <p:spPr bwMode="gray">
            <a:xfrm>
              <a:off x="455612" y="2801319"/>
              <a:ext cx="11277600" cy="3602637"/>
            </a:xfrm>
            <a:custGeom>
              <a:avLst/>
              <a:gdLst/>
              <a:ahLst/>
              <a:cxnLst/>
              <a:rect l="l" t="t" r="r" b="b"/>
              <a:pathLst>
                <a:path w="10000" h="7946">
                  <a:moveTo>
                    <a:pt x="0" y="0"/>
                  </a:moveTo>
                  <a:lnTo>
                    <a:pt x="0" y="7945"/>
                  </a:lnTo>
                  <a:lnTo>
                    <a:pt x="10000" y="7946"/>
                  </a:lnTo>
                  <a:lnTo>
                    <a:pt x="10000" y="4"/>
                  </a:lnTo>
                  <a:lnTo>
                    <a:pt x="10000" y="4"/>
                  </a:lnTo>
                  <a:lnTo>
                    <a:pt x="9773" y="91"/>
                  </a:lnTo>
                  <a:lnTo>
                    <a:pt x="9547" y="175"/>
                  </a:lnTo>
                  <a:lnTo>
                    <a:pt x="9320" y="256"/>
                  </a:lnTo>
                  <a:lnTo>
                    <a:pt x="9092" y="326"/>
                  </a:lnTo>
                  <a:lnTo>
                    <a:pt x="8865" y="396"/>
                  </a:lnTo>
                  <a:lnTo>
                    <a:pt x="8637" y="462"/>
                  </a:lnTo>
                  <a:lnTo>
                    <a:pt x="8412" y="518"/>
                  </a:lnTo>
                  <a:lnTo>
                    <a:pt x="8184" y="571"/>
                  </a:lnTo>
                  <a:lnTo>
                    <a:pt x="7957" y="620"/>
                  </a:lnTo>
                  <a:lnTo>
                    <a:pt x="7734" y="662"/>
                  </a:lnTo>
                  <a:lnTo>
                    <a:pt x="7508" y="704"/>
                  </a:lnTo>
                  <a:lnTo>
                    <a:pt x="7285" y="739"/>
                  </a:lnTo>
                  <a:lnTo>
                    <a:pt x="7062" y="767"/>
                  </a:lnTo>
                  <a:lnTo>
                    <a:pt x="6840" y="795"/>
                  </a:lnTo>
                  <a:lnTo>
                    <a:pt x="6620" y="819"/>
                  </a:lnTo>
                  <a:lnTo>
                    <a:pt x="6402" y="837"/>
                  </a:lnTo>
                  <a:lnTo>
                    <a:pt x="6184" y="851"/>
                  </a:lnTo>
                  <a:lnTo>
                    <a:pt x="5968" y="865"/>
                  </a:lnTo>
                  <a:lnTo>
                    <a:pt x="5755" y="872"/>
                  </a:lnTo>
                  <a:lnTo>
                    <a:pt x="5542" y="879"/>
                  </a:lnTo>
                  <a:lnTo>
                    <a:pt x="5332" y="882"/>
                  </a:lnTo>
                  <a:lnTo>
                    <a:pt x="5124" y="879"/>
                  </a:lnTo>
                  <a:lnTo>
                    <a:pt x="4918" y="879"/>
                  </a:lnTo>
                  <a:lnTo>
                    <a:pt x="4714" y="872"/>
                  </a:lnTo>
                  <a:lnTo>
                    <a:pt x="4514" y="861"/>
                  </a:lnTo>
                  <a:lnTo>
                    <a:pt x="4316" y="851"/>
                  </a:lnTo>
                  <a:lnTo>
                    <a:pt x="4122" y="840"/>
                  </a:lnTo>
                  <a:lnTo>
                    <a:pt x="3929" y="823"/>
                  </a:lnTo>
                  <a:lnTo>
                    <a:pt x="3739" y="805"/>
                  </a:lnTo>
                  <a:lnTo>
                    <a:pt x="3553" y="788"/>
                  </a:lnTo>
                  <a:lnTo>
                    <a:pt x="3190" y="742"/>
                  </a:lnTo>
                  <a:lnTo>
                    <a:pt x="2842" y="693"/>
                  </a:lnTo>
                  <a:lnTo>
                    <a:pt x="2508" y="641"/>
                  </a:lnTo>
                  <a:lnTo>
                    <a:pt x="2192" y="585"/>
                  </a:lnTo>
                  <a:lnTo>
                    <a:pt x="1890" y="525"/>
                  </a:lnTo>
                  <a:lnTo>
                    <a:pt x="1610" y="462"/>
                  </a:lnTo>
                  <a:lnTo>
                    <a:pt x="1347" y="399"/>
                  </a:lnTo>
                  <a:lnTo>
                    <a:pt x="1105" y="336"/>
                  </a:lnTo>
                  <a:lnTo>
                    <a:pt x="883" y="277"/>
                  </a:lnTo>
                  <a:lnTo>
                    <a:pt x="686" y="221"/>
                  </a:lnTo>
                  <a:lnTo>
                    <a:pt x="508" y="168"/>
                  </a:lnTo>
                  <a:lnTo>
                    <a:pt x="358" y="123"/>
                  </a:lnTo>
                  <a:lnTo>
                    <a:pt x="232" y="81"/>
                  </a:lnTo>
                  <a:lnTo>
                    <a:pt x="59" y="21"/>
                  </a:lnTo>
                  <a:lnTo>
                    <a:pt x="0" y="0"/>
                  </a:lnTo>
                  <a:lnTo>
                    <a:pt x="0" y="0"/>
                  </a:lnTo>
                  <a:close/>
                </a:path>
              </a:pathLst>
            </a:custGeom>
            <a:solidFill>
              <a:schemeClr val="bg1"/>
            </a:solidFill>
            <a:ln>
              <a:noFill/>
            </a:ln>
          </p:spPr>
        </p:sp>
        <p:sp>
          <p:nvSpPr>
            <p:cNvPr id="12"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48798" y="1063417"/>
            <a:ext cx="8831816" cy="1372986"/>
          </a:xfrm>
        </p:spPr>
        <p:txBody>
          <a:bodyPr/>
          <a:lstStyle>
            <a:lvl1pPr>
              <a:defRPr sz="4000"/>
            </a:lvl1pPr>
          </a:lstStyle>
          <a:p>
            <a:r>
              <a:rPr lang="en-US" smtClean="0"/>
              <a:t>Click to edit Master title style</a:t>
            </a:r>
            <a:endParaRPr lang="en-US" dirty="0"/>
          </a:p>
        </p:txBody>
      </p:sp>
      <p:sp>
        <p:nvSpPr>
          <p:cNvPr id="8" name="Text Placeholder 3"/>
          <p:cNvSpPr>
            <a:spLocks noGrp="1"/>
          </p:cNvSpPr>
          <p:nvPr>
            <p:ph type="body" sz="half" idx="2"/>
          </p:nvPr>
        </p:nvSpPr>
        <p:spPr>
          <a:xfrm>
            <a:off x="1154954" y="3543300"/>
            <a:ext cx="8825659" cy="24765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0A3C85D7-220E-45FB-9434-762E4D741DAA}" type="datetimeFigureOut">
              <a:rPr lang="en-GB" smtClean="0"/>
              <a:t>25/10/2016</a:t>
            </a:fld>
            <a:endParaRPr lang="en-GB"/>
          </a:p>
        </p:txBody>
      </p:sp>
      <p:sp>
        <p:nvSpPr>
          <p:cNvPr id="5" name="Footer Placeholder 4"/>
          <p:cNvSpPr>
            <a:spLocks noGrp="1"/>
          </p:cNvSpPr>
          <p:nvPr>
            <p:ph type="ftr" sz="quarter" idx="11"/>
          </p:nvPr>
        </p:nvSpPr>
        <p:spPr/>
        <p:txBody>
          <a:bodyPr/>
          <a:lstStyle/>
          <a:p>
            <a:endParaRPr lang="en-GB"/>
          </a:p>
        </p:txBody>
      </p:sp>
      <p:sp>
        <p:nvSpPr>
          <p:cNvPr id="13" name="Rectangle 12"/>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0F8B0F2D-7D51-4700-A64F-BE2DAA284AF0}" type="slidenum">
              <a:rPr lang="en-GB" smtClean="0"/>
              <a:t>‹#›</a:t>
            </a:fld>
            <a:endParaRPr lang="en-GB"/>
          </a:p>
        </p:txBody>
      </p:sp>
    </p:spTree>
    <p:extLst>
      <p:ext uri="{BB962C8B-B14F-4D97-AF65-F5344CB8AC3E}">
        <p14:creationId xmlns:p14="http://schemas.microsoft.com/office/powerpoint/2010/main" val="259479510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Quote with Caption">
    <p:spTree>
      <p:nvGrpSpPr>
        <p:cNvPr id="1" name=""/>
        <p:cNvGrpSpPr/>
        <p:nvPr/>
      </p:nvGrpSpPr>
      <p:grpSpPr>
        <a:xfrm>
          <a:off x="0" y="0"/>
          <a:ext cx="0" cy="0"/>
          <a:chOff x="0" y="0"/>
          <a:chExt cx="0" cy="0"/>
        </a:xfrm>
      </p:grpSpPr>
      <p:grpSp>
        <p:nvGrpSpPr>
          <p:cNvPr id="3" name="Group 2"/>
          <p:cNvGrpSpPr/>
          <p:nvPr/>
        </p:nvGrpSpPr>
        <p:grpSpPr>
          <a:xfrm>
            <a:off x="0" y="0"/>
            <a:ext cx="12192000" cy="6858000"/>
            <a:chOff x="0" y="0"/>
            <a:chExt cx="12192000" cy="6858000"/>
          </a:xfrm>
        </p:grpSpPr>
        <p:sp>
          <p:nvSpPr>
            <p:cNvPr id="17" name="Rectangle 16"/>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0" name="Oval 19"/>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2" name="Oval 21"/>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3" name="Oval 22"/>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4" name="Oval 23"/>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5" name="Oval 24"/>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Freeform 5"/>
            <p:cNvSpPr/>
            <p:nvPr/>
          </p:nvSpPr>
          <p:spPr bwMode="gray">
            <a:xfrm rot="21010068">
              <a:off x="8490951" y="418511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2" name="Freeform 5"/>
            <p:cNvSpPr/>
            <p:nvPr/>
          </p:nvSpPr>
          <p:spPr bwMode="gray">
            <a:xfrm>
              <a:off x="455612" y="4241801"/>
              <a:ext cx="11277600" cy="2337161"/>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8"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16" name="TextBox 15"/>
          <p:cNvSpPr txBox="1"/>
          <p:nvPr/>
        </p:nvSpPr>
        <p:spPr bwMode="gray">
          <a:xfrm>
            <a:off x="881566" y="607336"/>
            <a:ext cx="801912" cy="1569660"/>
          </a:xfrm>
          <a:prstGeom prst="rect">
            <a:avLst/>
          </a:prstGeom>
          <a:noFill/>
        </p:spPr>
        <p:txBody>
          <a:bodyPr wrap="square" rtlCol="0">
            <a:spAutoFit/>
          </a:bodyPr>
          <a:lstStyle/>
          <a:p>
            <a:pPr algn="r"/>
            <a:r>
              <a:rPr lang="en-US" sz="9600" b="0" i="0" dirty="0">
                <a:solidFill>
                  <a:schemeClr val="accent1">
                    <a:lumMod val="60000"/>
                    <a:lumOff val="40000"/>
                  </a:schemeClr>
                </a:solidFill>
                <a:latin typeface="Arial"/>
                <a:cs typeface="Arial"/>
              </a:rPr>
              <a:t>“</a:t>
            </a:r>
          </a:p>
        </p:txBody>
      </p:sp>
      <p:sp>
        <p:nvSpPr>
          <p:cNvPr id="13" name="TextBox 12"/>
          <p:cNvSpPr txBox="1"/>
          <p:nvPr/>
        </p:nvSpPr>
        <p:spPr bwMode="gray">
          <a:xfrm>
            <a:off x="9884458" y="2613787"/>
            <a:ext cx="652763" cy="1569660"/>
          </a:xfrm>
          <a:prstGeom prst="rect">
            <a:avLst/>
          </a:prstGeom>
          <a:noFill/>
        </p:spPr>
        <p:txBody>
          <a:bodyPr wrap="square" rtlCol="0">
            <a:spAutoFit/>
          </a:bodyPr>
          <a:lstStyle/>
          <a:p>
            <a:pPr algn="r"/>
            <a:r>
              <a:rPr lang="en-US" sz="9600" b="0" i="0" dirty="0">
                <a:solidFill>
                  <a:schemeClr val="accent1">
                    <a:lumMod val="60000"/>
                    <a:lumOff val="40000"/>
                  </a:schemeClr>
                </a:solidFill>
                <a:latin typeface="Arial"/>
                <a:cs typeface="Arial"/>
              </a:rPr>
              <a:t>”</a:t>
            </a:r>
          </a:p>
        </p:txBody>
      </p:sp>
      <p:sp>
        <p:nvSpPr>
          <p:cNvPr id="2" name="Title 1"/>
          <p:cNvSpPr>
            <a:spLocks noGrp="1"/>
          </p:cNvSpPr>
          <p:nvPr>
            <p:ph type="title"/>
          </p:nvPr>
        </p:nvSpPr>
        <p:spPr>
          <a:xfrm>
            <a:off x="1581878" y="982134"/>
            <a:ext cx="8453906" cy="2696632"/>
          </a:xfrm>
        </p:spPr>
        <p:txBody>
          <a:bodyPr/>
          <a:lstStyle>
            <a:lvl1pPr>
              <a:defRPr sz="4000"/>
            </a:lvl1pPr>
          </a:lstStyle>
          <a:p>
            <a:r>
              <a:rPr lang="en-US" smtClean="0"/>
              <a:t>Click to edit Master title style</a:t>
            </a:r>
            <a:endParaRPr lang="en-US" dirty="0"/>
          </a:p>
        </p:txBody>
      </p:sp>
      <p:sp>
        <p:nvSpPr>
          <p:cNvPr id="14" name="Text Placeholder 3"/>
          <p:cNvSpPr>
            <a:spLocks noGrp="1"/>
          </p:cNvSpPr>
          <p:nvPr>
            <p:ph type="body" sz="half" idx="13"/>
          </p:nvPr>
        </p:nvSpPr>
        <p:spPr bwMode="gray">
          <a:xfrm>
            <a:off x="1945945" y="3678766"/>
            <a:ext cx="7731219" cy="342174"/>
          </a:xfrm>
        </p:spPr>
        <p:txBody>
          <a:bodyPr anchor="t">
            <a:normAutofit/>
          </a:bodyPr>
          <a:lstStyle>
            <a:lvl1pPr marL="0" indent="0">
              <a:buNone/>
              <a:defRPr lang="en-US" sz="1400" b="0" i="0" kern="1200" cap="small" dirty="0">
                <a:solidFill>
                  <a:schemeClr val="accent1">
                    <a:lumMod val="60000"/>
                    <a:lumOff val="40000"/>
                  </a:schemeClr>
                </a:solidFill>
                <a:latin typeface="+mn-lt"/>
                <a:ea typeface="+mn-ea"/>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0" name="Text Placeholder 3"/>
          <p:cNvSpPr>
            <a:spLocks noGrp="1"/>
          </p:cNvSpPr>
          <p:nvPr>
            <p:ph type="body" sz="half" idx="2"/>
          </p:nvPr>
        </p:nvSpPr>
        <p:spPr>
          <a:xfrm>
            <a:off x="1154954" y="5029199"/>
            <a:ext cx="9244897" cy="997857"/>
          </a:xfrm>
        </p:spPr>
        <p:txBody>
          <a:bodyPr anchor="ct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0A3C85D7-220E-45FB-9434-762E4D741DAA}" type="datetimeFigureOut">
              <a:rPr lang="en-GB" smtClean="0"/>
              <a:t>25/10/2016</a:t>
            </a:fld>
            <a:endParaRPr lang="en-GB"/>
          </a:p>
        </p:txBody>
      </p:sp>
      <p:sp>
        <p:nvSpPr>
          <p:cNvPr id="5" name="Footer Placeholder 4"/>
          <p:cNvSpPr>
            <a:spLocks noGrp="1"/>
          </p:cNvSpPr>
          <p:nvPr>
            <p:ph type="ftr" sz="quarter" idx="11"/>
          </p:nvPr>
        </p:nvSpPr>
        <p:spPr/>
        <p:txBody>
          <a:bodyPr/>
          <a:lstStyle/>
          <a:p>
            <a:endParaRPr lang="en-GB"/>
          </a:p>
        </p:txBody>
      </p:sp>
      <p:sp>
        <p:nvSpPr>
          <p:cNvPr id="19" name="Rectangle 18"/>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0F8B0F2D-7D51-4700-A64F-BE2DAA284AF0}" type="slidenum">
              <a:rPr lang="en-GB" smtClean="0"/>
              <a:t>‹#›</a:t>
            </a:fld>
            <a:endParaRPr lang="en-GB"/>
          </a:p>
        </p:txBody>
      </p:sp>
    </p:spTree>
    <p:extLst>
      <p:ext uri="{BB962C8B-B14F-4D97-AF65-F5344CB8AC3E}">
        <p14:creationId xmlns:p14="http://schemas.microsoft.com/office/powerpoint/2010/main" val="37935995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p:cSld name="Name Card">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1" name="Rectangle 10"/>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Oval 14"/>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3" name="Freeform 5"/>
            <p:cNvSpPr/>
            <p:nvPr/>
          </p:nvSpPr>
          <p:spPr bwMode="gray">
            <a:xfrm rot="21010068">
              <a:off x="8490951" y="4193583"/>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8" name="Freeform 5"/>
            <p:cNvSpPr/>
            <p:nvPr/>
          </p:nvSpPr>
          <p:spPr bwMode="gray">
            <a:xfrm>
              <a:off x="455612" y="4241801"/>
              <a:ext cx="11277600" cy="2337161"/>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2"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4" y="2370667"/>
            <a:ext cx="8825660" cy="1822514"/>
          </a:xfr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154954" y="5024967"/>
            <a:ext cx="8825659" cy="860400"/>
          </a:xfrm>
        </p:spPr>
        <p:txBody>
          <a:bodyPr anchor="t"/>
          <a:lstStyle>
            <a:lvl1pPr marL="0" indent="0" algn="l">
              <a:buNone/>
              <a:defRPr sz="2000" cap="none">
                <a:solidFill>
                  <a:schemeClr val="accent1">
                    <a:lumMod val="60000"/>
                    <a:lumOff val="4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0A3C85D7-220E-45FB-9434-762E4D741DAA}" type="datetimeFigureOut">
              <a:rPr lang="en-GB" smtClean="0"/>
              <a:t>25/10/2016</a:t>
            </a:fld>
            <a:endParaRPr lang="en-GB"/>
          </a:p>
        </p:txBody>
      </p:sp>
      <p:sp>
        <p:nvSpPr>
          <p:cNvPr id="5" name="Footer Placeholder 4"/>
          <p:cNvSpPr>
            <a:spLocks noGrp="1"/>
          </p:cNvSpPr>
          <p:nvPr>
            <p:ph type="ftr" sz="quarter" idx="11"/>
          </p:nvPr>
        </p:nvSpPr>
        <p:spPr/>
        <p:txBody>
          <a:bodyPr/>
          <a:lstStyle/>
          <a:p>
            <a:endParaRPr lang="en-GB"/>
          </a:p>
        </p:txBody>
      </p:sp>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0F8B0F2D-7D51-4700-A64F-BE2DAA284AF0}" type="slidenum">
              <a:rPr lang="en-GB" smtClean="0"/>
              <a:t>‹#›</a:t>
            </a:fld>
            <a:endParaRPr lang="en-GB"/>
          </a:p>
        </p:txBody>
      </p:sp>
    </p:spTree>
    <p:extLst>
      <p:ext uri="{BB962C8B-B14F-4D97-AF65-F5344CB8AC3E}">
        <p14:creationId xmlns:p14="http://schemas.microsoft.com/office/powerpoint/2010/main" val="81939631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2" name="Title 1"/>
          <p:cNvSpPr>
            <a:spLocks noGrp="1"/>
          </p:cNvSpPr>
          <p:nvPr>
            <p:ph type="title"/>
          </p:nvPr>
        </p:nvSpPr>
        <p:spPr>
          <a:xfrm>
            <a:off x="1154954" y="973668"/>
            <a:ext cx="8825659" cy="706964"/>
          </a:xfrm>
        </p:spPr>
        <p:txBody>
          <a:bodyPr/>
          <a:lstStyle>
            <a:lvl1pPr>
              <a:defRPr sz="3600"/>
            </a:lvl1pPr>
          </a:lstStyle>
          <a:p>
            <a:r>
              <a:rPr lang="en-US" smtClean="0"/>
              <a:t>Click to edit Master title style</a:t>
            </a:r>
            <a:endParaRPr lang="en-US" dirty="0"/>
          </a:p>
        </p:txBody>
      </p:sp>
      <p:sp>
        <p:nvSpPr>
          <p:cNvPr id="3" name="Text Placeholder 2"/>
          <p:cNvSpPr>
            <a:spLocks noGrp="1"/>
          </p:cNvSpPr>
          <p:nvPr>
            <p:ph type="body" idx="1"/>
          </p:nvPr>
        </p:nvSpPr>
        <p:spPr>
          <a:xfrm>
            <a:off x="1154954" y="2603502"/>
            <a:ext cx="3141878"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6" name="Text Placeholder 3"/>
          <p:cNvSpPr>
            <a:spLocks noGrp="1"/>
          </p:cNvSpPr>
          <p:nvPr>
            <p:ph type="body" sz="half" idx="15"/>
          </p:nvPr>
        </p:nvSpPr>
        <p:spPr>
          <a:xfrm>
            <a:off x="1154953" y="3179764"/>
            <a:ext cx="3141879" cy="284729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Text Placeholder 4"/>
          <p:cNvSpPr>
            <a:spLocks noGrp="1"/>
          </p:cNvSpPr>
          <p:nvPr>
            <p:ph type="body" sz="quarter" idx="3"/>
          </p:nvPr>
        </p:nvSpPr>
        <p:spPr>
          <a:xfrm>
            <a:off x="4512721" y="2603500"/>
            <a:ext cx="3147009"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9" name="Text Placeholder 3"/>
          <p:cNvSpPr>
            <a:spLocks noGrp="1"/>
          </p:cNvSpPr>
          <p:nvPr>
            <p:ph type="body" sz="half" idx="16"/>
          </p:nvPr>
        </p:nvSpPr>
        <p:spPr>
          <a:xfrm>
            <a:off x="4512721" y="3179763"/>
            <a:ext cx="3147009" cy="284729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4" name="Text Placeholder 4"/>
          <p:cNvSpPr>
            <a:spLocks noGrp="1"/>
          </p:cNvSpPr>
          <p:nvPr>
            <p:ph type="body" sz="quarter" idx="13"/>
          </p:nvPr>
        </p:nvSpPr>
        <p:spPr>
          <a:xfrm>
            <a:off x="7888135" y="2603501"/>
            <a:ext cx="3145730"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0" name="Text Placeholder 3"/>
          <p:cNvSpPr>
            <a:spLocks noGrp="1"/>
          </p:cNvSpPr>
          <p:nvPr>
            <p:ph type="body" sz="half" idx="17"/>
          </p:nvPr>
        </p:nvSpPr>
        <p:spPr>
          <a:xfrm>
            <a:off x="7888329" y="3179762"/>
            <a:ext cx="3145536" cy="284729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cxnSp>
        <p:nvCxnSpPr>
          <p:cNvPr id="17" name="Straight Connector 16"/>
          <p:cNvCxnSpPr/>
          <p:nvPr/>
        </p:nvCxnSpPr>
        <p:spPr>
          <a:xfrm>
            <a:off x="4403971"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7772401"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6"/>
          <p:cNvSpPr>
            <a:spLocks noGrp="1"/>
          </p:cNvSpPr>
          <p:nvPr>
            <p:ph type="dt" sz="half" idx="10"/>
          </p:nvPr>
        </p:nvSpPr>
        <p:spPr/>
        <p:txBody>
          <a:bodyPr/>
          <a:lstStyle/>
          <a:p>
            <a:fld id="{0A3C85D7-220E-45FB-9434-762E4D741DAA}" type="datetimeFigureOut">
              <a:rPr lang="en-GB" smtClean="0"/>
              <a:t>25/10/2016</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0F8B0F2D-7D51-4700-A64F-BE2DAA284AF0}" type="slidenum">
              <a:rPr lang="en-GB" smtClean="0"/>
              <a:t>‹#›</a:t>
            </a:fld>
            <a:endParaRPr lang="en-GB"/>
          </a:p>
        </p:txBody>
      </p:sp>
    </p:spTree>
    <p:extLst>
      <p:ext uri="{BB962C8B-B14F-4D97-AF65-F5344CB8AC3E}">
        <p14:creationId xmlns:p14="http://schemas.microsoft.com/office/powerpoint/2010/main" val="49001641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2" name="Title 1"/>
          <p:cNvSpPr>
            <a:spLocks noGrp="1"/>
          </p:cNvSpPr>
          <p:nvPr>
            <p:ph type="title"/>
          </p:nvPr>
        </p:nvSpPr>
        <p:spPr>
          <a:xfrm>
            <a:off x="1154954" y="973668"/>
            <a:ext cx="8825659" cy="706964"/>
          </a:xfrm>
        </p:spPr>
        <p:txBody>
          <a:bodyPr/>
          <a:lstStyle>
            <a:lvl1pPr>
              <a:defRPr sz="3600"/>
            </a:lvl1pPr>
          </a:lstStyle>
          <a:p>
            <a:r>
              <a:rPr lang="en-US" smtClean="0"/>
              <a:t>Click to edit Master title style</a:t>
            </a:r>
            <a:endParaRPr lang="en-US" dirty="0"/>
          </a:p>
        </p:txBody>
      </p:sp>
      <p:sp>
        <p:nvSpPr>
          <p:cNvPr id="3" name="Text Placeholder 2"/>
          <p:cNvSpPr>
            <a:spLocks noGrp="1"/>
          </p:cNvSpPr>
          <p:nvPr>
            <p:ph type="body" idx="1"/>
          </p:nvPr>
        </p:nvSpPr>
        <p:spPr>
          <a:xfrm>
            <a:off x="1154954" y="4532844"/>
            <a:ext cx="3050438"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9" name="Picture Placeholder 2"/>
          <p:cNvSpPr>
            <a:spLocks noGrp="1" noChangeAspect="1"/>
          </p:cNvSpPr>
          <p:nvPr>
            <p:ph type="pic" idx="15"/>
          </p:nvPr>
        </p:nvSpPr>
        <p:spPr>
          <a:xfrm>
            <a:off x="1334553" y="2603500"/>
            <a:ext cx="2691242" cy="159151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2" name="Text Placeholder 3"/>
          <p:cNvSpPr>
            <a:spLocks noGrp="1"/>
          </p:cNvSpPr>
          <p:nvPr>
            <p:ph type="body" sz="half" idx="18"/>
          </p:nvPr>
        </p:nvSpPr>
        <p:spPr>
          <a:xfrm>
            <a:off x="1154954" y="5109106"/>
            <a:ext cx="3050438" cy="91795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Text Placeholder 4"/>
          <p:cNvSpPr>
            <a:spLocks noGrp="1"/>
          </p:cNvSpPr>
          <p:nvPr>
            <p:ph type="body" sz="quarter" idx="3"/>
          </p:nvPr>
        </p:nvSpPr>
        <p:spPr>
          <a:xfrm>
            <a:off x="4568865" y="4532844"/>
            <a:ext cx="3050438" cy="576263"/>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1" name="Picture Placeholder 2"/>
          <p:cNvSpPr>
            <a:spLocks noGrp="1" noChangeAspect="1"/>
          </p:cNvSpPr>
          <p:nvPr>
            <p:ph type="pic" idx="21"/>
          </p:nvPr>
        </p:nvSpPr>
        <p:spPr>
          <a:xfrm>
            <a:off x="4748462" y="2603500"/>
            <a:ext cx="2691243" cy="159151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3" name="Text Placeholder 3"/>
          <p:cNvSpPr>
            <a:spLocks noGrp="1"/>
          </p:cNvSpPr>
          <p:nvPr>
            <p:ph type="body" sz="half" idx="19"/>
          </p:nvPr>
        </p:nvSpPr>
        <p:spPr>
          <a:xfrm>
            <a:off x="4570172" y="5109105"/>
            <a:ext cx="3050438" cy="91795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4" name="Text Placeholder 4"/>
          <p:cNvSpPr>
            <a:spLocks noGrp="1"/>
          </p:cNvSpPr>
          <p:nvPr>
            <p:ph type="body" sz="quarter" idx="13"/>
          </p:nvPr>
        </p:nvSpPr>
        <p:spPr>
          <a:xfrm>
            <a:off x="7982775" y="4532845"/>
            <a:ext cx="3051095"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2" name="Picture Placeholder 2"/>
          <p:cNvSpPr>
            <a:spLocks noGrp="1" noChangeAspect="1"/>
          </p:cNvSpPr>
          <p:nvPr>
            <p:ph type="pic" idx="22"/>
          </p:nvPr>
        </p:nvSpPr>
        <p:spPr>
          <a:xfrm>
            <a:off x="8163031" y="2603500"/>
            <a:ext cx="2691242" cy="159151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4" name="Text Placeholder 3"/>
          <p:cNvSpPr>
            <a:spLocks noGrp="1"/>
          </p:cNvSpPr>
          <p:nvPr>
            <p:ph type="body" sz="half" idx="20"/>
          </p:nvPr>
        </p:nvSpPr>
        <p:spPr>
          <a:xfrm>
            <a:off x="7982775" y="5109104"/>
            <a:ext cx="3051096" cy="91795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cxnSp>
        <p:nvCxnSpPr>
          <p:cNvPr id="43" name="Straight Connector 42"/>
          <p:cNvCxnSpPr/>
          <p:nvPr/>
        </p:nvCxnSpPr>
        <p:spPr>
          <a:xfrm>
            <a:off x="4405831"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44" name="Straight Connector 43"/>
          <p:cNvCxnSpPr/>
          <p:nvPr/>
        </p:nvCxnSpPr>
        <p:spPr>
          <a:xfrm>
            <a:off x="7797802"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6"/>
          <p:cNvSpPr>
            <a:spLocks noGrp="1"/>
          </p:cNvSpPr>
          <p:nvPr>
            <p:ph type="dt" sz="half" idx="10"/>
          </p:nvPr>
        </p:nvSpPr>
        <p:spPr/>
        <p:txBody>
          <a:bodyPr/>
          <a:lstStyle/>
          <a:p>
            <a:fld id="{0A3C85D7-220E-45FB-9434-762E4D741DAA}" type="datetimeFigureOut">
              <a:rPr lang="en-GB" smtClean="0"/>
              <a:t>25/10/2016</a:t>
            </a:fld>
            <a:endParaRPr lang="en-GB"/>
          </a:p>
        </p:txBody>
      </p:sp>
      <p:sp>
        <p:nvSpPr>
          <p:cNvPr id="8" name="Footer Placeholder 7"/>
          <p:cNvSpPr>
            <a:spLocks noGrp="1"/>
          </p:cNvSpPr>
          <p:nvPr>
            <p:ph type="ftr" sz="quarter" idx="11"/>
          </p:nvPr>
        </p:nvSpPr>
        <p:spPr>
          <a:xfrm>
            <a:off x="561111" y="6391838"/>
            <a:ext cx="3644282" cy="304801"/>
          </a:xfrm>
        </p:spPr>
        <p:txBody>
          <a:bodyPr/>
          <a:lstStyle/>
          <a:p>
            <a:endParaRPr lang="en-GB"/>
          </a:p>
        </p:txBody>
      </p:sp>
      <p:sp>
        <p:nvSpPr>
          <p:cNvPr id="9" name="Slide Number Placeholder 8"/>
          <p:cNvSpPr>
            <a:spLocks noGrp="1"/>
          </p:cNvSpPr>
          <p:nvPr>
            <p:ph type="sldNum" sz="quarter" idx="12"/>
          </p:nvPr>
        </p:nvSpPr>
        <p:spPr/>
        <p:txBody>
          <a:bodyPr/>
          <a:lstStyle/>
          <a:p>
            <a:fld id="{0F8B0F2D-7D51-4700-A64F-BE2DAA284AF0}" type="slidenum">
              <a:rPr lang="en-GB" smtClean="0"/>
              <a:t>‹#›</a:t>
            </a:fld>
            <a:endParaRPr lang="en-GB"/>
          </a:p>
        </p:txBody>
      </p:sp>
    </p:spTree>
    <p:extLst>
      <p:ext uri="{BB962C8B-B14F-4D97-AF65-F5344CB8AC3E}">
        <p14:creationId xmlns:p14="http://schemas.microsoft.com/office/powerpoint/2010/main" val="139518508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1154954" y="973668"/>
            <a:ext cx="8825659" cy="706964"/>
          </a:xfrm>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154954" y="2603500"/>
            <a:ext cx="8825659" cy="3416300"/>
          </a:xfrm>
        </p:spPr>
        <p:txBody>
          <a:bodyPr vert="eaVert" anchor="t" anchorCtr="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a:xfrm>
            <a:off x="10695439" y="6391838"/>
            <a:ext cx="990599" cy="304799"/>
          </a:xfrm>
        </p:spPr>
        <p:txBody>
          <a:bodyPr/>
          <a:lstStyle/>
          <a:p>
            <a:fld id="{0A3C85D7-220E-45FB-9434-762E4D741DAA}" type="datetimeFigureOut">
              <a:rPr lang="en-GB" smtClean="0"/>
              <a:t>25/10/2016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0F8B0F2D-7D51-4700-A64F-BE2DAA284AF0}" type="slidenum">
              <a:rPr lang="en-GB" smtClean="0"/>
              <a:t>‹#›</a:t>
            </a:fld>
            <a:endParaRPr lang="en-GB"/>
          </a:p>
        </p:txBody>
      </p:sp>
    </p:spTree>
    <p:extLst>
      <p:ext uri="{BB962C8B-B14F-4D97-AF65-F5344CB8AC3E}">
        <p14:creationId xmlns:p14="http://schemas.microsoft.com/office/powerpoint/2010/main" val="309788566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2" name="Rectangle 11"/>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Oval 14"/>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7" name="Rectangle 6"/>
            <p:cNvSpPr/>
            <p:nvPr/>
          </p:nvSpPr>
          <p:spPr bwMode="gray">
            <a:xfrm>
              <a:off x="414867" y="402165"/>
              <a:ext cx="6510866"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7" name="Freeform 5"/>
            <p:cNvSpPr/>
            <p:nvPr/>
          </p:nvSpPr>
          <p:spPr bwMode="gray">
            <a:xfrm rot="5101749">
              <a:off x="6294738" y="457773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0" name="Freeform 5"/>
            <p:cNvSpPr/>
            <p:nvPr/>
          </p:nvSpPr>
          <p:spPr bwMode="gray">
            <a:xfrm rot="5400000">
              <a:off x="4449232"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3"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Vertical Title 1"/>
          <p:cNvSpPr>
            <a:spLocks noGrp="1"/>
          </p:cNvSpPr>
          <p:nvPr>
            <p:ph type="title" orient="vert"/>
          </p:nvPr>
        </p:nvSpPr>
        <p:spPr>
          <a:xfrm>
            <a:off x="8585235" y="1278467"/>
            <a:ext cx="1409965" cy="4748590"/>
          </a:xfrm>
        </p:spPr>
        <p:txBody>
          <a:bodyPr vert="eaVert" anchor="b" anchorCtr="0"/>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154954" y="1278467"/>
            <a:ext cx="6256025" cy="474859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a:xfrm>
            <a:off x="10653104" y="6391838"/>
            <a:ext cx="992135" cy="304799"/>
          </a:xfrm>
        </p:spPr>
        <p:txBody>
          <a:bodyPr/>
          <a:lstStyle/>
          <a:p>
            <a:fld id="{0A3C85D7-220E-45FB-9434-762E4D741DAA}" type="datetimeFigureOut">
              <a:rPr lang="en-GB" smtClean="0"/>
              <a:t>25/10/2016</a:t>
            </a:fld>
            <a:endParaRPr lang="en-GB"/>
          </a:p>
        </p:txBody>
      </p:sp>
      <p:sp>
        <p:nvSpPr>
          <p:cNvPr id="5" name="Footer Placeholder 4"/>
          <p:cNvSpPr>
            <a:spLocks noGrp="1"/>
          </p:cNvSpPr>
          <p:nvPr>
            <p:ph type="ftr" sz="quarter" idx="11"/>
          </p:nvPr>
        </p:nvSpPr>
        <p:spPr/>
        <p:txBody>
          <a:bodyPr/>
          <a:lstStyle/>
          <a:p>
            <a:endParaRPr lang="en-GB"/>
          </a:p>
        </p:txBody>
      </p:sp>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0F8B0F2D-7D51-4700-A64F-BE2DAA284AF0}" type="slidenum">
              <a:rPr lang="en-GB" smtClean="0"/>
              <a:t>‹#›</a:t>
            </a:fld>
            <a:endParaRPr lang="en-GB"/>
          </a:p>
        </p:txBody>
      </p:sp>
    </p:spTree>
    <p:extLst>
      <p:ext uri="{BB962C8B-B14F-4D97-AF65-F5344CB8AC3E}">
        <p14:creationId xmlns:p14="http://schemas.microsoft.com/office/powerpoint/2010/main" val="385372759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a:xfrm>
            <a:off x="1154954" y="2603500"/>
            <a:ext cx="8825659" cy="34163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0A3C85D7-220E-45FB-9434-762E4D741DAA}" type="datetimeFigureOut">
              <a:rPr lang="en-GB" smtClean="0"/>
              <a:t>25/10/2016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0F8B0F2D-7D51-4700-A64F-BE2DAA284AF0}" type="slidenum">
              <a:rPr lang="en-GB" smtClean="0"/>
              <a:t>‹#›</a:t>
            </a:fld>
            <a:endParaRPr lang="en-GB"/>
          </a:p>
        </p:txBody>
      </p:sp>
    </p:spTree>
    <p:extLst>
      <p:ext uri="{BB962C8B-B14F-4D97-AF65-F5344CB8AC3E}">
        <p14:creationId xmlns:p14="http://schemas.microsoft.com/office/powerpoint/2010/main" val="295265290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grpSp>
        <p:nvGrpSpPr>
          <p:cNvPr id="8" name="Group 7"/>
          <p:cNvGrpSpPr/>
          <p:nvPr/>
        </p:nvGrpSpPr>
        <p:grpSpPr>
          <a:xfrm>
            <a:off x="0" y="0"/>
            <a:ext cx="12192000" cy="6858000"/>
            <a:chOff x="0" y="0"/>
            <a:chExt cx="12192000" cy="6858000"/>
          </a:xfrm>
        </p:grpSpPr>
        <p:sp>
          <p:nvSpPr>
            <p:cNvPr id="14" name="Rectangle 13"/>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0" name="Rectangle 9"/>
            <p:cNvSpPr/>
            <p:nvPr/>
          </p:nvSpPr>
          <p:spPr bwMode="gray">
            <a:xfrm>
              <a:off x="7289800" y="402165"/>
              <a:ext cx="4478865"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1" name="Freeform 5"/>
            <p:cNvSpPr/>
            <p:nvPr/>
          </p:nvSpPr>
          <p:spPr bwMode="gray">
            <a:xfrm rot="16200000">
              <a:off x="3787244"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2" name="Freeform 5"/>
            <p:cNvSpPr/>
            <p:nvPr/>
          </p:nvSpPr>
          <p:spPr bwMode="gray">
            <a:xfrm rot="15922489">
              <a:off x="4698352"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5"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4" y="2677645"/>
            <a:ext cx="4351025" cy="2283824"/>
          </a:xfrm>
        </p:spPr>
        <p:txBody>
          <a:bodyPr anchor="ctr"/>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895559" y="2677644"/>
            <a:ext cx="3757545" cy="2283824"/>
          </a:xfrm>
        </p:spPr>
        <p:txBody>
          <a:bodyPr anchor="ctr"/>
          <a:lstStyle>
            <a:lvl1pPr marL="0" indent="0" algn="l">
              <a:buNone/>
              <a:defRPr sz="2000" cap="all">
                <a:solidFill>
                  <a:schemeClr val="accent1">
                    <a:lumMod val="60000"/>
                    <a:lumOff val="4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0A3C85D7-220E-45FB-9434-762E4D741DAA}" type="datetimeFigureOut">
              <a:rPr lang="en-GB" smtClean="0"/>
              <a:t>25/10/2016</a:t>
            </a:fld>
            <a:endParaRPr lang="en-GB"/>
          </a:p>
        </p:txBody>
      </p:sp>
      <p:sp>
        <p:nvSpPr>
          <p:cNvPr id="5" name="Footer Placeholder 4"/>
          <p:cNvSpPr>
            <a:spLocks noGrp="1"/>
          </p:cNvSpPr>
          <p:nvPr>
            <p:ph type="ftr" sz="quarter" idx="11"/>
          </p:nvPr>
        </p:nvSpPr>
        <p:spPr/>
        <p:txBody>
          <a:bodyPr/>
          <a:lstStyle/>
          <a:p>
            <a:endParaRPr lang="en-GB"/>
          </a:p>
        </p:txBody>
      </p:sp>
      <p:sp>
        <p:nvSpPr>
          <p:cNvPr id="16" name="Rectangle 15"/>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0F8B0F2D-7D51-4700-A64F-BE2DAA284AF0}" type="slidenum">
              <a:rPr lang="en-GB" smtClean="0"/>
              <a:t>‹#›</a:t>
            </a:fld>
            <a:endParaRPr lang="en-GB"/>
          </a:p>
        </p:txBody>
      </p:sp>
    </p:spTree>
    <p:extLst>
      <p:ext uri="{BB962C8B-B14F-4D97-AF65-F5344CB8AC3E}">
        <p14:creationId xmlns:p14="http://schemas.microsoft.com/office/powerpoint/2010/main" val="220106427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154954" y="2603500"/>
            <a:ext cx="4825158" cy="3416301"/>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208712" y="2603500"/>
            <a:ext cx="4825159" cy="3416300"/>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0A3C85D7-220E-45FB-9434-762E4D741DAA}" type="datetimeFigureOut">
              <a:rPr lang="en-GB" smtClean="0"/>
              <a:t>25/10/2016</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0F8B0F2D-7D51-4700-A64F-BE2DAA284AF0}" type="slidenum">
              <a:rPr lang="en-GB" smtClean="0"/>
              <a:t>‹#›</a:t>
            </a:fld>
            <a:endParaRPr lang="en-GB"/>
          </a:p>
        </p:txBody>
      </p:sp>
    </p:spTree>
    <p:extLst>
      <p:ext uri="{BB962C8B-B14F-4D97-AF65-F5344CB8AC3E}">
        <p14:creationId xmlns:p14="http://schemas.microsoft.com/office/powerpoint/2010/main" val="234543221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1154954" y="2603500"/>
            <a:ext cx="4825157"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154954" y="3179762"/>
            <a:ext cx="4825158" cy="2840039"/>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208712" y="2603500"/>
            <a:ext cx="4825159"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208712" y="3179762"/>
            <a:ext cx="4825159" cy="2840039"/>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0A3C85D7-220E-45FB-9434-762E4D741DAA}" type="datetimeFigureOut">
              <a:rPr lang="en-GB" smtClean="0"/>
              <a:t>25/10/2016</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0F8B0F2D-7D51-4700-A64F-BE2DAA284AF0}" type="slidenum">
              <a:rPr lang="en-GB" smtClean="0"/>
              <a:t>‹#›</a:t>
            </a:fld>
            <a:endParaRPr lang="en-GB"/>
          </a:p>
        </p:txBody>
      </p:sp>
    </p:spTree>
    <p:extLst>
      <p:ext uri="{BB962C8B-B14F-4D97-AF65-F5344CB8AC3E}">
        <p14:creationId xmlns:p14="http://schemas.microsoft.com/office/powerpoint/2010/main" val="16356162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9" name="Title 1"/>
          <p:cNvSpPr>
            <a:spLocks noGrp="1"/>
          </p:cNvSpPr>
          <p:nvPr>
            <p:ph type="title"/>
          </p:nvPr>
        </p:nvSpPr>
        <p:spPr>
          <a:xfrm>
            <a:off x="1154954" y="973668"/>
            <a:ext cx="8761413" cy="706964"/>
          </a:xfrm>
        </p:spPr>
        <p:txBody>
          <a:bodyPr/>
          <a:lstStyle>
            <a:lvl1pPr>
              <a:defRPr/>
            </a:lvl1p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0A3C85D7-220E-45FB-9434-762E4D741DAA}" type="datetimeFigureOut">
              <a:rPr lang="en-GB" smtClean="0"/>
              <a:t>25/10/2016</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0F8B0F2D-7D51-4700-A64F-BE2DAA284AF0}" type="slidenum">
              <a:rPr lang="en-GB" smtClean="0"/>
              <a:t>‹#›</a:t>
            </a:fld>
            <a:endParaRPr lang="en-GB"/>
          </a:p>
        </p:txBody>
      </p:sp>
    </p:spTree>
    <p:extLst>
      <p:ext uri="{BB962C8B-B14F-4D97-AF65-F5344CB8AC3E}">
        <p14:creationId xmlns:p14="http://schemas.microsoft.com/office/powerpoint/2010/main" val="177766828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A3C85D7-220E-45FB-9434-762E4D741DAA}" type="datetimeFigureOut">
              <a:rPr lang="en-GB" smtClean="0"/>
              <a:t>25/10/2016</a:t>
            </a:fld>
            <a:endParaRPr lang="en-GB"/>
          </a:p>
        </p:txBody>
      </p:sp>
      <p:sp>
        <p:nvSpPr>
          <p:cNvPr id="3" name="Footer Placeholder 2"/>
          <p:cNvSpPr>
            <a:spLocks noGrp="1"/>
          </p:cNvSpPr>
          <p:nvPr>
            <p:ph type="ftr" sz="quarter" idx="11"/>
          </p:nvPr>
        </p:nvSpPr>
        <p:spPr/>
        <p:txBody>
          <a:bodyPr/>
          <a:lstStyle/>
          <a:p>
            <a:endParaRPr lang="en-GB"/>
          </a:p>
        </p:txBody>
      </p:sp>
      <p:sp>
        <p:nvSpPr>
          <p:cNvPr id="7" name="Rectangle 6"/>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4" name="Slide Number Placeholder 3"/>
          <p:cNvSpPr>
            <a:spLocks noGrp="1"/>
          </p:cNvSpPr>
          <p:nvPr>
            <p:ph type="sldNum" sz="quarter" idx="12"/>
          </p:nvPr>
        </p:nvSpPr>
        <p:spPr/>
        <p:txBody>
          <a:bodyPr/>
          <a:lstStyle/>
          <a:p>
            <a:fld id="{0F8B0F2D-7D51-4700-A64F-BE2DAA284AF0}" type="slidenum">
              <a:rPr lang="en-GB" smtClean="0"/>
              <a:t>‹#›</a:t>
            </a:fld>
            <a:endParaRPr lang="en-GB"/>
          </a:p>
        </p:txBody>
      </p:sp>
    </p:spTree>
    <p:extLst>
      <p:ext uri="{BB962C8B-B14F-4D97-AF65-F5344CB8AC3E}">
        <p14:creationId xmlns:p14="http://schemas.microsoft.com/office/powerpoint/2010/main" val="285706995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4" name="Rectangle 13"/>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2" name="Oval 21"/>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1" name="Rectangle 10"/>
            <p:cNvSpPr/>
            <p:nvPr/>
          </p:nvSpPr>
          <p:spPr bwMode="gray">
            <a:xfrm>
              <a:off x="5713412" y="402165"/>
              <a:ext cx="6055253"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8" name="Freeform 5"/>
            <p:cNvSpPr/>
            <p:nvPr/>
          </p:nvSpPr>
          <p:spPr bwMode="gray">
            <a:xfrm rot="15922489">
              <a:off x="3140485"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2" name="Freeform 5"/>
            <p:cNvSpPr/>
            <p:nvPr/>
          </p:nvSpPr>
          <p:spPr bwMode="gray">
            <a:xfrm rot="16200000">
              <a:off x="2229377"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5"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5" y="1295400"/>
            <a:ext cx="2793158" cy="1600200"/>
          </a:xfrm>
        </p:spPr>
        <p:txBody>
          <a:bodyPr anchor="b"/>
          <a:lstStyle>
            <a:lvl1pPr algn="l">
              <a:defRPr sz="2400" b="0"/>
            </a:lvl1pPr>
          </a:lstStyle>
          <a:p>
            <a:r>
              <a:rPr lang="en-US" smtClean="0"/>
              <a:t>Click to edit Master title style</a:t>
            </a:r>
            <a:endParaRPr lang="en-US" dirty="0"/>
          </a:p>
        </p:txBody>
      </p:sp>
      <p:sp>
        <p:nvSpPr>
          <p:cNvPr id="3" name="Content Placeholder 2"/>
          <p:cNvSpPr>
            <a:spLocks noGrp="1"/>
          </p:cNvSpPr>
          <p:nvPr>
            <p:ph idx="1"/>
          </p:nvPr>
        </p:nvSpPr>
        <p:spPr>
          <a:xfrm>
            <a:off x="5781146" y="1447800"/>
            <a:ext cx="5190066" cy="4572000"/>
          </a:xfrm>
        </p:spPr>
        <p:txBody>
          <a:bodyPr anchor="ct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bwMode="gray">
          <a:xfrm>
            <a:off x="1154954" y="3129280"/>
            <a:ext cx="2793158" cy="2895599"/>
          </a:xfrm>
        </p:spPr>
        <p:txBody>
          <a:bodyPr/>
          <a:lstStyle>
            <a:lvl1pPr marL="0" indent="0">
              <a:buNone/>
              <a:defRPr sz="1400">
                <a:solidFill>
                  <a:schemeClr val="accent1">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A3C85D7-220E-45FB-9434-762E4D741DAA}" type="datetimeFigureOut">
              <a:rPr lang="en-GB" smtClean="0"/>
              <a:t>25/10/2016</a:t>
            </a:fld>
            <a:endParaRPr lang="en-GB"/>
          </a:p>
        </p:txBody>
      </p:sp>
      <p:sp>
        <p:nvSpPr>
          <p:cNvPr id="6" name="Footer Placeholder 5"/>
          <p:cNvSpPr>
            <a:spLocks noGrp="1"/>
          </p:cNvSpPr>
          <p:nvPr>
            <p:ph type="ftr" sz="quarter" idx="11"/>
          </p:nvPr>
        </p:nvSpPr>
        <p:spPr/>
        <p:txBody>
          <a:bodyPr/>
          <a:lstStyle/>
          <a:p>
            <a:endParaRPr lang="en-GB"/>
          </a:p>
        </p:txBody>
      </p:sp>
      <p:sp>
        <p:nvSpPr>
          <p:cNvPr id="16" name="Rectangle 15"/>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0F8B0F2D-7D51-4700-A64F-BE2DAA284AF0}" type="slidenum">
              <a:rPr lang="en-GB" smtClean="0"/>
              <a:t>‹#›</a:t>
            </a:fld>
            <a:endParaRPr lang="en-GB"/>
          </a:p>
        </p:txBody>
      </p:sp>
    </p:spTree>
    <p:extLst>
      <p:ext uri="{BB962C8B-B14F-4D97-AF65-F5344CB8AC3E}">
        <p14:creationId xmlns:p14="http://schemas.microsoft.com/office/powerpoint/2010/main" val="250728345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4" name="Rectangle 13"/>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1" name="Rectangle 10"/>
            <p:cNvSpPr/>
            <p:nvPr/>
          </p:nvSpPr>
          <p:spPr bwMode="gray">
            <a:xfrm>
              <a:off x="6172200" y="402165"/>
              <a:ext cx="5596465"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22" name="Freeform 5"/>
            <p:cNvSpPr/>
            <p:nvPr/>
          </p:nvSpPr>
          <p:spPr bwMode="gray">
            <a:xfrm rot="15922489">
              <a:off x="4203594"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2" name="Freeform 5"/>
            <p:cNvSpPr/>
            <p:nvPr/>
          </p:nvSpPr>
          <p:spPr bwMode="gray">
            <a:xfrm rot="16200000">
              <a:off x="3295432"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5"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5" y="1693333"/>
            <a:ext cx="3865134" cy="1735667"/>
          </a:xfrm>
        </p:spPr>
        <p:txBody>
          <a:bodyPr anchor="b">
            <a:normAutofit/>
          </a:bodyPr>
          <a:lstStyle>
            <a:lvl1pPr algn="l">
              <a:defRPr sz="36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6547870" y="1143000"/>
            <a:ext cx="3227193"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marL="0" lvl="0" indent="0" algn="ctr">
              <a:buNone/>
            </a:pPr>
            <a:r>
              <a:rPr lang="en-US" smtClean="0"/>
              <a:t>Click icon to add picture</a:t>
            </a:r>
            <a:endParaRPr lang="en-US" dirty="0"/>
          </a:p>
        </p:txBody>
      </p:sp>
      <p:sp>
        <p:nvSpPr>
          <p:cNvPr id="4" name="Text Placeholder 3"/>
          <p:cNvSpPr>
            <a:spLocks noGrp="1"/>
          </p:cNvSpPr>
          <p:nvPr>
            <p:ph type="body" sz="half" idx="2"/>
          </p:nvPr>
        </p:nvSpPr>
        <p:spPr bwMode="gray">
          <a:xfrm>
            <a:off x="1154954" y="3657600"/>
            <a:ext cx="3859212" cy="1371600"/>
          </a:xfrm>
        </p:spPr>
        <p:txBody>
          <a:bodyPr>
            <a:normAutofit/>
          </a:bodyPr>
          <a:lstStyle>
            <a:lvl1pPr marL="0" indent="0">
              <a:buNone/>
              <a:defRPr sz="1400">
                <a:solidFill>
                  <a:schemeClr val="accent1">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A3C85D7-220E-45FB-9434-762E4D741DAA}" type="datetimeFigureOut">
              <a:rPr lang="en-GB" smtClean="0"/>
              <a:t>25/10/2016</a:t>
            </a:fld>
            <a:endParaRPr lang="en-GB"/>
          </a:p>
        </p:txBody>
      </p:sp>
      <p:sp>
        <p:nvSpPr>
          <p:cNvPr id="6" name="Footer Placeholder 5"/>
          <p:cNvSpPr>
            <a:spLocks noGrp="1"/>
          </p:cNvSpPr>
          <p:nvPr>
            <p:ph type="ftr" sz="quarter" idx="11"/>
          </p:nvPr>
        </p:nvSpPr>
        <p:spPr/>
        <p:txBody>
          <a:bodyPr/>
          <a:lstStyle/>
          <a:p>
            <a:endParaRPr lang="en-GB"/>
          </a:p>
        </p:txBody>
      </p:sp>
      <p:sp>
        <p:nvSpPr>
          <p:cNvPr id="16" name="Rectangle 15"/>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0F8B0F2D-7D51-4700-A64F-BE2DAA284AF0}" type="slidenum">
              <a:rPr lang="en-GB" smtClean="0"/>
              <a:t>‹#›</a:t>
            </a:fld>
            <a:endParaRPr lang="en-GB"/>
          </a:p>
        </p:txBody>
      </p:sp>
    </p:spTree>
    <p:extLst>
      <p:ext uri="{BB962C8B-B14F-4D97-AF65-F5344CB8AC3E}">
        <p14:creationId xmlns:p14="http://schemas.microsoft.com/office/powerpoint/2010/main" val="17120605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jpe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8" name="Group 7"/>
          <p:cNvGrpSpPr/>
          <p:nvPr/>
        </p:nvGrpSpPr>
        <p:grpSpPr>
          <a:xfrm>
            <a:off x="0" y="0"/>
            <a:ext cx="12192000" cy="6858000"/>
            <a:chOff x="0" y="0"/>
            <a:chExt cx="12192000" cy="6858000"/>
          </a:xfrm>
        </p:grpSpPr>
        <p:sp>
          <p:nvSpPr>
            <p:cNvPr id="7" name="Rectangle 6"/>
            <p:cNvSpPr/>
            <p:nvPr/>
          </p:nvSpPr>
          <p:spPr>
            <a:xfrm>
              <a:off x="0" y="0"/>
              <a:ext cx="12192000" cy="6858000"/>
            </a:xfrm>
            <a:prstGeom prst="rect">
              <a:avLst/>
            </a:prstGeom>
            <a:blipFill>
              <a:blip r:embed="rId19">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Oval 12"/>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Freeform 5"/>
            <p:cNvSpPr/>
            <p:nvPr/>
          </p:nvSpPr>
          <p:spPr bwMode="gray">
            <a:xfrm rot="21010068">
              <a:off x="8490951" y="179751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9" name="Freeform 5"/>
            <p:cNvSpPr/>
            <p:nvPr/>
          </p:nvSpPr>
          <p:spPr bwMode="gray">
            <a:xfrm>
              <a:off x="459506" y="1866405"/>
              <a:ext cx="11277600" cy="4533900"/>
            </a:xfrm>
            <a:custGeom>
              <a:avLst/>
              <a:gdLst/>
              <a:ahLst/>
              <a:cxnLst/>
              <a:rect l="0" t="0" r="r" b="b"/>
              <a:pathLst>
                <a:path w="7104" h="2856">
                  <a:moveTo>
                    <a:pt x="0" y="0"/>
                  </a:moveTo>
                  <a:lnTo>
                    <a:pt x="0" y="2856"/>
                  </a:lnTo>
                  <a:lnTo>
                    <a:pt x="7104" y="2856"/>
                  </a:lnTo>
                  <a:lnTo>
                    <a:pt x="7104" y="1"/>
                  </a:lnTo>
                  <a:lnTo>
                    <a:pt x="7104" y="1"/>
                  </a:lnTo>
                  <a:lnTo>
                    <a:pt x="6943" y="26"/>
                  </a:lnTo>
                  <a:lnTo>
                    <a:pt x="6782" y="50"/>
                  </a:lnTo>
                  <a:lnTo>
                    <a:pt x="6621" y="73"/>
                  </a:lnTo>
                  <a:lnTo>
                    <a:pt x="6459" y="93"/>
                  </a:lnTo>
                  <a:lnTo>
                    <a:pt x="6298" y="113"/>
                  </a:lnTo>
                  <a:lnTo>
                    <a:pt x="6136" y="132"/>
                  </a:lnTo>
                  <a:lnTo>
                    <a:pt x="5976" y="148"/>
                  </a:lnTo>
                  <a:lnTo>
                    <a:pt x="5814" y="163"/>
                  </a:lnTo>
                  <a:lnTo>
                    <a:pt x="5653" y="177"/>
                  </a:lnTo>
                  <a:lnTo>
                    <a:pt x="5494" y="189"/>
                  </a:lnTo>
                  <a:lnTo>
                    <a:pt x="5334" y="201"/>
                  </a:lnTo>
                  <a:lnTo>
                    <a:pt x="5175" y="211"/>
                  </a:lnTo>
                  <a:lnTo>
                    <a:pt x="5017" y="219"/>
                  </a:lnTo>
                  <a:lnTo>
                    <a:pt x="4859" y="227"/>
                  </a:lnTo>
                  <a:lnTo>
                    <a:pt x="4703" y="234"/>
                  </a:lnTo>
                  <a:lnTo>
                    <a:pt x="4548" y="239"/>
                  </a:lnTo>
                  <a:lnTo>
                    <a:pt x="4393" y="243"/>
                  </a:lnTo>
                  <a:lnTo>
                    <a:pt x="4240" y="247"/>
                  </a:lnTo>
                  <a:lnTo>
                    <a:pt x="4088" y="249"/>
                  </a:lnTo>
                  <a:lnTo>
                    <a:pt x="3937" y="251"/>
                  </a:lnTo>
                  <a:lnTo>
                    <a:pt x="3788" y="252"/>
                  </a:lnTo>
                  <a:lnTo>
                    <a:pt x="3640" y="251"/>
                  </a:lnTo>
                  <a:lnTo>
                    <a:pt x="3494" y="251"/>
                  </a:lnTo>
                  <a:lnTo>
                    <a:pt x="3349" y="249"/>
                  </a:lnTo>
                  <a:lnTo>
                    <a:pt x="3207" y="246"/>
                  </a:lnTo>
                  <a:lnTo>
                    <a:pt x="3066" y="243"/>
                  </a:lnTo>
                  <a:lnTo>
                    <a:pt x="2928" y="240"/>
                  </a:lnTo>
                  <a:lnTo>
                    <a:pt x="2791" y="235"/>
                  </a:lnTo>
                  <a:lnTo>
                    <a:pt x="2656" y="230"/>
                  </a:lnTo>
                  <a:lnTo>
                    <a:pt x="2524" y="225"/>
                  </a:lnTo>
                  <a:lnTo>
                    <a:pt x="2266" y="212"/>
                  </a:lnTo>
                  <a:lnTo>
                    <a:pt x="2019" y="198"/>
                  </a:lnTo>
                  <a:lnTo>
                    <a:pt x="1782" y="183"/>
                  </a:lnTo>
                  <a:lnTo>
                    <a:pt x="1557" y="167"/>
                  </a:lnTo>
                  <a:lnTo>
                    <a:pt x="1343" y="150"/>
                  </a:lnTo>
                  <a:lnTo>
                    <a:pt x="1144" y="132"/>
                  </a:lnTo>
                  <a:lnTo>
                    <a:pt x="957" y="114"/>
                  </a:lnTo>
                  <a:lnTo>
                    <a:pt x="785" y="96"/>
                  </a:lnTo>
                  <a:lnTo>
                    <a:pt x="627" y="79"/>
                  </a:lnTo>
                  <a:lnTo>
                    <a:pt x="487" y="63"/>
                  </a:lnTo>
                  <a:lnTo>
                    <a:pt x="361" y="48"/>
                  </a:lnTo>
                  <a:lnTo>
                    <a:pt x="254" y="35"/>
                  </a:lnTo>
                  <a:lnTo>
                    <a:pt x="165" y="23"/>
                  </a:lnTo>
                  <a:lnTo>
                    <a:pt x="42" y="6"/>
                  </a:lnTo>
                  <a:lnTo>
                    <a:pt x="0" y="0"/>
                  </a:lnTo>
                  <a:lnTo>
                    <a:pt x="0" y="0"/>
                  </a:lnTo>
                  <a:close/>
                </a:path>
              </a:pathLst>
            </a:custGeom>
            <a:solidFill>
              <a:schemeClr val="bg1"/>
            </a:solidFill>
            <a:ln>
              <a:noFill/>
            </a:ln>
          </p:spPr>
        </p:sp>
        <p:sp>
          <p:nvSpPr>
            <p:cNvPr id="14"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Placeholder 1"/>
          <p:cNvSpPr>
            <a:spLocks noGrp="1"/>
          </p:cNvSpPr>
          <p:nvPr>
            <p:ph type="title"/>
          </p:nvPr>
        </p:nvSpPr>
        <p:spPr bwMode="gray">
          <a:xfrm>
            <a:off x="1154954" y="973668"/>
            <a:ext cx="8761413" cy="706964"/>
          </a:xfrm>
          <a:prstGeom prst="rect">
            <a:avLst/>
          </a:prstGeom>
        </p:spPr>
        <p:txBody>
          <a:bodyPr vert="horz" lIns="91440" tIns="45720" rIns="91440" bIns="45720" rtlCol="0" anchor="ctr">
            <a:noAutofit/>
          </a:bodyPr>
          <a:lstStyle/>
          <a:p>
            <a:r>
              <a:rPr lang="en-US" smtClean="0"/>
              <a:t>Click to edit Master title style</a:t>
            </a:r>
            <a:endParaRPr lang="en-US" dirty="0"/>
          </a:p>
        </p:txBody>
      </p:sp>
      <p:sp>
        <p:nvSpPr>
          <p:cNvPr id="3" name="Text Placeholder 2"/>
          <p:cNvSpPr>
            <a:spLocks noGrp="1"/>
          </p:cNvSpPr>
          <p:nvPr>
            <p:ph type="body" idx="1"/>
          </p:nvPr>
        </p:nvSpPr>
        <p:spPr>
          <a:xfrm>
            <a:off x="1154954" y="2603500"/>
            <a:ext cx="8761413" cy="34163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10653104" y="6391838"/>
            <a:ext cx="990599" cy="304799"/>
          </a:xfrm>
          <a:prstGeom prst="rect">
            <a:avLst/>
          </a:prstGeom>
        </p:spPr>
        <p:txBody>
          <a:bodyPr vert="horz" lIns="91440" tIns="45720" rIns="91440" bIns="45720" rtlCol="0" anchor="ctr"/>
          <a:lstStyle>
            <a:lvl1pPr algn="r">
              <a:defRPr sz="1000" b="1" i="0">
                <a:solidFill>
                  <a:schemeClr val="accent1"/>
                </a:solidFill>
              </a:defRPr>
            </a:lvl1pPr>
          </a:lstStyle>
          <a:p>
            <a:fld id="{0A3C85D7-220E-45FB-9434-762E4D741DAA}" type="datetimeFigureOut">
              <a:rPr lang="en-GB" smtClean="0"/>
              <a:t>25/10/2016</a:t>
            </a:fld>
            <a:endParaRPr lang="en-GB"/>
          </a:p>
        </p:txBody>
      </p:sp>
      <p:sp>
        <p:nvSpPr>
          <p:cNvPr id="5" name="Footer Placeholder 4"/>
          <p:cNvSpPr>
            <a:spLocks noGrp="1"/>
          </p:cNvSpPr>
          <p:nvPr>
            <p:ph type="ftr" sz="quarter" idx="3"/>
          </p:nvPr>
        </p:nvSpPr>
        <p:spPr>
          <a:xfrm>
            <a:off x="561110" y="6391838"/>
            <a:ext cx="3859795" cy="304801"/>
          </a:xfrm>
          <a:prstGeom prst="rect">
            <a:avLst/>
          </a:prstGeom>
        </p:spPr>
        <p:txBody>
          <a:bodyPr vert="horz" lIns="91440" tIns="45720" rIns="91440" bIns="45720" rtlCol="0" anchor="ctr"/>
          <a:lstStyle>
            <a:lvl1pPr algn="l">
              <a:defRPr sz="1000" b="1" i="0">
                <a:solidFill>
                  <a:schemeClr val="accent1"/>
                </a:solidFill>
              </a:defRPr>
            </a:lvl1pPr>
          </a:lstStyle>
          <a:p>
            <a:endParaRPr lang="en-GB"/>
          </a:p>
        </p:txBody>
      </p:sp>
      <p:sp>
        <p:nvSpPr>
          <p:cNvPr id="21" name="Rectangle 20"/>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4"/>
          </p:nvPr>
        </p:nvSpPr>
        <p:spPr bwMode="gray">
          <a:xfrm>
            <a:off x="10352540" y="295729"/>
            <a:ext cx="838199" cy="767687"/>
          </a:xfrm>
          <a:prstGeom prst="rect">
            <a:avLst/>
          </a:prstGeom>
        </p:spPr>
        <p:txBody>
          <a:bodyPr vert="horz" lIns="91440" tIns="45720" rIns="91440" bIns="45720" rtlCol="0" anchor="b"/>
          <a:lstStyle>
            <a:lvl1pPr algn="ctr">
              <a:defRPr sz="2800" b="0" i="0">
                <a:solidFill>
                  <a:schemeClr val="bg1"/>
                </a:solidFill>
              </a:defRPr>
            </a:lvl1pPr>
          </a:lstStyle>
          <a:p>
            <a:fld id="{0F8B0F2D-7D51-4700-A64F-BE2DAA284AF0}" type="slidenum">
              <a:rPr lang="en-GB" smtClean="0"/>
              <a:t>‹#›</a:t>
            </a:fld>
            <a:endParaRPr lang="en-GB"/>
          </a:p>
        </p:txBody>
      </p:sp>
    </p:spTree>
    <p:extLst>
      <p:ext uri="{BB962C8B-B14F-4D97-AF65-F5344CB8AC3E}">
        <p14:creationId xmlns:p14="http://schemas.microsoft.com/office/powerpoint/2010/main" val="3840382691"/>
      </p:ext>
    </p:extLst>
  </p:cSld>
  <p:clrMap bg1="lt1" tx1="dk1" bg2="lt2" tx2="dk2" accent1="accent1" accent2="accent2" accent3="accent3" accent4="accent4" accent5="accent5" accent6="accent6" hlink="hlink" folHlink="folHlink"/>
  <p:sldLayoutIdLst>
    <p:sldLayoutId id="2147483696" r:id="rId1"/>
    <p:sldLayoutId id="2147483697" r:id="rId2"/>
    <p:sldLayoutId id="2147483698" r:id="rId3"/>
    <p:sldLayoutId id="2147483699" r:id="rId4"/>
    <p:sldLayoutId id="2147483700" r:id="rId5"/>
    <p:sldLayoutId id="2147483701" r:id="rId6"/>
    <p:sldLayoutId id="2147483702" r:id="rId7"/>
    <p:sldLayoutId id="2147483703" r:id="rId8"/>
    <p:sldLayoutId id="2147483704" r:id="rId9"/>
    <p:sldLayoutId id="2147483705" r:id="rId10"/>
    <p:sldLayoutId id="2147483706" r:id="rId11"/>
    <p:sldLayoutId id="2147483707" r:id="rId12"/>
    <p:sldLayoutId id="2147483708" r:id="rId13"/>
    <p:sldLayoutId id="2147483709" r:id="rId14"/>
    <p:sldLayoutId id="2147483710" r:id="rId15"/>
    <p:sldLayoutId id="2147483711" r:id="rId16"/>
    <p:sldLayoutId id="2147483712" r:id="rId17"/>
  </p:sldLayoutIdLst>
  <p:txStyles>
    <p:titleStyle>
      <a:lvl1pPr algn="l" defTabSz="457200" rtl="0" eaLnBrk="1" latinLnBrk="0" hangingPunct="1">
        <a:spcBef>
          <a:spcPct val="0"/>
        </a:spcBef>
        <a:buNone/>
        <a:defRPr sz="3600" b="0" i="0" kern="1200">
          <a:solidFill>
            <a:schemeClr val="bg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image" Target="../media/image2.emf"/><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3.gif"/><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3.gif"/><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image" Target="../media/image2.emf"/><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image" Target="../media/image2.emf"/><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image" Target="../media/image2.emf"/><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image" Target="../media/image2.emf"/><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image" Target="../media/image2.emf"/><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image" Target="../media/image2.emf"/><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image" Target="../media/image2.emf"/><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image" Target="../media/image2.emf"/><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image" Target="../media/image2.emf"/><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image" Target="../media/image2.emf"/><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3.gif"/><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image" Target="../media/image2.emf"/><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image" Target="../media/image2.emf"/><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image" Target="../media/image2.emf"/><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image" Target="../media/image2.emf"/><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image" Target="../media/image2.emf"/><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image" Target="../media/image2.emf"/><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image" Target="../media/image2.emf"/><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216240" y="870012"/>
            <a:ext cx="9765437" cy="5228947"/>
          </a:xfrm>
        </p:spPr>
        <p:txBody>
          <a:bodyPr/>
          <a:lstStyle/>
          <a:p>
            <a:pPr algn="ctr"/>
            <a:r>
              <a:rPr lang="en-GB" sz="4400" dirty="0" smtClean="0">
                <a:latin typeface="Algerian" panose="04020705040A02060702" pitchFamily="82" charset="0"/>
              </a:rPr>
              <a:t>Africa </a:t>
            </a:r>
            <a:r>
              <a:rPr lang="en-GB" sz="4400" dirty="0" err="1" smtClean="0">
                <a:latin typeface="Algerian" panose="04020705040A02060702" pitchFamily="82" charset="0"/>
              </a:rPr>
              <a:t>Symbosium</a:t>
            </a:r>
            <a:r>
              <a:rPr lang="en-GB" sz="4400" dirty="0" smtClean="0">
                <a:latin typeface="Algerian" panose="04020705040A02060702" pitchFamily="82" charset="0"/>
              </a:rPr>
              <a:t> on Statistical Development (ASSD) Workshop</a:t>
            </a:r>
            <a:br>
              <a:rPr lang="en-GB" sz="4400" dirty="0" smtClean="0">
                <a:latin typeface="Algerian" panose="04020705040A02060702" pitchFamily="82" charset="0"/>
              </a:rPr>
            </a:br>
            <a:r>
              <a:rPr lang="en-GB" sz="4400" dirty="0" smtClean="0">
                <a:latin typeface="Algerian" panose="04020705040A02060702" pitchFamily="82" charset="0"/>
              </a:rPr>
              <a:t>“</a:t>
            </a:r>
            <a:r>
              <a:rPr lang="en-GB" sz="3200" b="1" i="1" dirty="0" smtClean="0">
                <a:latin typeface="Algerian" panose="04020705040A02060702" pitchFamily="82" charset="0"/>
              </a:rPr>
              <a:t>Conducting Household/Enterprise Survey”</a:t>
            </a:r>
            <a:r>
              <a:rPr lang="en-GB" sz="4400" dirty="0" smtClean="0">
                <a:latin typeface="Algerian" panose="04020705040A02060702" pitchFamily="82" charset="0"/>
              </a:rPr>
              <a:t/>
            </a:r>
            <a:br>
              <a:rPr lang="en-GB" sz="4400" dirty="0" smtClean="0">
                <a:latin typeface="Algerian" panose="04020705040A02060702" pitchFamily="82" charset="0"/>
              </a:rPr>
            </a:br>
            <a:r>
              <a:rPr lang="en-GB" sz="4400" dirty="0" smtClean="0">
                <a:latin typeface="Algerian" panose="04020705040A02060702" pitchFamily="82" charset="0"/>
              </a:rPr>
              <a:t>Presentation by M. </a:t>
            </a:r>
            <a:r>
              <a:rPr lang="en-GB" sz="4400" dirty="0" err="1" smtClean="0">
                <a:latin typeface="Algerian" panose="04020705040A02060702" pitchFamily="82" charset="0"/>
              </a:rPr>
              <a:t>Dzinotizei</a:t>
            </a:r>
            <a:r>
              <a:rPr lang="en-GB" sz="4400" dirty="0" smtClean="0">
                <a:latin typeface="Algerian" panose="04020705040A02060702" pitchFamily="82" charset="0"/>
              </a:rPr>
              <a:t/>
            </a:r>
            <a:br>
              <a:rPr lang="en-GB" sz="4400" dirty="0" smtClean="0">
                <a:latin typeface="Algerian" panose="04020705040A02060702" pitchFamily="82" charset="0"/>
              </a:rPr>
            </a:br>
            <a:r>
              <a:rPr lang="en-GB" sz="4400" dirty="0" smtClean="0">
                <a:latin typeface="Algerian" panose="04020705040A02060702" pitchFamily="82" charset="0"/>
              </a:rPr>
              <a:t>Director-General; ZIMSTAT</a:t>
            </a:r>
            <a:br>
              <a:rPr lang="en-GB" sz="4400" dirty="0" smtClean="0">
                <a:latin typeface="Algerian" panose="04020705040A02060702" pitchFamily="82" charset="0"/>
              </a:rPr>
            </a:br>
            <a:r>
              <a:rPr lang="en-GB" sz="4400" dirty="0" smtClean="0">
                <a:latin typeface="Algerian" panose="04020705040A02060702" pitchFamily="82" charset="0"/>
              </a:rPr>
              <a:t>2-4 November 2016, Tunis; Tunisia</a:t>
            </a:r>
            <a:endParaRPr lang="en-GB" sz="4400" dirty="0">
              <a:latin typeface="Algerian" panose="04020705040A02060702" pitchFamily="82" charset="0"/>
            </a:endParaRPr>
          </a:p>
        </p:txBody>
      </p:sp>
      <p:pic>
        <p:nvPicPr>
          <p:cNvPr id="3" name="Picture 2"/>
          <p:cNvPicPr>
            <a:picLocks noChangeAspect="1"/>
          </p:cNvPicPr>
          <p:nvPr/>
        </p:nvPicPr>
        <p:blipFill>
          <a:blip r:embed="rId2"/>
          <a:stretch>
            <a:fillRect/>
          </a:stretch>
        </p:blipFill>
        <p:spPr>
          <a:xfrm>
            <a:off x="0" y="5992427"/>
            <a:ext cx="1697462" cy="845648"/>
          </a:xfrm>
          <a:prstGeom prst="rect">
            <a:avLst/>
          </a:prstGeom>
        </p:spPr>
      </p:pic>
      <p:pic>
        <p:nvPicPr>
          <p:cNvPr id="4" name="Picture 4" descr="flagfly.gif (25432 bytes)"/>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160020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25987491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latin typeface="Times New Roman" panose="02020603050405020304" pitchFamily="18" charset="0"/>
                <a:cs typeface="Times New Roman" panose="02020603050405020304" pitchFamily="18" charset="0"/>
              </a:rPr>
              <a:t>Maintenance and </a:t>
            </a:r>
            <a:r>
              <a:rPr lang="en-US" b="1" dirty="0" smtClean="0">
                <a:latin typeface="Times New Roman" panose="02020603050405020304" pitchFamily="18" charset="0"/>
                <a:cs typeface="Times New Roman" panose="02020603050405020304" pitchFamily="18" charset="0"/>
              </a:rPr>
              <a:t>Updating </a:t>
            </a:r>
            <a:r>
              <a:rPr lang="en-US" b="1" dirty="0">
                <a:latin typeface="Times New Roman" panose="02020603050405020304" pitchFamily="18" charset="0"/>
                <a:cs typeface="Times New Roman" panose="02020603050405020304" pitchFamily="18" charset="0"/>
              </a:rPr>
              <a:t>of </a:t>
            </a:r>
            <a:r>
              <a:rPr lang="en-US" b="1" dirty="0" smtClean="0">
                <a:latin typeface="Times New Roman" panose="02020603050405020304" pitchFamily="18" charset="0"/>
                <a:cs typeface="Times New Roman" panose="02020603050405020304" pitchFamily="18" charset="0"/>
              </a:rPr>
              <a:t>ZMS12…..</a:t>
            </a:r>
            <a:endParaRPr lang="en-US" dirty="0"/>
          </a:p>
        </p:txBody>
      </p:sp>
      <p:sp>
        <p:nvSpPr>
          <p:cNvPr id="3" name="Content Placeholder 2"/>
          <p:cNvSpPr>
            <a:spLocks noGrp="1"/>
          </p:cNvSpPr>
          <p:nvPr>
            <p:ph idx="1"/>
          </p:nvPr>
        </p:nvSpPr>
        <p:spPr>
          <a:xfrm>
            <a:off x="1154954" y="2357609"/>
            <a:ext cx="10247504" cy="3822853"/>
          </a:xfrm>
        </p:spPr>
        <p:txBody>
          <a:bodyPr>
            <a:normAutofit/>
          </a:bodyPr>
          <a:lstStyle/>
          <a:p>
            <a:r>
              <a:rPr lang="en-US" dirty="0"/>
              <a:t>Changes in administrative divisions affecting a frame unit should be reflected in the Master Sample Frame. </a:t>
            </a:r>
          </a:p>
          <a:p>
            <a:r>
              <a:rPr lang="en-US" dirty="0"/>
              <a:t>Changes that affect the land use sector characteristic of frame units will take place but the classification of the units will stay unchanged between censuses. There is therefore no case for updating the sector classification.</a:t>
            </a:r>
          </a:p>
          <a:p>
            <a:r>
              <a:rPr lang="en-US" dirty="0"/>
              <a:t>Changes in the measure of size do not necessarily have to be reflected in the master sample frame </a:t>
            </a:r>
            <a:endParaRPr lang="en-US" dirty="0" smtClean="0"/>
          </a:p>
          <a:p>
            <a:r>
              <a:rPr lang="en-US" dirty="0" smtClean="0"/>
              <a:t>Updates </a:t>
            </a:r>
            <a:r>
              <a:rPr lang="en-US" dirty="0"/>
              <a:t>of administrative changes and reclassifications should be done regularly for units in the master sampling frame If and only if there are changes in administrative boundaries.  </a:t>
            </a:r>
          </a:p>
          <a:p>
            <a:endParaRPr lang="en-US" dirty="0"/>
          </a:p>
        </p:txBody>
      </p:sp>
      <p:pic>
        <p:nvPicPr>
          <p:cNvPr id="4" name="Picture 3" descr="flagfly.gif (25432 bytes)"/>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60020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4"/>
          <p:cNvPicPr>
            <a:picLocks noChangeAspect="1"/>
          </p:cNvPicPr>
          <p:nvPr/>
        </p:nvPicPr>
        <p:blipFill>
          <a:blip r:embed="rId3"/>
          <a:stretch>
            <a:fillRect/>
          </a:stretch>
        </p:blipFill>
        <p:spPr>
          <a:xfrm>
            <a:off x="0" y="5787613"/>
            <a:ext cx="1697462" cy="1050462"/>
          </a:xfrm>
          <a:prstGeom prst="rect">
            <a:avLst/>
          </a:prstGeom>
        </p:spPr>
      </p:pic>
    </p:spTree>
    <p:extLst>
      <p:ext uri="{BB962C8B-B14F-4D97-AF65-F5344CB8AC3E}">
        <p14:creationId xmlns:p14="http://schemas.microsoft.com/office/powerpoint/2010/main" val="87819542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19200" y="720280"/>
            <a:ext cx="8761413" cy="706964"/>
          </a:xfrm>
        </p:spPr>
        <p:txBody>
          <a:bodyPr/>
          <a:lstStyle/>
          <a:p>
            <a:r>
              <a:rPr lang="en-US" b="1" dirty="0">
                <a:latin typeface="Times New Roman" panose="02020603050405020304" pitchFamily="18" charset="0"/>
                <a:cs typeface="Times New Roman" panose="02020603050405020304" pitchFamily="18" charset="0"/>
              </a:rPr>
              <a:t>UPDATING OF MEASURES OF SIZE</a:t>
            </a:r>
            <a:r>
              <a:rPr lang="en-US" dirty="0"/>
              <a:t/>
            </a:r>
            <a:br>
              <a:rPr lang="en-US" dirty="0"/>
            </a:br>
            <a:endParaRPr lang="en-US" dirty="0"/>
          </a:p>
        </p:txBody>
      </p:sp>
      <p:sp>
        <p:nvSpPr>
          <p:cNvPr id="3" name="Content Placeholder 2"/>
          <p:cNvSpPr>
            <a:spLocks noGrp="1"/>
          </p:cNvSpPr>
          <p:nvPr>
            <p:ph idx="1"/>
          </p:nvPr>
        </p:nvSpPr>
        <p:spPr>
          <a:xfrm>
            <a:off x="1219200" y="2280492"/>
            <a:ext cx="10194275" cy="3811836"/>
          </a:xfrm>
        </p:spPr>
        <p:txBody>
          <a:bodyPr>
            <a:normAutofit fontScale="92500" lnSpcReduction="20000"/>
          </a:bodyPr>
          <a:lstStyle/>
          <a:p>
            <a:r>
              <a:rPr lang="en-US" dirty="0"/>
              <a:t>If there are fast growing urban or semi-urban areas due to influx of people from rural areas the measures of size may have to be adjusted. </a:t>
            </a:r>
            <a:endParaRPr lang="en-US" dirty="0" smtClean="0"/>
          </a:p>
          <a:p>
            <a:r>
              <a:rPr lang="en-US" dirty="0" smtClean="0"/>
              <a:t>It </a:t>
            </a:r>
            <a:r>
              <a:rPr lang="en-US" dirty="0"/>
              <a:t>should be possible to pinpoint these areas through consultations with the planning department at district or ward level. </a:t>
            </a:r>
          </a:p>
          <a:p>
            <a:r>
              <a:rPr lang="en-US" dirty="0"/>
              <a:t> </a:t>
            </a:r>
            <a:r>
              <a:rPr lang="en-US" dirty="0" smtClean="0"/>
              <a:t>ZIMSTAT; </a:t>
            </a:r>
            <a:r>
              <a:rPr lang="en-US" dirty="0"/>
              <a:t>after 3-4 years </a:t>
            </a:r>
            <a:r>
              <a:rPr lang="en-US" dirty="0" smtClean="0"/>
              <a:t>makes </a:t>
            </a:r>
            <a:r>
              <a:rPr lang="en-US" dirty="0"/>
              <a:t>an effort to identify fast growing areas and then adjust the measures of size for the frame units in these areas. </a:t>
            </a:r>
          </a:p>
          <a:p>
            <a:r>
              <a:rPr lang="en-US" dirty="0"/>
              <a:t>The adjustment can be based </a:t>
            </a:r>
            <a:r>
              <a:rPr lang="en-US" dirty="0" smtClean="0"/>
              <a:t>on:</a:t>
            </a:r>
          </a:p>
          <a:p>
            <a:pPr lvl="1"/>
            <a:r>
              <a:rPr lang="en-US" dirty="0" smtClean="0"/>
              <a:t>crude </a:t>
            </a:r>
            <a:r>
              <a:rPr lang="en-US" dirty="0"/>
              <a:t>information on the current number of households. </a:t>
            </a:r>
            <a:endParaRPr lang="en-US" dirty="0" smtClean="0"/>
          </a:p>
          <a:p>
            <a:pPr lvl="1"/>
            <a:r>
              <a:rPr lang="en-US" dirty="0" smtClean="0"/>
              <a:t>A quick </a:t>
            </a:r>
            <a:r>
              <a:rPr lang="en-US" dirty="0"/>
              <a:t>count of households in the area (frame unit). </a:t>
            </a:r>
          </a:p>
          <a:p>
            <a:pPr lvl="1"/>
            <a:r>
              <a:rPr lang="en-US" dirty="0"/>
              <a:t>A</a:t>
            </a:r>
            <a:r>
              <a:rPr lang="en-US" dirty="0" smtClean="0"/>
              <a:t>sking </a:t>
            </a:r>
            <a:r>
              <a:rPr lang="en-US" dirty="0"/>
              <a:t>local planners to give a crude estimate of the number of households. </a:t>
            </a:r>
          </a:p>
          <a:p>
            <a:r>
              <a:rPr lang="en-US" dirty="0" smtClean="0"/>
              <a:t>Ongoing </a:t>
            </a:r>
            <a:r>
              <a:rPr lang="en-US" dirty="0"/>
              <a:t>household surveys can be used to update the master sample frame through the household listing operations for household based surveys</a:t>
            </a:r>
            <a:r>
              <a:rPr lang="en-US" dirty="0" smtClean="0"/>
              <a:t>. The Inter-</a:t>
            </a:r>
            <a:r>
              <a:rPr lang="en-US" dirty="0" err="1" smtClean="0"/>
              <a:t>Censol</a:t>
            </a:r>
            <a:r>
              <a:rPr lang="en-US" dirty="0" smtClean="0"/>
              <a:t> Demographic Survey which comes in 5 years after the National census will be used to update ZMS12</a:t>
            </a:r>
            <a:endParaRPr lang="en-US" dirty="0"/>
          </a:p>
          <a:p>
            <a:endParaRPr lang="en-US" dirty="0"/>
          </a:p>
        </p:txBody>
      </p:sp>
      <p:pic>
        <p:nvPicPr>
          <p:cNvPr id="4" name="Picture 3" descr="flagfly.gif (25432 bytes)"/>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60020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4"/>
          <p:cNvPicPr>
            <a:picLocks noChangeAspect="1"/>
          </p:cNvPicPr>
          <p:nvPr/>
        </p:nvPicPr>
        <p:blipFill>
          <a:blip r:embed="rId3"/>
          <a:stretch>
            <a:fillRect/>
          </a:stretch>
        </p:blipFill>
        <p:spPr>
          <a:xfrm>
            <a:off x="0" y="5787613"/>
            <a:ext cx="1697462" cy="1050462"/>
          </a:xfrm>
          <a:prstGeom prst="rect">
            <a:avLst/>
          </a:prstGeom>
        </p:spPr>
      </p:pic>
    </p:spTree>
    <p:extLst>
      <p:ext uri="{BB962C8B-B14F-4D97-AF65-F5344CB8AC3E}">
        <p14:creationId xmlns:p14="http://schemas.microsoft.com/office/powerpoint/2010/main" val="168721581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54954" y="710214"/>
            <a:ext cx="8761413" cy="932155"/>
          </a:xfrm>
        </p:spPr>
        <p:txBody>
          <a:bodyPr/>
          <a:lstStyle/>
          <a:p>
            <a:pPr algn="ctr"/>
            <a:r>
              <a:rPr lang="en-US" b="1" dirty="0" smtClean="0">
                <a:latin typeface="Times New Roman" panose="02020603050405020304" pitchFamily="18" charset="0"/>
                <a:cs typeface="Times New Roman" panose="02020603050405020304" pitchFamily="18" charset="0"/>
              </a:rPr>
              <a:t>Confidentiality</a:t>
            </a:r>
            <a:r>
              <a:rPr lang="en-US" dirty="0" smtClean="0">
                <a:latin typeface="Times New Roman" panose="02020603050405020304" pitchFamily="18" charset="0"/>
                <a:cs typeface="Times New Roman" panose="02020603050405020304" pitchFamily="18" charset="0"/>
              </a:rPr>
              <a:t> </a:t>
            </a:r>
            <a:r>
              <a:rPr lang="en-GB" dirty="0" smtClean="0"/>
              <a:t/>
            </a:r>
            <a:br>
              <a:rPr lang="en-GB" dirty="0" smtClean="0"/>
            </a:br>
            <a:endParaRPr lang="en-GB" dirty="0"/>
          </a:p>
        </p:txBody>
      </p:sp>
      <p:sp>
        <p:nvSpPr>
          <p:cNvPr id="3" name="Content Placeholder 2"/>
          <p:cNvSpPr>
            <a:spLocks noGrp="1"/>
          </p:cNvSpPr>
          <p:nvPr>
            <p:ph idx="1"/>
          </p:nvPr>
        </p:nvSpPr>
        <p:spPr>
          <a:xfrm>
            <a:off x="1154954" y="2603500"/>
            <a:ext cx="8825659" cy="3184113"/>
          </a:xfrm>
        </p:spPr>
        <p:txBody>
          <a:bodyPr>
            <a:normAutofit lnSpcReduction="10000"/>
          </a:bodyPr>
          <a:lstStyle/>
          <a:p>
            <a:r>
              <a:rPr lang="en-US" dirty="0" smtClean="0"/>
              <a:t>Confidentiality </a:t>
            </a:r>
            <a:r>
              <a:rPr lang="en-US" dirty="0"/>
              <a:t>of the survey respondents and the sensitive information they provide is necessary to ensure the greatest degree of survey participation, integrity and confidence in the quality of the data. </a:t>
            </a:r>
            <a:endParaRPr lang="en-US" dirty="0" smtClean="0"/>
          </a:p>
          <a:p>
            <a:endParaRPr lang="en-US" dirty="0" smtClean="0"/>
          </a:p>
          <a:p>
            <a:r>
              <a:rPr lang="en-US" altLang="en-US" dirty="0"/>
              <a:t>ZIMSTAT </a:t>
            </a:r>
            <a:r>
              <a:rPr lang="en-US" altLang="en-US" dirty="0" smtClean="0"/>
              <a:t>conducts surveys </a:t>
            </a:r>
            <a:r>
              <a:rPr lang="en-GB" dirty="0"/>
              <a:t>under the provisions of the Census and Statistics Act Chapter [10:29] of </a:t>
            </a:r>
            <a:r>
              <a:rPr lang="en-GB" dirty="0" smtClean="0"/>
              <a:t>2007</a:t>
            </a:r>
          </a:p>
          <a:p>
            <a:endParaRPr lang="en-GB" dirty="0"/>
          </a:p>
          <a:p>
            <a:r>
              <a:rPr lang="en-US" dirty="0" smtClean="0"/>
              <a:t>Some Surveys </a:t>
            </a:r>
            <a:r>
              <a:rPr lang="en-US" dirty="0"/>
              <a:t>are </a:t>
            </a:r>
            <a:r>
              <a:rPr lang="en-US" dirty="0" smtClean="0"/>
              <a:t>carried </a:t>
            </a:r>
            <a:r>
              <a:rPr lang="en-US" dirty="0"/>
              <a:t>out in cooperation with business </a:t>
            </a:r>
            <a:r>
              <a:rPr lang="en-US" dirty="0" smtClean="0"/>
              <a:t>organizations, government agencies and development partners but </a:t>
            </a:r>
            <a:r>
              <a:rPr lang="en-US" dirty="0"/>
              <a:t>confidentiality is never compromised. </a:t>
            </a:r>
            <a:endParaRPr lang="en-US" dirty="0" smtClean="0"/>
          </a:p>
          <a:p>
            <a:endParaRPr lang="en-GB" dirty="0"/>
          </a:p>
        </p:txBody>
      </p:sp>
      <p:pic>
        <p:nvPicPr>
          <p:cNvPr id="4" name="Picture 3"/>
          <p:cNvPicPr>
            <a:picLocks noChangeAspect="1"/>
          </p:cNvPicPr>
          <p:nvPr/>
        </p:nvPicPr>
        <p:blipFill>
          <a:blip r:embed="rId2"/>
          <a:stretch>
            <a:fillRect/>
          </a:stretch>
        </p:blipFill>
        <p:spPr>
          <a:xfrm>
            <a:off x="0" y="5787613"/>
            <a:ext cx="1697462" cy="1050462"/>
          </a:xfrm>
          <a:prstGeom prst="rect">
            <a:avLst/>
          </a:prstGeom>
        </p:spPr>
      </p:pic>
      <p:pic>
        <p:nvPicPr>
          <p:cNvPr id="5" name="Picture 4" descr="flagfly.gif (25432 bytes)"/>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160020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13098024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latin typeface="Times New Roman" panose="02020603050405020304" pitchFamily="18" charset="0"/>
                <a:cs typeface="Times New Roman" panose="02020603050405020304" pitchFamily="18" charset="0"/>
              </a:rPr>
              <a:t>The Enterprise Survey-Who is surveyed:</a:t>
            </a:r>
            <a:r>
              <a:rPr lang="en-GB" dirty="0" smtClean="0">
                <a:latin typeface="Times New Roman" panose="02020603050405020304" pitchFamily="18" charset="0"/>
                <a:cs typeface="Times New Roman" panose="02020603050405020304" pitchFamily="18" charset="0"/>
              </a:rPr>
              <a:t/>
            </a:r>
            <a:br>
              <a:rPr lang="en-GB" dirty="0" smtClean="0">
                <a:latin typeface="Times New Roman" panose="02020603050405020304" pitchFamily="18" charset="0"/>
                <a:cs typeface="Times New Roman" panose="02020603050405020304" pitchFamily="18" charset="0"/>
              </a:rPr>
            </a:br>
            <a:endParaRPr lang="en-GB"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a:xfrm>
            <a:off x="1154954" y="2343705"/>
            <a:ext cx="9871112" cy="3568823"/>
          </a:xfrm>
        </p:spPr>
        <p:txBody>
          <a:bodyPr>
            <a:normAutofit lnSpcReduction="10000"/>
          </a:bodyPr>
          <a:lstStyle/>
          <a:p>
            <a:r>
              <a:rPr lang="en-US" dirty="0" smtClean="0"/>
              <a:t>The </a:t>
            </a:r>
            <a:r>
              <a:rPr lang="en-US" dirty="0"/>
              <a:t>Enterprise Survey is answered by business owners and top managers. </a:t>
            </a:r>
            <a:endParaRPr lang="en-US" dirty="0" smtClean="0"/>
          </a:p>
          <a:p>
            <a:endParaRPr lang="en-US" dirty="0" smtClean="0"/>
          </a:p>
          <a:p>
            <a:r>
              <a:rPr lang="en-US" dirty="0" smtClean="0"/>
              <a:t>All economic activities as classified by ISIC Revision 4 are surveyed depending on the survey. </a:t>
            </a:r>
          </a:p>
          <a:p>
            <a:endParaRPr lang="en-US" dirty="0" smtClean="0"/>
          </a:p>
          <a:p>
            <a:r>
              <a:rPr lang="en-US" dirty="0" smtClean="0"/>
              <a:t>Formal </a:t>
            </a:r>
            <a:r>
              <a:rPr lang="en-US" dirty="0"/>
              <a:t>(registered) companies with </a:t>
            </a:r>
            <a:r>
              <a:rPr lang="en-US" dirty="0" smtClean="0"/>
              <a:t>10 </a:t>
            </a:r>
            <a:r>
              <a:rPr lang="en-US" dirty="0"/>
              <a:t>or more employees are targeted for </a:t>
            </a:r>
            <a:r>
              <a:rPr lang="en-US" dirty="0" smtClean="0"/>
              <a:t>interview in the Quarterly Employment Inquiry. </a:t>
            </a:r>
          </a:p>
          <a:p>
            <a:endParaRPr lang="en-US" dirty="0" smtClean="0"/>
          </a:p>
          <a:p>
            <a:r>
              <a:rPr lang="en-US" dirty="0" smtClean="0"/>
              <a:t>Companies with less than 10 employees are also covered in the employment inquiry but once a year </a:t>
            </a:r>
          </a:p>
        </p:txBody>
      </p:sp>
      <p:pic>
        <p:nvPicPr>
          <p:cNvPr id="4" name="Picture 3"/>
          <p:cNvPicPr>
            <a:picLocks noChangeAspect="1"/>
          </p:cNvPicPr>
          <p:nvPr/>
        </p:nvPicPr>
        <p:blipFill>
          <a:blip r:embed="rId2"/>
          <a:stretch>
            <a:fillRect/>
          </a:stretch>
        </p:blipFill>
        <p:spPr>
          <a:xfrm>
            <a:off x="0" y="5787613"/>
            <a:ext cx="1697462" cy="1050462"/>
          </a:xfrm>
          <a:prstGeom prst="rect">
            <a:avLst/>
          </a:prstGeom>
        </p:spPr>
      </p:pic>
      <p:pic>
        <p:nvPicPr>
          <p:cNvPr id="5" name="Picture 4" descr="flagfly.gif (25432 bytes)"/>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160020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52650197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54954" y="470517"/>
            <a:ext cx="9498250" cy="1210115"/>
          </a:xfrm>
        </p:spPr>
        <p:txBody>
          <a:bodyPr/>
          <a:lstStyle/>
          <a:p>
            <a:r>
              <a:rPr lang="en-US" b="1" dirty="0" smtClean="0">
                <a:latin typeface="Times New Roman" panose="02020603050405020304" pitchFamily="18" charset="0"/>
                <a:cs typeface="Times New Roman" panose="02020603050405020304" pitchFamily="18" charset="0"/>
              </a:rPr>
              <a:t>Enterprise Survey-Structure of the surveys:</a:t>
            </a:r>
            <a:r>
              <a:rPr lang="en-GB" dirty="0" smtClean="0">
                <a:latin typeface="Times New Roman" panose="02020603050405020304" pitchFamily="18" charset="0"/>
                <a:cs typeface="Times New Roman" panose="02020603050405020304" pitchFamily="18" charset="0"/>
              </a:rPr>
              <a:t/>
            </a:r>
            <a:br>
              <a:rPr lang="en-GB" dirty="0" smtClean="0">
                <a:latin typeface="Times New Roman" panose="02020603050405020304" pitchFamily="18" charset="0"/>
                <a:cs typeface="Times New Roman" panose="02020603050405020304" pitchFamily="18" charset="0"/>
              </a:rPr>
            </a:br>
            <a:endParaRPr lang="en-GB"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a:xfrm>
            <a:off x="1091954" y="2317072"/>
            <a:ext cx="10102788" cy="3533312"/>
          </a:xfrm>
        </p:spPr>
        <p:txBody>
          <a:bodyPr>
            <a:normAutofit fontScale="92500" lnSpcReduction="10000"/>
          </a:bodyPr>
          <a:lstStyle/>
          <a:p>
            <a:r>
              <a:rPr lang="en-US" dirty="0" smtClean="0"/>
              <a:t>ZIMSTAT carries out a number of economic surveys and these include, Central Business Register Inquiry, Quarterly Employment Inquiry, Index of Industrial Production, Census of Industrial Production and Survey of Services among others</a:t>
            </a:r>
          </a:p>
          <a:p>
            <a:endParaRPr lang="en-US" dirty="0" smtClean="0"/>
          </a:p>
          <a:p>
            <a:r>
              <a:rPr lang="en-US" dirty="0" smtClean="0"/>
              <a:t>Although </a:t>
            </a:r>
            <a:r>
              <a:rPr lang="en-US" dirty="0"/>
              <a:t>many questions overlap, some are only applicable to one type of business. For example, retail firms are not asked about production and nonproduction workers. </a:t>
            </a:r>
            <a:endParaRPr lang="en-US" dirty="0" smtClean="0"/>
          </a:p>
          <a:p>
            <a:endParaRPr lang="en-GB" dirty="0"/>
          </a:p>
          <a:p>
            <a:r>
              <a:rPr lang="en-US" dirty="0"/>
              <a:t>The </a:t>
            </a:r>
            <a:r>
              <a:rPr lang="en-US" dirty="0" smtClean="0"/>
              <a:t>questionnaires include questions on company characteristics</a:t>
            </a:r>
            <a:r>
              <a:rPr lang="en-US" dirty="0"/>
              <a:t>, </a:t>
            </a:r>
            <a:r>
              <a:rPr lang="en-US" dirty="0" smtClean="0"/>
              <a:t>annual </a:t>
            </a:r>
            <a:r>
              <a:rPr lang="en-US" dirty="0"/>
              <a:t>sales, costs of inputs/labor, workforce composition</a:t>
            </a:r>
            <a:r>
              <a:rPr lang="en-US" dirty="0" smtClean="0"/>
              <a:t>, licensing</a:t>
            </a:r>
            <a:r>
              <a:rPr lang="en-US" dirty="0"/>
              <a:t>, </a:t>
            </a:r>
            <a:r>
              <a:rPr lang="en-US" dirty="0" smtClean="0"/>
              <a:t>capital, capacity </a:t>
            </a:r>
            <a:r>
              <a:rPr lang="en-US" dirty="0"/>
              <a:t>utilization, </a:t>
            </a:r>
            <a:r>
              <a:rPr lang="en-US" dirty="0" smtClean="0"/>
              <a:t>taxation</a:t>
            </a:r>
            <a:r>
              <a:rPr lang="en-US" dirty="0"/>
              <a:t>, </a:t>
            </a:r>
            <a:r>
              <a:rPr lang="en-US" dirty="0" smtClean="0"/>
              <a:t> </a:t>
            </a:r>
          </a:p>
          <a:p>
            <a:endParaRPr lang="en-GB" dirty="0"/>
          </a:p>
          <a:p>
            <a:r>
              <a:rPr lang="en-US" dirty="0" smtClean="0"/>
              <a:t>The </a:t>
            </a:r>
            <a:r>
              <a:rPr lang="en-US" dirty="0"/>
              <a:t>mode of data collection is face-to-face interviews. </a:t>
            </a:r>
            <a:endParaRPr lang="en-GB" dirty="0"/>
          </a:p>
          <a:p>
            <a:endParaRPr lang="en-GB" dirty="0"/>
          </a:p>
        </p:txBody>
      </p:sp>
      <p:pic>
        <p:nvPicPr>
          <p:cNvPr id="4" name="Picture 3"/>
          <p:cNvPicPr>
            <a:picLocks noChangeAspect="1"/>
          </p:cNvPicPr>
          <p:nvPr/>
        </p:nvPicPr>
        <p:blipFill>
          <a:blip r:embed="rId2"/>
          <a:stretch>
            <a:fillRect/>
          </a:stretch>
        </p:blipFill>
        <p:spPr>
          <a:xfrm>
            <a:off x="0" y="5787613"/>
            <a:ext cx="1697462" cy="1050462"/>
          </a:xfrm>
          <a:prstGeom prst="rect">
            <a:avLst/>
          </a:prstGeom>
        </p:spPr>
      </p:pic>
      <p:pic>
        <p:nvPicPr>
          <p:cNvPr id="5" name="Picture 4" descr="flagfly.gif (25432 bytes)"/>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160020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55483740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05017" y="514905"/>
            <a:ext cx="8611350" cy="1165727"/>
          </a:xfrm>
        </p:spPr>
        <p:txBody>
          <a:bodyPr/>
          <a:lstStyle/>
          <a:p>
            <a:pPr algn="ctr"/>
            <a:r>
              <a:rPr lang="en-US" b="1" dirty="0" smtClean="0">
                <a:latin typeface="Times New Roman" panose="02020603050405020304" pitchFamily="18" charset="0"/>
                <a:cs typeface="Times New Roman" panose="02020603050405020304" pitchFamily="18" charset="0"/>
              </a:rPr>
              <a:t>Sampling-Use of the CBR</a:t>
            </a:r>
            <a:r>
              <a:rPr lang="en-GB" dirty="0" smtClean="0"/>
              <a:t/>
            </a:r>
            <a:br>
              <a:rPr lang="en-GB" dirty="0" smtClean="0"/>
            </a:br>
            <a:endParaRPr lang="en-GB" dirty="0"/>
          </a:p>
        </p:txBody>
      </p:sp>
      <p:sp>
        <p:nvSpPr>
          <p:cNvPr id="3" name="Content Placeholder 2"/>
          <p:cNvSpPr>
            <a:spLocks noGrp="1"/>
          </p:cNvSpPr>
          <p:nvPr>
            <p:ph idx="1"/>
          </p:nvPr>
        </p:nvSpPr>
        <p:spPr>
          <a:xfrm>
            <a:off x="1198485" y="2254928"/>
            <a:ext cx="10298098" cy="3532685"/>
          </a:xfrm>
        </p:spPr>
        <p:txBody>
          <a:bodyPr>
            <a:normAutofit lnSpcReduction="10000"/>
          </a:bodyPr>
          <a:lstStyle/>
          <a:p>
            <a:r>
              <a:rPr lang="en-US" dirty="0" smtClean="0"/>
              <a:t>The </a:t>
            </a:r>
            <a:r>
              <a:rPr lang="en-US" dirty="0"/>
              <a:t>sampling methodology for Enterprise Surveys is stratified random sampling. </a:t>
            </a:r>
            <a:r>
              <a:rPr lang="en-US" dirty="0" smtClean="0"/>
              <a:t>In </a:t>
            </a:r>
            <a:r>
              <a:rPr lang="en-US" dirty="0"/>
              <a:t>a stratified random sample, all population units are grouped within homogeneous groups and simple random samples are selected within each group. </a:t>
            </a:r>
            <a:endParaRPr lang="en-US" dirty="0" smtClean="0"/>
          </a:p>
          <a:p>
            <a:r>
              <a:rPr lang="en-US" dirty="0" smtClean="0"/>
              <a:t>This </a:t>
            </a:r>
            <a:r>
              <a:rPr lang="en-US" dirty="0"/>
              <a:t>method allows computing estimates for each of the strata with a specified level of precision while population estimates can also be estimated by properly weighting individual observations. </a:t>
            </a:r>
            <a:endParaRPr lang="en-GB" dirty="0"/>
          </a:p>
          <a:p>
            <a:r>
              <a:rPr lang="en-US" dirty="0"/>
              <a:t>The strata for Enterprise Surveys are firm size, business sector, and geographic </a:t>
            </a:r>
            <a:r>
              <a:rPr lang="en-US" dirty="0" smtClean="0"/>
              <a:t>area within Zimbabwe. </a:t>
            </a:r>
          </a:p>
          <a:p>
            <a:r>
              <a:rPr lang="en-US" dirty="0" smtClean="0"/>
              <a:t>The </a:t>
            </a:r>
            <a:r>
              <a:rPr lang="en-US" dirty="0"/>
              <a:t>survey sample frame is derived from the universe of eligible firms obtained from </a:t>
            </a:r>
            <a:r>
              <a:rPr lang="en-US" dirty="0" smtClean="0"/>
              <a:t>the Central Business register created in 2014 with the help of USAID-SERA programme. </a:t>
            </a:r>
          </a:p>
          <a:p>
            <a:r>
              <a:rPr lang="en-US" dirty="0" smtClean="0"/>
              <a:t>All the economic surveys are carried out with survey frames from the CBR. </a:t>
            </a:r>
            <a:endParaRPr lang="en-GB" dirty="0"/>
          </a:p>
        </p:txBody>
      </p:sp>
      <p:pic>
        <p:nvPicPr>
          <p:cNvPr id="4" name="Picture 3"/>
          <p:cNvPicPr>
            <a:picLocks noChangeAspect="1"/>
          </p:cNvPicPr>
          <p:nvPr/>
        </p:nvPicPr>
        <p:blipFill>
          <a:blip r:embed="rId2"/>
          <a:stretch>
            <a:fillRect/>
          </a:stretch>
        </p:blipFill>
        <p:spPr>
          <a:xfrm>
            <a:off x="0" y="5787613"/>
            <a:ext cx="1697462" cy="1050462"/>
          </a:xfrm>
          <a:prstGeom prst="rect">
            <a:avLst/>
          </a:prstGeom>
        </p:spPr>
      </p:pic>
      <p:pic>
        <p:nvPicPr>
          <p:cNvPr id="5" name="Picture 4" descr="flagfly.gif (25432 bytes)"/>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160020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087794777"/>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smtClean="0">
                <a:latin typeface="Times New Roman" panose="02020603050405020304" pitchFamily="18" charset="0"/>
                <a:cs typeface="Times New Roman" panose="02020603050405020304" pitchFamily="18" charset="0"/>
              </a:rPr>
              <a:t>Importance of the CBR</a:t>
            </a:r>
            <a:endParaRPr lang="en-US" b="1"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p:txBody>
          <a:bodyPr/>
          <a:lstStyle/>
          <a:p>
            <a:pPr lvl="0"/>
            <a:r>
              <a:rPr lang="en-ZW" dirty="0"/>
              <a:t>An up-to-date frame is required for all economic surveys.  </a:t>
            </a:r>
            <a:endParaRPr lang="en-US" dirty="0"/>
          </a:p>
          <a:p>
            <a:pPr lvl="0"/>
            <a:r>
              <a:rPr lang="en-ZW" dirty="0"/>
              <a:t>Independently created survey frames may have unintentional duplication or may lead to omission of establishments. </a:t>
            </a:r>
            <a:endParaRPr lang="en-US" dirty="0"/>
          </a:p>
          <a:p>
            <a:pPr lvl="0"/>
            <a:r>
              <a:rPr lang="en-ZW" dirty="0"/>
              <a:t>A CBR enables practical application of a standard framework of units and their classifications. </a:t>
            </a:r>
            <a:endParaRPr lang="en-US" dirty="0"/>
          </a:p>
          <a:p>
            <a:pPr lvl="0"/>
            <a:r>
              <a:rPr lang="en-ZW" dirty="0"/>
              <a:t>A CBR is required to derive basic demographical characteristics of establishments that is their births, deaths and mergers and takeovers. </a:t>
            </a:r>
            <a:endParaRPr lang="en-US" dirty="0"/>
          </a:p>
          <a:p>
            <a:endParaRPr lang="en-US" dirty="0"/>
          </a:p>
        </p:txBody>
      </p:sp>
    </p:spTree>
    <p:extLst>
      <p:ext uri="{BB962C8B-B14F-4D97-AF65-F5344CB8AC3E}">
        <p14:creationId xmlns:p14="http://schemas.microsoft.com/office/powerpoint/2010/main" val="382266749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smtClean="0">
                <a:latin typeface="Times New Roman" panose="02020603050405020304" pitchFamily="18" charset="0"/>
                <a:cs typeface="Times New Roman" panose="02020603050405020304" pitchFamily="18" charset="0"/>
              </a:rPr>
              <a:t>Enterprise Survey-Methodology</a:t>
            </a:r>
            <a:endParaRPr lang="en-GB" dirty="0"/>
          </a:p>
        </p:txBody>
      </p:sp>
      <p:sp>
        <p:nvSpPr>
          <p:cNvPr id="3" name="Content Placeholder 2"/>
          <p:cNvSpPr>
            <a:spLocks noGrp="1"/>
          </p:cNvSpPr>
          <p:nvPr>
            <p:ph idx="1"/>
          </p:nvPr>
        </p:nvSpPr>
        <p:spPr>
          <a:xfrm>
            <a:off x="1154954" y="2254928"/>
            <a:ext cx="10314996" cy="3710866"/>
          </a:xfrm>
        </p:spPr>
        <p:txBody>
          <a:bodyPr>
            <a:normAutofit/>
          </a:bodyPr>
          <a:lstStyle/>
          <a:p>
            <a:r>
              <a:rPr lang="en-GB" dirty="0" smtClean="0"/>
              <a:t>ZIMSTAT carries out Enterprise Surveys based </a:t>
            </a:r>
            <a:r>
              <a:rPr lang="en-GB" dirty="0"/>
              <a:t>on clearly defined objectives, sound collection methodology, </a:t>
            </a:r>
            <a:r>
              <a:rPr lang="en-GB" dirty="0" smtClean="0"/>
              <a:t>well-established </a:t>
            </a:r>
            <a:r>
              <a:rPr lang="en-GB" dirty="0"/>
              <a:t>legal basis; properly designed </a:t>
            </a:r>
            <a:r>
              <a:rPr lang="en-GB" dirty="0" smtClean="0"/>
              <a:t>questionnaires, well-defined </a:t>
            </a:r>
            <a:r>
              <a:rPr lang="en-GB" dirty="0"/>
              <a:t>data structures and </a:t>
            </a:r>
            <a:r>
              <a:rPr lang="en-GB" dirty="0" smtClean="0"/>
              <a:t>well defined industrial classifications. </a:t>
            </a:r>
            <a:endParaRPr lang="en-GB" dirty="0"/>
          </a:p>
          <a:p>
            <a:r>
              <a:rPr lang="en-GB" dirty="0" smtClean="0"/>
              <a:t>Surveys </a:t>
            </a:r>
            <a:r>
              <a:rPr lang="en-GB" dirty="0"/>
              <a:t>of enterprises </a:t>
            </a:r>
            <a:r>
              <a:rPr lang="en-GB" dirty="0" smtClean="0"/>
              <a:t>collect information </a:t>
            </a:r>
            <a:r>
              <a:rPr lang="en-GB" dirty="0"/>
              <a:t>in aggregate </a:t>
            </a:r>
            <a:r>
              <a:rPr lang="en-GB" dirty="0" smtClean="0"/>
              <a:t>form and such surveys may </a:t>
            </a:r>
            <a:r>
              <a:rPr lang="en-GB" dirty="0"/>
              <a:t>be full </a:t>
            </a:r>
            <a:r>
              <a:rPr lang="en-GB" dirty="0" smtClean="0"/>
              <a:t>coverage (CIP; IIP) </a:t>
            </a:r>
            <a:r>
              <a:rPr lang="en-GB" dirty="0"/>
              <a:t>or </a:t>
            </a:r>
            <a:r>
              <a:rPr lang="en-GB" dirty="0" smtClean="0"/>
              <a:t>conducted on </a:t>
            </a:r>
            <a:r>
              <a:rPr lang="en-GB" dirty="0"/>
              <a:t>a sample </a:t>
            </a:r>
            <a:r>
              <a:rPr lang="en-GB" dirty="0" smtClean="0"/>
              <a:t>basis (</a:t>
            </a:r>
            <a:r>
              <a:rPr lang="en-GB" dirty="0" err="1" smtClean="0"/>
              <a:t>SoS</a:t>
            </a:r>
            <a:r>
              <a:rPr lang="en-GB" dirty="0" smtClean="0"/>
              <a:t>, CPS).</a:t>
            </a:r>
          </a:p>
          <a:p>
            <a:r>
              <a:rPr lang="en-GB" dirty="0"/>
              <a:t>Surveys of enterprises </a:t>
            </a:r>
            <a:r>
              <a:rPr lang="en-GB" dirty="0" smtClean="0"/>
              <a:t>are conducted to collect </a:t>
            </a:r>
            <a:r>
              <a:rPr lang="en-GB" dirty="0"/>
              <a:t>information from enterprises engaged </a:t>
            </a:r>
            <a:r>
              <a:rPr lang="en-GB" dirty="0" smtClean="0"/>
              <a:t>in specific </a:t>
            </a:r>
            <a:r>
              <a:rPr lang="en-GB" dirty="0"/>
              <a:t>activities </a:t>
            </a:r>
            <a:r>
              <a:rPr lang="en-GB" dirty="0" smtClean="0"/>
              <a:t>or may be </a:t>
            </a:r>
            <a:r>
              <a:rPr lang="en-GB" dirty="0"/>
              <a:t>applied to a wide range of enterprises </a:t>
            </a:r>
            <a:r>
              <a:rPr lang="en-GB" dirty="0" smtClean="0"/>
              <a:t>to collect </a:t>
            </a:r>
            <a:r>
              <a:rPr lang="en-GB" dirty="0"/>
              <a:t>information on all of their </a:t>
            </a:r>
            <a:r>
              <a:rPr lang="en-GB" dirty="0" smtClean="0"/>
              <a:t>services transactions</a:t>
            </a:r>
          </a:p>
          <a:p>
            <a:r>
              <a:rPr lang="en-GB" dirty="0" smtClean="0"/>
              <a:t>These surveys require the </a:t>
            </a:r>
            <a:r>
              <a:rPr lang="en-GB" dirty="0"/>
              <a:t>use of an up-to-date </a:t>
            </a:r>
            <a:r>
              <a:rPr lang="en-GB" dirty="0" smtClean="0"/>
              <a:t>CBR and </a:t>
            </a:r>
            <a:r>
              <a:rPr lang="en-GB" dirty="0"/>
              <a:t>good </a:t>
            </a:r>
            <a:r>
              <a:rPr lang="en-GB" dirty="0" smtClean="0"/>
              <a:t>survey techniques.</a:t>
            </a:r>
            <a:endParaRPr lang="en-GB" dirty="0"/>
          </a:p>
        </p:txBody>
      </p:sp>
      <p:pic>
        <p:nvPicPr>
          <p:cNvPr id="4" name="Picture 3"/>
          <p:cNvPicPr>
            <a:picLocks noChangeAspect="1"/>
          </p:cNvPicPr>
          <p:nvPr/>
        </p:nvPicPr>
        <p:blipFill>
          <a:blip r:embed="rId2"/>
          <a:stretch>
            <a:fillRect/>
          </a:stretch>
        </p:blipFill>
        <p:spPr>
          <a:xfrm>
            <a:off x="0" y="5787613"/>
            <a:ext cx="1697462" cy="1050462"/>
          </a:xfrm>
          <a:prstGeom prst="rect">
            <a:avLst/>
          </a:prstGeom>
        </p:spPr>
      </p:pic>
      <p:pic>
        <p:nvPicPr>
          <p:cNvPr id="5" name="Picture 4" descr="flagfly.gif (25432 bytes)"/>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160020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410683011"/>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87767" y="973668"/>
            <a:ext cx="9534617" cy="706964"/>
          </a:xfrm>
        </p:spPr>
        <p:txBody>
          <a:bodyPr/>
          <a:lstStyle/>
          <a:p>
            <a:r>
              <a:rPr lang="en-US" b="1" dirty="0" smtClean="0">
                <a:latin typeface="Times New Roman" panose="02020603050405020304" pitchFamily="18" charset="0"/>
                <a:cs typeface="Times New Roman" panose="02020603050405020304" pitchFamily="18" charset="0"/>
              </a:rPr>
              <a:t>Challenges in Carrying out Enterprise Surveys</a:t>
            </a:r>
            <a:endParaRPr lang="en-US" b="1"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a:xfrm>
            <a:off x="1127464" y="2334827"/>
            <a:ext cx="10599938" cy="3675356"/>
          </a:xfrm>
        </p:spPr>
        <p:txBody>
          <a:bodyPr>
            <a:normAutofit fontScale="92500" lnSpcReduction="10000"/>
          </a:bodyPr>
          <a:lstStyle/>
          <a:p>
            <a:r>
              <a:rPr lang="en-US" dirty="0"/>
              <a:t>Q</a:t>
            </a:r>
            <a:r>
              <a:rPr lang="en-US" dirty="0" smtClean="0"/>
              <a:t>uestions </a:t>
            </a:r>
            <a:r>
              <a:rPr lang="en-US" dirty="0"/>
              <a:t>on household income and wealth are sensitive </a:t>
            </a:r>
            <a:r>
              <a:rPr lang="en-US" dirty="0" smtClean="0"/>
              <a:t>and respondents may </a:t>
            </a:r>
            <a:r>
              <a:rPr lang="en-US" dirty="0"/>
              <a:t>find them particularly intrusive. Convincing potential respondents to participate in the survey and also building up trust in order to collect truthful responses is quite a challenge but at the same time essential for the success of the survey. </a:t>
            </a:r>
            <a:endParaRPr lang="en-US" dirty="0" smtClean="0"/>
          </a:p>
          <a:p>
            <a:r>
              <a:rPr lang="en-US" dirty="0" smtClean="0"/>
              <a:t>Enterprise </a:t>
            </a:r>
            <a:r>
              <a:rPr lang="en-US" dirty="0"/>
              <a:t>surveys suffer from non-response. </a:t>
            </a:r>
            <a:r>
              <a:rPr lang="en-US" dirty="0" smtClean="0"/>
              <a:t>This is usually </a:t>
            </a:r>
            <a:r>
              <a:rPr lang="en-US" dirty="0"/>
              <a:t>reduced by visiting the establishment several times</a:t>
            </a:r>
          </a:p>
          <a:p>
            <a:r>
              <a:rPr lang="en-US" dirty="0"/>
              <a:t> There is a challenge of collecting accurate data especially from establishments with an informal setting. These establishments by nature of their operations do not have books of accounts. </a:t>
            </a:r>
          </a:p>
          <a:p>
            <a:r>
              <a:rPr lang="en-US" dirty="0" smtClean="0"/>
              <a:t>In </a:t>
            </a:r>
            <a:r>
              <a:rPr lang="en-US" dirty="0"/>
              <a:t>some instances, field staff are mistaken as tax authorities, This affect the response rate</a:t>
            </a:r>
            <a:r>
              <a:rPr lang="en-US" dirty="0" smtClean="0"/>
              <a:t>. </a:t>
            </a:r>
          </a:p>
          <a:p>
            <a:r>
              <a:rPr lang="en-US" dirty="0" smtClean="0"/>
              <a:t>The </a:t>
            </a:r>
            <a:r>
              <a:rPr lang="en-US" dirty="0"/>
              <a:t>red-tape bureaucracy. The interviewers on a number of occasions have to go through so many supervisory levels to meet the owner of the establishment. The owners are usually responsible for deciding on whom to complete the questionnaire being administered. </a:t>
            </a:r>
          </a:p>
          <a:p>
            <a:pPr lvl="1">
              <a:buFont typeface="Wingdings" panose="05000000000000000000" pitchFamily="2" charset="2"/>
              <a:buChar char="Ø"/>
            </a:pPr>
            <a:endParaRPr lang="en-US" sz="1300" dirty="0"/>
          </a:p>
          <a:p>
            <a:endParaRPr lang="en-US" dirty="0"/>
          </a:p>
        </p:txBody>
      </p:sp>
      <p:pic>
        <p:nvPicPr>
          <p:cNvPr id="4" name="Picture 3"/>
          <p:cNvPicPr>
            <a:picLocks noChangeAspect="1"/>
          </p:cNvPicPr>
          <p:nvPr/>
        </p:nvPicPr>
        <p:blipFill>
          <a:blip r:embed="rId2"/>
          <a:stretch>
            <a:fillRect/>
          </a:stretch>
        </p:blipFill>
        <p:spPr>
          <a:xfrm>
            <a:off x="0" y="5787613"/>
            <a:ext cx="1697462" cy="1050462"/>
          </a:xfrm>
          <a:prstGeom prst="rect">
            <a:avLst/>
          </a:prstGeom>
        </p:spPr>
      </p:pic>
      <p:pic>
        <p:nvPicPr>
          <p:cNvPr id="5" name="Picture 4" descr="flagfly.gif (25432 bytes)"/>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160020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151499487"/>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23783" y="973668"/>
            <a:ext cx="11159231" cy="706964"/>
          </a:xfrm>
        </p:spPr>
        <p:txBody>
          <a:bodyPr/>
          <a:lstStyle/>
          <a:p>
            <a:pPr algn="ctr"/>
            <a:r>
              <a:rPr lang="en-GB" b="1" dirty="0" smtClean="0">
                <a:latin typeface="Times New Roman" panose="02020603050405020304" pitchFamily="18" charset="0"/>
                <a:cs typeface="Times New Roman" panose="02020603050405020304" pitchFamily="18" charset="0"/>
              </a:rPr>
              <a:t>Strengths of the Data Collection System in Zimbabwe</a:t>
            </a:r>
            <a:endParaRPr lang="en-GB" b="1"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a:xfrm>
            <a:off x="1154954" y="2317071"/>
            <a:ext cx="10599081" cy="3542191"/>
          </a:xfrm>
        </p:spPr>
        <p:txBody>
          <a:bodyPr>
            <a:normAutofit fontScale="77500" lnSpcReduction="20000"/>
          </a:bodyPr>
          <a:lstStyle/>
          <a:p>
            <a:r>
              <a:rPr lang="en-GB" sz="2900" dirty="0" smtClean="0"/>
              <a:t>Recognition of ZIMSTAT as the primary source of official statistics</a:t>
            </a:r>
          </a:p>
          <a:p>
            <a:r>
              <a:rPr lang="en-GB" sz="2900" dirty="0" smtClean="0"/>
              <a:t> Experienced, competent and dedicated staff</a:t>
            </a:r>
          </a:p>
          <a:p>
            <a:r>
              <a:rPr lang="en-GB" sz="2900" dirty="0" smtClean="0"/>
              <a:t>Established statistical infrastructure</a:t>
            </a:r>
          </a:p>
          <a:p>
            <a:r>
              <a:rPr lang="en-GB" sz="2900" dirty="0" smtClean="0"/>
              <a:t> Existence of the Compendium of Statistical Concepts and Definitions</a:t>
            </a:r>
          </a:p>
          <a:p>
            <a:r>
              <a:rPr lang="en-GB" sz="2900" dirty="0" smtClean="0"/>
              <a:t> Compliance with international standards (and use of international statistical software)</a:t>
            </a:r>
          </a:p>
          <a:p>
            <a:r>
              <a:rPr lang="en-GB" sz="2900" dirty="0" smtClean="0"/>
              <a:t> Good relationships with users, other producers and service providers</a:t>
            </a:r>
          </a:p>
          <a:p>
            <a:r>
              <a:rPr lang="en-GB" sz="2900" dirty="0" smtClean="0"/>
              <a:t>Existence of Sector Statistical Committees</a:t>
            </a:r>
          </a:p>
          <a:p>
            <a:pPr marL="0" indent="0">
              <a:buNone/>
            </a:pPr>
            <a:endParaRPr lang="en-GB" dirty="0" smtClean="0"/>
          </a:p>
        </p:txBody>
      </p:sp>
      <p:pic>
        <p:nvPicPr>
          <p:cNvPr id="4" name="Picture 3"/>
          <p:cNvPicPr>
            <a:picLocks noChangeAspect="1"/>
          </p:cNvPicPr>
          <p:nvPr/>
        </p:nvPicPr>
        <p:blipFill>
          <a:blip r:embed="rId2"/>
          <a:stretch>
            <a:fillRect/>
          </a:stretch>
        </p:blipFill>
        <p:spPr>
          <a:xfrm>
            <a:off x="0" y="5787613"/>
            <a:ext cx="1697462" cy="1050462"/>
          </a:xfrm>
          <a:prstGeom prst="rect">
            <a:avLst/>
          </a:prstGeom>
        </p:spPr>
      </p:pic>
      <p:pic>
        <p:nvPicPr>
          <p:cNvPr id="5" name="Picture 4" descr="flagfly.gif (25432 bytes)"/>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160020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61707099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smtClean="0">
                <a:latin typeface="Times New Roman" panose="02020603050405020304" pitchFamily="18" charset="0"/>
                <a:cs typeface="Times New Roman" panose="02020603050405020304" pitchFamily="18" charset="0"/>
              </a:rPr>
              <a:t>Presentation Outline</a:t>
            </a:r>
            <a:endParaRPr lang="en-US" b="1"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a:xfrm>
            <a:off x="1074198" y="2290439"/>
            <a:ext cx="10644326" cy="3755254"/>
          </a:xfrm>
        </p:spPr>
        <p:txBody>
          <a:bodyPr>
            <a:normAutofit fontScale="92500" lnSpcReduction="20000"/>
          </a:bodyPr>
          <a:lstStyle/>
          <a:p>
            <a:r>
              <a:rPr lang="en-US" dirty="0" smtClean="0"/>
              <a:t>What is a household/enterprise survey</a:t>
            </a:r>
          </a:p>
          <a:p>
            <a:endParaRPr lang="en-US" dirty="0" smtClean="0"/>
          </a:p>
          <a:p>
            <a:r>
              <a:rPr lang="en-US" dirty="0" smtClean="0"/>
              <a:t>Introduction to Zimbabwe’s household/enterprise survey</a:t>
            </a:r>
          </a:p>
          <a:p>
            <a:endParaRPr lang="en-US" dirty="0" smtClean="0"/>
          </a:p>
          <a:p>
            <a:r>
              <a:rPr lang="en-US" dirty="0" smtClean="0"/>
              <a:t>Household Surveys in Zimbabwe; implementation process</a:t>
            </a:r>
          </a:p>
          <a:p>
            <a:endParaRPr lang="en-US" dirty="0" smtClean="0"/>
          </a:p>
          <a:p>
            <a:r>
              <a:rPr lang="en-US" dirty="0" smtClean="0"/>
              <a:t>Enterprise Surveys in Zimbabwe; </a:t>
            </a:r>
            <a:r>
              <a:rPr lang="en-US" dirty="0"/>
              <a:t>implementation </a:t>
            </a:r>
            <a:r>
              <a:rPr lang="en-US" dirty="0" smtClean="0"/>
              <a:t>process</a:t>
            </a:r>
          </a:p>
          <a:p>
            <a:endParaRPr lang="en-US" dirty="0" smtClean="0"/>
          </a:p>
          <a:p>
            <a:r>
              <a:rPr lang="en-US" dirty="0" smtClean="0"/>
              <a:t>Challenges, opportunities and Gap Analysis</a:t>
            </a:r>
          </a:p>
          <a:p>
            <a:endParaRPr lang="en-US" dirty="0" smtClean="0"/>
          </a:p>
          <a:p>
            <a:r>
              <a:rPr lang="en-US" dirty="0" smtClean="0"/>
              <a:t>Conclusion</a:t>
            </a:r>
          </a:p>
          <a:p>
            <a:endParaRPr lang="en-US" dirty="0" smtClean="0"/>
          </a:p>
          <a:p>
            <a:endParaRPr lang="en-US" dirty="0" smtClean="0"/>
          </a:p>
          <a:p>
            <a:endParaRPr lang="en-US" dirty="0"/>
          </a:p>
        </p:txBody>
      </p:sp>
      <p:pic>
        <p:nvPicPr>
          <p:cNvPr id="4" name="Picture 3"/>
          <p:cNvPicPr>
            <a:picLocks noChangeAspect="1"/>
          </p:cNvPicPr>
          <p:nvPr/>
        </p:nvPicPr>
        <p:blipFill>
          <a:blip r:embed="rId2"/>
          <a:stretch>
            <a:fillRect/>
          </a:stretch>
        </p:blipFill>
        <p:spPr>
          <a:xfrm>
            <a:off x="0" y="6045693"/>
            <a:ext cx="1697462" cy="792381"/>
          </a:xfrm>
          <a:prstGeom prst="rect">
            <a:avLst/>
          </a:prstGeom>
        </p:spPr>
      </p:pic>
      <p:pic>
        <p:nvPicPr>
          <p:cNvPr id="5" name="Picture 4" descr="flagfly.gif (25432 bytes)"/>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160020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114458972"/>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70518" y="973668"/>
            <a:ext cx="11176986" cy="706964"/>
          </a:xfrm>
        </p:spPr>
        <p:txBody>
          <a:bodyPr/>
          <a:lstStyle/>
          <a:p>
            <a:pPr algn="ctr"/>
            <a:r>
              <a:rPr lang="en-GB" sz="3200" b="1" dirty="0" smtClean="0">
                <a:latin typeface="Times New Roman" panose="02020603050405020304" pitchFamily="18" charset="0"/>
                <a:cs typeface="Times New Roman" panose="02020603050405020304" pitchFamily="18" charset="0"/>
              </a:rPr>
              <a:t>Opportunities in </a:t>
            </a:r>
            <a:r>
              <a:rPr lang="en-GB" sz="3200" b="1" dirty="0">
                <a:latin typeface="Times New Roman" panose="02020603050405020304" pitchFamily="18" charset="0"/>
                <a:cs typeface="Times New Roman" panose="02020603050405020304" pitchFamily="18" charset="0"/>
              </a:rPr>
              <a:t>the Data Collection System in Zimbabwe</a:t>
            </a:r>
          </a:p>
        </p:txBody>
      </p:sp>
      <p:sp>
        <p:nvSpPr>
          <p:cNvPr id="3" name="Content Placeholder 2"/>
          <p:cNvSpPr>
            <a:spLocks noGrp="1"/>
          </p:cNvSpPr>
          <p:nvPr>
            <p:ph idx="1"/>
          </p:nvPr>
        </p:nvSpPr>
        <p:spPr>
          <a:xfrm>
            <a:off x="1074198" y="2254928"/>
            <a:ext cx="10218198" cy="3532685"/>
          </a:xfrm>
        </p:spPr>
        <p:txBody>
          <a:bodyPr/>
          <a:lstStyle/>
          <a:p>
            <a:r>
              <a:rPr lang="en-GB" dirty="0" smtClean="0"/>
              <a:t>Increased government commitment to support statistical development</a:t>
            </a:r>
          </a:p>
          <a:p>
            <a:endParaRPr lang="en-GB" dirty="0" smtClean="0"/>
          </a:p>
          <a:p>
            <a:r>
              <a:rPr lang="en-GB" dirty="0" smtClean="0"/>
              <a:t>Increased recognition of the importance of statistics and increased demand</a:t>
            </a:r>
          </a:p>
          <a:p>
            <a:endParaRPr lang="en-GB" dirty="0" smtClean="0"/>
          </a:p>
          <a:p>
            <a:r>
              <a:rPr lang="en-GB" dirty="0" smtClean="0"/>
              <a:t>The statistics law that supports better coordination and organization of the National Statistics System</a:t>
            </a:r>
          </a:p>
          <a:p>
            <a:endParaRPr lang="en-GB" dirty="0" smtClean="0"/>
          </a:p>
          <a:p>
            <a:r>
              <a:rPr lang="en-GB" dirty="0" smtClean="0"/>
              <a:t>Existing and potential funding from development partners</a:t>
            </a:r>
          </a:p>
          <a:p>
            <a:endParaRPr lang="en-GB" dirty="0" smtClean="0"/>
          </a:p>
        </p:txBody>
      </p:sp>
      <p:pic>
        <p:nvPicPr>
          <p:cNvPr id="4" name="Picture 3"/>
          <p:cNvPicPr>
            <a:picLocks noChangeAspect="1"/>
          </p:cNvPicPr>
          <p:nvPr/>
        </p:nvPicPr>
        <p:blipFill>
          <a:blip r:embed="rId2"/>
          <a:stretch>
            <a:fillRect/>
          </a:stretch>
        </p:blipFill>
        <p:spPr>
          <a:xfrm>
            <a:off x="0" y="5787613"/>
            <a:ext cx="1697462" cy="1050462"/>
          </a:xfrm>
          <a:prstGeom prst="rect">
            <a:avLst/>
          </a:prstGeom>
        </p:spPr>
      </p:pic>
      <p:pic>
        <p:nvPicPr>
          <p:cNvPr id="5" name="Picture 4" descr="flagfly.gif (25432 bytes)"/>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160020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372603660"/>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GB" dirty="0" smtClean="0">
                <a:latin typeface="Times New Roman" panose="02020603050405020304" pitchFamily="18" charset="0"/>
                <a:cs typeface="Times New Roman" panose="02020603050405020304" pitchFamily="18" charset="0"/>
              </a:rPr>
              <a:t>Conclusion</a:t>
            </a:r>
            <a:endParaRPr lang="en-GB"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a:xfrm>
            <a:off x="1154953" y="2361460"/>
            <a:ext cx="9853357" cy="3551068"/>
          </a:xfrm>
        </p:spPr>
        <p:txBody>
          <a:bodyPr>
            <a:normAutofit/>
          </a:bodyPr>
          <a:lstStyle/>
          <a:p>
            <a:r>
              <a:rPr lang="en-ZW" dirty="0"/>
              <a:t>ZIMSTAT carries out regular household and establishment based </a:t>
            </a:r>
            <a:r>
              <a:rPr lang="en-ZW" dirty="0" smtClean="0"/>
              <a:t>surveys.  </a:t>
            </a:r>
          </a:p>
          <a:p>
            <a:r>
              <a:rPr lang="en-ZW" dirty="0" smtClean="0"/>
              <a:t>ZIMSTAT </a:t>
            </a:r>
            <a:r>
              <a:rPr lang="en-ZW" dirty="0"/>
              <a:t>maintains and updates two master frames that is the Zimbabwe Master Sample 2012 (ZMS12) and the Central Business Register. </a:t>
            </a:r>
            <a:endParaRPr lang="en-ZW" dirty="0" smtClean="0"/>
          </a:p>
          <a:p>
            <a:r>
              <a:rPr lang="en-US" dirty="0" smtClean="0"/>
              <a:t>The </a:t>
            </a:r>
            <a:r>
              <a:rPr lang="en-US" dirty="0"/>
              <a:t>face to face interview method is commonly used by ZIMSTAT in collecting </a:t>
            </a:r>
            <a:r>
              <a:rPr lang="en-US" dirty="0" smtClean="0"/>
              <a:t>data using both </a:t>
            </a:r>
            <a:r>
              <a:rPr lang="en-US" dirty="0"/>
              <a:t>paper questionnaires and Personal Digital Assistants (PDAs</a:t>
            </a:r>
            <a:r>
              <a:rPr lang="en-US" dirty="0" smtClean="0"/>
              <a:t>).  </a:t>
            </a:r>
          </a:p>
          <a:p>
            <a:r>
              <a:rPr lang="en-US" dirty="0" smtClean="0"/>
              <a:t>Enterprise surveys are done and all </a:t>
            </a:r>
            <a:r>
              <a:rPr lang="en-US" dirty="0"/>
              <a:t>economic activities </a:t>
            </a:r>
            <a:r>
              <a:rPr lang="en-US" dirty="0" smtClean="0"/>
              <a:t>classified </a:t>
            </a:r>
            <a:r>
              <a:rPr lang="en-US" dirty="0"/>
              <a:t>by ISIC Revision </a:t>
            </a:r>
            <a:r>
              <a:rPr lang="en-US" dirty="0" smtClean="0"/>
              <a:t>4. </a:t>
            </a:r>
          </a:p>
          <a:p>
            <a:r>
              <a:rPr lang="en-US" altLang="en-US" dirty="0" smtClean="0"/>
              <a:t>ZIMSTAT </a:t>
            </a:r>
            <a:r>
              <a:rPr lang="en-US" altLang="en-US" dirty="0"/>
              <a:t>conducts surveys </a:t>
            </a:r>
            <a:r>
              <a:rPr lang="en-GB" dirty="0"/>
              <a:t>under the provisions of the Census and Statistics Act Chapter [10:29] of </a:t>
            </a:r>
            <a:r>
              <a:rPr lang="en-GB" dirty="0" smtClean="0"/>
              <a:t>2007 where the </a:t>
            </a:r>
            <a:r>
              <a:rPr lang="en-GB" dirty="0" err="1" smtClean="0"/>
              <a:t>issie</a:t>
            </a:r>
            <a:r>
              <a:rPr lang="en-GB" dirty="0" smtClean="0"/>
              <a:t> of privacy and confidentiality of data are of paramount importance</a:t>
            </a:r>
            <a:endParaRPr lang="en-GB" dirty="0"/>
          </a:p>
          <a:p>
            <a:endParaRPr lang="en-GB" dirty="0"/>
          </a:p>
          <a:p>
            <a:endParaRPr lang="en-US" dirty="0"/>
          </a:p>
          <a:p>
            <a:endParaRPr lang="en-ZW" dirty="0"/>
          </a:p>
          <a:p>
            <a:endParaRPr lang="en-GB" dirty="0"/>
          </a:p>
        </p:txBody>
      </p:sp>
      <p:pic>
        <p:nvPicPr>
          <p:cNvPr id="4" name="Picture 3"/>
          <p:cNvPicPr>
            <a:picLocks noChangeAspect="1"/>
          </p:cNvPicPr>
          <p:nvPr/>
        </p:nvPicPr>
        <p:blipFill>
          <a:blip r:embed="rId2"/>
          <a:stretch>
            <a:fillRect/>
          </a:stretch>
        </p:blipFill>
        <p:spPr>
          <a:xfrm>
            <a:off x="0" y="5787613"/>
            <a:ext cx="1697462" cy="1050462"/>
          </a:xfrm>
          <a:prstGeom prst="rect">
            <a:avLst/>
          </a:prstGeom>
        </p:spPr>
      </p:pic>
      <p:pic>
        <p:nvPicPr>
          <p:cNvPr id="5" name="Picture 4" descr="flagfly.gif (25432 bytes)"/>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160020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838916453"/>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207363" y="2334827"/>
            <a:ext cx="9641150" cy="4154750"/>
          </a:xfrm>
        </p:spPr>
        <p:txBody>
          <a:bodyPr>
            <a:normAutofit/>
          </a:bodyPr>
          <a:lstStyle/>
          <a:p>
            <a:pPr marL="0" indent="0" algn="ctr">
              <a:buNone/>
            </a:pPr>
            <a:r>
              <a:rPr lang="en-GB" sz="9600" dirty="0" smtClean="0">
                <a:latin typeface="Batang" panose="02030600000101010101" pitchFamily="18" charset="-127"/>
                <a:ea typeface="Batang" panose="02030600000101010101" pitchFamily="18" charset="-127"/>
              </a:rPr>
              <a:t>Thank You</a:t>
            </a:r>
            <a:endParaRPr lang="en-GB" sz="9600" dirty="0">
              <a:latin typeface="Batang" panose="02030600000101010101" pitchFamily="18" charset="-127"/>
              <a:ea typeface="Batang" panose="02030600000101010101" pitchFamily="18" charset="-127"/>
            </a:endParaRPr>
          </a:p>
        </p:txBody>
      </p:sp>
      <p:pic>
        <p:nvPicPr>
          <p:cNvPr id="4" name="Picture 4" descr="flagfly.gif (25432 bytes)"/>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60020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73480272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GB" b="1" dirty="0" smtClean="0">
                <a:latin typeface="Times New Roman" panose="02020603050405020304" pitchFamily="18" charset="0"/>
                <a:cs typeface="Times New Roman" panose="02020603050405020304" pitchFamily="18" charset="0"/>
              </a:rPr>
              <a:t>Household/Enterprise Survey</a:t>
            </a:r>
            <a:endParaRPr lang="en-GB" b="1"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p:txBody>
          <a:bodyPr/>
          <a:lstStyle/>
          <a:p>
            <a:r>
              <a:rPr lang="en-US" dirty="0"/>
              <a:t>An Enterprise Survey is a firm-level survey of a representative sample of an economy's private sector. The surveys cover a broad range of business environment </a:t>
            </a:r>
            <a:r>
              <a:rPr lang="en-US" dirty="0" smtClean="0"/>
              <a:t>topics.</a:t>
            </a:r>
          </a:p>
          <a:p>
            <a:r>
              <a:rPr lang="en-US" dirty="0" smtClean="0"/>
              <a:t>A household survey is a study for the </a:t>
            </a:r>
            <a:r>
              <a:rPr lang="en-US" dirty="0"/>
              <a:t>collection of detailed and </a:t>
            </a:r>
            <a:r>
              <a:rPr lang="en-US" dirty="0" smtClean="0"/>
              <a:t>varied socio-demographic </a:t>
            </a:r>
            <a:r>
              <a:rPr lang="en-US" dirty="0"/>
              <a:t>data pertaining to conditions under which people live, their well-being</a:t>
            </a:r>
            <a:r>
              <a:rPr lang="en-US" dirty="0" smtClean="0"/>
              <a:t>, activities </a:t>
            </a:r>
            <a:r>
              <a:rPr lang="en-US" dirty="0"/>
              <a:t>in which they engage, demographic characteristics and cultural factors which </a:t>
            </a:r>
            <a:r>
              <a:rPr lang="en-US" dirty="0" smtClean="0"/>
              <a:t>influence </a:t>
            </a:r>
            <a:r>
              <a:rPr lang="en-US" dirty="0" err="1" smtClean="0"/>
              <a:t>behaviour</a:t>
            </a:r>
            <a:r>
              <a:rPr lang="en-US" dirty="0"/>
              <a:t>, as well as social and economic change.</a:t>
            </a:r>
            <a:endParaRPr lang="en-GB" dirty="0"/>
          </a:p>
        </p:txBody>
      </p:sp>
      <p:pic>
        <p:nvPicPr>
          <p:cNvPr id="4" name="Picture 3"/>
          <p:cNvPicPr>
            <a:picLocks noChangeAspect="1"/>
          </p:cNvPicPr>
          <p:nvPr/>
        </p:nvPicPr>
        <p:blipFill>
          <a:blip r:embed="rId2"/>
          <a:stretch>
            <a:fillRect/>
          </a:stretch>
        </p:blipFill>
        <p:spPr>
          <a:xfrm>
            <a:off x="0" y="5787613"/>
            <a:ext cx="1697462" cy="1050462"/>
          </a:xfrm>
          <a:prstGeom prst="rect">
            <a:avLst/>
          </a:prstGeom>
        </p:spPr>
      </p:pic>
      <p:pic>
        <p:nvPicPr>
          <p:cNvPr id="5" name="Picture 4" descr="flagfly.gif (25432 bytes)"/>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160020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46640288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GB" b="1" dirty="0" smtClean="0">
                <a:latin typeface="Times New Roman" panose="02020603050405020304" pitchFamily="18" charset="0"/>
                <a:cs typeface="Times New Roman" panose="02020603050405020304" pitchFamily="18" charset="0"/>
              </a:rPr>
              <a:t>Introduction</a:t>
            </a:r>
            <a:endParaRPr lang="en-GB" b="1"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a:xfrm>
            <a:off x="228600" y="2327564"/>
            <a:ext cx="11305309" cy="3595254"/>
          </a:xfrm>
        </p:spPr>
        <p:txBody>
          <a:bodyPr>
            <a:normAutofit/>
          </a:bodyPr>
          <a:lstStyle/>
          <a:p>
            <a:r>
              <a:rPr lang="en-ZW" dirty="0" smtClean="0"/>
              <a:t>ZIMSTAT, as the producer of official statistics, </a:t>
            </a:r>
            <a:r>
              <a:rPr lang="en-ZW" dirty="0"/>
              <a:t>carries out regular household and establishment based </a:t>
            </a:r>
            <a:r>
              <a:rPr lang="en-ZW" dirty="0" smtClean="0"/>
              <a:t>on behalf of the government and development partners.  </a:t>
            </a:r>
          </a:p>
          <a:p>
            <a:r>
              <a:rPr lang="en-ZW" dirty="0" smtClean="0"/>
              <a:t>In </a:t>
            </a:r>
            <a:r>
              <a:rPr lang="en-ZW" dirty="0"/>
              <a:t>order for these surveys to be representative of the universe population, ZIMSTAT maintains and updates two master frames that is the Zimbabwe Master Sample 2012 (ZMS12) and the Central Business </a:t>
            </a:r>
            <a:r>
              <a:rPr lang="en-ZW" dirty="0" smtClean="0"/>
              <a:t>Register (CBR). </a:t>
            </a:r>
          </a:p>
          <a:p>
            <a:r>
              <a:rPr lang="en-ZW" dirty="0" smtClean="0"/>
              <a:t>Household </a:t>
            </a:r>
            <a:r>
              <a:rPr lang="en-ZW" dirty="0"/>
              <a:t>surveys draw samples from ZMS12 while economic surveys draw samples from the CBR. </a:t>
            </a:r>
            <a:endParaRPr lang="en-ZW" dirty="0" smtClean="0"/>
          </a:p>
          <a:p>
            <a:r>
              <a:rPr lang="en-ZW" dirty="0" smtClean="0"/>
              <a:t>The </a:t>
            </a:r>
            <a:r>
              <a:rPr lang="en-ZW" dirty="0"/>
              <a:t>maintenance and updating of both the CBR master frame and the Zimbabwe Master Sample is </a:t>
            </a:r>
            <a:r>
              <a:rPr lang="en-ZW" dirty="0" smtClean="0"/>
              <a:t>imperative </a:t>
            </a:r>
            <a:r>
              <a:rPr lang="en-ZW" dirty="0"/>
              <a:t>for ZIMSTAT in the execution of its duties. </a:t>
            </a:r>
            <a:endParaRPr lang="en-GB" dirty="0"/>
          </a:p>
        </p:txBody>
      </p:sp>
      <p:pic>
        <p:nvPicPr>
          <p:cNvPr id="4" name="Picture 3"/>
          <p:cNvPicPr>
            <a:picLocks noChangeAspect="1"/>
          </p:cNvPicPr>
          <p:nvPr/>
        </p:nvPicPr>
        <p:blipFill>
          <a:blip r:embed="rId2"/>
          <a:stretch>
            <a:fillRect/>
          </a:stretch>
        </p:blipFill>
        <p:spPr>
          <a:xfrm>
            <a:off x="0" y="5787613"/>
            <a:ext cx="1697462" cy="1050462"/>
          </a:xfrm>
          <a:prstGeom prst="rect">
            <a:avLst/>
          </a:prstGeom>
        </p:spPr>
      </p:pic>
      <p:pic>
        <p:nvPicPr>
          <p:cNvPr id="5" name="Picture 4" descr="flagfly.gif (25432 bytes)"/>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160020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76007308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smtClean="0">
                <a:latin typeface="Times New Roman" panose="02020603050405020304" pitchFamily="18" charset="0"/>
                <a:cs typeface="Times New Roman" panose="02020603050405020304" pitchFamily="18" charset="0"/>
              </a:rPr>
              <a:t>Household Surveys</a:t>
            </a:r>
            <a:endParaRPr lang="en-US" b="1"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a:xfrm>
            <a:off x="1154954" y="2334827"/>
            <a:ext cx="10492549" cy="4279037"/>
          </a:xfrm>
        </p:spPr>
        <p:txBody>
          <a:bodyPr/>
          <a:lstStyle/>
          <a:p>
            <a:r>
              <a:rPr lang="en-US" dirty="0"/>
              <a:t>Zimbabwe has in place household survey programmes that include both periodic and </a:t>
            </a:r>
            <a:r>
              <a:rPr lang="en-US" i="1" dirty="0" err="1" smtClean="0"/>
              <a:t>adhoc</a:t>
            </a:r>
            <a:r>
              <a:rPr lang="en-US" i="1" dirty="0" smtClean="0"/>
              <a:t> surveys</a:t>
            </a:r>
            <a:r>
              <a:rPr lang="en-US" dirty="0" smtClean="0"/>
              <a:t>. </a:t>
            </a:r>
          </a:p>
          <a:p>
            <a:endParaRPr lang="en-US" dirty="0"/>
          </a:p>
          <a:p>
            <a:r>
              <a:rPr lang="en-US" dirty="0" smtClean="0"/>
              <a:t>The </a:t>
            </a:r>
            <a:r>
              <a:rPr lang="en-US" dirty="0"/>
              <a:t>household survey programme is part of an integrated statistical data collection system of Zimbabwe</a:t>
            </a:r>
            <a:r>
              <a:rPr lang="en-US" dirty="0" smtClean="0"/>
              <a:t>.</a:t>
            </a:r>
          </a:p>
          <a:p>
            <a:endParaRPr lang="en-US" dirty="0"/>
          </a:p>
          <a:p>
            <a:r>
              <a:rPr lang="en-US" dirty="0" smtClean="0"/>
              <a:t>The </a:t>
            </a:r>
            <a:r>
              <a:rPr lang="en-US" dirty="0"/>
              <a:t>Zimbabwe National Household Survey Capability Programme (NHSCP) </a:t>
            </a:r>
            <a:r>
              <a:rPr lang="en-US" dirty="0" smtClean="0"/>
              <a:t>was </a:t>
            </a:r>
            <a:r>
              <a:rPr lang="en-US" dirty="0"/>
              <a:t>a major effort to help the county establish the statistical and survey capabilities to obtain requisite socio-economic and demographic information from the household sector. </a:t>
            </a:r>
          </a:p>
          <a:p>
            <a:endParaRPr lang="en-US" dirty="0"/>
          </a:p>
        </p:txBody>
      </p:sp>
      <p:pic>
        <p:nvPicPr>
          <p:cNvPr id="4" name="Picture 3"/>
          <p:cNvPicPr>
            <a:picLocks noChangeAspect="1"/>
          </p:cNvPicPr>
          <p:nvPr/>
        </p:nvPicPr>
        <p:blipFill>
          <a:blip r:embed="rId2"/>
          <a:stretch>
            <a:fillRect/>
          </a:stretch>
        </p:blipFill>
        <p:spPr>
          <a:xfrm>
            <a:off x="0" y="5787613"/>
            <a:ext cx="1697462" cy="1050462"/>
          </a:xfrm>
          <a:prstGeom prst="rect">
            <a:avLst/>
          </a:prstGeom>
        </p:spPr>
      </p:pic>
      <p:pic>
        <p:nvPicPr>
          <p:cNvPr id="5" name="Picture 4" descr="flagfly.gif (25432 bytes)"/>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160020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9415293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smtClean="0">
                <a:latin typeface="Times New Roman" panose="02020603050405020304" pitchFamily="18" charset="0"/>
                <a:cs typeface="Times New Roman" panose="02020603050405020304" pitchFamily="18" charset="0"/>
              </a:rPr>
              <a:t>Household Surveys Carried in Zimbabwe</a:t>
            </a:r>
            <a:endParaRPr lang="en-US" b="1"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a:xfrm>
            <a:off x="497150" y="2290440"/>
            <a:ext cx="11461071" cy="3497174"/>
          </a:xfrm>
        </p:spPr>
        <p:txBody>
          <a:bodyPr>
            <a:normAutofit fontScale="92500" lnSpcReduction="10000"/>
          </a:bodyPr>
          <a:lstStyle/>
          <a:p>
            <a:r>
              <a:rPr lang="en-US" dirty="0"/>
              <a:t>There are different types of household surveys </a:t>
            </a:r>
            <a:r>
              <a:rPr lang="en-US" dirty="0" smtClean="0"/>
              <a:t>ZIMSTAT </a:t>
            </a:r>
            <a:r>
              <a:rPr lang="en-US" dirty="0"/>
              <a:t>conduct to collect data on social and demographic statistics. The selection of the appropriate type of survey is dependent on a number of factors including subject matter requirements, resources and logistical considerations</a:t>
            </a:r>
            <a:r>
              <a:rPr lang="en-US" dirty="0" smtClean="0"/>
              <a:t>.</a:t>
            </a:r>
          </a:p>
          <a:p>
            <a:r>
              <a:rPr lang="en-US" dirty="0" smtClean="0"/>
              <a:t>Some of the household surveys done in Zimbabwe are:</a:t>
            </a:r>
          </a:p>
          <a:p>
            <a:pPr lvl="1"/>
            <a:r>
              <a:rPr lang="en-US" dirty="0"/>
              <a:t>Zimbabwe Population </a:t>
            </a:r>
            <a:r>
              <a:rPr lang="en-US" dirty="0" smtClean="0"/>
              <a:t>Census (2012)</a:t>
            </a:r>
            <a:endParaRPr lang="en-US" dirty="0"/>
          </a:p>
          <a:p>
            <a:pPr lvl="1"/>
            <a:r>
              <a:rPr lang="en-US" dirty="0" err="1"/>
              <a:t>Intercensol</a:t>
            </a:r>
            <a:r>
              <a:rPr lang="en-US" dirty="0"/>
              <a:t> Demographic </a:t>
            </a:r>
            <a:r>
              <a:rPr lang="en-US" dirty="0" smtClean="0"/>
              <a:t>Survey (2008)</a:t>
            </a:r>
            <a:endParaRPr lang="en-US" dirty="0"/>
          </a:p>
          <a:p>
            <a:pPr lvl="1"/>
            <a:r>
              <a:rPr lang="en-US" dirty="0"/>
              <a:t>Zimbabwe </a:t>
            </a:r>
            <a:r>
              <a:rPr lang="en-US" dirty="0" smtClean="0"/>
              <a:t>Demographic </a:t>
            </a:r>
            <a:r>
              <a:rPr lang="en-US" dirty="0"/>
              <a:t>and Health </a:t>
            </a:r>
            <a:r>
              <a:rPr lang="en-US" dirty="0" smtClean="0"/>
              <a:t>Survey (2015)</a:t>
            </a:r>
            <a:endParaRPr lang="en-US" dirty="0"/>
          </a:p>
          <a:p>
            <a:pPr lvl="1"/>
            <a:r>
              <a:rPr lang="en-US" dirty="0" smtClean="0"/>
              <a:t>Multiple Indicator Cluster Survey (2014)</a:t>
            </a:r>
            <a:endParaRPr lang="en-US" dirty="0"/>
          </a:p>
          <a:p>
            <a:pPr lvl="1"/>
            <a:r>
              <a:rPr lang="en-US" dirty="0" err="1"/>
              <a:t>Labourforce</a:t>
            </a:r>
            <a:r>
              <a:rPr lang="en-US" dirty="0"/>
              <a:t> </a:t>
            </a:r>
            <a:r>
              <a:rPr lang="en-US" dirty="0" smtClean="0"/>
              <a:t>Survey (2014)</a:t>
            </a:r>
            <a:endParaRPr lang="en-US" dirty="0"/>
          </a:p>
          <a:p>
            <a:pPr lvl="1"/>
            <a:r>
              <a:rPr lang="en-US" dirty="0"/>
              <a:t>Agriculture and Livestock </a:t>
            </a:r>
            <a:r>
              <a:rPr lang="en-US" dirty="0" smtClean="0"/>
              <a:t>survey (2015)</a:t>
            </a:r>
            <a:endParaRPr lang="en-US" dirty="0"/>
          </a:p>
          <a:p>
            <a:pPr lvl="1"/>
            <a:r>
              <a:rPr lang="en-US" dirty="0"/>
              <a:t>Poverty Income and Expenditure </a:t>
            </a:r>
            <a:r>
              <a:rPr lang="en-US" dirty="0" smtClean="0"/>
              <a:t>Survey (2011/12)</a:t>
            </a:r>
            <a:endParaRPr lang="en-US" dirty="0"/>
          </a:p>
          <a:p>
            <a:endParaRPr lang="en-US" dirty="0"/>
          </a:p>
          <a:p>
            <a:endParaRPr lang="en-US" dirty="0"/>
          </a:p>
        </p:txBody>
      </p:sp>
      <p:pic>
        <p:nvPicPr>
          <p:cNvPr id="4" name="Picture 3"/>
          <p:cNvPicPr>
            <a:picLocks noChangeAspect="1"/>
          </p:cNvPicPr>
          <p:nvPr/>
        </p:nvPicPr>
        <p:blipFill>
          <a:blip r:embed="rId2"/>
          <a:stretch>
            <a:fillRect/>
          </a:stretch>
        </p:blipFill>
        <p:spPr>
          <a:xfrm>
            <a:off x="0" y="5787613"/>
            <a:ext cx="1697462" cy="1050462"/>
          </a:xfrm>
          <a:prstGeom prst="rect">
            <a:avLst/>
          </a:prstGeom>
        </p:spPr>
      </p:pic>
      <p:pic>
        <p:nvPicPr>
          <p:cNvPr id="5" name="Picture 4" descr="flagfly.gif (25432 bytes)"/>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160020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23542446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a:latin typeface="Times New Roman" panose="02020603050405020304" pitchFamily="18" charset="0"/>
                <a:cs typeface="Times New Roman" panose="02020603050405020304" pitchFamily="18" charset="0"/>
              </a:rPr>
              <a:t>Household </a:t>
            </a:r>
            <a:r>
              <a:rPr lang="en-US" b="1" dirty="0" smtClean="0">
                <a:latin typeface="Times New Roman" panose="02020603050405020304" pitchFamily="18" charset="0"/>
                <a:cs typeface="Times New Roman" panose="02020603050405020304" pitchFamily="18" charset="0"/>
              </a:rPr>
              <a:t>Surveys </a:t>
            </a:r>
            <a:r>
              <a:rPr lang="en-US" b="1" dirty="0" err="1" smtClean="0">
                <a:latin typeface="Times New Roman" panose="02020603050405020304" pitchFamily="18" charset="0"/>
                <a:cs typeface="Times New Roman" panose="02020603050405020304" pitchFamily="18" charset="0"/>
              </a:rPr>
              <a:t>Cont</a:t>
            </a:r>
            <a:r>
              <a:rPr lang="en-US" b="1" dirty="0" smtClean="0">
                <a:latin typeface="Times New Roman" panose="02020603050405020304" pitchFamily="18" charset="0"/>
                <a:cs typeface="Times New Roman" panose="02020603050405020304" pitchFamily="18" charset="0"/>
              </a:rPr>
              <a:t>……..</a:t>
            </a:r>
            <a:endParaRPr lang="en-US" dirty="0"/>
          </a:p>
        </p:txBody>
      </p:sp>
      <p:sp>
        <p:nvSpPr>
          <p:cNvPr id="3" name="Content Placeholder 2"/>
          <p:cNvSpPr>
            <a:spLocks noGrp="1"/>
          </p:cNvSpPr>
          <p:nvPr>
            <p:ph idx="1"/>
          </p:nvPr>
        </p:nvSpPr>
        <p:spPr/>
        <p:txBody>
          <a:bodyPr/>
          <a:lstStyle/>
          <a:p>
            <a:r>
              <a:rPr lang="en-US" dirty="0"/>
              <a:t>For a survey to yield desired results, there is need to pay particular attention to the preparations that precede the field work. </a:t>
            </a:r>
            <a:endParaRPr lang="en-US" dirty="0" smtClean="0"/>
          </a:p>
          <a:p>
            <a:endParaRPr lang="en-US" dirty="0"/>
          </a:p>
          <a:p>
            <a:r>
              <a:rPr lang="en-US" dirty="0" smtClean="0"/>
              <a:t>In </a:t>
            </a:r>
            <a:r>
              <a:rPr lang="en-US" dirty="0"/>
              <a:t>this regard all surveys </a:t>
            </a:r>
            <a:r>
              <a:rPr lang="en-US" dirty="0" smtClean="0"/>
              <a:t>carried out by ZIMSTAT have careful </a:t>
            </a:r>
            <a:r>
              <a:rPr lang="en-US" dirty="0"/>
              <a:t>and judicious preparations </a:t>
            </a:r>
            <a:r>
              <a:rPr lang="en-US" dirty="0" smtClean="0"/>
              <a:t>for them to be successful</a:t>
            </a:r>
            <a:r>
              <a:rPr lang="en-US" dirty="0"/>
              <a:t>. </a:t>
            </a:r>
            <a:endParaRPr lang="en-US" dirty="0" smtClean="0"/>
          </a:p>
          <a:p>
            <a:endParaRPr lang="en-US" dirty="0"/>
          </a:p>
          <a:p>
            <a:r>
              <a:rPr lang="en-US" dirty="0"/>
              <a:t>T</a:t>
            </a:r>
            <a:r>
              <a:rPr lang="en-US" dirty="0" smtClean="0"/>
              <a:t>he </a:t>
            </a:r>
            <a:r>
              <a:rPr lang="en-US" dirty="0"/>
              <a:t>amount of planning will vary depending on the type of survey, materials and information required. </a:t>
            </a:r>
          </a:p>
          <a:p>
            <a:endParaRPr lang="en-US" dirty="0"/>
          </a:p>
        </p:txBody>
      </p:sp>
      <p:pic>
        <p:nvPicPr>
          <p:cNvPr id="4" name="Picture 3"/>
          <p:cNvPicPr>
            <a:picLocks noChangeAspect="1"/>
          </p:cNvPicPr>
          <p:nvPr/>
        </p:nvPicPr>
        <p:blipFill>
          <a:blip r:embed="rId2"/>
          <a:stretch>
            <a:fillRect/>
          </a:stretch>
        </p:blipFill>
        <p:spPr>
          <a:xfrm>
            <a:off x="0" y="5787613"/>
            <a:ext cx="1697462" cy="1050462"/>
          </a:xfrm>
          <a:prstGeom prst="rect">
            <a:avLst/>
          </a:prstGeom>
        </p:spPr>
      </p:pic>
      <p:pic>
        <p:nvPicPr>
          <p:cNvPr id="5" name="Picture 4" descr="flagfly.gif (25432 bytes)"/>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160020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5924171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smtClean="0">
                <a:latin typeface="Times New Roman" panose="02020603050405020304" pitchFamily="18" charset="0"/>
                <a:cs typeface="Times New Roman" panose="02020603050405020304" pitchFamily="18" charset="0"/>
              </a:rPr>
              <a:t>Data Collection Method</a:t>
            </a:r>
            <a:endParaRPr lang="en-US" b="1"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a:xfrm>
            <a:off x="1154954" y="2325950"/>
            <a:ext cx="10652347" cy="3577700"/>
          </a:xfrm>
        </p:spPr>
        <p:txBody>
          <a:bodyPr>
            <a:normAutofit fontScale="92500" lnSpcReduction="10000"/>
          </a:bodyPr>
          <a:lstStyle/>
          <a:p>
            <a:r>
              <a:rPr lang="en-US" dirty="0" smtClean="0"/>
              <a:t>The face to face interview </a:t>
            </a:r>
            <a:r>
              <a:rPr lang="en-US" dirty="0"/>
              <a:t>method is </a:t>
            </a:r>
            <a:r>
              <a:rPr lang="en-US" dirty="0" smtClean="0"/>
              <a:t>commonly used by ZIMSTAT in </a:t>
            </a:r>
            <a:r>
              <a:rPr lang="en-US" dirty="0"/>
              <a:t>collecting data through large scale sample surveys. </a:t>
            </a:r>
            <a:endParaRPr lang="en-US" dirty="0" smtClean="0"/>
          </a:p>
          <a:p>
            <a:pPr marL="0" indent="0">
              <a:buNone/>
            </a:pPr>
            <a:r>
              <a:rPr lang="en-US" dirty="0" smtClean="0"/>
              <a:t> The </a:t>
            </a:r>
            <a:r>
              <a:rPr lang="en-US" dirty="0"/>
              <a:t>method entails interviewers going to selected respondents collecting information by asking questions. </a:t>
            </a:r>
            <a:endParaRPr lang="en-US" dirty="0" smtClean="0"/>
          </a:p>
          <a:p>
            <a:pPr lvl="1">
              <a:buFont typeface="Wingdings" panose="05000000000000000000" pitchFamily="2" charset="2"/>
              <a:buChar char="ü"/>
            </a:pPr>
            <a:r>
              <a:rPr lang="en-US" dirty="0"/>
              <a:t>The main advantage of this method is that the interviewers can persuade (through motivation) respondents to answer questions and can explain the objectives of the survey. </a:t>
            </a:r>
            <a:endParaRPr lang="en-US" dirty="0" smtClean="0"/>
          </a:p>
          <a:p>
            <a:pPr lvl="1">
              <a:buFont typeface="Wingdings" panose="05000000000000000000" pitchFamily="2" charset="2"/>
              <a:buChar char="ü"/>
            </a:pPr>
            <a:r>
              <a:rPr lang="en-US" dirty="0" smtClean="0"/>
              <a:t>There </a:t>
            </a:r>
            <a:r>
              <a:rPr lang="en-US" dirty="0"/>
              <a:t>is also greater potential for collecting statistical information on conceptually difficult items which are likely to yield ambiguous answers in other types of interviews. </a:t>
            </a:r>
            <a:endParaRPr lang="en-US" dirty="0" smtClean="0"/>
          </a:p>
          <a:p>
            <a:r>
              <a:rPr lang="en-US" dirty="0" smtClean="0"/>
              <a:t>ZIMSTAT </a:t>
            </a:r>
            <a:r>
              <a:rPr lang="en-US" dirty="0"/>
              <a:t>uses both paper questionnaires and </a:t>
            </a:r>
            <a:r>
              <a:rPr lang="en-US" dirty="0" smtClean="0"/>
              <a:t>Personal </a:t>
            </a:r>
            <a:r>
              <a:rPr lang="en-US" dirty="0"/>
              <a:t>Digital Assistants (PDAs</a:t>
            </a:r>
            <a:r>
              <a:rPr lang="en-US" dirty="0" smtClean="0"/>
              <a:t>) during data collection depending on the type of survey. </a:t>
            </a:r>
          </a:p>
          <a:p>
            <a:r>
              <a:rPr lang="en-US" dirty="0" smtClean="0"/>
              <a:t>There is determined effort to move towards Computer Aided Personal Interviews in the next 3-4 years</a:t>
            </a:r>
          </a:p>
          <a:p>
            <a:endParaRPr lang="en-US" dirty="0"/>
          </a:p>
        </p:txBody>
      </p:sp>
      <p:pic>
        <p:nvPicPr>
          <p:cNvPr id="4" name="Picture 3"/>
          <p:cNvPicPr>
            <a:picLocks noChangeAspect="1"/>
          </p:cNvPicPr>
          <p:nvPr/>
        </p:nvPicPr>
        <p:blipFill>
          <a:blip r:embed="rId2"/>
          <a:stretch>
            <a:fillRect/>
          </a:stretch>
        </p:blipFill>
        <p:spPr>
          <a:xfrm>
            <a:off x="0" y="5787613"/>
            <a:ext cx="1697462" cy="1050462"/>
          </a:xfrm>
          <a:prstGeom prst="rect">
            <a:avLst/>
          </a:prstGeom>
        </p:spPr>
      </p:pic>
      <p:pic>
        <p:nvPicPr>
          <p:cNvPr id="5" name="Picture 4" descr="flagfly.gif (25432 bytes)"/>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160020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54286584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05017" y="727969"/>
            <a:ext cx="8611350" cy="952663"/>
          </a:xfrm>
        </p:spPr>
        <p:txBody>
          <a:bodyPr>
            <a:noAutofit/>
          </a:bodyPr>
          <a:lstStyle/>
          <a:p>
            <a:r>
              <a:rPr lang="en-US" b="1" dirty="0">
                <a:latin typeface="Times New Roman" panose="02020603050405020304" pitchFamily="18" charset="0"/>
                <a:cs typeface="Times New Roman" panose="02020603050405020304" pitchFamily="18" charset="0"/>
              </a:rPr>
              <a:t>Maintenance and updating of </a:t>
            </a:r>
            <a:r>
              <a:rPr lang="en-US" b="1" dirty="0" smtClean="0">
                <a:latin typeface="Times New Roman" panose="02020603050405020304" pitchFamily="18" charset="0"/>
                <a:cs typeface="Times New Roman" panose="02020603050405020304" pitchFamily="18" charset="0"/>
              </a:rPr>
              <a:t>ZMS12</a:t>
            </a:r>
            <a:r>
              <a:rPr lang="en-US" dirty="0"/>
              <a:t/>
            </a:r>
            <a:br>
              <a:rPr lang="en-US" dirty="0"/>
            </a:br>
            <a:endParaRPr lang="en-US" dirty="0"/>
          </a:p>
        </p:txBody>
      </p:sp>
      <p:sp>
        <p:nvSpPr>
          <p:cNvPr id="3" name="Content Placeholder 2"/>
          <p:cNvSpPr>
            <a:spLocks noGrp="1"/>
          </p:cNvSpPr>
          <p:nvPr>
            <p:ph idx="1"/>
          </p:nvPr>
        </p:nvSpPr>
        <p:spPr>
          <a:xfrm>
            <a:off x="1171852" y="2308194"/>
            <a:ext cx="10156055" cy="3711606"/>
          </a:xfrm>
        </p:spPr>
        <p:txBody>
          <a:bodyPr>
            <a:normAutofit fontScale="92500" lnSpcReduction="20000"/>
          </a:bodyPr>
          <a:lstStyle/>
          <a:p>
            <a:r>
              <a:rPr lang="en-US" dirty="0" smtClean="0"/>
              <a:t>In </a:t>
            </a:r>
            <a:r>
              <a:rPr lang="en-US" dirty="0"/>
              <a:t>terms of its effect on population coverage proper maintenance of a master sample frame is a key element in its development and in planning for its use. </a:t>
            </a:r>
            <a:endParaRPr lang="en-US" dirty="0" smtClean="0"/>
          </a:p>
          <a:p>
            <a:pPr marL="0" indent="0">
              <a:buNone/>
            </a:pPr>
            <a:endParaRPr lang="en-US" dirty="0" smtClean="0"/>
          </a:p>
          <a:p>
            <a:r>
              <a:rPr lang="en-US" dirty="0" smtClean="0"/>
              <a:t>The </a:t>
            </a:r>
            <a:r>
              <a:rPr lang="en-US" dirty="0"/>
              <a:t>ZMS12 is </a:t>
            </a:r>
            <a:r>
              <a:rPr lang="en-US" dirty="0" smtClean="0"/>
              <a:t>used </a:t>
            </a:r>
            <a:r>
              <a:rPr lang="en-US" dirty="0"/>
              <a:t>for the decade between censuses, during which time far-reaching shifts in population movement are likely to occur. </a:t>
            </a:r>
            <a:endParaRPr lang="en-US" dirty="0" smtClean="0"/>
          </a:p>
          <a:p>
            <a:pPr marL="0" indent="0">
              <a:buNone/>
            </a:pPr>
            <a:endParaRPr lang="en-US" dirty="0" smtClean="0"/>
          </a:p>
          <a:p>
            <a:r>
              <a:rPr lang="en-US" dirty="0" smtClean="0"/>
              <a:t>It </a:t>
            </a:r>
            <a:r>
              <a:rPr lang="en-US" dirty="0"/>
              <a:t>is necessary to up-date the frame periodically to reflect population changes so that it will continue to be representative</a:t>
            </a:r>
            <a:r>
              <a:rPr lang="en-US" dirty="0" smtClean="0"/>
              <a:t>.</a:t>
            </a:r>
          </a:p>
          <a:p>
            <a:r>
              <a:rPr lang="en-US" dirty="0" smtClean="0"/>
              <a:t>The </a:t>
            </a:r>
            <a:r>
              <a:rPr lang="en-US" dirty="0"/>
              <a:t>changes are </a:t>
            </a:r>
            <a:r>
              <a:rPr lang="en-US" dirty="0" smtClean="0"/>
              <a:t>mainly:</a:t>
            </a:r>
            <a:endParaRPr lang="en-US" dirty="0"/>
          </a:p>
          <a:p>
            <a:pPr lvl="1">
              <a:buFont typeface="Wingdings" panose="05000000000000000000" pitchFamily="2" charset="2"/>
              <a:buChar char="v"/>
            </a:pPr>
            <a:r>
              <a:rPr lang="en-US" dirty="0" smtClean="0"/>
              <a:t>Changes </a:t>
            </a:r>
            <a:r>
              <a:rPr lang="en-US" dirty="0"/>
              <a:t>in administrative divisions that alter the administrative belonging of the </a:t>
            </a:r>
            <a:r>
              <a:rPr lang="en-US" dirty="0" smtClean="0"/>
              <a:t>Primary Sampling Unit. </a:t>
            </a:r>
            <a:endParaRPr lang="en-US" dirty="0"/>
          </a:p>
          <a:p>
            <a:pPr lvl="1">
              <a:buFont typeface="Wingdings" panose="05000000000000000000" pitchFamily="2" charset="2"/>
              <a:buChar char="v"/>
            </a:pPr>
            <a:r>
              <a:rPr lang="en-US" dirty="0" smtClean="0"/>
              <a:t>Changes </a:t>
            </a:r>
            <a:r>
              <a:rPr lang="en-US" dirty="0"/>
              <a:t>in the land use sector characteristic of the frame unit;</a:t>
            </a:r>
          </a:p>
          <a:p>
            <a:pPr lvl="1">
              <a:buFont typeface="Wingdings" panose="05000000000000000000" pitchFamily="2" charset="2"/>
              <a:buChar char="v"/>
            </a:pPr>
            <a:r>
              <a:rPr lang="en-US" dirty="0" smtClean="0"/>
              <a:t>Changes </a:t>
            </a:r>
            <a:r>
              <a:rPr lang="en-US" dirty="0"/>
              <a:t>in the measure of size of the PSU (number of households in the PSU).  </a:t>
            </a:r>
          </a:p>
          <a:p>
            <a:endParaRPr lang="en-US" dirty="0"/>
          </a:p>
          <a:p>
            <a:endParaRPr lang="en-US" dirty="0"/>
          </a:p>
        </p:txBody>
      </p:sp>
      <p:pic>
        <p:nvPicPr>
          <p:cNvPr id="4" name="Picture 3"/>
          <p:cNvPicPr>
            <a:picLocks noChangeAspect="1"/>
          </p:cNvPicPr>
          <p:nvPr/>
        </p:nvPicPr>
        <p:blipFill>
          <a:blip r:embed="rId2"/>
          <a:stretch>
            <a:fillRect/>
          </a:stretch>
        </p:blipFill>
        <p:spPr>
          <a:xfrm>
            <a:off x="0" y="5787613"/>
            <a:ext cx="1697462" cy="1050462"/>
          </a:xfrm>
          <a:prstGeom prst="rect">
            <a:avLst/>
          </a:prstGeom>
        </p:spPr>
      </p:pic>
      <p:pic>
        <p:nvPicPr>
          <p:cNvPr id="5" name="Picture 4" descr="flagfly.gif (25432 bytes)"/>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160020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30789484"/>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on Boardroom">
  <a:themeElements>
    <a:clrScheme name="Ion Boardroom">
      <a:dk1>
        <a:sysClr val="windowText" lastClr="000000"/>
      </a:dk1>
      <a:lt1>
        <a:sysClr val="window" lastClr="FFFFFF"/>
      </a:lt1>
      <a:dk2>
        <a:srgbClr val="3B3059"/>
      </a:dk2>
      <a:lt2>
        <a:srgbClr val="EBEBEB"/>
      </a:lt2>
      <a:accent1>
        <a:srgbClr val="B31166"/>
      </a:accent1>
      <a:accent2>
        <a:srgbClr val="E33D6F"/>
      </a:accent2>
      <a:accent3>
        <a:srgbClr val="E45F3C"/>
      </a:accent3>
      <a:accent4>
        <a:srgbClr val="E9943A"/>
      </a:accent4>
      <a:accent5>
        <a:srgbClr val="9B6BF2"/>
      </a:accent5>
      <a:accent6>
        <a:srgbClr val="D53DD0"/>
      </a:accent6>
      <a:hlink>
        <a:srgbClr val="8F8F8F"/>
      </a:hlink>
      <a:folHlink>
        <a:srgbClr val="A5A5A5"/>
      </a:folHlink>
    </a:clrScheme>
    <a:fontScheme name="Ion Boardroom">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Boardroom">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8000"/>
                <a:hueMod val="124000"/>
                <a:satMod val="148000"/>
                <a:lumMod val="124000"/>
              </a:schemeClr>
            </a:gs>
            <a:gs pos="100000">
              <a:schemeClr val="phClr">
                <a:shade val="76000"/>
                <a:hueMod val="89000"/>
                <a:satMod val="164000"/>
                <a:lumMod val="56000"/>
              </a:schemeClr>
            </a:gs>
          </a:gsLst>
          <a:path path="circle">
            <a:fillToRect l="45000" t="65000" r="125000" b="100000"/>
          </a:path>
        </a:gradFill>
        <a:blipFill rotWithShape="1">
          <a:blip xmlns:r="http://schemas.openxmlformats.org/officeDocument/2006/relationships" r:embed="rId1">
            <a:duotone>
              <a:schemeClr val="phClr">
                <a:shade val="69000"/>
                <a:hueMod val="91000"/>
                <a:satMod val="164000"/>
                <a:lumMod val="74000"/>
              </a:schemeClr>
              <a:schemeClr val="phClr">
                <a:hueMod val="124000"/>
                <a:satMod val="140000"/>
                <a:lumMod val="142000"/>
              </a:schemeClr>
            </a:duotone>
          </a:blip>
          <a:stretch/>
        </a:blipFill>
      </a:bgFillStyleLst>
    </a:fmtScheme>
  </a:themeElements>
  <a:objectDefaults/>
  <a:extraClrSchemeLst/>
  <a:extLst>
    <a:ext uri="{05A4C25C-085E-4340-85A3-A5531E510DB2}">
      <thm15:themeFamily xmlns:thm15="http://schemas.microsoft.com/office/thememl/2012/main" name="Ion Boardroom" id="{FC33163D-4339-46B1-8EED-24C834239D99}" vid="{B8502691-933B-45FE-8764-BA278511EF27}"/>
    </a:ext>
  </a:extLst>
</a:theme>
</file>

<file path=docProps/app.xml><?xml version="1.0" encoding="utf-8"?>
<Properties xmlns="http://schemas.openxmlformats.org/officeDocument/2006/extended-properties" xmlns:vt="http://schemas.openxmlformats.org/officeDocument/2006/docPropsVTypes">
  <Template>Ion Boardroom</Template>
  <TotalTime>1612</TotalTime>
  <Words>1845</Words>
  <Application>Microsoft Office PowerPoint</Application>
  <PresentationFormat>Widescreen</PresentationFormat>
  <Paragraphs>144</Paragraphs>
  <Slides>22</Slides>
  <Notes>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22</vt:i4>
      </vt:variant>
    </vt:vector>
  </HeadingPairs>
  <TitlesOfParts>
    <vt:vector size="30" baseType="lpstr">
      <vt:lpstr>Batang</vt:lpstr>
      <vt:lpstr>Algerian</vt:lpstr>
      <vt:lpstr>Arial</vt:lpstr>
      <vt:lpstr>Century Gothic</vt:lpstr>
      <vt:lpstr>Times New Roman</vt:lpstr>
      <vt:lpstr>Wingdings</vt:lpstr>
      <vt:lpstr>Wingdings 3</vt:lpstr>
      <vt:lpstr>Ion Boardroom</vt:lpstr>
      <vt:lpstr>Africa Symbosium on Statistical Development (ASSD) Workshop “Conducting Household/Enterprise Survey” Presentation by M. Dzinotizei Director-General; ZIMSTAT 2-4 November 2016, Tunis; Tunisia</vt:lpstr>
      <vt:lpstr>Presentation Outline</vt:lpstr>
      <vt:lpstr>Household/Enterprise Survey</vt:lpstr>
      <vt:lpstr>Introduction</vt:lpstr>
      <vt:lpstr>Household Surveys</vt:lpstr>
      <vt:lpstr>Household Surveys Carried in Zimbabwe</vt:lpstr>
      <vt:lpstr>Household Surveys Cont……..</vt:lpstr>
      <vt:lpstr>Data Collection Method</vt:lpstr>
      <vt:lpstr>Maintenance and updating of ZMS12 </vt:lpstr>
      <vt:lpstr>Maintenance and Updating of ZMS12…..</vt:lpstr>
      <vt:lpstr>UPDATING OF MEASURES OF SIZE </vt:lpstr>
      <vt:lpstr>Confidentiality  </vt:lpstr>
      <vt:lpstr>The Enterprise Survey-Who is surveyed: </vt:lpstr>
      <vt:lpstr>Enterprise Survey-Structure of the surveys: </vt:lpstr>
      <vt:lpstr>Sampling-Use of the CBR </vt:lpstr>
      <vt:lpstr>Importance of the CBR</vt:lpstr>
      <vt:lpstr>Enterprise Survey-Methodology</vt:lpstr>
      <vt:lpstr>Challenges in Carrying out Enterprise Surveys</vt:lpstr>
      <vt:lpstr>Strengths of the Data Collection System in Zimbabwe</vt:lpstr>
      <vt:lpstr>Opportunities in the Data Collection System in Zimbabwe</vt:lpstr>
      <vt:lpstr>Conclusion</vt:lpstr>
      <vt:lpstr>PowerPoint Presentation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Makumbe_</dc:creator>
  <cp:lastModifiedBy>Mahlomola Martin Lefupana</cp:lastModifiedBy>
  <cp:revision>62</cp:revision>
  <cp:lastPrinted>2016-10-24T13:24:56Z</cp:lastPrinted>
  <dcterms:created xsi:type="dcterms:W3CDTF">2016-10-19T17:20:24Z</dcterms:created>
  <dcterms:modified xsi:type="dcterms:W3CDTF">2016-10-25T08:52:28Z</dcterms:modified>
</cp:coreProperties>
</file>