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0"/>
  </p:notesMasterIdLst>
  <p:sldIdLst>
    <p:sldId id="256" r:id="rId2"/>
    <p:sldId id="260" r:id="rId3"/>
    <p:sldId id="261" r:id="rId4"/>
    <p:sldId id="262" r:id="rId5"/>
    <p:sldId id="263" r:id="rId6"/>
    <p:sldId id="265" r:id="rId7"/>
    <p:sldId id="267" r:id="rId8"/>
    <p:sldId id="293" r:id="rId9"/>
    <p:sldId id="294" r:id="rId10"/>
    <p:sldId id="269" r:id="rId11"/>
    <p:sldId id="270" r:id="rId12"/>
    <p:sldId id="271" r:id="rId13"/>
    <p:sldId id="272" r:id="rId14"/>
    <p:sldId id="273" r:id="rId15"/>
    <p:sldId id="274" r:id="rId16"/>
    <p:sldId id="275" r:id="rId17"/>
    <p:sldId id="276" r:id="rId18"/>
    <p:sldId id="279" r:id="rId19"/>
    <p:sldId id="280" r:id="rId20"/>
    <p:sldId id="281" r:id="rId21"/>
    <p:sldId id="282" r:id="rId22"/>
    <p:sldId id="283" r:id="rId23"/>
    <p:sldId id="284" r:id="rId24"/>
    <p:sldId id="286" r:id="rId25"/>
    <p:sldId id="287" r:id="rId26"/>
    <p:sldId id="288" r:id="rId27"/>
    <p:sldId id="289" r:id="rId28"/>
    <p:sldId id="290" r:id="rId2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59" d="100"/>
          <a:sy n="59" d="100"/>
        </p:scale>
        <p:origin x="-1464" y="-84"/>
      </p:cViewPr>
      <p:guideLst>
        <p:guide orient="horz" pos="2160"/>
        <p:guide pos="2880"/>
      </p:guideLst>
    </p:cSldViewPr>
  </p:slideViewPr>
  <p:notesTextViewPr>
    <p:cViewPr>
      <p:scale>
        <a:sx n="3" d="2"/>
        <a:sy n="3" d="2"/>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CB42CE0-4471-4AC7-AB56-6C2141908F97}" type="datetimeFigureOut">
              <a:rPr lang="en-US" smtClean="0"/>
              <a:pPr/>
              <a:t>10/24/2016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B2A656C-3E26-49A2-A541-6F921DEF3B2A}" type="slidenum">
              <a:rPr lang="en-US" smtClean="0"/>
              <a:pPr/>
              <a:t>‹#›</a:t>
            </a:fld>
            <a:endParaRPr lang="en-US"/>
          </a:p>
        </p:txBody>
      </p:sp>
    </p:spTree>
    <p:extLst>
      <p:ext uri="{BB962C8B-B14F-4D97-AF65-F5344CB8AC3E}">
        <p14:creationId xmlns="" xmlns:p14="http://schemas.microsoft.com/office/powerpoint/2010/main" val="19838366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882687F-D962-4063-95B1-55D6FD7ECBA8}" type="slidenum">
              <a:rPr lang="tr-TR"/>
              <a:pPr/>
              <a:t>26</a:t>
            </a:fld>
            <a:endParaRPr lang="tr-TR"/>
          </a:p>
        </p:txBody>
      </p:sp>
      <p:sp>
        <p:nvSpPr>
          <p:cNvPr id="218114" name="Rectangle 2"/>
          <p:cNvSpPr>
            <a:spLocks noGrp="1" noRot="1" noChangeAspect="1" noChangeArrowheads="1" noTextEdit="1"/>
          </p:cNvSpPr>
          <p:nvPr>
            <p:ph type="sldImg"/>
          </p:nvPr>
        </p:nvSpPr>
        <p:spPr>
          <a:xfrm>
            <a:off x="1144588" y="685800"/>
            <a:ext cx="4568825" cy="3427413"/>
          </a:xfrm>
          <a:ln/>
        </p:spPr>
      </p:sp>
      <p:sp>
        <p:nvSpPr>
          <p:cNvPr id="218115" name="Rectangle 3"/>
          <p:cNvSpPr>
            <a:spLocks noGrp="1" noChangeArrowheads="1"/>
          </p:cNvSpPr>
          <p:nvPr>
            <p:ph type="body" idx="1"/>
          </p:nvPr>
        </p:nvSpPr>
        <p:spPr>
          <a:xfrm>
            <a:off x="914400" y="4343400"/>
            <a:ext cx="5029200" cy="4114800"/>
          </a:xfrm>
        </p:spPr>
        <p:txBody>
          <a:bodyPr/>
          <a:lstStyle/>
          <a:p>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43DC9F54-F9D0-9540-B80C-575D9C8303A3}" type="datetimeFigureOut">
              <a:rPr lang="en-US" smtClean="0"/>
              <a:pPr/>
              <a:t>10/24/2016</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18AA3F92-1B13-2B46-8DDE-4C60312779E0}" type="slidenum">
              <a:rPr lang="en-US" smtClean="0"/>
              <a:pPr/>
              <a:t>‹#›</a:t>
            </a:fld>
            <a:endParaRPr lang="en-US"/>
          </a:p>
        </p:txBody>
      </p:sp>
    </p:spTree>
    <p:extLst>
      <p:ext uri="{BB962C8B-B14F-4D97-AF65-F5344CB8AC3E}">
        <p14:creationId xmlns="" xmlns:p14="http://schemas.microsoft.com/office/powerpoint/2010/main" val="39290373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43DC9F54-F9D0-9540-B80C-575D9C8303A3}" type="datetimeFigureOut">
              <a:rPr lang="en-US" smtClean="0"/>
              <a:pPr/>
              <a:t>10/24/2016</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18AA3F92-1B13-2B46-8DDE-4C60312779E0}" type="slidenum">
              <a:rPr lang="en-US" smtClean="0"/>
              <a:pPr/>
              <a:t>‹#›</a:t>
            </a:fld>
            <a:endParaRPr lang="en-US"/>
          </a:p>
        </p:txBody>
      </p:sp>
    </p:spTree>
    <p:extLst>
      <p:ext uri="{BB962C8B-B14F-4D97-AF65-F5344CB8AC3E}">
        <p14:creationId xmlns="" xmlns:p14="http://schemas.microsoft.com/office/powerpoint/2010/main" val="32274747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43DC9F54-F9D0-9540-B80C-575D9C8303A3}" type="datetimeFigureOut">
              <a:rPr lang="en-US" smtClean="0"/>
              <a:pPr/>
              <a:t>10/24/2016</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18AA3F92-1B13-2B46-8DDE-4C60312779E0}" type="slidenum">
              <a:rPr lang="en-US" smtClean="0"/>
              <a:pPr/>
              <a:t>‹#›</a:t>
            </a:fld>
            <a:endParaRPr lang="en-US"/>
          </a:p>
        </p:txBody>
      </p:sp>
    </p:spTree>
    <p:extLst>
      <p:ext uri="{BB962C8B-B14F-4D97-AF65-F5344CB8AC3E}">
        <p14:creationId xmlns="" xmlns:p14="http://schemas.microsoft.com/office/powerpoint/2010/main" val="15182702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43DC9F54-F9D0-9540-B80C-575D9C8303A3}" type="datetimeFigureOut">
              <a:rPr lang="en-US" smtClean="0"/>
              <a:pPr/>
              <a:t>10/24/2016</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18AA3F92-1B13-2B46-8DDE-4C60312779E0}" type="slidenum">
              <a:rPr lang="en-US" smtClean="0"/>
              <a:pPr/>
              <a:t>‹#›</a:t>
            </a:fld>
            <a:endParaRPr lang="en-US"/>
          </a:p>
        </p:txBody>
      </p:sp>
    </p:spTree>
    <p:extLst>
      <p:ext uri="{BB962C8B-B14F-4D97-AF65-F5344CB8AC3E}">
        <p14:creationId xmlns="" xmlns:p14="http://schemas.microsoft.com/office/powerpoint/2010/main" val="19308064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43DC9F54-F9D0-9540-B80C-575D9C8303A3}" type="datetimeFigureOut">
              <a:rPr lang="en-US" smtClean="0"/>
              <a:pPr/>
              <a:t>10/24/2016</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18AA3F92-1B13-2B46-8DDE-4C60312779E0}" type="slidenum">
              <a:rPr lang="en-US" smtClean="0"/>
              <a:pPr/>
              <a:t>‹#›</a:t>
            </a:fld>
            <a:endParaRPr lang="en-US"/>
          </a:p>
        </p:txBody>
      </p:sp>
    </p:spTree>
    <p:extLst>
      <p:ext uri="{BB962C8B-B14F-4D97-AF65-F5344CB8AC3E}">
        <p14:creationId xmlns="" xmlns:p14="http://schemas.microsoft.com/office/powerpoint/2010/main" val="34097459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43DC9F54-F9D0-9540-B80C-575D9C8303A3}" type="datetimeFigureOut">
              <a:rPr lang="en-US" smtClean="0"/>
              <a:pPr/>
              <a:t>10/24/2016</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18AA3F92-1B13-2B46-8DDE-4C60312779E0}" type="slidenum">
              <a:rPr lang="en-US" smtClean="0"/>
              <a:pPr/>
              <a:t>‹#›</a:t>
            </a:fld>
            <a:endParaRPr lang="en-US"/>
          </a:p>
        </p:txBody>
      </p:sp>
    </p:spTree>
    <p:extLst>
      <p:ext uri="{BB962C8B-B14F-4D97-AF65-F5344CB8AC3E}">
        <p14:creationId xmlns="" xmlns:p14="http://schemas.microsoft.com/office/powerpoint/2010/main" val="24157836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43DC9F54-F9D0-9540-B80C-575D9C8303A3}" type="datetimeFigureOut">
              <a:rPr lang="en-US" smtClean="0"/>
              <a:pPr/>
              <a:t>10/24/2016</a:t>
            </a:fld>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18AA3F92-1B13-2B46-8DDE-4C60312779E0}" type="slidenum">
              <a:rPr lang="en-US" smtClean="0"/>
              <a:pPr/>
              <a:t>‹#›</a:t>
            </a:fld>
            <a:endParaRPr lang="en-US"/>
          </a:p>
        </p:txBody>
      </p:sp>
    </p:spTree>
    <p:extLst>
      <p:ext uri="{BB962C8B-B14F-4D97-AF65-F5344CB8AC3E}">
        <p14:creationId xmlns="" xmlns:p14="http://schemas.microsoft.com/office/powerpoint/2010/main" val="28030069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43DC9F54-F9D0-9540-B80C-575D9C8303A3}" type="datetimeFigureOut">
              <a:rPr lang="en-US" smtClean="0"/>
              <a:pPr/>
              <a:t>10/24/2016</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18AA3F92-1B13-2B46-8DDE-4C60312779E0}" type="slidenum">
              <a:rPr lang="en-US" smtClean="0"/>
              <a:pPr/>
              <a:t>‹#›</a:t>
            </a:fld>
            <a:endParaRPr lang="en-US"/>
          </a:p>
        </p:txBody>
      </p:sp>
    </p:spTree>
    <p:extLst>
      <p:ext uri="{BB962C8B-B14F-4D97-AF65-F5344CB8AC3E}">
        <p14:creationId xmlns="" xmlns:p14="http://schemas.microsoft.com/office/powerpoint/2010/main" val="35617826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43DC9F54-F9D0-9540-B80C-575D9C8303A3}" type="datetimeFigureOut">
              <a:rPr lang="en-US" smtClean="0"/>
              <a:pPr/>
              <a:t>10/24/2016</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18AA3F92-1B13-2B46-8DDE-4C60312779E0}" type="slidenum">
              <a:rPr lang="en-US" smtClean="0"/>
              <a:pPr/>
              <a:t>‹#›</a:t>
            </a:fld>
            <a:endParaRPr lang="en-US"/>
          </a:p>
        </p:txBody>
      </p:sp>
    </p:spTree>
    <p:extLst>
      <p:ext uri="{BB962C8B-B14F-4D97-AF65-F5344CB8AC3E}">
        <p14:creationId xmlns="" xmlns:p14="http://schemas.microsoft.com/office/powerpoint/2010/main" val="2032589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43DC9F54-F9D0-9540-B80C-575D9C8303A3}" type="datetimeFigureOut">
              <a:rPr lang="en-US" smtClean="0"/>
              <a:pPr/>
              <a:t>10/24/2016</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18AA3F92-1B13-2B46-8DDE-4C60312779E0}" type="slidenum">
              <a:rPr lang="en-US" smtClean="0"/>
              <a:pPr/>
              <a:t>‹#›</a:t>
            </a:fld>
            <a:endParaRPr lang="en-US"/>
          </a:p>
        </p:txBody>
      </p:sp>
    </p:spTree>
    <p:extLst>
      <p:ext uri="{BB962C8B-B14F-4D97-AF65-F5344CB8AC3E}">
        <p14:creationId xmlns="" xmlns:p14="http://schemas.microsoft.com/office/powerpoint/2010/main" val="12962958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43DC9F54-F9D0-9540-B80C-575D9C8303A3}" type="datetimeFigureOut">
              <a:rPr lang="en-US" smtClean="0"/>
              <a:pPr/>
              <a:t>10/24/2016</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18AA3F92-1B13-2B46-8DDE-4C60312779E0}" type="slidenum">
              <a:rPr lang="en-US" smtClean="0"/>
              <a:pPr/>
              <a:t>‹#›</a:t>
            </a:fld>
            <a:endParaRPr lang="en-US"/>
          </a:p>
        </p:txBody>
      </p:sp>
    </p:spTree>
    <p:extLst>
      <p:ext uri="{BB962C8B-B14F-4D97-AF65-F5344CB8AC3E}">
        <p14:creationId xmlns="" xmlns:p14="http://schemas.microsoft.com/office/powerpoint/2010/main" val="339614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13"/>
          <a:stretch>
            <a:fillRect/>
          </a:stretch>
        </p:blipFill>
        <p:spPr>
          <a:xfrm>
            <a:off x="8750300" y="0"/>
            <a:ext cx="393700" cy="5892800"/>
          </a:xfrm>
          <a:prstGeom prst="rect">
            <a:avLst/>
          </a:prstGeom>
        </p:spPr>
      </p:pic>
      <p:pic>
        <p:nvPicPr>
          <p:cNvPr id="8" name="Picture 7"/>
          <p:cNvPicPr>
            <a:picLocks noChangeAspect="1"/>
          </p:cNvPicPr>
          <p:nvPr userDrawn="1"/>
        </p:nvPicPr>
        <p:blipFill>
          <a:blip r:embed="rId14"/>
          <a:stretch>
            <a:fillRect/>
          </a:stretch>
        </p:blipFill>
        <p:spPr>
          <a:xfrm>
            <a:off x="0" y="5816600"/>
            <a:ext cx="9131300" cy="76200"/>
          </a:xfrm>
          <a:prstGeom prst="rect">
            <a:avLst/>
          </a:prstGeom>
        </p:spPr>
      </p:pic>
      <p:pic>
        <p:nvPicPr>
          <p:cNvPr id="11" name="Picture 10" descr="bottom-01-01.jpg"/>
          <p:cNvPicPr>
            <a:picLocks noChangeAspect="1"/>
          </p:cNvPicPr>
          <p:nvPr userDrawn="1"/>
        </p:nvPicPr>
        <p:blipFill>
          <a:blip r:embed="rId15">
            <a:extLst>
              <a:ext uri="{28A0092B-C50C-407E-A947-70E740481C1C}">
                <a14:useLocalDpi xmlns="" xmlns:a14="http://schemas.microsoft.com/office/drawing/2010/main" val="0"/>
              </a:ext>
            </a:extLst>
          </a:blip>
          <a:stretch>
            <a:fillRect/>
          </a:stretch>
        </p:blipFill>
        <p:spPr>
          <a:xfrm>
            <a:off x="249322" y="5961658"/>
            <a:ext cx="8828426" cy="694503"/>
          </a:xfrm>
          <a:prstGeom prst="rect">
            <a:avLst/>
          </a:prstGeom>
        </p:spPr>
      </p:pic>
      <p:pic>
        <p:nvPicPr>
          <p:cNvPr id="12" name="Picture 11" descr="header.jpg"/>
          <p:cNvPicPr>
            <a:picLocks noChangeAspect="1"/>
          </p:cNvPicPr>
          <p:nvPr userDrawn="1"/>
        </p:nvPicPr>
        <p:blipFill>
          <a:blip r:embed="rId16">
            <a:extLst>
              <a:ext uri="{28A0092B-C50C-407E-A947-70E740481C1C}">
                <a14:useLocalDpi xmlns="" xmlns:a14="http://schemas.microsoft.com/office/drawing/2010/main" val="0"/>
              </a:ext>
            </a:extLst>
          </a:blip>
          <a:stretch>
            <a:fillRect/>
          </a:stretch>
        </p:blipFill>
        <p:spPr>
          <a:xfrm>
            <a:off x="5407039" y="183686"/>
            <a:ext cx="3139440" cy="560832"/>
          </a:xfrm>
          <a:prstGeom prst="rect">
            <a:avLst/>
          </a:prstGeom>
        </p:spPr>
      </p:pic>
    </p:spTree>
    <p:extLst>
      <p:ext uri="{BB962C8B-B14F-4D97-AF65-F5344CB8AC3E}">
        <p14:creationId xmlns="" xmlns:p14="http://schemas.microsoft.com/office/powerpoint/2010/main" val="37540188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cover-01-01.jpg"/>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0" y="0"/>
            <a:ext cx="9144000" cy="5894832"/>
          </a:xfrm>
          <a:prstGeom prst="rect">
            <a:avLst/>
          </a:prstGeom>
        </p:spPr>
      </p:pic>
      <p:sp>
        <p:nvSpPr>
          <p:cNvPr id="3" name="Rounded Rectangle 2"/>
          <p:cNvSpPr/>
          <p:nvPr/>
        </p:nvSpPr>
        <p:spPr>
          <a:xfrm>
            <a:off x="539552" y="2486526"/>
            <a:ext cx="8001000" cy="1764632"/>
          </a:xfrm>
          <a:prstGeom prst="roundRect">
            <a:avLst/>
          </a:prstGeom>
        </p:spPr>
        <p:style>
          <a:lnRef idx="1">
            <a:schemeClr val="accent2"/>
          </a:lnRef>
          <a:fillRef idx="3">
            <a:schemeClr val="accent2"/>
          </a:fillRef>
          <a:effectRef idx="2">
            <a:schemeClr val="accent2"/>
          </a:effectRef>
          <a:fontRef idx="minor">
            <a:schemeClr val="lt1"/>
          </a:fontRef>
        </p:style>
        <p:txBody>
          <a:bodyPr rtlCol="1" anchor="ctr"/>
          <a:lstStyle/>
          <a:p>
            <a:pPr algn="ctr">
              <a:lnSpc>
                <a:spcPct val="120000"/>
              </a:lnSpc>
              <a:buFontTx/>
              <a:buNone/>
            </a:pPr>
            <a:r>
              <a:rPr lang="en-US" sz="4400" b="1" dirty="0" smtClean="0">
                <a:solidFill>
                  <a:schemeClr val="bg1"/>
                </a:solidFill>
                <a:effectLst>
                  <a:outerShdw blurRad="38100" dist="38100" dir="2700000" algn="tl">
                    <a:srgbClr val="000000"/>
                  </a:outerShdw>
                </a:effectLst>
                <a:latin typeface="Tahoma" pitchFamily="34" charset="0"/>
              </a:rPr>
              <a:t>SUPPLY</a:t>
            </a:r>
            <a:r>
              <a:rPr lang="tr-TR" sz="4400" b="1" dirty="0" smtClean="0">
                <a:solidFill>
                  <a:schemeClr val="bg1"/>
                </a:solidFill>
                <a:effectLst>
                  <a:outerShdw blurRad="38100" dist="38100" dir="2700000" algn="tl">
                    <a:srgbClr val="000000"/>
                  </a:outerShdw>
                </a:effectLst>
                <a:latin typeface="Tahoma" pitchFamily="34" charset="0"/>
              </a:rPr>
              <a:t> AND</a:t>
            </a:r>
            <a:r>
              <a:rPr lang="en-US" sz="4400" b="1" dirty="0" smtClean="0">
                <a:solidFill>
                  <a:schemeClr val="bg1"/>
                </a:solidFill>
                <a:effectLst>
                  <a:outerShdw blurRad="38100" dist="38100" dir="2700000" algn="tl">
                    <a:srgbClr val="000000"/>
                  </a:outerShdw>
                </a:effectLst>
                <a:latin typeface="Tahoma" pitchFamily="34" charset="0"/>
              </a:rPr>
              <a:t> USE </a:t>
            </a:r>
            <a:r>
              <a:rPr lang="tr-TR" sz="4400" b="1" dirty="0" smtClean="0">
                <a:solidFill>
                  <a:schemeClr val="bg1"/>
                </a:solidFill>
                <a:effectLst>
                  <a:outerShdw blurRad="38100" dist="38100" dir="2700000" algn="tl">
                    <a:srgbClr val="000000"/>
                  </a:outerShdw>
                </a:effectLst>
                <a:latin typeface="Tahoma" pitchFamily="34" charset="0"/>
              </a:rPr>
              <a:t>TABLES</a:t>
            </a:r>
            <a:r>
              <a:rPr lang="en-US" sz="4400" b="1" dirty="0" smtClean="0">
                <a:solidFill>
                  <a:schemeClr val="bg1"/>
                </a:solidFill>
                <a:effectLst>
                  <a:outerShdw blurRad="38100" dist="38100" dir="2700000" algn="tl">
                    <a:srgbClr val="000000"/>
                  </a:outerShdw>
                </a:effectLst>
                <a:latin typeface="Tahoma" pitchFamily="34" charset="0"/>
              </a:rPr>
              <a:t> IN </a:t>
            </a:r>
            <a:r>
              <a:rPr lang="en-GB" sz="4400" b="1" dirty="0" smtClean="0">
                <a:solidFill>
                  <a:schemeClr val="bg1"/>
                </a:solidFill>
                <a:effectLst>
                  <a:outerShdw blurRad="38100" dist="38100" dir="2700000" algn="tl">
                    <a:srgbClr val="000000"/>
                  </a:outerShdw>
                </a:effectLst>
                <a:latin typeface="Tahoma" pitchFamily="34" charset="0"/>
              </a:rPr>
              <a:t>EGYPT</a:t>
            </a:r>
            <a:endParaRPr lang="tr-TR" sz="4400" b="1" dirty="0">
              <a:solidFill>
                <a:schemeClr val="bg1"/>
              </a:solidFill>
              <a:effectLst>
                <a:outerShdw blurRad="38100" dist="38100" dir="2700000" algn="tl">
                  <a:srgbClr val="000000"/>
                </a:outerShdw>
              </a:effectLst>
              <a:latin typeface="Tahoma" pitchFamily="34" charset="0"/>
            </a:endParaRPr>
          </a:p>
        </p:txBody>
      </p:sp>
      <p:sp>
        <p:nvSpPr>
          <p:cNvPr id="4" name="Rounded Rectangle 3"/>
          <p:cNvSpPr/>
          <p:nvPr/>
        </p:nvSpPr>
        <p:spPr>
          <a:xfrm>
            <a:off x="579658" y="4491790"/>
            <a:ext cx="8001000" cy="1203158"/>
          </a:xfrm>
          <a:prstGeom prst="roundRec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lnSpc>
                <a:spcPct val="120000"/>
              </a:lnSpc>
              <a:buFontTx/>
              <a:buNone/>
            </a:pPr>
            <a:r>
              <a:rPr lang="en-US" sz="2000" b="1" dirty="0" smtClean="0">
                <a:solidFill>
                  <a:schemeClr val="tx1"/>
                </a:solidFill>
                <a:latin typeface="Tahoma" pitchFamily="34" charset="0"/>
              </a:rPr>
              <a:t>Suzan Ali </a:t>
            </a:r>
            <a:r>
              <a:rPr lang="en-US" sz="2000" b="1" dirty="0" err="1" smtClean="0">
                <a:solidFill>
                  <a:schemeClr val="tx1"/>
                </a:solidFill>
                <a:latin typeface="Tahoma" pitchFamily="34" charset="0"/>
              </a:rPr>
              <a:t>Moussa</a:t>
            </a:r>
            <a:endParaRPr lang="en-US" sz="2000" b="1" dirty="0" smtClean="0">
              <a:solidFill>
                <a:schemeClr val="tx1"/>
              </a:solidFill>
              <a:latin typeface="Tahoma" pitchFamily="34" charset="0"/>
            </a:endParaRPr>
          </a:p>
          <a:p>
            <a:pPr algn="ctr">
              <a:lnSpc>
                <a:spcPct val="120000"/>
              </a:lnSpc>
              <a:buFontTx/>
              <a:buNone/>
            </a:pPr>
            <a:r>
              <a:rPr lang="en-US" sz="2000" b="1" dirty="0" smtClean="0">
                <a:solidFill>
                  <a:schemeClr val="tx1"/>
                </a:solidFill>
                <a:latin typeface="Tahoma" pitchFamily="34" charset="0"/>
              </a:rPr>
              <a:t>General Manager </a:t>
            </a:r>
            <a:r>
              <a:rPr lang="en-US" sz="2000" b="1" dirty="0" smtClean="0">
                <a:solidFill>
                  <a:schemeClr val="tx1"/>
                </a:solidFill>
                <a:latin typeface="Tahoma" pitchFamily="34" charset="0"/>
              </a:rPr>
              <a:t>of National </a:t>
            </a:r>
            <a:r>
              <a:rPr lang="en-US" sz="2000" b="1" dirty="0" smtClean="0">
                <a:solidFill>
                  <a:schemeClr val="tx1"/>
                </a:solidFill>
                <a:latin typeface="Tahoma" pitchFamily="34" charset="0"/>
              </a:rPr>
              <a:t>Account</a:t>
            </a:r>
            <a:endParaRPr lang="en-US" sz="2000" b="1" dirty="0" smtClean="0">
              <a:solidFill>
                <a:schemeClr val="tx1"/>
              </a:solidFill>
              <a:latin typeface="Tahoma" pitchFamily="34" charset="0"/>
            </a:endParaRPr>
          </a:p>
          <a:p>
            <a:pPr algn="ctr">
              <a:lnSpc>
                <a:spcPct val="120000"/>
              </a:lnSpc>
              <a:buFontTx/>
              <a:buNone/>
            </a:pPr>
            <a:r>
              <a:rPr lang="en-US" sz="2000" b="1" dirty="0" smtClean="0">
                <a:solidFill>
                  <a:schemeClr val="tx1"/>
                </a:solidFill>
                <a:latin typeface="Tahoma" pitchFamily="34" charset="0"/>
              </a:rPr>
              <a:t>CAPMAS, Egypt</a:t>
            </a:r>
          </a:p>
        </p:txBody>
      </p:sp>
    </p:spTree>
    <p:extLst>
      <p:ext uri="{BB962C8B-B14F-4D97-AF65-F5344CB8AC3E}">
        <p14:creationId xmlns="" xmlns:p14="http://schemas.microsoft.com/office/powerpoint/2010/main" val="359351447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0818" name="Rectangle 2"/>
          <p:cNvSpPr>
            <a:spLocks noGrp="1" noChangeArrowheads="1"/>
          </p:cNvSpPr>
          <p:nvPr>
            <p:ph idx="1"/>
          </p:nvPr>
        </p:nvSpPr>
        <p:spPr>
          <a:xfrm>
            <a:off x="107950" y="818147"/>
            <a:ext cx="8567738" cy="5203241"/>
          </a:xfrm>
        </p:spPr>
        <p:txBody>
          <a:bodyPr>
            <a:normAutofit/>
          </a:bodyPr>
          <a:lstStyle/>
          <a:p>
            <a:pPr marL="609600" indent="-609600" algn="ctr" rtl="0">
              <a:buFontTx/>
              <a:buNone/>
            </a:pPr>
            <a:r>
              <a:rPr kumimoji="1" lang="tr-TR" dirty="0"/>
              <a:t>	</a:t>
            </a:r>
            <a:r>
              <a:rPr kumimoji="1" lang="en-US" altLang="en-US" sz="5400" b="1" dirty="0" smtClean="0">
                <a:solidFill>
                  <a:schemeClr val="accent2"/>
                </a:solidFill>
                <a:effectLst>
                  <a:outerShdw blurRad="38100" dist="38100" dir="2700000" algn="tl">
                    <a:srgbClr val="000000"/>
                  </a:outerShdw>
                </a:effectLst>
              </a:rPr>
              <a:t> (</a:t>
            </a:r>
            <a:r>
              <a:rPr lang="tr-TR" sz="5400" b="1" dirty="0" smtClean="0">
                <a:solidFill>
                  <a:schemeClr val="accent2"/>
                </a:solidFill>
                <a:effectLst>
                  <a:outerShdw blurRad="38100" dist="38100" dir="2700000" algn="tl">
                    <a:srgbClr val="000000"/>
                  </a:outerShdw>
                </a:effectLst>
                <a:latin typeface="Tahoma" pitchFamily="34" charset="0"/>
              </a:rPr>
              <a:t> SUTs</a:t>
            </a:r>
            <a:r>
              <a:rPr lang="en-US" sz="5400" b="1" dirty="0" smtClean="0">
                <a:solidFill>
                  <a:schemeClr val="accent2"/>
                </a:solidFill>
                <a:effectLst>
                  <a:outerShdw blurRad="38100" dist="38100" dir="2700000" algn="tl">
                    <a:srgbClr val="000000"/>
                  </a:outerShdw>
                </a:effectLst>
                <a:latin typeface="Tahoma" pitchFamily="34" charset="0"/>
              </a:rPr>
              <a:t> )</a:t>
            </a:r>
          </a:p>
          <a:p>
            <a:pPr marL="609600" indent="-609600" algn="just" rtl="0">
              <a:buFontTx/>
              <a:buNone/>
            </a:pPr>
            <a:endParaRPr kumimoji="1" lang="tr-TR" sz="2400" dirty="0"/>
          </a:p>
          <a:p>
            <a:pPr marL="609600" indent="-609600" algn="just" rtl="0">
              <a:buFontTx/>
              <a:buNone/>
            </a:pPr>
            <a:r>
              <a:rPr kumimoji="1" lang="tr-TR" sz="2400" dirty="0"/>
              <a:t>	</a:t>
            </a:r>
            <a:r>
              <a:rPr kumimoji="1" lang="tr-TR" sz="2400" dirty="0" smtClean="0"/>
              <a:t> SUTs are c</a:t>
            </a:r>
            <a:r>
              <a:rPr kumimoji="1" lang="en-GB" sz="2400" dirty="0" err="1" smtClean="0"/>
              <a:t>ompiled</a:t>
            </a:r>
            <a:r>
              <a:rPr kumimoji="1" lang="en-GB" sz="2400" dirty="0" smtClean="0"/>
              <a:t> by </a:t>
            </a:r>
            <a:r>
              <a:rPr kumimoji="1" lang="tr-TR" sz="2400" dirty="0" smtClean="0"/>
              <a:t>production</a:t>
            </a:r>
            <a:r>
              <a:rPr kumimoji="1" lang="tr-TR" sz="2400" dirty="0"/>
              <a:t>, expenditure and income approaches.</a:t>
            </a:r>
          </a:p>
          <a:p>
            <a:pPr marL="609600" indent="-609600" algn="just" rtl="0">
              <a:buFontTx/>
              <a:buNone/>
            </a:pPr>
            <a:endParaRPr kumimoji="1" lang="tr-TR" sz="2400" dirty="0"/>
          </a:p>
          <a:p>
            <a:pPr marL="609600" indent="-609600" algn="just" rtl="0">
              <a:buFontTx/>
              <a:buNone/>
            </a:pPr>
            <a:r>
              <a:rPr kumimoji="1" lang="tr-TR" sz="2400" dirty="0"/>
              <a:t> 	The system consists of the following elements:</a:t>
            </a:r>
          </a:p>
          <a:p>
            <a:pPr marL="1371600" lvl="2" indent="-457200" algn="just" rtl="0">
              <a:buClr>
                <a:schemeClr val="accent2"/>
              </a:buClr>
              <a:buSzPct val="140000"/>
              <a:buFont typeface="Wingdings" pitchFamily="2" charset="2"/>
              <a:buChar char="q"/>
            </a:pPr>
            <a:r>
              <a:rPr kumimoji="1" lang="tr-TR" dirty="0"/>
              <a:t>Value added by kind of economic activity at current </a:t>
            </a:r>
            <a:r>
              <a:rPr kumimoji="1" lang="tr-TR" dirty="0" smtClean="0"/>
              <a:t>prices</a:t>
            </a:r>
            <a:r>
              <a:rPr kumimoji="1" lang="tr-TR" dirty="0"/>
              <a:t>,</a:t>
            </a:r>
          </a:p>
          <a:p>
            <a:pPr marL="1371600" lvl="2" indent="-457200" algn="just" rtl="0">
              <a:buClr>
                <a:schemeClr val="accent2"/>
              </a:buClr>
              <a:buSzPct val="140000"/>
              <a:buFont typeface="Wingdings" pitchFamily="2" charset="2"/>
              <a:buChar char="q"/>
            </a:pPr>
            <a:r>
              <a:rPr kumimoji="1" lang="tr-TR" dirty="0"/>
              <a:t>Expenditure on GDP at current </a:t>
            </a:r>
            <a:r>
              <a:rPr kumimoji="1" lang="tr-TR" dirty="0" smtClean="0"/>
              <a:t>prices</a:t>
            </a:r>
            <a:r>
              <a:rPr kumimoji="1" lang="tr-TR" dirty="0"/>
              <a:t>,</a:t>
            </a:r>
          </a:p>
          <a:p>
            <a:pPr marL="1371600" lvl="2" indent="-457200" algn="just" rtl="0">
              <a:buClr>
                <a:schemeClr val="accent2"/>
              </a:buClr>
              <a:buSzPct val="140000"/>
              <a:buFont typeface="Wingdings" pitchFamily="2" charset="2"/>
              <a:buChar char="q"/>
            </a:pPr>
            <a:r>
              <a:rPr kumimoji="1" lang="tr-TR" dirty="0"/>
              <a:t>GDP by cost components at </a:t>
            </a:r>
            <a:r>
              <a:rPr kumimoji="1" lang="tr-TR" dirty="0" smtClean="0"/>
              <a:t>current</a:t>
            </a:r>
            <a:r>
              <a:rPr kumimoji="1" lang="en-US" dirty="0" smtClean="0"/>
              <a:t> prices</a:t>
            </a:r>
            <a:r>
              <a:rPr kumimoji="1" lang="tr-TR" dirty="0" smtClean="0"/>
              <a:t>.</a:t>
            </a:r>
            <a:endParaRPr kumimoji="1" lang="tr-TR" b="1" dirty="0"/>
          </a:p>
        </p:txBody>
      </p:sp>
      <p:sp>
        <p:nvSpPr>
          <p:cNvPr id="290820" name="Rectangle 4"/>
          <p:cNvSpPr>
            <a:spLocks noChangeArrowheads="1"/>
          </p:cNvSpPr>
          <p:nvPr/>
        </p:nvSpPr>
        <p:spPr bwMode="auto">
          <a:xfrm>
            <a:off x="6516688" y="6381750"/>
            <a:ext cx="2133600" cy="476250"/>
          </a:xfrm>
          <a:prstGeom prst="rect">
            <a:avLst/>
          </a:prstGeom>
          <a:noFill/>
          <a:ln w="9525">
            <a:noFill/>
            <a:miter lim="800000"/>
            <a:headEnd/>
            <a:tailEnd/>
          </a:ln>
          <a:effectLst/>
        </p:spPr>
        <p:txBody>
          <a:bodyPr/>
          <a:lstStyle/>
          <a:p>
            <a:pPr algn="r">
              <a:spcBef>
                <a:spcPct val="0"/>
              </a:spcBef>
              <a:buClrTx/>
              <a:buSzTx/>
              <a:buFontTx/>
              <a:buNone/>
            </a:pPr>
            <a:endParaRPr kumimoji="0" lang="ar-EG" sz="1200" b="1">
              <a:solidFill>
                <a:srgbClr val="005A74"/>
              </a:solidFill>
            </a:endParaRPr>
          </a:p>
        </p:txBody>
      </p:sp>
      <p:sp>
        <p:nvSpPr>
          <p:cNvPr id="290821" name="Rectangle 5"/>
          <p:cNvSpPr>
            <a:spLocks noChangeArrowheads="1"/>
          </p:cNvSpPr>
          <p:nvPr/>
        </p:nvSpPr>
        <p:spPr bwMode="auto">
          <a:xfrm>
            <a:off x="7010400" y="6381750"/>
            <a:ext cx="2133600" cy="476250"/>
          </a:xfrm>
          <a:prstGeom prst="rect">
            <a:avLst/>
          </a:prstGeom>
          <a:noFill/>
          <a:ln w="9525">
            <a:noFill/>
            <a:miter lim="800000"/>
            <a:headEnd/>
            <a:tailEnd/>
          </a:ln>
          <a:effectLst/>
        </p:spPr>
        <p:txBody>
          <a:bodyPr/>
          <a:lstStyle/>
          <a:p>
            <a:pPr algn="r">
              <a:spcBef>
                <a:spcPct val="0"/>
              </a:spcBef>
              <a:buClrTx/>
              <a:buSzTx/>
              <a:buFontTx/>
              <a:buNone/>
            </a:pPr>
            <a:fld id="{B723D2CC-1E51-4E0E-9A11-08BAB4AF55BB}" type="slidenum">
              <a:rPr kumimoji="0" lang="tr-TR" sz="1200" b="1">
                <a:solidFill>
                  <a:srgbClr val="005A74"/>
                </a:solidFill>
              </a:rPr>
              <a:pPr algn="r">
                <a:spcBef>
                  <a:spcPct val="0"/>
                </a:spcBef>
                <a:buClrTx/>
                <a:buSzTx/>
                <a:buFontTx/>
                <a:buNone/>
              </a:pPr>
              <a:t>10</a:t>
            </a:fld>
            <a:endParaRPr kumimoji="0" lang="tr-TR" sz="1200" b="1">
              <a:solidFill>
                <a:srgbClr val="005A74"/>
              </a:solidFill>
            </a:endParaRPr>
          </a:p>
        </p:txBody>
      </p:sp>
      <p:sp>
        <p:nvSpPr>
          <p:cNvPr id="290823" name="Line 7"/>
          <p:cNvSpPr>
            <a:spLocks noChangeShapeType="1"/>
          </p:cNvSpPr>
          <p:nvPr/>
        </p:nvSpPr>
        <p:spPr bwMode="auto">
          <a:xfrm>
            <a:off x="250825" y="1196975"/>
            <a:ext cx="8713788" cy="0"/>
          </a:xfrm>
          <a:prstGeom prst="line">
            <a:avLst/>
          </a:prstGeom>
          <a:noFill/>
          <a:ln w="9525">
            <a:noFill/>
            <a:round/>
            <a:headEnd/>
            <a:tailEnd/>
          </a:ln>
          <a:effectLst/>
        </p:spPr>
        <p:txBody>
          <a:bodyPr>
            <a:spAutoFit/>
          </a:bodyPr>
          <a:lstStyle/>
          <a:p>
            <a:endParaRPr lang="ar-EG"/>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3" name="Rectangle 3"/>
          <p:cNvSpPr>
            <a:spLocks noChangeArrowheads="1"/>
          </p:cNvSpPr>
          <p:nvPr/>
        </p:nvSpPr>
        <p:spPr bwMode="auto">
          <a:xfrm>
            <a:off x="6516688" y="6381750"/>
            <a:ext cx="2133600" cy="476250"/>
          </a:xfrm>
          <a:prstGeom prst="rect">
            <a:avLst/>
          </a:prstGeom>
          <a:noFill/>
          <a:ln w="9525">
            <a:noFill/>
            <a:miter lim="800000"/>
            <a:headEnd/>
            <a:tailEnd/>
          </a:ln>
          <a:effectLst/>
        </p:spPr>
        <p:txBody>
          <a:bodyPr/>
          <a:lstStyle/>
          <a:p>
            <a:pPr algn="r">
              <a:lnSpc>
                <a:spcPct val="100000"/>
              </a:lnSpc>
              <a:buClrTx/>
              <a:buSzTx/>
              <a:buFontTx/>
              <a:buNone/>
            </a:pPr>
            <a:endParaRPr lang="ar-EG" sz="1200" b="1">
              <a:solidFill>
                <a:srgbClr val="005A74"/>
              </a:solidFill>
            </a:endParaRPr>
          </a:p>
        </p:txBody>
      </p:sp>
      <p:sp>
        <p:nvSpPr>
          <p:cNvPr id="220164" name="Rectangle 4"/>
          <p:cNvSpPr>
            <a:spLocks noChangeArrowheads="1"/>
          </p:cNvSpPr>
          <p:nvPr/>
        </p:nvSpPr>
        <p:spPr bwMode="auto">
          <a:xfrm>
            <a:off x="7010400" y="6381750"/>
            <a:ext cx="2133600" cy="476250"/>
          </a:xfrm>
          <a:prstGeom prst="rect">
            <a:avLst/>
          </a:prstGeom>
          <a:noFill/>
          <a:ln w="9525">
            <a:noFill/>
            <a:miter lim="800000"/>
            <a:headEnd/>
            <a:tailEnd/>
          </a:ln>
          <a:effectLst/>
        </p:spPr>
        <p:txBody>
          <a:bodyPr/>
          <a:lstStyle/>
          <a:p>
            <a:pPr algn="r">
              <a:lnSpc>
                <a:spcPct val="100000"/>
              </a:lnSpc>
              <a:buClrTx/>
              <a:buSzTx/>
              <a:buFontTx/>
              <a:buNone/>
            </a:pPr>
            <a:fld id="{79882151-D796-48CB-AD85-635D0FB81F8A}" type="slidenum">
              <a:rPr lang="tr-TR" sz="1200" b="1">
                <a:solidFill>
                  <a:srgbClr val="005A74"/>
                </a:solidFill>
              </a:rPr>
              <a:pPr algn="r">
                <a:lnSpc>
                  <a:spcPct val="100000"/>
                </a:lnSpc>
                <a:buClrTx/>
                <a:buSzTx/>
                <a:buFontTx/>
                <a:buNone/>
              </a:pPr>
              <a:t>11</a:t>
            </a:fld>
            <a:endParaRPr lang="tr-TR" sz="1200" b="1">
              <a:solidFill>
                <a:srgbClr val="005A74"/>
              </a:solidFill>
            </a:endParaRPr>
          </a:p>
        </p:txBody>
      </p:sp>
      <p:sp>
        <p:nvSpPr>
          <p:cNvPr id="220166" name="Rectangle 6"/>
          <p:cNvSpPr>
            <a:spLocks noChangeArrowheads="1"/>
          </p:cNvSpPr>
          <p:nvPr/>
        </p:nvSpPr>
        <p:spPr bwMode="auto">
          <a:xfrm>
            <a:off x="684213" y="981075"/>
            <a:ext cx="8135937" cy="523220"/>
          </a:xfrm>
          <a:prstGeom prst="rect">
            <a:avLst/>
          </a:prstGeom>
          <a:noFill/>
          <a:ln w="9525">
            <a:noFill/>
            <a:miter lim="800000"/>
            <a:headEnd/>
            <a:tailEnd/>
          </a:ln>
          <a:effectLst/>
        </p:spPr>
        <p:txBody>
          <a:bodyPr>
            <a:spAutoFit/>
          </a:bodyPr>
          <a:lstStyle/>
          <a:p>
            <a:pPr>
              <a:lnSpc>
                <a:spcPct val="100000"/>
              </a:lnSpc>
              <a:buClrTx/>
              <a:buSzTx/>
              <a:buFontTx/>
              <a:buNone/>
            </a:pPr>
            <a:r>
              <a:rPr kumimoji="1" lang="en-US" altLang="en-US" sz="2800" b="1" dirty="0" smtClean="0">
                <a:solidFill>
                  <a:schemeClr val="accent2"/>
                </a:solidFill>
                <a:effectLst>
                  <a:outerShdw blurRad="38100" dist="38100" dir="2700000" algn="tl">
                    <a:srgbClr val="000000"/>
                  </a:outerShdw>
                </a:effectLst>
              </a:rPr>
              <a:t>1- Methodology : </a:t>
            </a:r>
            <a:r>
              <a:rPr kumimoji="1" lang="tr-TR" altLang="en-US" sz="2800" b="1" dirty="0" smtClean="0">
                <a:solidFill>
                  <a:schemeClr val="accent2"/>
                </a:solidFill>
                <a:effectLst>
                  <a:outerShdw blurRad="38100" dist="38100" dir="2700000" algn="tl">
                    <a:srgbClr val="000000"/>
                  </a:outerShdw>
                </a:effectLst>
              </a:rPr>
              <a:t>Supply Table</a:t>
            </a:r>
            <a:r>
              <a:rPr kumimoji="1" lang="ar-EG" altLang="en-US" sz="2800" b="1" dirty="0" smtClean="0">
                <a:solidFill>
                  <a:schemeClr val="accent2"/>
                </a:solidFill>
                <a:effectLst>
                  <a:outerShdw blurRad="38100" dist="38100" dir="2700000" algn="tl">
                    <a:srgbClr val="000000"/>
                  </a:outerShdw>
                </a:effectLst>
              </a:rPr>
              <a:t> </a:t>
            </a:r>
            <a:endParaRPr kumimoji="1" lang="tr-TR" sz="2800" dirty="0">
              <a:solidFill>
                <a:schemeClr val="accent2"/>
              </a:solidFill>
            </a:endParaRPr>
          </a:p>
        </p:txBody>
      </p:sp>
      <p:sp>
        <p:nvSpPr>
          <p:cNvPr id="220167" name="Rectangle 7"/>
          <p:cNvSpPr>
            <a:spLocks noChangeArrowheads="1"/>
          </p:cNvSpPr>
          <p:nvPr/>
        </p:nvSpPr>
        <p:spPr bwMode="auto">
          <a:xfrm>
            <a:off x="250825" y="1628775"/>
            <a:ext cx="8399463" cy="830997"/>
          </a:xfrm>
          <a:prstGeom prst="rect">
            <a:avLst/>
          </a:prstGeom>
          <a:noFill/>
          <a:ln w="9525">
            <a:noFill/>
            <a:miter lim="800000"/>
            <a:headEnd/>
            <a:tailEnd/>
          </a:ln>
          <a:effectLst/>
        </p:spPr>
        <p:txBody>
          <a:bodyPr wrap="square">
            <a:spAutoFit/>
          </a:bodyPr>
          <a:lstStyle/>
          <a:p>
            <a:pPr algn="just" rtl="0">
              <a:lnSpc>
                <a:spcPct val="100000"/>
              </a:lnSpc>
              <a:spcBef>
                <a:spcPct val="50000"/>
              </a:spcBef>
              <a:buSzPct val="80000"/>
              <a:buFont typeface="Wingdings" pitchFamily="2" charset="2"/>
              <a:buNone/>
            </a:pPr>
            <a:r>
              <a:rPr kumimoji="1" lang="tr-TR" altLang="en-US" sz="2400" dirty="0"/>
              <a:t>It shows the supply of goods and services produced and by type of supplier distinguishing outp</a:t>
            </a:r>
            <a:r>
              <a:rPr kumimoji="1" lang="en-US" altLang="en-US" sz="2400" dirty="0"/>
              <a:t>u</a:t>
            </a:r>
            <a:r>
              <a:rPr kumimoji="1" lang="tr-TR" altLang="en-US" sz="2400" dirty="0"/>
              <a:t>t by domestic industries and</a:t>
            </a:r>
            <a:r>
              <a:rPr kumimoji="1" lang="en-US" altLang="en-US" sz="2400" dirty="0"/>
              <a:t> </a:t>
            </a:r>
            <a:r>
              <a:rPr kumimoji="1" lang="tr-TR" altLang="en-US" sz="2400" dirty="0"/>
              <a:t>imports.</a:t>
            </a:r>
            <a:endParaRPr kumimoji="1" lang="en-US" altLang="en-US" sz="2400" dirty="0"/>
          </a:p>
        </p:txBody>
      </p:sp>
      <p:sp>
        <p:nvSpPr>
          <p:cNvPr id="220168" name="Rectangle 8"/>
          <p:cNvSpPr>
            <a:spLocks noChangeArrowheads="1"/>
          </p:cNvSpPr>
          <p:nvPr/>
        </p:nvSpPr>
        <p:spPr bwMode="auto">
          <a:xfrm>
            <a:off x="250825" y="2852738"/>
            <a:ext cx="8569325" cy="968375"/>
          </a:xfrm>
          <a:prstGeom prst="rect">
            <a:avLst/>
          </a:prstGeom>
          <a:noFill/>
          <a:ln w="9525" algn="ctr">
            <a:noFill/>
            <a:miter lim="800000"/>
            <a:headEnd/>
            <a:tailEnd/>
          </a:ln>
          <a:effectLst/>
        </p:spPr>
        <p:txBody>
          <a:bodyPr>
            <a:spAutoFit/>
          </a:bodyPr>
          <a:lstStyle/>
          <a:p>
            <a:pPr algn="just" rtl="0">
              <a:lnSpc>
                <a:spcPct val="120000"/>
              </a:lnSpc>
              <a:spcBef>
                <a:spcPct val="20000"/>
              </a:spcBef>
              <a:buSzPct val="80000"/>
              <a:buFont typeface="Wingdings" pitchFamily="2" charset="2"/>
              <a:buNone/>
            </a:pPr>
            <a:r>
              <a:rPr kumimoji="1" lang="en-GB" altLang="en-US" sz="2400" dirty="0" smtClean="0"/>
              <a:t>ISIC</a:t>
            </a:r>
            <a:r>
              <a:rPr kumimoji="1" lang="tr-TR" altLang="en-US" sz="2400" dirty="0" smtClean="0"/>
              <a:t> </a:t>
            </a:r>
            <a:r>
              <a:rPr kumimoji="1" lang="en-GB" altLang="en-US" sz="2400" dirty="0" smtClean="0"/>
              <a:t>.4 </a:t>
            </a:r>
            <a:r>
              <a:rPr kumimoji="1" lang="tr-TR" altLang="en-US" sz="2400" dirty="0" smtClean="0"/>
              <a:t>classification </a:t>
            </a:r>
            <a:r>
              <a:rPr kumimoji="1" lang="tr-TR" altLang="en-US" sz="2400" dirty="0"/>
              <a:t>is used for industries, </a:t>
            </a:r>
            <a:r>
              <a:rPr kumimoji="1" lang="tr-TR" altLang="en-US" sz="2400" dirty="0" smtClean="0"/>
              <a:t>CP</a:t>
            </a:r>
            <a:r>
              <a:rPr kumimoji="1" lang="en-GB" altLang="en-US" sz="2400" dirty="0" smtClean="0"/>
              <a:t>C1.1</a:t>
            </a:r>
            <a:r>
              <a:rPr kumimoji="1" lang="tr-TR" altLang="en-US" sz="2400" dirty="0" smtClean="0"/>
              <a:t> </a:t>
            </a:r>
            <a:r>
              <a:rPr kumimoji="1" lang="tr-TR" altLang="en-US" sz="2400" dirty="0"/>
              <a:t>classification is used for products.</a:t>
            </a:r>
            <a:endParaRPr kumimoji="1" lang="en-US" altLang="en-US" sz="2400" b="1" dirty="0"/>
          </a:p>
        </p:txBody>
      </p:sp>
      <p:sp>
        <p:nvSpPr>
          <p:cNvPr id="220170" name="Rectangle 10"/>
          <p:cNvSpPr>
            <a:spLocks noChangeArrowheads="1"/>
          </p:cNvSpPr>
          <p:nvPr/>
        </p:nvSpPr>
        <p:spPr bwMode="auto">
          <a:xfrm>
            <a:off x="250825" y="4221163"/>
            <a:ext cx="8569325" cy="757130"/>
          </a:xfrm>
          <a:prstGeom prst="rect">
            <a:avLst/>
          </a:prstGeom>
          <a:noFill/>
          <a:ln w="9525" algn="ctr">
            <a:noFill/>
            <a:miter lim="800000"/>
            <a:headEnd/>
            <a:tailEnd/>
          </a:ln>
          <a:effectLst/>
        </p:spPr>
        <p:txBody>
          <a:bodyPr>
            <a:spAutoFit/>
          </a:bodyPr>
          <a:lstStyle/>
          <a:p>
            <a:pPr algn="l" rtl="0">
              <a:lnSpc>
                <a:spcPct val="90000"/>
              </a:lnSpc>
              <a:spcBef>
                <a:spcPct val="50000"/>
              </a:spcBef>
              <a:buClr>
                <a:srgbClr val="0066FF"/>
              </a:buClr>
              <a:buSzPct val="80000"/>
              <a:buFont typeface="Wingdings" pitchFamily="2" charset="2"/>
              <a:buNone/>
            </a:pPr>
            <a:r>
              <a:rPr kumimoji="1" lang="tr-TR" altLang="en-US" sz="2400" dirty="0"/>
              <a:t>The rows o</a:t>
            </a:r>
            <a:r>
              <a:rPr kumimoji="1" lang="en-US" altLang="en-US" sz="2400" dirty="0"/>
              <a:t>f</a:t>
            </a:r>
            <a:r>
              <a:rPr kumimoji="1" lang="tr-TR" altLang="en-US" sz="2400" dirty="0"/>
              <a:t> this table shows products and columns</a:t>
            </a:r>
            <a:r>
              <a:rPr kumimoji="1" lang="en-US" altLang="en-US" sz="2400" dirty="0"/>
              <a:t> </a:t>
            </a:r>
            <a:r>
              <a:rPr kumimoji="1" lang="tr-TR" altLang="en-US" sz="2400" dirty="0"/>
              <a:t>shows industries.</a:t>
            </a:r>
            <a:endParaRPr kumimoji="1" lang="en-US" altLang="en-US" sz="2400" b="1" dirty="0"/>
          </a:p>
        </p:txBody>
      </p:sp>
      <p:sp>
        <p:nvSpPr>
          <p:cNvPr id="220172" name="Rectangle 12"/>
          <p:cNvSpPr>
            <a:spLocks noChangeArrowheads="1"/>
          </p:cNvSpPr>
          <p:nvPr/>
        </p:nvSpPr>
        <p:spPr bwMode="auto">
          <a:xfrm>
            <a:off x="250825" y="5254625"/>
            <a:ext cx="3384550" cy="566738"/>
          </a:xfrm>
          <a:prstGeom prst="rect">
            <a:avLst/>
          </a:prstGeom>
          <a:noFill/>
          <a:ln w="9525" algn="ctr">
            <a:noFill/>
            <a:miter lim="800000"/>
            <a:headEnd/>
            <a:tailEnd/>
          </a:ln>
          <a:effectLst/>
        </p:spPr>
        <p:txBody>
          <a:bodyPr>
            <a:spAutoFit/>
          </a:bodyPr>
          <a:lstStyle/>
          <a:p>
            <a:pPr>
              <a:buFontTx/>
              <a:buNone/>
            </a:pPr>
            <a:r>
              <a:rPr kumimoji="1" lang="tr-TR" altLang="en-US" sz="2400" b="1">
                <a:effectLst>
                  <a:outerShdw blurRad="38100" dist="38100" dir="2700000" algn="tl">
                    <a:srgbClr val="FFFFFF"/>
                  </a:outerShdw>
                </a:effectLst>
              </a:rPr>
              <a:t>Domestic Production</a:t>
            </a:r>
            <a:endParaRPr kumimoji="1" lang="tr-TR" sz="2400" b="1">
              <a:effectLst>
                <a:outerShdw blurRad="38100" dist="38100" dir="2700000" algn="tl">
                  <a:srgbClr val="FFFFFF"/>
                </a:outerShdw>
              </a:effectLst>
            </a:endParaRPr>
          </a:p>
        </p:txBody>
      </p:sp>
      <p:sp>
        <p:nvSpPr>
          <p:cNvPr id="220173" name="Rectangle 13"/>
          <p:cNvSpPr>
            <a:spLocks noChangeArrowheads="1"/>
          </p:cNvSpPr>
          <p:nvPr/>
        </p:nvSpPr>
        <p:spPr bwMode="auto">
          <a:xfrm>
            <a:off x="3492500" y="5229225"/>
            <a:ext cx="358775" cy="566738"/>
          </a:xfrm>
          <a:prstGeom prst="rect">
            <a:avLst/>
          </a:prstGeom>
          <a:noFill/>
          <a:ln w="9525" algn="ctr">
            <a:noFill/>
            <a:miter lim="800000"/>
            <a:headEnd/>
            <a:tailEnd/>
          </a:ln>
          <a:effectLst/>
        </p:spPr>
        <p:txBody>
          <a:bodyPr>
            <a:spAutoFit/>
          </a:bodyPr>
          <a:lstStyle/>
          <a:p>
            <a:pPr>
              <a:buFontTx/>
              <a:buNone/>
            </a:pPr>
            <a:r>
              <a:rPr kumimoji="1" lang="tr-TR" sz="2400" b="1">
                <a:effectLst>
                  <a:outerShdw blurRad="38100" dist="38100" dir="2700000" algn="tl">
                    <a:srgbClr val="FFFFFF"/>
                  </a:outerShdw>
                </a:effectLst>
              </a:rPr>
              <a:t>+</a:t>
            </a:r>
          </a:p>
        </p:txBody>
      </p:sp>
      <p:sp>
        <p:nvSpPr>
          <p:cNvPr id="220174" name="Rectangle 14"/>
          <p:cNvSpPr>
            <a:spLocks noChangeArrowheads="1"/>
          </p:cNvSpPr>
          <p:nvPr/>
        </p:nvSpPr>
        <p:spPr bwMode="auto">
          <a:xfrm>
            <a:off x="3851275" y="5300663"/>
            <a:ext cx="1439863" cy="457200"/>
          </a:xfrm>
          <a:prstGeom prst="rect">
            <a:avLst/>
          </a:prstGeom>
          <a:noFill/>
          <a:ln w="9525" algn="ctr">
            <a:noFill/>
            <a:miter lim="800000"/>
            <a:headEnd/>
            <a:tailEnd/>
          </a:ln>
          <a:effectLst/>
        </p:spPr>
        <p:txBody>
          <a:bodyPr>
            <a:spAutoFit/>
          </a:bodyPr>
          <a:lstStyle/>
          <a:p>
            <a:pPr eaLnBrk="0" hangingPunct="0">
              <a:lnSpc>
                <a:spcPct val="100000"/>
              </a:lnSpc>
              <a:buClrTx/>
              <a:buSzTx/>
              <a:buFontTx/>
              <a:buNone/>
            </a:pPr>
            <a:r>
              <a:rPr kumimoji="1" lang="tr-TR" altLang="en-US" sz="2400" b="1">
                <a:effectLst>
                  <a:outerShdw blurRad="38100" dist="38100" dir="2700000" algn="tl">
                    <a:srgbClr val="FFFFFF"/>
                  </a:outerShdw>
                </a:effectLst>
              </a:rPr>
              <a:t>Imports</a:t>
            </a:r>
            <a:endParaRPr kumimoji="1" lang="en-US" sz="2400" b="1">
              <a:effectLst>
                <a:outerShdw blurRad="38100" dist="38100" dir="2700000" algn="tl">
                  <a:srgbClr val="FFFFFF"/>
                </a:outerShdw>
              </a:effectLst>
            </a:endParaRPr>
          </a:p>
        </p:txBody>
      </p:sp>
      <p:sp>
        <p:nvSpPr>
          <p:cNvPr id="220175" name="Rectangle 15"/>
          <p:cNvSpPr>
            <a:spLocks noChangeArrowheads="1"/>
          </p:cNvSpPr>
          <p:nvPr/>
        </p:nvSpPr>
        <p:spPr bwMode="auto">
          <a:xfrm>
            <a:off x="5219700" y="5229225"/>
            <a:ext cx="288925" cy="566738"/>
          </a:xfrm>
          <a:prstGeom prst="rect">
            <a:avLst/>
          </a:prstGeom>
          <a:noFill/>
          <a:ln w="9525" algn="ctr">
            <a:noFill/>
            <a:miter lim="800000"/>
            <a:headEnd/>
            <a:tailEnd/>
          </a:ln>
          <a:effectLst/>
        </p:spPr>
        <p:txBody>
          <a:bodyPr>
            <a:spAutoFit/>
          </a:bodyPr>
          <a:lstStyle/>
          <a:p>
            <a:pPr>
              <a:buFontTx/>
              <a:buNone/>
            </a:pPr>
            <a:r>
              <a:rPr kumimoji="1" lang="tr-TR" sz="2400" b="1">
                <a:effectLst>
                  <a:outerShdw blurRad="38100" dist="38100" dir="2700000" algn="tl">
                    <a:srgbClr val="FFFFFF"/>
                  </a:outerShdw>
                </a:effectLst>
              </a:rPr>
              <a:t>=</a:t>
            </a:r>
          </a:p>
        </p:txBody>
      </p:sp>
      <p:sp>
        <p:nvSpPr>
          <p:cNvPr id="220176" name="Rectangle 16"/>
          <p:cNvSpPr>
            <a:spLocks noChangeArrowheads="1"/>
          </p:cNvSpPr>
          <p:nvPr/>
        </p:nvSpPr>
        <p:spPr bwMode="auto">
          <a:xfrm>
            <a:off x="5651500" y="5229225"/>
            <a:ext cx="2808288" cy="457200"/>
          </a:xfrm>
          <a:prstGeom prst="rect">
            <a:avLst/>
          </a:prstGeom>
          <a:noFill/>
          <a:ln w="9525" algn="ctr">
            <a:noFill/>
            <a:miter lim="800000"/>
            <a:headEnd/>
            <a:tailEnd/>
          </a:ln>
          <a:effectLst/>
        </p:spPr>
        <p:txBody>
          <a:bodyPr>
            <a:spAutoFit/>
          </a:bodyPr>
          <a:lstStyle/>
          <a:p>
            <a:pPr eaLnBrk="0" hangingPunct="0">
              <a:lnSpc>
                <a:spcPct val="100000"/>
              </a:lnSpc>
              <a:buClrTx/>
              <a:buSzTx/>
              <a:buFontTx/>
              <a:buNone/>
            </a:pPr>
            <a:r>
              <a:rPr kumimoji="1" lang="tr-TR" altLang="en-US" sz="2400" b="1" dirty="0"/>
              <a:t>Total Resources</a:t>
            </a:r>
            <a:endParaRPr kumimoji="1" lang="en-US" sz="2400" b="1"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9" name="Rectangle 3"/>
          <p:cNvSpPr>
            <a:spLocks noChangeArrowheads="1"/>
          </p:cNvSpPr>
          <p:nvPr/>
        </p:nvSpPr>
        <p:spPr bwMode="auto">
          <a:xfrm>
            <a:off x="6516688" y="6381750"/>
            <a:ext cx="2133600" cy="476250"/>
          </a:xfrm>
          <a:prstGeom prst="rect">
            <a:avLst/>
          </a:prstGeom>
          <a:noFill/>
          <a:ln w="9525">
            <a:noFill/>
            <a:miter lim="800000"/>
            <a:headEnd/>
            <a:tailEnd/>
          </a:ln>
          <a:effectLst/>
        </p:spPr>
        <p:txBody>
          <a:bodyPr/>
          <a:lstStyle/>
          <a:p>
            <a:pPr algn="r">
              <a:lnSpc>
                <a:spcPct val="100000"/>
              </a:lnSpc>
              <a:buClrTx/>
              <a:buSzTx/>
              <a:buFontTx/>
              <a:buNone/>
            </a:pPr>
            <a:endParaRPr lang="ar-EG" sz="1200" b="1">
              <a:solidFill>
                <a:srgbClr val="005A74"/>
              </a:solidFill>
            </a:endParaRPr>
          </a:p>
        </p:txBody>
      </p:sp>
      <p:sp>
        <p:nvSpPr>
          <p:cNvPr id="224260" name="Rectangle 4"/>
          <p:cNvSpPr>
            <a:spLocks noChangeArrowheads="1"/>
          </p:cNvSpPr>
          <p:nvPr/>
        </p:nvSpPr>
        <p:spPr bwMode="auto">
          <a:xfrm>
            <a:off x="7010400" y="6381750"/>
            <a:ext cx="2133600" cy="476250"/>
          </a:xfrm>
          <a:prstGeom prst="rect">
            <a:avLst/>
          </a:prstGeom>
          <a:noFill/>
          <a:ln w="9525">
            <a:noFill/>
            <a:miter lim="800000"/>
            <a:headEnd/>
            <a:tailEnd/>
          </a:ln>
          <a:effectLst/>
        </p:spPr>
        <p:txBody>
          <a:bodyPr/>
          <a:lstStyle/>
          <a:p>
            <a:pPr algn="r">
              <a:lnSpc>
                <a:spcPct val="100000"/>
              </a:lnSpc>
              <a:buClrTx/>
              <a:buSzTx/>
              <a:buFontTx/>
              <a:buNone/>
            </a:pPr>
            <a:fld id="{B9B85F6C-E38A-436C-98E0-48D0F65EA79E}" type="slidenum">
              <a:rPr lang="tr-TR" sz="1200" b="1">
                <a:solidFill>
                  <a:srgbClr val="005A74"/>
                </a:solidFill>
              </a:rPr>
              <a:pPr algn="r">
                <a:lnSpc>
                  <a:spcPct val="100000"/>
                </a:lnSpc>
                <a:buClrTx/>
                <a:buSzTx/>
                <a:buFontTx/>
                <a:buNone/>
              </a:pPr>
              <a:t>12</a:t>
            </a:fld>
            <a:endParaRPr lang="tr-TR" sz="1200" b="1">
              <a:solidFill>
                <a:srgbClr val="005A74"/>
              </a:solidFill>
            </a:endParaRPr>
          </a:p>
        </p:txBody>
      </p:sp>
      <p:sp>
        <p:nvSpPr>
          <p:cNvPr id="224262" name="Rectangle 6"/>
          <p:cNvSpPr>
            <a:spLocks noChangeArrowheads="1"/>
          </p:cNvSpPr>
          <p:nvPr/>
        </p:nvSpPr>
        <p:spPr bwMode="auto">
          <a:xfrm>
            <a:off x="684213" y="692150"/>
            <a:ext cx="7775575" cy="523220"/>
          </a:xfrm>
          <a:prstGeom prst="rect">
            <a:avLst/>
          </a:prstGeom>
          <a:noFill/>
          <a:ln w="9525">
            <a:noFill/>
            <a:miter lim="800000"/>
            <a:headEnd/>
            <a:tailEnd/>
          </a:ln>
          <a:effectLst/>
        </p:spPr>
        <p:txBody>
          <a:bodyPr>
            <a:spAutoFit/>
          </a:bodyPr>
          <a:lstStyle/>
          <a:p>
            <a:pPr>
              <a:lnSpc>
                <a:spcPct val="100000"/>
              </a:lnSpc>
              <a:buClrTx/>
              <a:buSzTx/>
              <a:buFontTx/>
              <a:buNone/>
            </a:pPr>
            <a:r>
              <a:rPr kumimoji="1" lang="en-US" altLang="en-US" sz="2800" b="1" dirty="0" smtClean="0">
                <a:solidFill>
                  <a:schemeClr val="accent2"/>
                </a:solidFill>
                <a:effectLst>
                  <a:outerShdw blurRad="38100" dist="38100" dir="2700000" algn="tl">
                    <a:srgbClr val="000000"/>
                  </a:outerShdw>
                </a:effectLst>
              </a:rPr>
              <a:t>2- Methodology : </a:t>
            </a:r>
            <a:r>
              <a:rPr lang="tr-TR" altLang="en-US" sz="2800" b="1" dirty="0" smtClean="0">
                <a:solidFill>
                  <a:schemeClr val="accent2"/>
                </a:solidFill>
                <a:effectLst>
                  <a:outerShdw blurRad="38100" dist="38100" dir="2700000" algn="tl">
                    <a:srgbClr val="000000"/>
                  </a:outerShdw>
                </a:effectLst>
              </a:rPr>
              <a:t>Use </a:t>
            </a:r>
            <a:r>
              <a:rPr lang="en-US" altLang="en-US" sz="2800" b="1" dirty="0" smtClean="0">
                <a:solidFill>
                  <a:schemeClr val="accent2"/>
                </a:solidFill>
                <a:effectLst>
                  <a:outerShdw blurRad="38100" dist="38100" dir="2700000" algn="tl">
                    <a:srgbClr val="000000"/>
                  </a:outerShdw>
                </a:effectLst>
              </a:rPr>
              <a:t>table</a:t>
            </a:r>
            <a:endParaRPr kumimoji="1" lang="tr-TR" sz="2800" b="1" dirty="0">
              <a:solidFill>
                <a:schemeClr val="accent2"/>
              </a:solidFill>
              <a:effectLst>
                <a:outerShdw blurRad="38100" dist="38100" dir="2700000" algn="tl">
                  <a:srgbClr val="000000"/>
                </a:outerShdw>
              </a:effectLst>
            </a:endParaRPr>
          </a:p>
        </p:txBody>
      </p:sp>
      <p:sp>
        <p:nvSpPr>
          <p:cNvPr id="224263" name="Rectangle 7"/>
          <p:cNvSpPr>
            <a:spLocks noChangeArrowheads="1"/>
          </p:cNvSpPr>
          <p:nvPr/>
        </p:nvSpPr>
        <p:spPr bwMode="auto">
          <a:xfrm>
            <a:off x="0" y="1014413"/>
            <a:ext cx="9144000" cy="0"/>
          </a:xfrm>
          <a:prstGeom prst="rect">
            <a:avLst/>
          </a:prstGeom>
          <a:noFill/>
          <a:ln w="9525" algn="ctr">
            <a:noFill/>
            <a:miter lim="800000"/>
            <a:headEnd/>
            <a:tailEnd/>
          </a:ln>
          <a:effectLst/>
        </p:spPr>
        <p:txBody>
          <a:bodyPr wrap="none" anchor="ctr">
            <a:spAutoFit/>
          </a:bodyPr>
          <a:lstStyle/>
          <a:p>
            <a:endParaRPr lang="ar-EG"/>
          </a:p>
        </p:txBody>
      </p:sp>
      <p:sp>
        <p:nvSpPr>
          <p:cNvPr id="224264" name="Rectangle 8"/>
          <p:cNvSpPr>
            <a:spLocks noChangeArrowheads="1"/>
          </p:cNvSpPr>
          <p:nvPr/>
        </p:nvSpPr>
        <p:spPr bwMode="auto">
          <a:xfrm>
            <a:off x="323850" y="1557338"/>
            <a:ext cx="8569325" cy="1569660"/>
          </a:xfrm>
          <a:prstGeom prst="rect">
            <a:avLst/>
          </a:prstGeom>
          <a:noFill/>
          <a:ln w="9525" algn="ctr">
            <a:noFill/>
            <a:miter lim="800000"/>
            <a:headEnd/>
            <a:tailEnd/>
          </a:ln>
          <a:effectLst/>
        </p:spPr>
        <p:txBody>
          <a:bodyPr>
            <a:spAutoFit/>
          </a:bodyPr>
          <a:lstStyle/>
          <a:p>
            <a:pPr algn="just" rtl="0">
              <a:lnSpc>
                <a:spcPct val="100000"/>
              </a:lnSpc>
              <a:spcBef>
                <a:spcPct val="20000"/>
              </a:spcBef>
              <a:buSzPct val="80000"/>
              <a:buFont typeface="Wingdings" pitchFamily="2" charset="2"/>
              <a:buNone/>
            </a:pPr>
            <a:r>
              <a:rPr kumimoji="1" lang="en-US" altLang="en-US" sz="2400" dirty="0"/>
              <a:t>I</a:t>
            </a:r>
            <a:r>
              <a:rPr kumimoji="1" lang="tr-TR" altLang="en-US" sz="2400" dirty="0"/>
              <a:t>ntermadiate Consumption + Fina</a:t>
            </a:r>
            <a:r>
              <a:rPr kumimoji="1" lang="en-US" altLang="en-US" sz="2400" dirty="0"/>
              <a:t>l</a:t>
            </a:r>
            <a:r>
              <a:rPr kumimoji="1" lang="tr-TR" altLang="en-US" sz="2400" dirty="0"/>
              <a:t> consumption expenditure of</a:t>
            </a:r>
            <a:r>
              <a:rPr kumimoji="1" lang="en-US" altLang="en-US" sz="2400" dirty="0"/>
              <a:t> </a:t>
            </a:r>
            <a:r>
              <a:rPr kumimoji="1" lang="tr-TR" altLang="en-US" sz="2400" dirty="0"/>
              <a:t>Household + Final consumption expenditure o</a:t>
            </a:r>
            <a:r>
              <a:rPr kumimoji="1" lang="en-US" altLang="en-US" sz="2400" dirty="0"/>
              <a:t>f</a:t>
            </a:r>
            <a:r>
              <a:rPr kumimoji="1" lang="tr-TR" altLang="en-US" sz="2400" dirty="0"/>
              <a:t> genera</a:t>
            </a:r>
            <a:r>
              <a:rPr kumimoji="1" lang="en-US" altLang="en-US" sz="2400" dirty="0"/>
              <a:t>l</a:t>
            </a:r>
            <a:r>
              <a:rPr kumimoji="1" lang="tr-TR" altLang="en-US" sz="2400" dirty="0"/>
              <a:t> government + Gross fixed capital formation</a:t>
            </a:r>
            <a:r>
              <a:rPr kumimoji="1" lang="en-US" altLang="en-US" sz="2400" dirty="0"/>
              <a:t> </a:t>
            </a:r>
            <a:r>
              <a:rPr kumimoji="1" lang="tr-TR" altLang="en-US" sz="2400" dirty="0"/>
              <a:t>+ Change in stoc</a:t>
            </a:r>
            <a:r>
              <a:rPr kumimoji="1" lang="en-US" altLang="en-US" sz="2400" dirty="0"/>
              <a:t>k</a:t>
            </a:r>
            <a:r>
              <a:rPr kumimoji="1" lang="tr-TR" altLang="en-US" sz="2400" dirty="0"/>
              <a:t>s + Exports = </a:t>
            </a:r>
            <a:r>
              <a:rPr kumimoji="1" lang="tr-TR" altLang="en-US" sz="2400" b="1" dirty="0"/>
              <a:t>T</a:t>
            </a:r>
            <a:r>
              <a:rPr kumimoji="1" lang="en-US" altLang="en-US" sz="2400" b="1" dirty="0"/>
              <a:t>O</a:t>
            </a:r>
            <a:r>
              <a:rPr kumimoji="1" lang="tr-TR" altLang="en-US" sz="2400" b="1" dirty="0"/>
              <a:t>TAL USES</a:t>
            </a:r>
            <a:endParaRPr kumimoji="1" lang="en-US" altLang="en-US" sz="2400" b="1" dirty="0"/>
          </a:p>
        </p:txBody>
      </p:sp>
      <p:sp>
        <p:nvSpPr>
          <p:cNvPr id="224265" name="Rectangle 9"/>
          <p:cNvSpPr>
            <a:spLocks noChangeArrowheads="1"/>
          </p:cNvSpPr>
          <p:nvPr/>
        </p:nvSpPr>
        <p:spPr bwMode="auto">
          <a:xfrm>
            <a:off x="323850" y="3429000"/>
            <a:ext cx="8424863" cy="1791260"/>
          </a:xfrm>
          <a:prstGeom prst="rect">
            <a:avLst/>
          </a:prstGeom>
          <a:noFill/>
          <a:ln w="9525" algn="ctr">
            <a:noFill/>
            <a:miter lim="800000"/>
            <a:headEnd/>
            <a:tailEnd/>
          </a:ln>
          <a:effectLst/>
        </p:spPr>
        <p:txBody>
          <a:bodyPr>
            <a:spAutoFit/>
          </a:bodyPr>
          <a:lstStyle/>
          <a:p>
            <a:pPr algn="l" rtl="0">
              <a:lnSpc>
                <a:spcPct val="100000"/>
              </a:lnSpc>
              <a:spcBef>
                <a:spcPct val="20000"/>
              </a:spcBef>
              <a:buClr>
                <a:srgbClr val="B6B6B6"/>
              </a:buClr>
              <a:buSzPct val="80000"/>
              <a:buFont typeface="Wingdings" pitchFamily="2" charset="2"/>
              <a:buNone/>
            </a:pPr>
            <a:r>
              <a:rPr kumimoji="1" lang="en-US" altLang="en-US" sz="2400" b="1" dirty="0"/>
              <a:t>Use table has three quadrant.</a:t>
            </a:r>
          </a:p>
          <a:p>
            <a:pPr lvl="1" algn="l" rtl="0">
              <a:lnSpc>
                <a:spcPct val="100000"/>
              </a:lnSpc>
              <a:spcBef>
                <a:spcPct val="20000"/>
              </a:spcBef>
              <a:buSzPct val="160000"/>
            </a:pPr>
            <a:r>
              <a:rPr kumimoji="1" lang="tr-TR" altLang="en-US" sz="2400" b="1" dirty="0">
                <a:solidFill>
                  <a:schemeClr val="bg2"/>
                </a:solidFill>
              </a:rPr>
              <a:t>	 </a:t>
            </a:r>
            <a:r>
              <a:rPr kumimoji="1" lang="tr-TR" altLang="en-US" sz="2400" dirty="0">
                <a:effectLst>
                  <a:outerShdw blurRad="38100" dist="38100" dir="2700000" algn="tl">
                    <a:srgbClr val="FFFFFF"/>
                  </a:outerShdw>
                </a:effectLst>
              </a:rPr>
              <a:t>Interm</a:t>
            </a:r>
            <a:r>
              <a:rPr kumimoji="1" lang="en-US" altLang="en-US" sz="2400" dirty="0">
                <a:effectLst>
                  <a:outerShdw blurRad="38100" dist="38100" dir="2700000" algn="tl">
                    <a:srgbClr val="FFFFFF"/>
                  </a:outerShdw>
                </a:effectLst>
              </a:rPr>
              <a:t>e</a:t>
            </a:r>
            <a:r>
              <a:rPr kumimoji="1" lang="tr-TR" altLang="en-US" sz="2400" dirty="0">
                <a:effectLst>
                  <a:outerShdw blurRad="38100" dist="38100" dir="2700000" algn="tl">
                    <a:srgbClr val="FFFFFF"/>
                  </a:outerShdw>
                </a:effectLst>
              </a:rPr>
              <a:t>diate Consumption</a:t>
            </a:r>
            <a:r>
              <a:rPr kumimoji="1" lang="tr-TR" altLang="en-US" sz="2400" dirty="0"/>
              <a:t> </a:t>
            </a:r>
          </a:p>
          <a:p>
            <a:pPr lvl="1" algn="l" rtl="0">
              <a:lnSpc>
                <a:spcPct val="100000"/>
              </a:lnSpc>
              <a:spcBef>
                <a:spcPct val="20000"/>
              </a:spcBef>
              <a:buSzPct val="160000"/>
            </a:pPr>
            <a:r>
              <a:rPr kumimoji="1" lang="tr-TR" altLang="en-US" sz="2400" dirty="0"/>
              <a:t>	 </a:t>
            </a:r>
            <a:r>
              <a:rPr kumimoji="1" lang="tr-TR" altLang="en-US" sz="2400" dirty="0">
                <a:effectLst>
                  <a:outerShdw blurRad="38100" dist="38100" dir="2700000" algn="tl">
                    <a:srgbClr val="FFFFFF"/>
                  </a:outerShdw>
                </a:effectLst>
              </a:rPr>
              <a:t>Final demand</a:t>
            </a:r>
            <a:r>
              <a:rPr kumimoji="1" lang="tr-TR" altLang="en-US" sz="2400" dirty="0"/>
              <a:t> </a:t>
            </a:r>
          </a:p>
          <a:p>
            <a:pPr lvl="1" algn="l" rtl="0">
              <a:lnSpc>
                <a:spcPct val="100000"/>
              </a:lnSpc>
              <a:spcBef>
                <a:spcPct val="20000"/>
              </a:spcBef>
              <a:buSzPct val="160000"/>
            </a:pPr>
            <a:r>
              <a:rPr kumimoji="1" lang="tr-TR" altLang="en-US" sz="2400" dirty="0">
                <a:effectLst>
                  <a:outerShdw blurRad="38100" dist="38100" dir="2700000" algn="tl">
                    <a:srgbClr val="FFFFFF"/>
                  </a:outerShdw>
                </a:effectLst>
              </a:rPr>
              <a:t>	Value Added components	</a:t>
            </a:r>
            <a:endParaRPr kumimoji="1" lang="en-US" altLang="en-US" sz="2400" dirty="0">
              <a:effectLst>
                <a:outerShdw blurRad="38100" dist="38100" dir="2700000" algn="tl">
                  <a:srgbClr val="FFFFFF"/>
                </a:outerShdw>
              </a:effectLst>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83" name="Rectangle 3"/>
          <p:cNvSpPr>
            <a:spLocks noChangeArrowheads="1"/>
          </p:cNvSpPr>
          <p:nvPr/>
        </p:nvSpPr>
        <p:spPr bwMode="auto">
          <a:xfrm>
            <a:off x="6516688" y="6381750"/>
            <a:ext cx="2133600" cy="476250"/>
          </a:xfrm>
          <a:prstGeom prst="rect">
            <a:avLst/>
          </a:prstGeom>
          <a:noFill/>
          <a:ln w="9525">
            <a:noFill/>
            <a:miter lim="800000"/>
            <a:headEnd/>
            <a:tailEnd/>
          </a:ln>
          <a:effectLst/>
        </p:spPr>
        <p:txBody>
          <a:bodyPr/>
          <a:lstStyle/>
          <a:p>
            <a:pPr algn="r">
              <a:lnSpc>
                <a:spcPct val="100000"/>
              </a:lnSpc>
              <a:buClrTx/>
              <a:buSzTx/>
              <a:buFontTx/>
              <a:buNone/>
            </a:pPr>
            <a:endParaRPr lang="ar-EG" sz="1200" b="1">
              <a:solidFill>
                <a:srgbClr val="005A74"/>
              </a:solidFill>
            </a:endParaRPr>
          </a:p>
        </p:txBody>
      </p:sp>
      <p:sp>
        <p:nvSpPr>
          <p:cNvPr id="225286" name="Rectangle 6"/>
          <p:cNvSpPr>
            <a:spLocks noChangeArrowheads="1"/>
          </p:cNvSpPr>
          <p:nvPr/>
        </p:nvSpPr>
        <p:spPr bwMode="auto">
          <a:xfrm>
            <a:off x="684213" y="692150"/>
            <a:ext cx="7775575" cy="584775"/>
          </a:xfrm>
          <a:prstGeom prst="rect">
            <a:avLst/>
          </a:prstGeom>
          <a:noFill/>
          <a:ln w="9525">
            <a:noFill/>
            <a:miter lim="800000"/>
            <a:headEnd/>
            <a:tailEnd/>
          </a:ln>
          <a:effectLst/>
        </p:spPr>
        <p:txBody>
          <a:bodyPr>
            <a:spAutoFit/>
          </a:bodyPr>
          <a:lstStyle/>
          <a:p>
            <a:pPr>
              <a:lnSpc>
                <a:spcPct val="100000"/>
              </a:lnSpc>
              <a:buClrTx/>
              <a:buSzTx/>
              <a:buFontTx/>
              <a:buNone/>
            </a:pPr>
            <a:r>
              <a:rPr kumimoji="1" lang="en-US" altLang="en-US" sz="3200" b="1" dirty="0" smtClean="0">
                <a:solidFill>
                  <a:schemeClr val="accent2"/>
                </a:solidFill>
                <a:effectLst>
                  <a:outerShdw blurRad="38100" dist="38100" dir="2700000" algn="tl">
                    <a:srgbClr val="000000"/>
                  </a:outerShdw>
                </a:effectLst>
              </a:rPr>
              <a:t>2- Methodology : </a:t>
            </a:r>
            <a:r>
              <a:rPr lang="tr-TR" altLang="en-US" sz="3200" b="1" dirty="0" smtClean="0">
                <a:solidFill>
                  <a:schemeClr val="accent2"/>
                </a:solidFill>
                <a:effectLst>
                  <a:outerShdw blurRad="38100" dist="38100" dir="2700000" algn="tl">
                    <a:srgbClr val="000000"/>
                  </a:outerShdw>
                </a:effectLst>
              </a:rPr>
              <a:t>Use </a:t>
            </a:r>
            <a:r>
              <a:rPr lang="en-US" altLang="en-US" sz="3200" b="1" dirty="0" smtClean="0">
                <a:solidFill>
                  <a:schemeClr val="accent2"/>
                </a:solidFill>
                <a:effectLst>
                  <a:outerShdw blurRad="38100" dist="38100" dir="2700000" algn="tl">
                    <a:srgbClr val="000000"/>
                  </a:outerShdw>
                </a:effectLst>
              </a:rPr>
              <a:t>table   (cont)</a:t>
            </a:r>
            <a:endParaRPr kumimoji="1" lang="tr-TR" sz="3200" b="1" dirty="0">
              <a:solidFill>
                <a:schemeClr val="accent2"/>
              </a:solidFill>
              <a:effectLst>
                <a:outerShdw blurRad="38100" dist="38100" dir="2700000" algn="tl">
                  <a:srgbClr val="000000"/>
                </a:outerShdw>
              </a:effectLst>
            </a:endParaRPr>
          </a:p>
        </p:txBody>
      </p:sp>
      <p:sp>
        <p:nvSpPr>
          <p:cNvPr id="225287" name="Rectangle 7"/>
          <p:cNvSpPr>
            <a:spLocks noChangeArrowheads="1"/>
          </p:cNvSpPr>
          <p:nvPr/>
        </p:nvSpPr>
        <p:spPr bwMode="auto">
          <a:xfrm>
            <a:off x="0" y="1014413"/>
            <a:ext cx="9144000" cy="0"/>
          </a:xfrm>
          <a:prstGeom prst="rect">
            <a:avLst/>
          </a:prstGeom>
          <a:noFill/>
          <a:ln w="9525" algn="ctr">
            <a:noFill/>
            <a:miter lim="800000"/>
            <a:headEnd/>
            <a:tailEnd/>
          </a:ln>
          <a:effectLst/>
        </p:spPr>
        <p:txBody>
          <a:bodyPr wrap="none" anchor="ctr">
            <a:spAutoFit/>
          </a:bodyPr>
          <a:lstStyle/>
          <a:p>
            <a:endParaRPr lang="ar-EG"/>
          </a:p>
        </p:txBody>
      </p:sp>
      <p:sp>
        <p:nvSpPr>
          <p:cNvPr id="225288" name="Rectangle 8"/>
          <p:cNvSpPr>
            <a:spLocks noChangeArrowheads="1"/>
          </p:cNvSpPr>
          <p:nvPr/>
        </p:nvSpPr>
        <p:spPr bwMode="auto">
          <a:xfrm>
            <a:off x="323850" y="1557338"/>
            <a:ext cx="8569325" cy="968375"/>
          </a:xfrm>
          <a:prstGeom prst="rect">
            <a:avLst/>
          </a:prstGeom>
          <a:noFill/>
          <a:ln w="9525" algn="ctr">
            <a:noFill/>
            <a:miter lim="800000"/>
            <a:headEnd/>
            <a:tailEnd/>
          </a:ln>
          <a:effectLst/>
        </p:spPr>
        <p:txBody>
          <a:bodyPr>
            <a:spAutoFit/>
          </a:bodyPr>
          <a:lstStyle/>
          <a:p>
            <a:pPr algn="just" rtl="0">
              <a:lnSpc>
                <a:spcPct val="120000"/>
              </a:lnSpc>
              <a:spcBef>
                <a:spcPct val="20000"/>
              </a:spcBef>
              <a:buSzPct val="80000"/>
              <a:buFont typeface="Wingdings" pitchFamily="2" charset="2"/>
              <a:buNone/>
            </a:pPr>
            <a:r>
              <a:rPr kumimoji="1" lang="tr-TR" altLang="en-US" sz="2400" b="1" i="1" dirty="0">
                <a:effectLst>
                  <a:outerShdw blurRad="38100" dist="38100" dir="2700000" algn="tl">
                    <a:srgbClr val="FFFFFF"/>
                  </a:outerShdw>
                </a:effectLst>
              </a:rPr>
              <a:t>Intermediate consumption </a:t>
            </a:r>
            <a:r>
              <a:rPr kumimoji="1" lang="tr-TR" altLang="en-US" sz="2400" dirty="0">
                <a:effectLst>
                  <a:outerShdw blurRad="38100" dist="38100" dir="2700000" algn="tl">
                    <a:srgbClr val="FFFFFF"/>
                  </a:outerShdw>
                </a:effectLst>
              </a:rPr>
              <a:t>shows purchases by industry of products in order to produce their output.</a:t>
            </a:r>
            <a:endParaRPr kumimoji="1" lang="en-US" altLang="en-US" sz="2400" dirty="0"/>
          </a:p>
        </p:txBody>
      </p:sp>
      <p:sp>
        <p:nvSpPr>
          <p:cNvPr id="225290" name="Rectangle 10"/>
          <p:cNvSpPr>
            <a:spLocks noChangeArrowheads="1"/>
          </p:cNvSpPr>
          <p:nvPr/>
        </p:nvSpPr>
        <p:spPr bwMode="auto">
          <a:xfrm>
            <a:off x="250825" y="2708275"/>
            <a:ext cx="8713788" cy="1698625"/>
          </a:xfrm>
          <a:prstGeom prst="rect">
            <a:avLst/>
          </a:prstGeom>
          <a:noFill/>
          <a:ln w="9525" algn="ctr">
            <a:noFill/>
            <a:miter lim="800000"/>
            <a:headEnd/>
            <a:tailEnd/>
          </a:ln>
          <a:effectLst/>
        </p:spPr>
        <p:txBody>
          <a:bodyPr>
            <a:spAutoFit/>
          </a:bodyPr>
          <a:lstStyle/>
          <a:p>
            <a:pPr algn="just" rtl="0">
              <a:lnSpc>
                <a:spcPct val="110000"/>
              </a:lnSpc>
              <a:spcBef>
                <a:spcPct val="20000"/>
              </a:spcBef>
              <a:buSzPct val="80000"/>
              <a:buFont typeface="Wingdings" pitchFamily="2" charset="2"/>
              <a:buNone/>
            </a:pPr>
            <a:r>
              <a:rPr kumimoji="1" lang="tr-TR" altLang="en-US" sz="2400" b="1" i="1" dirty="0">
                <a:effectLst>
                  <a:outerShdw blurRad="38100" dist="38100" dir="2700000" algn="tl">
                    <a:srgbClr val="FFFFFF"/>
                  </a:outerShdw>
                </a:effectLst>
              </a:rPr>
              <a:t>Final</a:t>
            </a:r>
            <a:r>
              <a:rPr kumimoji="1" lang="en-US" altLang="en-US" sz="2400" b="1" i="1" dirty="0">
                <a:effectLst>
                  <a:outerShdw blurRad="38100" dist="38100" dir="2700000" algn="tl">
                    <a:srgbClr val="FFFFFF"/>
                  </a:outerShdw>
                </a:effectLst>
              </a:rPr>
              <a:t> </a:t>
            </a:r>
            <a:r>
              <a:rPr kumimoji="1" lang="tr-TR" altLang="en-US" sz="2400" b="1" i="1" dirty="0">
                <a:effectLst>
                  <a:outerShdw blurRad="38100" dist="38100" dir="2700000" algn="tl">
                    <a:srgbClr val="FFFFFF"/>
                  </a:outerShdw>
                </a:effectLst>
              </a:rPr>
              <a:t>demand categories </a:t>
            </a:r>
            <a:r>
              <a:rPr kumimoji="1" lang="tr-TR" altLang="en-US" sz="2400" dirty="0">
                <a:effectLst>
                  <a:outerShdw blurRad="38100" dist="38100" dir="2700000" algn="tl">
                    <a:srgbClr val="FFFFFF"/>
                  </a:outerShdw>
                </a:effectLst>
              </a:rPr>
              <a:t>show the final consumption expenditures by household, government and non-profit institutions serving households, gross fixed capital formation, changes in inventories and goods and services exports. </a:t>
            </a:r>
            <a:endParaRPr kumimoji="1" lang="en-US" altLang="en-US" sz="2400" dirty="0">
              <a:effectLst>
                <a:outerShdw blurRad="38100" dist="38100" dir="2700000" algn="tl">
                  <a:srgbClr val="FFFFFF"/>
                </a:outerShdw>
              </a:effectLst>
            </a:endParaRPr>
          </a:p>
        </p:txBody>
      </p:sp>
      <p:sp>
        <p:nvSpPr>
          <p:cNvPr id="225291" name="Rectangle 11"/>
          <p:cNvSpPr>
            <a:spLocks noChangeArrowheads="1"/>
          </p:cNvSpPr>
          <p:nvPr/>
        </p:nvSpPr>
        <p:spPr bwMode="auto">
          <a:xfrm>
            <a:off x="179388" y="4580022"/>
            <a:ext cx="8732837" cy="1200329"/>
          </a:xfrm>
          <a:prstGeom prst="rect">
            <a:avLst/>
          </a:prstGeom>
          <a:noFill/>
          <a:ln w="9525" algn="ctr">
            <a:noFill/>
            <a:miter lim="800000"/>
            <a:headEnd/>
            <a:tailEnd/>
          </a:ln>
          <a:effectLst/>
        </p:spPr>
        <p:txBody>
          <a:bodyPr>
            <a:spAutoFit/>
          </a:bodyPr>
          <a:lstStyle/>
          <a:p>
            <a:pPr algn="just" rtl="0">
              <a:lnSpc>
                <a:spcPct val="100000"/>
              </a:lnSpc>
              <a:spcBef>
                <a:spcPct val="20000"/>
              </a:spcBef>
              <a:buClr>
                <a:srgbClr val="B6B6B6"/>
              </a:buClr>
              <a:buSzPct val="80000"/>
              <a:buFont typeface="Wingdings" pitchFamily="2" charset="2"/>
              <a:buNone/>
            </a:pPr>
            <a:r>
              <a:rPr kumimoji="1" lang="tr-TR" altLang="en-US" sz="2400" b="1" i="1" dirty="0">
                <a:effectLst>
                  <a:outerShdw blurRad="38100" dist="38100" dir="2700000" algn="tl">
                    <a:srgbClr val="FFFFFF"/>
                  </a:outerShdw>
                </a:effectLst>
              </a:rPr>
              <a:t>Value added components </a:t>
            </a:r>
            <a:r>
              <a:rPr kumimoji="1" lang="tr-TR" altLang="en-US" sz="2400" dirty="0">
                <a:effectLst>
                  <a:outerShdw blurRad="38100" dist="38100" dir="2700000" algn="tl">
                    <a:srgbClr val="FFFFFF"/>
                  </a:outerShdw>
                </a:effectLst>
              </a:rPr>
              <a:t>shows the cost</a:t>
            </a:r>
            <a:r>
              <a:rPr kumimoji="1" lang="en-US" altLang="en-US" sz="2400" dirty="0">
                <a:effectLst>
                  <a:outerShdw blurRad="38100" dist="38100" dir="2700000" algn="tl">
                    <a:srgbClr val="FFFFFF"/>
                  </a:outerShdw>
                </a:effectLst>
              </a:rPr>
              <a:t>s</a:t>
            </a:r>
            <a:r>
              <a:rPr kumimoji="1" lang="tr-TR" altLang="en-US" sz="2400" dirty="0">
                <a:effectLst>
                  <a:outerShdw blurRad="38100" dist="38100" dir="2700000" algn="tl">
                    <a:srgbClr val="FFFFFF"/>
                  </a:outerShdw>
                </a:effectLst>
              </a:rPr>
              <a:t> of each industry in term of factor costs</a:t>
            </a:r>
            <a:r>
              <a:rPr kumimoji="1" lang="en-US" altLang="en-US" sz="2400" dirty="0">
                <a:effectLst>
                  <a:outerShdw blurRad="38100" dist="38100" dir="2700000" algn="tl">
                    <a:srgbClr val="FFFFFF"/>
                  </a:outerShdw>
                </a:effectLst>
              </a:rPr>
              <a:t>,</a:t>
            </a:r>
            <a:r>
              <a:rPr kumimoji="1" lang="tr-TR" altLang="en-US" sz="2400" dirty="0">
                <a:effectLst>
                  <a:outerShdw blurRad="38100" dist="38100" dir="2700000" algn="tl">
                    <a:srgbClr val="FFFFFF"/>
                  </a:outerShdw>
                </a:effectLst>
              </a:rPr>
              <a:t> for example compensation of employees</a:t>
            </a:r>
            <a:r>
              <a:rPr kumimoji="1" lang="en-US" altLang="en-US" sz="2400" dirty="0">
                <a:effectLst>
                  <a:outerShdw blurRad="38100" dist="38100" dir="2700000" algn="tl">
                    <a:srgbClr val="FFFFFF"/>
                  </a:outerShdw>
                </a:effectLst>
              </a:rPr>
              <a:t>,</a:t>
            </a:r>
            <a:r>
              <a:rPr kumimoji="1" lang="tr-TR" altLang="en-US" sz="2400" dirty="0">
                <a:effectLst>
                  <a:outerShdw blurRad="38100" dist="38100" dir="2700000" algn="tl">
                    <a:srgbClr val="FFFFFF"/>
                  </a:outerShdw>
                </a:effectLst>
              </a:rPr>
              <a:t> other net taxes on production</a:t>
            </a:r>
            <a:r>
              <a:rPr kumimoji="1" lang="en-US" altLang="en-US" sz="2400" dirty="0">
                <a:effectLst>
                  <a:outerShdw blurRad="38100" dist="38100" dir="2700000" algn="tl">
                    <a:srgbClr val="FFFFFF"/>
                  </a:outerShdw>
                </a:effectLst>
              </a:rPr>
              <a:t>,</a:t>
            </a:r>
            <a:r>
              <a:rPr kumimoji="1" lang="tr-TR" altLang="en-US" sz="2400" dirty="0">
                <a:effectLst>
                  <a:outerShdw blurRad="38100" dist="38100" dir="2700000" algn="tl">
                    <a:srgbClr val="FFFFFF"/>
                  </a:outerShdw>
                </a:effectLst>
              </a:rPr>
              <a:t> consumption of fixed capital</a:t>
            </a:r>
            <a:r>
              <a:rPr kumimoji="1" lang="tr-TR" altLang="en-US" sz="2400" dirty="0"/>
              <a:t>. </a:t>
            </a:r>
            <a:endParaRPr kumimoji="1" lang="en-US" altLang="en-US" sz="24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457200" lvl="0" indent="-457200" algn="l" rtl="0">
              <a:lnSpc>
                <a:spcPct val="150000"/>
              </a:lnSpc>
              <a:spcBef>
                <a:spcPts val="0"/>
              </a:spcBef>
              <a:buNone/>
              <a:defRPr/>
            </a:pPr>
            <a:r>
              <a:rPr lang="en-US" sz="2600" b="1" dirty="0" smtClean="0">
                <a:cs typeface="Mangal" pitchFamily="18" charset="0"/>
              </a:rPr>
              <a:t>International Standard Industrial Classification (ISIC 4).</a:t>
            </a:r>
          </a:p>
          <a:p>
            <a:pPr marL="536575" lvl="0" indent="-174625" algn="l" rtl="0">
              <a:lnSpc>
                <a:spcPct val="150000"/>
              </a:lnSpc>
              <a:spcBef>
                <a:spcPts val="0"/>
              </a:spcBef>
              <a:buFont typeface="Wingdings" pitchFamily="2" charset="2"/>
              <a:buChar char="§"/>
              <a:defRPr/>
            </a:pPr>
            <a:r>
              <a:rPr lang="en-US" sz="2600" b="1" dirty="0" smtClean="0">
                <a:cs typeface="Mangal" pitchFamily="18" charset="0"/>
              </a:rPr>
              <a:t>Central products classification (CPC 1.1).</a:t>
            </a:r>
          </a:p>
          <a:p>
            <a:pPr marL="536575" lvl="0" indent="-174625" algn="l" rtl="0">
              <a:lnSpc>
                <a:spcPct val="150000"/>
              </a:lnSpc>
              <a:spcBef>
                <a:spcPts val="0"/>
              </a:spcBef>
              <a:buFont typeface="Wingdings" pitchFamily="2" charset="2"/>
              <a:buChar char="§"/>
              <a:defRPr/>
            </a:pPr>
            <a:r>
              <a:rPr lang="en-US" sz="2600" b="1" dirty="0" smtClean="0">
                <a:cs typeface="Mangal" pitchFamily="18" charset="0"/>
              </a:rPr>
              <a:t>Classification of Individual Consumption by Purpose (COICOP).</a:t>
            </a:r>
          </a:p>
          <a:p>
            <a:pPr marL="536575" lvl="0" indent="-174625" algn="l" rtl="0">
              <a:lnSpc>
                <a:spcPct val="150000"/>
              </a:lnSpc>
              <a:spcBef>
                <a:spcPts val="0"/>
              </a:spcBef>
              <a:buFont typeface="Wingdings" pitchFamily="2" charset="2"/>
              <a:buChar char="§"/>
              <a:defRPr/>
            </a:pPr>
            <a:r>
              <a:rPr lang="en-US" sz="2600" b="1" dirty="0" smtClean="0">
                <a:cs typeface="Mangal" pitchFamily="18" charset="0"/>
              </a:rPr>
              <a:t>Classification of the Functions of Government (COFOG).</a:t>
            </a:r>
          </a:p>
          <a:p>
            <a:pPr marL="536575" lvl="0" indent="-174625" algn="l" rtl="0">
              <a:lnSpc>
                <a:spcPct val="150000"/>
              </a:lnSpc>
              <a:spcBef>
                <a:spcPts val="0"/>
              </a:spcBef>
              <a:buFont typeface="Wingdings" pitchFamily="2" charset="2"/>
              <a:buChar char="§"/>
              <a:defRPr/>
            </a:pPr>
            <a:r>
              <a:rPr lang="en-US" sz="2600" b="1" dirty="0" smtClean="0">
                <a:cs typeface="Mangal" pitchFamily="18" charset="0"/>
              </a:rPr>
              <a:t>Classification of Foreign trade (HS).</a:t>
            </a:r>
            <a:endParaRPr lang="en-US" sz="2600" b="1" dirty="0">
              <a:cs typeface="Mangal" pitchFamily="18" charset="0"/>
            </a:endParaRPr>
          </a:p>
        </p:txBody>
      </p:sp>
      <p:sp>
        <p:nvSpPr>
          <p:cNvPr id="4" name="Rectangle 6"/>
          <p:cNvSpPr>
            <a:spLocks noChangeArrowheads="1"/>
          </p:cNvSpPr>
          <p:nvPr/>
        </p:nvSpPr>
        <p:spPr bwMode="auto">
          <a:xfrm>
            <a:off x="457200" y="692150"/>
            <a:ext cx="7775575" cy="646331"/>
          </a:xfrm>
          <a:prstGeom prst="rect">
            <a:avLst/>
          </a:prstGeom>
          <a:noFill/>
          <a:ln w="9525">
            <a:noFill/>
            <a:miter lim="800000"/>
            <a:headEnd/>
            <a:tailEnd/>
          </a:ln>
          <a:effectLst/>
        </p:spPr>
        <p:txBody>
          <a:bodyPr wrap="square">
            <a:spAutoFit/>
          </a:bodyPr>
          <a:lstStyle/>
          <a:p>
            <a:pPr lvl="0"/>
            <a:r>
              <a:rPr kumimoji="1" lang="en-US" altLang="en-US" sz="3600" b="1" dirty="0" smtClean="0">
                <a:solidFill>
                  <a:schemeClr val="accent2"/>
                </a:solidFill>
                <a:effectLst>
                  <a:outerShdw blurRad="38100" dist="38100" dir="2700000" algn="tl">
                    <a:srgbClr val="000000"/>
                  </a:outerShdw>
                </a:effectLst>
              </a:rPr>
              <a:t>3- classifications are used</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053389"/>
            <a:ext cx="8229600" cy="4072774"/>
          </a:xfrm>
        </p:spPr>
        <p:txBody>
          <a:bodyPr>
            <a:normAutofit/>
          </a:bodyPr>
          <a:lstStyle/>
          <a:p>
            <a:pPr marL="457200" indent="-457200" algn="l" rtl="0">
              <a:lnSpc>
                <a:spcPct val="150000"/>
              </a:lnSpc>
              <a:spcBef>
                <a:spcPts val="0"/>
              </a:spcBef>
              <a:buNone/>
              <a:defRPr/>
            </a:pPr>
            <a:r>
              <a:rPr lang="en-US" sz="2800" dirty="0" smtClean="0"/>
              <a:t>All data used in national accounts is collected from enterprises and/or establishments by using full enumeration and</a:t>
            </a:r>
            <a:r>
              <a:rPr lang="tr-TR" sz="2800" dirty="0" smtClean="0"/>
              <a:t>/or</a:t>
            </a:r>
            <a:r>
              <a:rPr lang="en-US" sz="2800" dirty="0" smtClean="0"/>
              <a:t> sampling survey methods.</a:t>
            </a:r>
          </a:p>
          <a:p>
            <a:endParaRPr lang="ar-EG" dirty="0"/>
          </a:p>
        </p:txBody>
      </p:sp>
      <p:sp>
        <p:nvSpPr>
          <p:cNvPr id="5" name="Rectangle 6"/>
          <p:cNvSpPr>
            <a:spLocks noChangeArrowheads="1"/>
          </p:cNvSpPr>
          <p:nvPr/>
        </p:nvSpPr>
        <p:spPr bwMode="auto">
          <a:xfrm>
            <a:off x="457200" y="692150"/>
            <a:ext cx="7775575" cy="646331"/>
          </a:xfrm>
          <a:prstGeom prst="rect">
            <a:avLst/>
          </a:prstGeom>
          <a:noFill/>
          <a:ln w="9525">
            <a:noFill/>
            <a:miter lim="800000"/>
            <a:headEnd/>
            <a:tailEnd/>
          </a:ln>
          <a:effectLst/>
        </p:spPr>
        <p:txBody>
          <a:bodyPr wrap="square">
            <a:spAutoFit/>
          </a:bodyPr>
          <a:lstStyle/>
          <a:p>
            <a:r>
              <a:rPr kumimoji="1" lang="en-US" altLang="en-US" sz="3600" b="1" dirty="0" smtClean="0">
                <a:solidFill>
                  <a:schemeClr val="accent2"/>
                </a:solidFill>
                <a:effectLst>
                  <a:outerShdw blurRad="38100" dist="38100" dir="2700000" algn="tl">
                    <a:srgbClr val="000000">
                      <a:alpha val="43137"/>
                    </a:srgbClr>
                  </a:outerShdw>
                </a:effectLst>
              </a:rPr>
              <a:t>4- Data Sources</a:t>
            </a:r>
            <a:endParaRPr kumimoji="1" lang="en-US" altLang="en-US" sz="2800" b="1" dirty="0" smtClean="0">
              <a:solidFill>
                <a:schemeClr val="accent2"/>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76925"/>
            <a:ext cx="8229600" cy="4525963"/>
          </a:xfrm>
        </p:spPr>
        <p:txBody>
          <a:bodyPr>
            <a:normAutofit fontScale="77500" lnSpcReduction="20000"/>
          </a:bodyPr>
          <a:lstStyle/>
          <a:p>
            <a:pPr marL="457200" lvl="0" indent="-457200">
              <a:lnSpc>
                <a:spcPct val="170000"/>
              </a:lnSpc>
              <a:spcBef>
                <a:spcPts val="0"/>
              </a:spcBef>
              <a:buFont typeface="Wingdings" pitchFamily="2" charset="2"/>
              <a:buChar char="q"/>
              <a:defRPr/>
            </a:pPr>
            <a:r>
              <a:rPr lang="en-US" sz="3400" b="1" dirty="0" smtClean="0">
                <a:cs typeface="Mangal" pitchFamily="18" charset="0"/>
              </a:rPr>
              <a:t>Sources from inside CAMAS.</a:t>
            </a:r>
          </a:p>
          <a:p>
            <a:pPr marL="1071563" lvl="0" indent="-268288">
              <a:lnSpc>
                <a:spcPct val="170000"/>
              </a:lnSpc>
              <a:spcBef>
                <a:spcPts val="0"/>
              </a:spcBef>
              <a:buFont typeface="Wingdings" pitchFamily="2" charset="2"/>
              <a:buChar char="ü"/>
              <a:defRPr/>
            </a:pPr>
            <a:r>
              <a:rPr lang="en-US" sz="2600" b="1" dirty="0" smtClean="0">
                <a:cs typeface="Mangal" pitchFamily="18" charset="0"/>
              </a:rPr>
              <a:t>Periodically Economic Surveys </a:t>
            </a:r>
          </a:p>
          <a:p>
            <a:pPr marL="1071563" indent="-268288">
              <a:lnSpc>
                <a:spcPct val="170000"/>
              </a:lnSpc>
              <a:spcBef>
                <a:spcPts val="0"/>
              </a:spcBef>
              <a:buFont typeface="Wingdings" pitchFamily="2" charset="2"/>
              <a:buChar char="ü"/>
              <a:defRPr/>
            </a:pPr>
            <a:r>
              <a:rPr lang="en-US" sz="2600" b="1" dirty="0" smtClean="0">
                <a:cs typeface="Mangal" pitchFamily="18" charset="0"/>
              </a:rPr>
              <a:t>Labor force: Quarterly survey using sample consists (21000 household).</a:t>
            </a:r>
          </a:p>
          <a:p>
            <a:pPr marL="1071563" indent="-268288">
              <a:lnSpc>
                <a:spcPct val="170000"/>
              </a:lnSpc>
              <a:spcBef>
                <a:spcPts val="0"/>
              </a:spcBef>
              <a:buFont typeface="Wingdings" pitchFamily="2" charset="2"/>
              <a:buChar char="ü"/>
              <a:defRPr/>
            </a:pPr>
            <a:r>
              <a:rPr lang="en-US" sz="2600" b="1" dirty="0" smtClean="0">
                <a:cs typeface="Mangal" pitchFamily="18" charset="0"/>
              </a:rPr>
              <a:t>Income and Expenditure survey : every tow years and last one was 2014-2015</a:t>
            </a:r>
          </a:p>
          <a:p>
            <a:pPr marL="1071563" indent="-268288">
              <a:lnSpc>
                <a:spcPct val="170000"/>
              </a:lnSpc>
              <a:spcBef>
                <a:spcPts val="0"/>
              </a:spcBef>
              <a:buFont typeface="Wingdings" pitchFamily="2" charset="2"/>
              <a:buChar char="ü"/>
              <a:defRPr/>
            </a:pPr>
            <a:r>
              <a:rPr lang="en-US" sz="2600" b="1" dirty="0" smtClean="0">
                <a:cs typeface="Mangal" pitchFamily="18" charset="0"/>
              </a:rPr>
              <a:t>Censuses : Economic Census</a:t>
            </a:r>
          </a:p>
          <a:p>
            <a:pPr marL="1071563" indent="-268288">
              <a:lnSpc>
                <a:spcPct val="170000"/>
              </a:lnSpc>
              <a:spcBef>
                <a:spcPts val="0"/>
              </a:spcBef>
              <a:buFont typeface="Wingdings" pitchFamily="2" charset="2"/>
              <a:buChar char="ü"/>
              <a:defRPr/>
            </a:pPr>
            <a:r>
              <a:rPr lang="en-US" sz="2600" b="1" dirty="0" smtClean="0">
                <a:cs typeface="Mangal" pitchFamily="18" charset="0"/>
              </a:rPr>
              <a:t> An annual releases : (Agricultural – industry- trade - Building and Construction – transportation ……).</a:t>
            </a:r>
          </a:p>
        </p:txBody>
      </p:sp>
      <p:sp>
        <p:nvSpPr>
          <p:cNvPr id="5" name="Rectangle 6"/>
          <p:cNvSpPr>
            <a:spLocks noChangeArrowheads="1"/>
          </p:cNvSpPr>
          <p:nvPr/>
        </p:nvSpPr>
        <p:spPr bwMode="auto">
          <a:xfrm>
            <a:off x="457200" y="630594"/>
            <a:ext cx="7775575" cy="646331"/>
          </a:xfrm>
          <a:prstGeom prst="rect">
            <a:avLst/>
          </a:prstGeom>
          <a:noFill/>
          <a:ln w="9525">
            <a:noFill/>
            <a:miter lim="800000"/>
            <a:headEnd/>
            <a:tailEnd/>
          </a:ln>
          <a:effectLst/>
        </p:spPr>
        <p:txBody>
          <a:bodyPr wrap="square">
            <a:spAutoFit/>
          </a:bodyPr>
          <a:lstStyle/>
          <a:p>
            <a:r>
              <a:rPr kumimoji="1" lang="en-US" altLang="en-US" sz="3600" b="1" dirty="0" smtClean="0">
                <a:solidFill>
                  <a:schemeClr val="accent2"/>
                </a:solidFill>
                <a:effectLst>
                  <a:outerShdw blurRad="38100" dist="38100" dir="2700000" algn="tl">
                    <a:srgbClr val="000000">
                      <a:alpha val="43137"/>
                    </a:srgbClr>
                  </a:outerShdw>
                </a:effectLst>
              </a:rPr>
              <a:t>4- Data Sources              </a:t>
            </a:r>
            <a:r>
              <a:rPr kumimoji="1" lang="en-US" altLang="en-US" sz="2800" b="1" dirty="0" smtClean="0">
                <a:solidFill>
                  <a:schemeClr val="accent2"/>
                </a:solidFill>
                <a:effectLst>
                  <a:outerShdw blurRad="38100" dist="38100" dir="2700000" algn="tl">
                    <a:srgbClr val="000000">
                      <a:alpha val="43137"/>
                    </a:srgbClr>
                  </a:outerShdw>
                </a:effectLst>
              </a:rPr>
              <a:t>(cont</a:t>
            </a:r>
            <a:r>
              <a:rPr kumimoji="1" lang="ar-EG" altLang="en-US" sz="2800" b="1" dirty="0" smtClean="0">
                <a:solidFill>
                  <a:schemeClr val="accent2"/>
                </a:solidFill>
                <a:effectLst>
                  <a:outerShdw blurRad="38100" dist="38100" dir="2700000" algn="tl">
                    <a:srgbClr val="000000">
                      <a:alpha val="43137"/>
                    </a:srgbClr>
                  </a:outerShdw>
                </a:effectLst>
              </a:rPr>
              <a:t>’</a:t>
            </a:r>
            <a:r>
              <a:rPr kumimoji="1" lang="en-US" altLang="en-US" sz="2800" b="1" dirty="0" smtClean="0">
                <a:solidFill>
                  <a:schemeClr val="accent2"/>
                </a:solidFill>
                <a:effectLst>
                  <a:outerShdw blurRad="38100" dist="38100" dir="2700000" algn="tl">
                    <a:srgbClr val="000000">
                      <a:alpha val="43137"/>
                    </a:srgbClr>
                  </a:outerShdw>
                </a:effectLst>
              </a:rPr>
              <a:t>d)</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457200" indent="-457200">
              <a:lnSpc>
                <a:spcPct val="150000"/>
              </a:lnSpc>
              <a:spcBef>
                <a:spcPts val="0"/>
              </a:spcBef>
              <a:buFont typeface="Wingdings" pitchFamily="2" charset="2"/>
              <a:buChar char="q"/>
              <a:defRPr/>
            </a:pPr>
            <a:r>
              <a:rPr lang="en-US" sz="2600" b="1" dirty="0" smtClean="0">
                <a:cs typeface="Mangal" pitchFamily="18" charset="0"/>
              </a:rPr>
              <a:t>external sources </a:t>
            </a:r>
          </a:p>
          <a:p>
            <a:pPr marL="725488" lvl="0" indent="-363538" algn="l" rtl="0">
              <a:lnSpc>
                <a:spcPct val="150000"/>
              </a:lnSpc>
              <a:spcBef>
                <a:spcPts val="0"/>
              </a:spcBef>
              <a:buFont typeface="Wingdings" pitchFamily="2" charset="2"/>
              <a:buChar char="ü"/>
              <a:defRPr/>
            </a:pPr>
            <a:r>
              <a:rPr lang="en-US" sz="2000" b="1" dirty="0" smtClean="0">
                <a:cs typeface="Mangal" pitchFamily="18" charset="0"/>
              </a:rPr>
              <a:t>Balance of Payment and data related to financial sector from Central Bank.</a:t>
            </a:r>
          </a:p>
          <a:p>
            <a:pPr marL="725488" lvl="0" indent="-363538" algn="l" rtl="0">
              <a:lnSpc>
                <a:spcPct val="150000"/>
              </a:lnSpc>
              <a:spcBef>
                <a:spcPts val="0"/>
              </a:spcBef>
              <a:buFont typeface="Wingdings" pitchFamily="2" charset="2"/>
              <a:buChar char="ü"/>
              <a:defRPr/>
            </a:pPr>
            <a:r>
              <a:rPr lang="en-US" sz="2000" b="1" dirty="0" smtClean="0">
                <a:cs typeface="Mangal" pitchFamily="18" charset="0"/>
              </a:rPr>
              <a:t>The Final Budget of The government (Ministry of Finance).</a:t>
            </a:r>
          </a:p>
          <a:p>
            <a:endParaRPr lang="ar-EG" sz="2400" dirty="0"/>
          </a:p>
        </p:txBody>
      </p:sp>
      <p:sp>
        <p:nvSpPr>
          <p:cNvPr id="4" name="Rectangle 6"/>
          <p:cNvSpPr>
            <a:spLocks noChangeArrowheads="1"/>
          </p:cNvSpPr>
          <p:nvPr/>
        </p:nvSpPr>
        <p:spPr bwMode="auto">
          <a:xfrm>
            <a:off x="457200" y="953760"/>
            <a:ext cx="7775575" cy="646331"/>
          </a:xfrm>
          <a:prstGeom prst="rect">
            <a:avLst/>
          </a:prstGeom>
          <a:noFill/>
          <a:ln w="9525">
            <a:noFill/>
            <a:miter lim="800000"/>
            <a:headEnd/>
            <a:tailEnd/>
          </a:ln>
          <a:effectLst/>
        </p:spPr>
        <p:txBody>
          <a:bodyPr wrap="square">
            <a:spAutoFit/>
          </a:bodyPr>
          <a:lstStyle/>
          <a:p>
            <a:r>
              <a:rPr kumimoji="1" lang="en-US" altLang="en-US" sz="3600" b="1" dirty="0" smtClean="0">
                <a:solidFill>
                  <a:schemeClr val="accent2"/>
                </a:solidFill>
                <a:effectLst>
                  <a:outerShdw blurRad="38100" dist="38100" dir="2700000" algn="tl">
                    <a:srgbClr val="000000">
                      <a:alpha val="43137"/>
                    </a:srgbClr>
                  </a:outerShdw>
                </a:effectLst>
              </a:rPr>
              <a:t>4- Data Sources              </a:t>
            </a:r>
            <a:r>
              <a:rPr kumimoji="1" lang="en-US" altLang="en-US" sz="2800" b="1" dirty="0" smtClean="0">
                <a:solidFill>
                  <a:schemeClr val="accent2"/>
                </a:solidFill>
                <a:effectLst>
                  <a:outerShdw blurRad="38100" dist="38100" dir="2700000" algn="tl">
                    <a:srgbClr val="000000">
                      <a:alpha val="43137"/>
                    </a:srgbClr>
                  </a:outerShdw>
                </a:effectLst>
              </a:rPr>
              <a:t>(cont</a:t>
            </a:r>
            <a:r>
              <a:rPr kumimoji="1" lang="ar-EG" altLang="en-US" sz="2800" b="1" dirty="0" smtClean="0">
                <a:solidFill>
                  <a:schemeClr val="accent2"/>
                </a:solidFill>
                <a:effectLst>
                  <a:outerShdw blurRad="38100" dist="38100" dir="2700000" algn="tl">
                    <a:srgbClr val="000000">
                      <a:alpha val="43137"/>
                    </a:srgbClr>
                  </a:outerShdw>
                </a:effectLst>
              </a:rPr>
              <a:t>’</a:t>
            </a:r>
            <a:r>
              <a:rPr kumimoji="1" lang="en-US" altLang="en-US" sz="2800" b="1" dirty="0" smtClean="0">
                <a:solidFill>
                  <a:schemeClr val="accent2"/>
                </a:solidFill>
                <a:effectLst>
                  <a:outerShdw blurRad="38100" dist="38100" dir="2700000" algn="tl">
                    <a:srgbClr val="000000">
                      <a:alpha val="43137"/>
                    </a:srgbClr>
                  </a:outerShdw>
                </a:effectLst>
              </a:rPr>
              <a:t>d)</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23" name="Rectangle 3"/>
          <p:cNvSpPr>
            <a:spLocks noChangeArrowheads="1"/>
          </p:cNvSpPr>
          <p:nvPr/>
        </p:nvSpPr>
        <p:spPr bwMode="auto">
          <a:xfrm>
            <a:off x="6516688" y="6381750"/>
            <a:ext cx="2133600" cy="476250"/>
          </a:xfrm>
          <a:prstGeom prst="rect">
            <a:avLst/>
          </a:prstGeom>
          <a:noFill/>
          <a:ln w="9525">
            <a:noFill/>
            <a:miter lim="800000"/>
            <a:headEnd/>
            <a:tailEnd/>
          </a:ln>
          <a:effectLst/>
        </p:spPr>
        <p:txBody>
          <a:bodyPr/>
          <a:lstStyle/>
          <a:p>
            <a:pPr algn="r">
              <a:lnSpc>
                <a:spcPct val="100000"/>
              </a:lnSpc>
              <a:buClrTx/>
              <a:buSzTx/>
              <a:buFontTx/>
              <a:buNone/>
            </a:pPr>
            <a:endParaRPr lang="ar-EG" sz="1200" b="1">
              <a:solidFill>
                <a:srgbClr val="005A74"/>
              </a:solidFill>
            </a:endParaRPr>
          </a:p>
        </p:txBody>
      </p:sp>
      <p:sp>
        <p:nvSpPr>
          <p:cNvPr id="286726" name="Rectangle 6"/>
          <p:cNvSpPr>
            <a:spLocks noChangeArrowheads="1"/>
          </p:cNvSpPr>
          <p:nvPr/>
        </p:nvSpPr>
        <p:spPr bwMode="auto">
          <a:xfrm>
            <a:off x="250825" y="981075"/>
            <a:ext cx="8569325" cy="584775"/>
          </a:xfrm>
          <a:prstGeom prst="rect">
            <a:avLst/>
          </a:prstGeom>
          <a:noFill/>
          <a:ln w="9525">
            <a:noFill/>
            <a:miter lim="800000"/>
            <a:headEnd/>
            <a:tailEnd/>
          </a:ln>
          <a:effectLst/>
        </p:spPr>
        <p:txBody>
          <a:bodyPr wrap="square">
            <a:spAutoFit/>
          </a:bodyPr>
          <a:lstStyle/>
          <a:p>
            <a:pPr algn="ctr">
              <a:lnSpc>
                <a:spcPct val="100000"/>
              </a:lnSpc>
              <a:buClrTx/>
              <a:buSzTx/>
              <a:buFontTx/>
              <a:buNone/>
            </a:pPr>
            <a:r>
              <a:rPr kumimoji="1" lang="en-US" altLang="en-US" sz="3200" b="1" dirty="0" smtClean="0">
                <a:solidFill>
                  <a:schemeClr val="accent2"/>
                </a:solidFill>
                <a:effectLst>
                  <a:outerShdw blurRad="38100" dist="38100" dir="2700000" algn="tl">
                    <a:srgbClr val="000000"/>
                  </a:outerShdw>
                </a:effectLst>
              </a:rPr>
              <a:t>5- C</a:t>
            </a:r>
            <a:r>
              <a:rPr kumimoji="1" lang="tr-TR" altLang="en-US" sz="3200" b="1" dirty="0">
                <a:solidFill>
                  <a:schemeClr val="accent2"/>
                </a:solidFill>
                <a:effectLst>
                  <a:outerShdw blurRad="38100" dist="38100" dir="2700000" algn="tl">
                    <a:srgbClr val="000000"/>
                  </a:outerShdw>
                </a:effectLst>
              </a:rPr>
              <a:t>alculation methods used in GDP Estimates</a:t>
            </a:r>
            <a:r>
              <a:rPr lang="en-GB" sz="3200" b="1" dirty="0">
                <a:solidFill>
                  <a:schemeClr val="accent2"/>
                </a:solidFill>
                <a:effectLst>
                  <a:outerShdw blurRad="38100" dist="38100" dir="2700000" algn="tl">
                    <a:srgbClr val="000000"/>
                  </a:outerShdw>
                </a:effectLst>
              </a:rPr>
              <a:t>  </a:t>
            </a:r>
            <a:endParaRPr lang="tr-TR" sz="3200" b="1" dirty="0">
              <a:solidFill>
                <a:schemeClr val="accent2"/>
              </a:solidFill>
              <a:effectLst>
                <a:outerShdw blurRad="38100" dist="38100" dir="2700000" algn="tl">
                  <a:srgbClr val="000000"/>
                </a:outerShdw>
              </a:effectLst>
            </a:endParaRPr>
          </a:p>
        </p:txBody>
      </p:sp>
      <p:sp>
        <p:nvSpPr>
          <p:cNvPr id="286727" name="Rectangle 7"/>
          <p:cNvSpPr>
            <a:spLocks noChangeArrowheads="1"/>
          </p:cNvSpPr>
          <p:nvPr/>
        </p:nvSpPr>
        <p:spPr bwMode="auto">
          <a:xfrm>
            <a:off x="250825" y="1628775"/>
            <a:ext cx="8497888" cy="3994940"/>
          </a:xfrm>
          <a:prstGeom prst="rect">
            <a:avLst/>
          </a:prstGeom>
          <a:noFill/>
          <a:ln w="9525">
            <a:noFill/>
            <a:miter lim="800000"/>
            <a:headEnd/>
            <a:tailEnd/>
          </a:ln>
          <a:effectLst/>
        </p:spPr>
        <p:txBody>
          <a:bodyPr>
            <a:spAutoFit/>
          </a:bodyPr>
          <a:lstStyle/>
          <a:p>
            <a:pPr lvl="1" algn="just" rtl="0">
              <a:buFontTx/>
              <a:buNone/>
            </a:pPr>
            <a:r>
              <a:rPr kumimoji="1" lang="tr-TR" sz="2800" b="1" i="1" dirty="0" smtClean="0">
                <a:solidFill>
                  <a:srgbClr val="00B050"/>
                </a:solidFill>
                <a:effectLst>
                  <a:outerShdw blurRad="38100" dist="38100" dir="2700000" algn="tl">
                    <a:srgbClr val="000000"/>
                  </a:outerShdw>
                </a:effectLst>
              </a:rPr>
              <a:t>EXPENDITURE </a:t>
            </a:r>
            <a:r>
              <a:rPr kumimoji="1" lang="tr-TR" sz="2800" b="1" i="1" dirty="0">
                <a:solidFill>
                  <a:srgbClr val="00B050"/>
                </a:solidFill>
                <a:effectLst>
                  <a:outerShdw blurRad="38100" dist="38100" dir="2700000" algn="tl">
                    <a:srgbClr val="000000"/>
                  </a:outerShdw>
                </a:effectLst>
              </a:rPr>
              <a:t>APPROACH</a:t>
            </a:r>
          </a:p>
          <a:p>
            <a:pPr lvl="1" algn="just" rtl="0">
              <a:buFontTx/>
              <a:buNone/>
            </a:pPr>
            <a:endParaRPr kumimoji="1" lang="tr-TR" sz="2400" b="1" i="1" dirty="0">
              <a:solidFill>
                <a:schemeClr val="accent2"/>
              </a:solidFill>
              <a:effectLst>
                <a:outerShdw blurRad="38100" dist="38100" dir="2700000" algn="tl">
                  <a:srgbClr val="000000"/>
                </a:outerShdw>
              </a:effectLst>
            </a:endParaRPr>
          </a:p>
          <a:p>
            <a:pPr lvl="1" algn="just" rtl="0">
              <a:lnSpc>
                <a:spcPct val="120000"/>
              </a:lnSpc>
              <a:buFontTx/>
              <a:buNone/>
            </a:pPr>
            <a:r>
              <a:rPr kumimoji="1" lang="tr-TR" sz="2400" dirty="0"/>
              <a:t>GDP by expenditure approach consists of following items:    </a:t>
            </a:r>
          </a:p>
          <a:p>
            <a:pPr lvl="1" algn="just" rtl="0">
              <a:lnSpc>
                <a:spcPct val="120000"/>
              </a:lnSpc>
              <a:buSzPct val="140000"/>
            </a:pPr>
            <a:r>
              <a:rPr kumimoji="1" lang="tr-TR" sz="2400" dirty="0"/>
              <a:t> Final consumption expenditure by households</a:t>
            </a:r>
          </a:p>
          <a:p>
            <a:pPr lvl="1" algn="just" rtl="0">
              <a:lnSpc>
                <a:spcPct val="120000"/>
              </a:lnSpc>
              <a:buFontTx/>
              <a:buNone/>
            </a:pPr>
            <a:r>
              <a:rPr kumimoji="1" lang="tr-TR" sz="2400" dirty="0"/>
              <a:t>					    by NPISH</a:t>
            </a:r>
          </a:p>
          <a:p>
            <a:pPr lvl="1" algn="just" rtl="0">
              <a:lnSpc>
                <a:spcPct val="120000"/>
              </a:lnSpc>
              <a:buFontTx/>
              <a:buNone/>
            </a:pPr>
            <a:r>
              <a:rPr kumimoji="1" lang="tr-TR" sz="2400" dirty="0"/>
              <a:t>                                                     by government</a:t>
            </a:r>
          </a:p>
          <a:p>
            <a:pPr lvl="1" algn="just" rtl="0">
              <a:lnSpc>
                <a:spcPct val="120000"/>
              </a:lnSpc>
              <a:buSzPct val="140000"/>
            </a:pPr>
            <a:r>
              <a:rPr kumimoji="1" lang="tr-TR" sz="2400" dirty="0"/>
              <a:t> Gross fixed capital formation</a:t>
            </a:r>
          </a:p>
          <a:p>
            <a:pPr lvl="1" algn="just" rtl="0">
              <a:lnSpc>
                <a:spcPct val="120000"/>
              </a:lnSpc>
              <a:buSzPct val="140000"/>
            </a:pPr>
            <a:r>
              <a:rPr kumimoji="1" lang="tr-TR" sz="2400" dirty="0"/>
              <a:t> Changes in inventory</a:t>
            </a:r>
          </a:p>
          <a:p>
            <a:pPr lvl="1" algn="just" rtl="0">
              <a:lnSpc>
                <a:spcPct val="120000"/>
              </a:lnSpc>
              <a:buSzPct val="140000"/>
            </a:pPr>
            <a:r>
              <a:rPr kumimoji="1" lang="tr-TR" sz="2400" dirty="0"/>
              <a:t> Net exports</a:t>
            </a:r>
            <a:r>
              <a:rPr kumimoji="1" lang="en-GB" sz="2400" dirty="0"/>
              <a:t>.</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7747" name="Rectangle 3"/>
          <p:cNvSpPr>
            <a:spLocks noChangeArrowheads="1"/>
          </p:cNvSpPr>
          <p:nvPr/>
        </p:nvSpPr>
        <p:spPr bwMode="auto">
          <a:xfrm>
            <a:off x="6516688" y="6381750"/>
            <a:ext cx="2133600" cy="476250"/>
          </a:xfrm>
          <a:prstGeom prst="rect">
            <a:avLst/>
          </a:prstGeom>
          <a:noFill/>
          <a:ln w="9525">
            <a:noFill/>
            <a:miter lim="800000"/>
            <a:headEnd/>
            <a:tailEnd/>
          </a:ln>
          <a:effectLst/>
        </p:spPr>
        <p:txBody>
          <a:bodyPr/>
          <a:lstStyle/>
          <a:p>
            <a:pPr algn="r">
              <a:lnSpc>
                <a:spcPct val="100000"/>
              </a:lnSpc>
              <a:buClrTx/>
              <a:buSzTx/>
              <a:buFontTx/>
              <a:buNone/>
            </a:pPr>
            <a:endParaRPr lang="ar-EG" sz="1200" b="1">
              <a:solidFill>
                <a:srgbClr val="005A74"/>
              </a:solidFill>
            </a:endParaRPr>
          </a:p>
        </p:txBody>
      </p:sp>
      <p:sp>
        <p:nvSpPr>
          <p:cNvPr id="287748" name="Rectangle 4"/>
          <p:cNvSpPr>
            <a:spLocks noChangeArrowheads="1"/>
          </p:cNvSpPr>
          <p:nvPr/>
        </p:nvSpPr>
        <p:spPr bwMode="auto">
          <a:xfrm>
            <a:off x="7010400" y="6381750"/>
            <a:ext cx="2133600" cy="476250"/>
          </a:xfrm>
          <a:prstGeom prst="rect">
            <a:avLst/>
          </a:prstGeom>
          <a:noFill/>
          <a:ln w="9525">
            <a:noFill/>
            <a:miter lim="800000"/>
            <a:headEnd/>
            <a:tailEnd/>
          </a:ln>
          <a:effectLst/>
        </p:spPr>
        <p:txBody>
          <a:bodyPr/>
          <a:lstStyle/>
          <a:p>
            <a:pPr algn="r">
              <a:lnSpc>
                <a:spcPct val="100000"/>
              </a:lnSpc>
              <a:buClrTx/>
              <a:buSzTx/>
              <a:buFontTx/>
              <a:buNone/>
            </a:pPr>
            <a:fld id="{D39B3199-707A-4C75-8203-688CC429FD75}" type="slidenum">
              <a:rPr lang="tr-TR" sz="1200" b="1">
                <a:solidFill>
                  <a:srgbClr val="005A74"/>
                </a:solidFill>
              </a:rPr>
              <a:pPr algn="r">
                <a:lnSpc>
                  <a:spcPct val="100000"/>
                </a:lnSpc>
                <a:buClrTx/>
                <a:buSzTx/>
                <a:buFontTx/>
                <a:buNone/>
              </a:pPr>
              <a:t>19</a:t>
            </a:fld>
            <a:endParaRPr lang="tr-TR" sz="1200" b="1">
              <a:solidFill>
                <a:srgbClr val="005A74"/>
              </a:solidFill>
            </a:endParaRPr>
          </a:p>
        </p:txBody>
      </p:sp>
      <p:sp>
        <p:nvSpPr>
          <p:cNvPr id="287751" name="Rectangle 7"/>
          <p:cNvSpPr>
            <a:spLocks noChangeArrowheads="1"/>
          </p:cNvSpPr>
          <p:nvPr/>
        </p:nvSpPr>
        <p:spPr bwMode="auto">
          <a:xfrm>
            <a:off x="250825" y="1933573"/>
            <a:ext cx="8497888" cy="3896451"/>
          </a:xfrm>
          <a:prstGeom prst="rect">
            <a:avLst/>
          </a:prstGeom>
          <a:noFill/>
          <a:ln w="9525">
            <a:noFill/>
            <a:miter lim="800000"/>
            <a:headEnd/>
            <a:tailEnd/>
          </a:ln>
          <a:effectLst/>
        </p:spPr>
        <p:txBody>
          <a:bodyPr>
            <a:spAutoFit/>
          </a:bodyPr>
          <a:lstStyle/>
          <a:p>
            <a:pPr lvl="1" algn="ctr" rtl="0">
              <a:buFontTx/>
              <a:buNone/>
            </a:pPr>
            <a:r>
              <a:rPr kumimoji="1" lang="tr-TR" sz="2400" i="1" dirty="0"/>
              <a:t> </a:t>
            </a:r>
            <a:r>
              <a:rPr kumimoji="1" lang="tr-TR" sz="2400" b="1" i="1" dirty="0">
                <a:solidFill>
                  <a:schemeClr val="accent2"/>
                </a:solidFill>
                <a:effectLst>
                  <a:outerShdw blurRad="38100" dist="38100" dir="2700000" algn="tl">
                    <a:srgbClr val="000000"/>
                  </a:outerShdw>
                </a:effectLst>
              </a:rPr>
              <a:t>Household and NPISH final consumption expenditure </a:t>
            </a:r>
          </a:p>
          <a:p>
            <a:pPr lvl="1" algn="just" rtl="0">
              <a:lnSpc>
                <a:spcPct val="80000"/>
              </a:lnSpc>
              <a:buFontTx/>
              <a:buNone/>
            </a:pPr>
            <a:endParaRPr kumimoji="1" lang="tr-TR" sz="2400" b="1" i="1" dirty="0">
              <a:solidFill>
                <a:schemeClr val="accent2"/>
              </a:solidFill>
              <a:effectLst>
                <a:outerShdw blurRad="38100" dist="38100" dir="2700000" algn="tl">
                  <a:srgbClr val="000000"/>
                </a:outerShdw>
              </a:effectLst>
            </a:endParaRPr>
          </a:p>
          <a:p>
            <a:pPr lvl="1" algn="just" rtl="0"/>
            <a:r>
              <a:rPr kumimoji="1" lang="tr-TR" sz="2400" dirty="0"/>
              <a:t>Main data sources for households consumption expenditure is </a:t>
            </a:r>
            <a:r>
              <a:rPr kumimoji="1" lang="en-GB" altLang="en-US" sz="2400" i="1" dirty="0" smtClean="0"/>
              <a:t>Income , Expenditure and Consumption Household survey</a:t>
            </a:r>
            <a:endParaRPr kumimoji="1" lang="tr-TR" altLang="en-US" sz="2400" i="1" dirty="0" smtClean="0"/>
          </a:p>
          <a:p>
            <a:pPr lvl="1" algn="just" rtl="0">
              <a:lnSpc>
                <a:spcPct val="100000"/>
              </a:lnSpc>
              <a:buFontTx/>
              <a:buNone/>
            </a:pPr>
            <a:r>
              <a:rPr kumimoji="1" lang="tr-TR" sz="2400" dirty="0" smtClean="0"/>
              <a:t>, </a:t>
            </a:r>
            <a:r>
              <a:rPr kumimoji="1" lang="tr-TR" sz="2400" dirty="0"/>
              <a:t>conducted by </a:t>
            </a:r>
            <a:r>
              <a:rPr kumimoji="1" lang="en-GB" sz="2400" dirty="0" smtClean="0"/>
              <a:t>CAPMAS every tow years using</a:t>
            </a:r>
            <a:r>
              <a:rPr kumimoji="1" lang="tr-TR" sz="2400" dirty="0" smtClean="0"/>
              <a:t> </a:t>
            </a:r>
            <a:r>
              <a:rPr kumimoji="1" lang="tr-TR" sz="2400" dirty="0"/>
              <a:t>COICOP.     </a:t>
            </a:r>
          </a:p>
          <a:p>
            <a:pPr lvl="1" algn="just" rtl="0">
              <a:lnSpc>
                <a:spcPct val="100000"/>
              </a:lnSpc>
              <a:buSzPct val="140000"/>
              <a:buFontTx/>
              <a:buNone/>
            </a:pPr>
            <a:endParaRPr kumimoji="1" lang="tr-TR" sz="2400" dirty="0"/>
          </a:p>
          <a:p>
            <a:pPr lvl="1" algn="just" rtl="0">
              <a:lnSpc>
                <a:spcPct val="90000"/>
              </a:lnSpc>
              <a:buSzPct val="140000"/>
              <a:buFontTx/>
              <a:buNone/>
            </a:pPr>
            <a:r>
              <a:rPr kumimoji="1" lang="en-GB" sz="2400" dirty="0"/>
              <a:t>Household consumption consists of all expenditure of households on goods and services</a:t>
            </a:r>
            <a:r>
              <a:rPr kumimoji="1" lang="tr-TR" sz="2400" dirty="0"/>
              <a:t> by using commodity flow methods. </a:t>
            </a:r>
            <a:r>
              <a:rPr kumimoji="1" lang="en-GB" sz="2400" dirty="0"/>
              <a:t>Consumption may take place both in </a:t>
            </a:r>
            <a:r>
              <a:rPr kumimoji="1" lang="tr-TR" sz="2400" dirty="0"/>
              <a:t>domestic </a:t>
            </a:r>
            <a:r>
              <a:rPr kumimoji="1" lang="en-GB" sz="2400" dirty="0"/>
              <a:t>and abroad, so that tourist expenditure and expenditure of diplomats and military personnel abroad are included.</a:t>
            </a:r>
          </a:p>
        </p:txBody>
      </p:sp>
      <p:sp>
        <p:nvSpPr>
          <p:cNvPr id="287752" name="Rectangle 8"/>
          <p:cNvSpPr>
            <a:spLocks noChangeArrowheads="1"/>
          </p:cNvSpPr>
          <p:nvPr/>
        </p:nvSpPr>
        <p:spPr bwMode="auto">
          <a:xfrm>
            <a:off x="755650" y="1453478"/>
            <a:ext cx="7488238" cy="523220"/>
          </a:xfrm>
          <a:prstGeom prst="rect">
            <a:avLst/>
          </a:prstGeom>
          <a:noFill/>
          <a:ln w="9525" algn="ctr">
            <a:noFill/>
            <a:miter lim="800000"/>
            <a:headEnd/>
            <a:tailEnd/>
          </a:ln>
          <a:effectLst/>
        </p:spPr>
        <p:txBody>
          <a:bodyPr>
            <a:spAutoFit/>
          </a:bodyPr>
          <a:lstStyle/>
          <a:p>
            <a:pPr algn="ctr">
              <a:buFontTx/>
              <a:buNone/>
            </a:pPr>
            <a:r>
              <a:rPr kumimoji="1" lang="tr-TR" sz="2800" b="1" dirty="0">
                <a:solidFill>
                  <a:srgbClr val="00B050"/>
                </a:solidFill>
                <a:effectLst>
                  <a:outerShdw blurRad="38100" dist="38100" dir="2700000" algn="tl">
                    <a:srgbClr val="000000"/>
                  </a:outerShdw>
                </a:effectLst>
              </a:rPr>
              <a:t>EXPENDITURE </a:t>
            </a:r>
            <a:r>
              <a:rPr kumimoji="1" lang="en-US" sz="2800" b="1" dirty="0" smtClean="0">
                <a:solidFill>
                  <a:srgbClr val="00B050"/>
                </a:solidFill>
                <a:effectLst>
                  <a:outerShdw blurRad="38100" dist="38100" dir="2700000" algn="tl">
                    <a:srgbClr val="000000"/>
                  </a:outerShdw>
                </a:effectLst>
              </a:rPr>
              <a:t> </a:t>
            </a:r>
            <a:r>
              <a:rPr kumimoji="1" lang="tr-TR" sz="2800" b="1" dirty="0" smtClean="0">
                <a:solidFill>
                  <a:srgbClr val="00B050"/>
                </a:solidFill>
                <a:effectLst>
                  <a:outerShdw blurRad="38100" dist="38100" dir="2700000" algn="tl">
                    <a:srgbClr val="000000"/>
                  </a:outerShdw>
                </a:effectLst>
              </a:rPr>
              <a:t>APPROACH</a:t>
            </a:r>
            <a:endParaRPr kumimoji="1" lang="tr-TR" sz="2800" b="1" dirty="0">
              <a:solidFill>
                <a:srgbClr val="00B050"/>
              </a:solidFill>
              <a:effectLst>
                <a:outerShdw blurRad="38100" dist="38100" dir="2700000" algn="tl">
                  <a:srgbClr val="000000"/>
                </a:outerShdw>
              </a:effectLst>
            </a:endParaRPr>
          </a:p>
        </p:txBody>
      </p:sp>
      <p:sp>
        <p:nvSpPr>
          <p:cNvPr id="6" name="Rectangle 6"/>
          <p:cNvSpPr>
            <a:spLocks noChangeArrowheads="1"/>
          </p:cNvSpPr>
          <p:nvPr/>
        </p:nvSpPr>
        <p:spPr bwMode="auto">
          <a:xfrm>
            <a:off x="0" y="900865"/>
            <a:ext cx="9143999" cy="523220"/>
          </a:xfrm>
          <a:prstGeom prst="rect">
            <a:avLst/>
          </a:prstGeom>
          <a:noFill/>
          <a:ln w="9525">
            <a:noFill/>
            <a:miter lim="800000"/>
            <a:headEnd/>
            <a:tailEnd/>
          </a:ln>
          <a:effectLst/>
        </p:spPr>
        <p:txBody>
          <a:bodyPr wrap="square">
            <a:spAutoFit/>
          </a:bodyPr>
          <a:lstStyle/>
          <a:p>
            <a:pPr algn="ctr"/>
            <a:r>
              <a:rPr kumimoji="1" lang="en-US" altLang="en-US" sz="2800" b="1" dirty="0" smtClean="0">
                <a:solidFill>
                  <a:schemeClr val="accent2"/>
                </a:solidFill>
                <a:effectLst>
                  <a:outerShdw blurRad="38100" dist="38100" dir="2700000" algn="tl">
                    <a:srgbClr val="000000"/>
                  </a:outerShdw>
                </a:effectLst>
              </a:rPr>
              <a:t>5- C</a:t>
            </a:r>
            <a:r>
              <a:rPr kumimoji="1" lang="tr-TR" altLang="en-US" sz="2800" b="1" dirty="0">
                <a:solidFill>
                  <a:schemeClr val="accent2"/>
                </a:solidFill>
                <a:effectLst>
                  <a:outerShdw blurRad="38100" dist="38100" dir="2700000" algn="tl">
                    <a:srgbClr val="000000"/>
                  </a:outerShdw>
                </a:effectLst>
              </a:rPr>
              <a:t>alculation methods used in GDP </a:t>
            </a:r>
            <a:r>
              <a:rPr kumimoji="1" lang="tr-TR" altLang="en-US" sz="2800" b="1" dirty="0" smtClean="0">
                <a:solidFill>
                  <a:schemeClr val="accent2"/>
                </a:solidFill>
                <a:effectLst>
                  <a:outerShdw blurRad="38100" dist="38100" dir="2700000" algn="tl">
                    <a:srgbClr val="000000"/>
                  </a:outerShdw>
                </a:effectLst>
              </a:rPr>
              <a:t>Estimates</a:t>
            </a:r>
            <a:r>
              <a:rPr kumimoji="1" lang="en-US" altLang="en-US" sz="2800" b="1" dirty="0" smtClean="0">
                <a:solidFill>
                  <a:schemeClr val="accent2"/>
                </a:solidFill>
                <a:effectLst>
                  <a:outerShdw blurRad="38100" dist="38100" dir="2700000" algn="tl">
                    <a:srgbClr val="000000"/>
                  </a:outerShdw>
                </a:effectLst>
              </a:rPr>
              <a:t> </a:t>
            </a:r>
            <a:r>
              <a:rPr kumimoji="1" lang="en-US" altLang="en-US" sz="2400" b="1" dirty="0" smtClean="0">
                <a:solidFill>
                  <a:schemeClr val="accent2"/>
                </a:solidFill>
                <a:effectLst>
                  <a:outerShdw blurRad="38100" dist="38100" dir="2700000" algn="tl">
                    <a:srgbClr val="000000">
                      <a:alpha val="43137"/>
                    </a:srgbClr>
                  </a:outerShdw>
                </a:effectLst>
              </a:rPr>
              <a:t>(cont</a:t>
            </a:r>
            <a:r>
              <a:rPr kumimoji="1" lang="ar-EG" altLang="en-US" sz="2400" b="1" dirty="0" smtClean="0">
                <a:solidFill>
                  <a:schemeClr val="accent2"/>
                </a:solidFill>
                <a:effectLst>
                  <a:outerShdw blurRad="38100" dist="38100" dir="2700000" algn="tl">
                    <a:srgbClr val="000000">
                      <a:alpha val="43137"/>
                    </a:srgbClr>
                  </a:outerShdw>
                </a:effectLst>
              </a:rPr>
              <a:t>’</a:t>
            </a:r>
            <a:r>
              <a:rPr kumimoji="1" lang="en-US" altLang="en-US" sz="2400" b="1" dirty="0" smtClean="0">
                <a:solidFill>
                  <a:schemeClr val="accent2"/>
                </a:solidFill>
                <a:effectLst>
                  <a:outerShdw blurRad="38100" dist="38100" dir="2700000" algn="tl">
                    <a:srgbClr val="000000">
                      <a:alpha val="43137"/>
                    </a:srgbClr>
                  </a:outerShdw>
                </a:effectLst>
              </a:rPr>
              <a:t>d)</a:t>
            </a:r>
            <a:endParaRPr kumimoji="1" lang="en-US" altLang="en-US" sz="3200" b="1" dirty="0" smtClean="0">
              <a:solidFill>
                <a:schemeClr val="accent2"/>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333872" y="1117648"/>
            <a:ext cx="8352928" cy="1080120"/>
          </a:xfrm>
          <a:prstGeom prst="roundRect">
            <a:avLst/>
          </a:prstGeom>
        </p:spPr>
        <p:style>
          <a:lnRef idx="1">
            <a:schemeClr val="accent3"/>
          </a:lnRef>
          <a:fillRef idx="2">
            <a:schemeClr val="accent3"/>
          </a:fillRef>
          <a:effectRef idx="1">
            <a:schemeClr val="accent3"/>
          </a:effectRef>
          <a:fontRef idx="minor">
            <a:schemeClr val="dk1"/>
          </a:fontRef>
        </p:style>
        <p:txBody>
          <a:bodyPr rtlCol="1" anchor="ctr"/>
          <a:lstStyle/>
          <a:p>
            <a:pPr algn="ctr">
              <a:lnSpc>
                <a:spcPct val="120000"/>
              </a:lnSpc>
              <a:defRPr/>
            </a:pPr>
            <a:r>
              <a:rPr lang="en-US" sz="3200" b="1" dirty="0" smtClean="0">
                <a:solidFill>
                  <a:schemeClr val="accent2"/>
                </a:solidFill>
                <a:effectLst>
                  <a:outerShdw blurRad="38100" dist="38100" dir="2700000" algn="tl">
                    <a:srgbClr val="000000"/>
                  </a:outerShdw>
                </a:effectLst>
                <a:latin typeface="Tahoma" pitchFamily="34" charset="0"/>
              </a:rPr>
              <a:t>A-Introduction</a:t>
            </a:r>
            <a:endParaRPr lang="en-US" sz="3200" b="1" dirty="0">
              <a:solidFill>
                <a:schemeClr val="accent2"/>
              </a:solidFill>
              <a:effectLst>
                <a:outerShdw blurRad="38100" dist="38100" dir="2700000" algn="tl">
                  <a:srgbClr val="000000"/>
                </a:outerShdw>
              </a:effectLst>
              <a:latin typeface="Tahoma" pitchFamily="34" charset="0"/>
            </a:endParaRPr>
          </a:p>
        </p:txBody>
      </p:sp>
      <p:sp>
        <p:nvSpPr>
          <p:cNvPr id="4" name="Rectangle 3"/>
          <p:cNvSpPr/>
          <p:nvPr/>
        </p:nvSpPr>
        <p:spPr>
          <a:xfrm>
            <a:off x="179512" y="2197769"/>
            <a:ext cx="8568952" cy="3416320"/>
          </a:xfrm>
          <a:prstGeom prst="rect">
            <a:avLst/>
          </a:prstGeom>
        </p:spPr>
        <p:txBody>
          <a:bodyPr wrap="square">
            <a:spAutoFit/>
          </a:bodyPr>
          <a:lstStyle/>
          <a:p>
            <a:pPr algn="l" rtl="0" fontAlgn="auto">
              <a:lnSpc>
                <a:spcPct val="150000"/>
              </a:lnSpc>
              <a:spcAft>
                <a:spcPts val="0"/>
              </a:spcAft>
              <a:buFont typeface="Arial" pitchFamily="34" charset="0"/>
              <a:buNone/>
              <a:defRPr/>
            </a:pPr>
            <a:r>
              <a:rPr lang="en-US" sz="2400" b="1" dirty="0" smtClean="0">
                <a:solidFill>
                  <a:schemeClr val="accent2">
                    <a:lumMod val="50000"/>
                  </a:schemeClr>
                </a:solidFill>
              </a:rPr>
              <a:t>1 -The Structure of Supply and Use Tables.</a:t>
            </a:r>
          </a:p>
          <a:p>
            <a:pPr indent="-609600">
              <a:lnSpc>
                <a:spcPct val="150000"/>
              </a:lnSpc>
            </a:pPr>
            <a:r>
              <a:rPr lang="en-US" sz="2400" b="1" dirty="0" smtClean="0">
                <a:solidFill>
                  <a:schemeClr val="accent2">
                    <a:lumMod val="50000"/>
                  </a:schemeClr>
                </a:solidFill>
              </a:rPr>
              <a:t> </a:t>
            </a:r>
            <a:r>
              <a:rPr lang="en-US" altLang="en-US" sz="2400" b="1" dirty="0" smtClean="0">
                <a:solidFill>
                  <a:schemeClr val="accent2">
                    <a:lumMod val="50000"/>
                  </a:schemeClr>
                </a:solidFill>
              </a:rPr>
              <a:t>2-The tasks </a:t>
            </a:r>
            <a:r>
              <a:rPr lang="ha-Latn-NG" altLang="en-US" sz="2400" b="1" dirty="0" smtClean="0">
                <a:solidFill>
                  <a:schemeClr val="accent2">
                    <a:lumMod val="50000"/>
                  </a:schemeClr>
                </a:solidFill>
              </a:rPr>
              <a:t>carried out by</a:t>
            </a:r>
            <a:r>
              <a:rPr lang="en-US" altLang="en-US" sz="2400" b="1" dirty="0" smtClean="0">
                <a:solidFill>
                  <a:schemeClr val="accent2">
                    <a:lumMod val="50000"/>
                  </a:schemeClr>
                </a:solidFill>
              </a:rPr>
              <a:t> National Accounts Department.</a:t>
            </a:r>
          </a:p>
          <a:p>
            <a:pPr indent="-609600">
              <a:lnSpc>
                <a:spcPct val="150000"/>
              </a:lnSpc>
            </a:pPr>
            <a:r>
              <a:rPr lang="en-US" altLang="en-US" sz="2400" b="1" dirty="0" smtClean="0">
                <a:solidFill>
                  <a:schemeClr val="accent2">
                    <a:lumMod val="50000"/>
                  </a:schemeClr>
                </a:solidFill>
              </a:rPr>
              <a:t> 3- working plan of National Accounts department in CAPMAS. </a:t>
            </a:r>
          </a:p>
          <a:p>
            <a:pPr>
              <a:lnSpc>
                <a:spcPct val="150000"/>
              </a:lnSpc>
            </a:pPr>
            <a:r>
              <a:rPr lang="en-US" altLang="en-US" sz="2400" b="1" dirty="0" smtClean="0">
                <a:solidFill>
                  <a:schemeClr val="accent2">
                    <a:lumMod val="50000"/>
                  </a:schemeClr>
                </a:solidFill>
              </a:rPr>
              <a:t>4-THE  Methodology.</a:t>
            </a:r>
            <a:endParaRPr lang="ar-EG" altLang="en-US" sz="2400" b="1" dirty="0" smtClean="0">
              <a:solidFill>
                <a:schemeClr val="accent2">
                  <a:lumMod val="50000"/>
                </a:schemeClr>
              </a:solidFill>
            </a:endParaRPr>
          </a:p>
          <a:p>
            <a:pPr>
              <a:lnSpc>
                <a:spcPct val="150000"/>
              </a:lnSpc>
              <a:buClrTx/>
              <a:buSzTx/>
              <a:buFontTx/>
              <a:buNone/>
            </a:pPr>
            <a:r>
              <a:rPr lang="en-US" altLang="en-US" sz="2400" b="1" dirty="0" smtClean="0">
                <a:solidFill>
                  <a:schemeClr val="accent2">
                    <a:lumMod val="50000"/>
                  </a:schemeClr>
                </a:solidFill>
              </a:rPr>
              <a:t>5- </a:t>
            </a:r>
            <a:r>
              <a:rPr lang="en-GB" altLang="en-US" sz="2400" b="1" dirty="0" smtClean="0">
                <a:solidFill>
                  <a:schemeClr val="accent2">
                    <a:lumMod val="50000"/>
                  </a:schemeClr>
                </a:solidFill>
              </a:rPr>
              <a:t>supply and </a:t>
            </a:r>
            <a:r>
              <a:rPr lang="tr-TR" altLang="en-US" sz="2400" b="1" dirty="0" smtClean="0">
                <a:solidFill>
                  <a:schemeClr val="accent2">
                    <a:lumMod val="50000"/>
                  </a:schemeClr>
                </a:solidFill>
              </a:rPr>
              <a:t>U</a:t>
            </a:r>
            <a:r>
              <a:rPr lang="en-GB" altLang="en-US" sz="2400" b="1" dirty="0" smtClean="0">
                <a:solidFill>
                  <a:schemeClr val="accent2">
                    <a:lumMod val="50000"/>
                  </a:schemeClr>
                </a:solidFill>
              </a:rPr>
              <a:t>se </a:t>
            </a:r>
            <a:r>
              <a:rPr lang="tr-TR" altLang="en-US" sz="2400" b="1" dirty="0" smtClean="0">
                <a:solidFill>
                  <a:schemeClr val="accent2">
                    <a:lumMod val="50000"/>
                  </a:schemeClr>
                </a:solidFill>
              </a:rPr>
              <a:t>S</a:t>
            </a:r>
            <a:r>
              <a:rPr lang="en-GB" altLang="en-US" sz="2400" b="1" dirty="0" smtClean="0">
                <a:solidFill>
                  <a:schemeClr val="accent2">
                    <a:lumMod val="50000"/>
                  </a:schemeClr>
                </a:solidFill>
              </a:rPr>
              <a:t>system. </a:t>
            </a:r>
          </a:p>
          <a:p>
            <a:pPr>
              <a:lnSpc>
                <a:spcPct val="150000"/>
              </a:lnSpc>
              <a:buClrTx/>
              <a:buSzTx/>
              <a:buFontTx/>
              <a:buNone/>
            </a:pPr>
            <a:r>
              <a:rPr lang="en-GB" altLang="en-US" sz="2400" b="1" dirty="0" smtClean="0">
                <a:solidFill>
                  <a:schemeClr val="accent2">
                    <a:lumMod val="50000"/>
                  </a:schemeClr>
                </a:solidFill>
              </a:rPr>
              <a:t>6- SUT issues </a:t>
            </a:r>
            <a:r>
              <a:rPr lang="en-US" altLang="en-US" sz="2400" b="1" dirty="0" smtClean="0">
                <a:solidFill>
                  <a:schemeClr val="accent2">
                    <a:lumMod val="50000"/>
                  </a:schemeClr>
                </a:solidFill>
              </a:rPr>
              <a:t>in CAPMAS</a:t>
            </a:r>
            <a:r>
              <a:rPr lang="en-GB" altLang="en-US" sz="2400" b="1" dirty="0" smtClean="0">
                <a:solidFill>
                  <a:schemeClr val="accent2">
                    <a:lumMod val="50000"/>
                  </a:schemeClr>
                </a:solidFill>
              </a:rPr>
              <a:t>.</a:t>
            </a:r>
            <a:r>
              <a:rPr lang="tr-TR" altLang="en-US" sz="2400" b="1" dirty="0" smtClean="0">
                <a:solidFill>
                  <a:schemeClr val="accent2">
                    <a:lumMod val="50000"/>
                  </a:schemeClr>
                </a:solidFill>
              </a:rPr>
              <a:t>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771" name="Rectangle 3"/>
          <p:cNvSpPr>
            <a:spLocks noChangeArrowheads="1"/>
          </p:cNvSpPr>
          <p:nvPr/>
        </p:nvSpPr>
        <p:spPr bwMode="auto">
          <a:xfrm>
            <a:off x="6516688" y="6381750"/>
            <a:ext cx="2133600" cy="476250"/>
          </a:xfrm>
          <a:prstGeom prst="rect">
            <a:avLst/>
          </a:prstGeom>
          <a:noFill/>
          <a:ln w="9525">
            <a:noFill/>
            <a:miter lim="800000"/>
            <a:headEnd/>
            <a:tailEnd/>
          </a:ln>
          <a:effectLst/>
        </p:spPr>
        <p:txBody>
          <a:bodyPr/>
          <a:lstStyle/>
          <a:p>
            <a:pPr algn="r">
              <a:lnSpc>
                <a:spcPct val="100000"/>
              </a:lnSpc>
              <a:buClrTx/>
              <a:buSzTx/>
              <a:buFontTx/>
              <a:buNone/>
            </a:pPr>
            <a:endParaRPr lang="ar-EG" sz="1200" b="1">
              <a:solidFill>
                <a:srgbClr val="005A74"/>
              </a:solidFill>
            </a:endParaRPr>
          </a:p>
        </p:txBody>
      </p:sp>
      <p:sp>
        <p:nvSpPr>
          <p:cNvPr id="288772" name="Rectangle 4"/>
          <p:cNvSpPr>
            <a:spLocks noChangeArrowheads="1"/>
          </p:cNvSpPr>
          <p:nvPr/>
        </p:nvSpPr>
        <p:spPr bwMode="auto">
          <a:xfrm>
            <a:off x="7010400" y="6381750"/>
            <a:ext cx="2133600" cy="476250"/>
          </a:xfrm>
          <a:prstGeom prst="rect">
            <a:avLst/>
          </a:prstGeom>
          <a:noFill/>
          <a:ln w="9525">
            <a:noFill/>
            <a:miter lim="800000"/>
            <a:headEnd/>
            <a:tailEnd/>
          </a:ln>
          <a:effectLst/>
        </p:spPr>
        <p:txBody>
          <a:bodyPr/>
          <a:lstStyle/>
          <a:p>
            <a:pPr algn="r">
              <a:lnSpc>
                <a:spcPct val="100000"/>
              </a:lnSpc>
              <a:buClrTx/>
              <a:buSzTx/>
              <a:buFontTx/>
              <a:buNone/>
            </a:pPr>
            <a:fld id="{A7BF87C5-885E-4225-BD6D-5407A15923D7}" type="slidenum">
              <a:rPr lang="tr-TR" sz="1200" b="1">
                <a:solidFill>
                  <a:srgbClr val="005A74"/>
                </a:solidFill>
              </a:rPr>
              <a:pPr algn="r">
                <a:lnSpc>
                  <a:spcPct val="100000"/>
                </a:lnSpc>
                <a:buClrTx/>
                <a:buSzTx/>
                <a:buFontTx/>
                <a:buNone/>
              </a:pPr>
              <a:t>20</a:t>
            </a:fld>
            <a:endParaRPr lang="tr-TR" sz="1200" b="1">
              <a:solidFill>
                <a:srgbClr val="005A74"/>
              </a:solidFill>
            </a:endParaRPr>
          </a:p>
        </p:txBody>
      </p:sp>
      <p:sp>
        <p:nvSpPr>
          <p:cNvPr id="288774" name="Rectangle 6"/>
          <p:cNvSpPr>
            <a:spLocks noChangeArrowheads="1"/>
          </p:cNvSpPr>
          <p:nvPr/>
        </p:nvSpPr>
        <p:spPr bwMode="auto">
          <a:xfrm>
            <a:off x="0" y="1725027"/>
            <a:ext cx="8964613" cy="4144963"/>
          </a:xfrm>
          <a:prstGeom prst="rect">
            <a:avLst/>
          </a:prstGeom>
          <a:noFill/>
          <a:ln w="9525">
            <a:noFill/>
            <a:miter lim="800000"/>
            <a:headEnd/>
            <a:tailEnd/>
          </a:ln>
          <a:effectLst/>
        </p:spPr>
        <p:txBody>
          <a:bodyPr>
            <a:spAutoFit/>
          </a:bodyPr>
          <a:lstStyle/>
          <a:p>
            <a:pPr lvl="1" algn="l" rtl="0">
              <a:buFontTx/>
              <a:buNone/>
            </a:pPr>
            <a:r>
              <a:rPr kumimoji="1" lang="tr-TR" sz="2400" b="1" i="1" dirty="0">
                <a:solidFill>
                  <a:schemeClr val="accent2"/>
                </a:solidFill>
                <a:effectLst>
                  <a:outerShdw blurRad="38100" dist="38100" dir="2700000" algn="tl">
                    <a:srgbClr val="000000"/>
                  </a:outerShdw>
                </a:effectLst>
              </a:rPr>
              <a:t>Government final consumption expenditure </a:t>
            </a:r>
          </a:p>
          <a:p>
            <a:pPr lvl="1" algn="just" rtl="0">
              <a:lnSpc>
                <a:spcPct val="80000"/>
              </a:lnSpc>
              <a:buFontTx/>
              <a:buNone/>
            </a:pPr>
            <a:endParaRPr kumimoji="1" lang="tr-TR" sz="2400" b="1" i="1" dirty="0">
              <a:solidFill>
                <a:schemeClr val="accent2"/>
              </a:solidFill>
              <a:effectLst>
                <a:outerShdw blurRad="38100" dist="38100" dir="2700000" algn="tl">
                  <a:srgbClr val="000000"/>
                </a:outerShdw>
              </a:effectLst>
            </a:endParaRPr>
          </a:p>
          <a:p>
            <a:pPr lvl="1" algn="just" rtl="0">
              <a:lnSpc>
                <a:spcPct val="100000"/>
              </a:lnSpc>
              <a:buFontTx/>
              <a:buNone/>
            </a:pPr>
            <a:r>
              <a:rPr kumimoji="1" lang="en-US" sz="2400" dirty="0"/>
              <a:t>Government sector consists of three sub-sectors.</a:t>
            </a:r>
          </a:p>
          <a:p>
            <a:pPr lvl="1" algn="just" rtl="0">
              <a:lnSpc>
                <a:spcPct val="100000"/>
              </a:lnSpc>
              <a:buSzPct val="140000"/>
            </a:pPr>
            <a:r>
              <a:rPr kumimoji="1" lang="en-US" sz="2400" dirty="0"/>
              <a:t> Central government (general and annexed budget)</a:t>
            </a:r>
          </a:p>
          <a:p>
            <a:pPr lvl="1" algn="just" rtl="0">
              <a:lnSpc>
                <a:spcPct val="100000"/>
              </a:lnSpc>
              <a:buSzPct val="140000"/>
            </a:pPr>
            <a:r>
              <a:rPr kumimoji="1" lang="en-US" sz="2400" dirty="0"/>
              <a:t> Local government,  </a:t>
            </a:r>
          </a:p>
          <a:p>
            <a:pPr lvl="1" algn="just" rtl="0">
              <a:lnSpc>
                <a:spcPct val="100000"/>
              </a:lnSpc>
              <a:buSzPct val="140000"/>
            </a:pPr>
            <a:r>
              <a:rPr kumimoji="1" lang="en-US" sz="2400" dirty="0"/>
              <a:t> Social security,</a:t>
            </a:r>
          </a:p>
          <a:p>
            <a:pPr lvl="1" algn="just" rtl="0">
              <a:lnSpc>
                <a:spcPct val="100000"/>
              </a:lnSpc>
              <a:buSzPct val="140000"/>
            </a:pPr>
            <a:r>
              <a:rPr kumimoji="1" lang="en-US" sz="2400" dirty="0"/>
              <a:t> Revolving funds institutions. </a:t>
            </a:r>
          </a:p>
          <a:p>
            <a:pPr lvl="1" algn="just" rtl="0">
              <a:lnSpc>
                <a:spcPct val="100000"/>
              </a:lnSpc>
              <a:buSzPct val="140000"/>
              <a:buFontTx/>
              <a:buNone/>
            </a:pPr>
            <a:endParaRPr kumimoji="1" lang="en-US" sz="2400" dirty="0"/>
          </a:p>
          <a:p>
            <a:pPr lvl="1" algn="just" rtl="0">
              <a:lnSpc>
                <a:spcPct val="100000"/>
              </a:lnSpc>
              <a:buSzPct val="140000"/>
              <a:buFontTx/>
              <a:buNone/>
            </a:pPr>
            <a:r>
              <a:rPr kumimoji="1" lang="en-US" sz="2400" dirty="0"/>
              <a:t>Data are based on the results of analytical budget </a:t>
            </a:r>
            <a:r>
              <a:rPr kumimoji="1" lang="en-US" sz="2400" dirty="0" smtClean="0"/>
              <a:t>developed </a:t>
            </a:r>
            <a:r>
              <a:rPr kumimoji="1" lang="en-US" sz="2400" dirty="0"/>
              <a:t>by Ministry of Finance. This system has economic, functional and institutional coding system at detailed level.</a:t>
            </a:r>
          </a:p>
        </p:txBody>
      </p:sp>
      <p:sp>
        <p:nvSpPr>
          <p:cNvPr id="288775" name="Rectangle 7"/>
          <p:cNvSpPr>
            <a:spLocks noChangeArrowheads="1"/>
          </p:cNvSpPr>
          <p:nvPr/>
        </p:nvSpPr>
        <p:spPr bwMode="auto">
          <a:xfrm>
            <a:off x="755650" y="1249933"/>
            <a:ext cx="7488238" cy="523220"/>
          </a:xfrm>
          <a:prstGeom prst="rect">
            <a:avLst/>
          </a:prstGeom>
          <a:noFill/>
          <a:ln w="9525" algn="ctr">
            <a:noFill/>
            <a:miter lim="800000"/>
            <a:headEnd/>
            <a:tailEnd/>
          </a:ln>
          <a:effectLst/>
        </p:spPr>
        <p:txBody>
          <a:bodyPr>
            <a:spAutoFit/>
          </a:bodyPr>
          <a:lstStyle/>
          <a:p>
            <a:pPr algn="ctr">
              <a:buFontTx/>
              <a:buNone/>
            </a:pPr>
            <a:r>
              <a:rPr kumimoji="1" lang="tr-TR" sz="2800" b="1" dirty="0">
                <a:solidFill>
                  <a:srgbClr val="00B050"/>
                </a:solidFill>
                <a:effectLst>
                  <a:outerShdw blurRad="38100" dist="38100" dir="2700000" algn="tl">
                    <a:srgbClr val="000000"/>
                  </a:outerShdw>
                </a:effectLst>
              </a:rPr>
              <a:t>EXPENDITURE APPROACH</a:t>
            </a:r>
          </a:p>
        </p:txBody>
      </p:sp>
      <p:sp>
        <p:nvSpPr>
          <p:cNvPr id="6" name="Rectangle 6"/>
          <p:cNvSpPr>
            <a:spLocks noChangeArrowheads="1"/>
          </p:cNvSpPr>
          <p:nvPr/>
        </p:nvSpPr>
        <p:spPr bwMode="auto">
          <a:xfrm>
            <a:off x="0" y="804613"/>
            <a:ext cx="9143999" cy="523220"/>
          </a:xfrm>
          <a:prstGeom prst="rect">
            <a:avLst/>
          </a:prstGeom>
          <a:noFill/>
          <a:ln w="9525">
            <a:noFill/>
            <a:miter lim="800000"/>
            <a:headEnd/>
            <a:tailEnd/>
          </a:ln>
          <a:effectLst/>
        </p:spPr>
        <p:txBody>
          <a:bodyPr wrap="square">
            <a:spAutoFit/>
          </a:bodyPr>
          <a:lstStyle/>
          <a:p>
            <a:pPr algn="ctr"/>
            <a:r>
              <a:rPr kumimoji="1" lang="en-US" altLang="en-US" sz="2800" b="1" dirty="0" smtClean="0">
                <a:solidFill>
                  <a:schemeClr val="accent2"/>
                </a:solidFill>
                <a:effectLst>
                  <a:outerShdw blurRad="38100" dist="38100" dir="2700000" algn="tl">
                    <a:srgbClr val="000000"/>
                  </a:outerShdw>
                </a:effectLst>
              </a:rPr>
              <a:t>5- C</a:t>
            </a:r>
            <a:r>
              <a:rPr kumimoji="1" lang="tr-TR" altLang="en-US" sz="2800" b="1" dirty="0">
                <a:solidFill>
                  <a:schemeClr val="accent2"/>
                </a:solidFill>
                <a:effectLst>
                  <a:outerShdw blurRad="38100" dist="38100" dir="2700000" algn="tl">
                    <a:srgbClr val="000000"/>
                  </a:outerShdw>
                </a:effectLst>
              </a:rPr>
              <a:t>alculation methods used in GDP </a:t>
            </a:r>
            <a:r>
              <a:rPr kumimoji="1" lang="tr-TR" altLang="en-US" sz="2800" b="1" dirty="0" smtClean="0">
                <a:solidFill>
                  <a:schemeClr val="accent2"/>
                </a:solidFill>
                <a:effectLst>
                  <a:outerShdw blurRad="38100" dist="38100" dir="2700000" algn="tl">
                    <a:srgbClr val="000000"/>
                  </a:outerShdw>
                </a:effectLst>
              </a:rPr>
              <a:t>Estimates</a:t>
            </a:r>
            <a:r>
              <a:rPr kumimoji="1" lang="en-US" altLang="en-US" sz="2800" b="1" dirty="0" smtClean="0">
                <a:solidFill>
                  <a:schemeClr val="accent2"/>
                </a:solidFill>
                <a:effectLst>
                  <a:outerShdw blurRad="38100" dist="38100" dir="2700000" algn="tl">
                    <a:srgbClr val="000000"/>
                  </a:outerShdw>
                </a:effectLst>
              </a:rPr>
              <a:t> </a:t>
            </a:r>
            <a:r>
              <a:rPr kumimoji="1" lang="en-US" altLang="en-US" sz="2400" b="1" dirty="0" smtClean="0">
                <a:solidFill>
                  <a:schemeClr val="accent2"/>
                </a:solidFill>
                <a:effectLst>
                  <a:outerShdw blurRad="38100" dist="38100" dir="2700000" algn="tl">
                    <a:srgbClr val="000000">
                      <a:alpha val="43137"/>
                    </a:srgbClr>
                  </a:outerShdw>
                </a:effectLst>
              </a:rPr>
              <a:t>(cont</a:t>
            </a:r>
            <a:r>
              <a:rPr kumimoji="1" lang="ar-EG" altLang="en-US" sz="2400" b="1" dirty="0" smtClean="0">
                <a:solidFill>
                  <a:schemeClr val="accent2"/>
                </a:solidFill>
                <a:effectLst>
                  <a:outerShdw blurRad="38100" dist="38100" dir="2700000" algn="tl">
                    <a:srgbClr val="000000">
                      <a:alpha val="43137"/>
                    </a:srgbClr>
                  </a:outerShdw>
                </a:effectLst>
              </a:rPr>
              <a:t>’</a:t>
            </a:r>
            <a:r>
              <a:rPr kumimoji="1" lang="en-US" altLang="en-US" sz="2400" b="1" dirty="0" smtClean="0">
                <a:solidFill>
                  <a:schemeClr val="accent2"/>
                </a:solidFill>
                <a:effectLst>
                  <a:outerShdw blurRad="38100" dist="38100" dir="2700000" algn="tl">
                    <a:srgbClr val="000000">
                      <a:alpha val="43137"/>
                    </a:srgbClr>
                  </a:outerShdw>
                </a:effectLst>
              </a:rPr>
              <a:t>d)</a:t>
            </a:r>
            <a:endParaRPr kumimoji="1" lang="en-US" altLang="en-US" sz="3200" b="1" dirty="0" smtClean="0">
              <a:solidFill>
                <a:schemeClr val="accent2"/>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9795" name="Rectangle 3"/>
          <p:cNvSpPr>
            <a:spLocks noChangeArrowheads="1"/>
          </p:cNvSpPr>
          <p:nvPr/>
        </p:nvSpPr>
        <p:spPr bwMode="auto">
          <a:xfrm>
            <a:off x="6516688" y="6381750"/>
            <a:ext cx="2133600" cy="476250"/>
          </a:xfrm>
          <a:prstGeom prst="rect">
            <a:avLst/>
          </a:prstGeom>
          <a:noFill/>
          <a:ln w="9525">
            <a:noFill/>
            <a:miter lim="800000"/>
            <a:headEnd/>
            <a:tailEnd/>
          </a:ln>
          <a:effectLst/>
        </p:spPr>
        <p:txBody>
          <a:bodyPr/>
          <a:lstStyle/>
          <a:p>
            <a:pPr algn="r">
              <a:lnSpc>
                <a:spcPct val="100000"/>
              </a:lnSpc>
              <a:buClrTx/>
              <a:buSzTx/>
              <a:buFontTx/>
              <a:buNone/>
            </a:pPr>
            <a:endParaRPr lang="ar-EG" sz="1200" b="1">
              <a:solidFill>
                <a:srgbClr val="005A74"/>
              </a:solidFill>
            </a:endParaRPr>
          </a:p>
        </p:txBody>
      </p:sp>
      <p:sp>
        <p:nvSpPr>
          <p:cNvPr id="289796" name="Rectangle 4"/>
          <p:cNvSpPr>
            <a:spLocks noChangeArrowheads="1"/>
          </p:cNvSpPr>
          <p:nvPr/>
        </p:nvSpPr>
        <p:spPr bwMode="auto">
          <a:xfrm>
            <a:off x="7010400" y="6381750"/>
            <a:ext cx="2133600" cy="476250"/>
          </a:xfrm>
          <a:prstGeom prst="rect">
            <a:avLst/>
          </a:prstGeom>
          <a:noFill/>
          <a:ln w="9525">
            <a:noFill/>
            <a:miter lim="800000"/>
            <a:headEnd/>
            <a:tailEnd/>
          </a:ln>
          <a:effectLst/>
        </p:spPr>
        <p:txBody>
          <a:bodyPr/>
          <a:lstStyle/>
          <a:p>
            <a:pPr algn="r">
              <a:lnSpc>
                <a:spcPct val="100000"/>
              </a:lnSpc>
              <a:buClrTx/>
              <a:buSzTx/>
              <a:buFontTx/>
              <a:buNone/>
            </a:pPr>
            <a:fld id="{596E6980-E017-4484-87A2-3D3A177001F5}" type="slidenum">
              <a:rPr lang="tr-TR" sz="1200" b="1">
                <a:solidFill>
                  <a:srgbClr val="005A74"/>
                </a:solidFill>
              </a:rPr>
              <a:pPr algn="r">
                <a:lnSpc>
                  <a:spcPct val="100000"/>
                </a:lnSpc>
                <a:buClrTx/>
                <a:buSzTx/>
                <a:buFontTx/>
                <a:buNone/>
              </a:pPr>
              <a:t>21</a:t>
            </a:fld>
            <a:endParaRPr lang="tr-TR" sz="1200" b="1">
              <a:solidFill>
                <a:srgbClr val="005A74"/>
              </a:solidFill>
            </a:endParaRPr>
          </a:p>
        </p:txBody>
      </p:sp>
      <p:sp>
        <p:nvSpPr>
          <p:cNvPr id="289798" name="Rectangle 6"/>
          <p:cNvSpPr>
            <a:spLocks noChangeArrowheads="1"/>
          </p:cNvSpPr>
          <p:nvPr/>
        </p:nvSpPr>
        <p:spPr bwMode="auto">
          <a:xfrm>
            <a:off x="0" y="1628775"/>
            <a:ext cx="8964613" cy="4081117"/>
          </a:xfrm>
          <a:prstGeom prst="rect">
            <a:avLst/>
          </a:prstGeom>
          <a:noFill/>
          <a:ln w="9525">
            <a:noFill/>
            <a:miter lim="800000"/>
            <a:headEnd/>
            <a:tailEnd/>
          </a:ln>
          <a:effectLst/>
        </p:spPr>
        <p:txBody>
          <a:bodyPr>
            <a:spAutoFit/>
          </a:bodyPr>
          <a:lstStyle/>
          <a:p>
            <a:pPr lvl="1" algn="l" rtl="0">
              <a:buFontTx/>
              <a:buNone/>
            </a:pPr>
            <a:r>
              <a:rPr kumimoji="1" lang="en-US" sz="2400" b="1" i="1" dirty="0">
                <a:solidFill>
                  <a:schemeClr val="accent2"/>
                </a:solidFill>
                <a:effectLst>
                  <a:outerShdw blurRad="38100" dist="38100" dir="2700000" algn="tl">
                    <a:srgbClr val="000000"/>
                  </a:outerShdw>
                </a:effectLst>
              </a:rPr>
              <a:t>Gross fixed capital formation </a:t>
            </a:r>
          </a:p>
          <a:p>
            <a:pPr lvl="1" algn="just" rtl="0">
              <a:lnSpc>
                <a:spcPct val="80000"/>
              </a:lnSpc>
              <a:buFontTx/>
              <a:buNone/>
            </a:pPr>
            <a:endParaRPr kumimoji="1" lang="en-US" sz="2400" b="1" i="1" dirty="0">
              <a:solidFill>
                <a:schemeClr val="accent2"/>
              </a:solidFill>
              <a:effectLst>
                <a:outerShdw blurRad="38100" dist="38100" dir="2700000" algn="tl">
                  <a:srgbClr val="000000"/>
                </a:outerShdw>
              </a:effectLst>
            </a:endParaRPr>
          </a:p>
          <a:p>
            <a:pPr lvl="1" algn="just" rtl="0">
              <a:lnSpc>
                <a:spcPct val="100000"/>
              </a:lnSpc>
              <a:buFontTx/>
              <a:buNone/>
            </a:pPr>
            <a:r>
              <a:rPr kumimoji="1" lang="en-US" sz="2400" dirty="0"/>
              <a:t>Calculations are based on two main types of assets, machinery and equipment, and construction</a:t>
            </a:r>
            <a:r>
              <a:rPr kumimoji="1" lang="tr-TR" sz="2400" dirty="0"/>
              <a:t> according to the domestic and imported goods</a:t>
            </a:r>
            <a:r>
              <a:rPr kumimoji="1" lang="en-US" sz="2400" dirty="0"/>
              <a:t>.  </a:t>
            </a:r>
          </a:p>
          <a:p>
            <a:pPr lvl="1" algn="just" rtl="0">
              <a:lnSpc>
                <a:spcPct val="100000"/>
              </a:lnSpc>
              <a:buSzPct val="140000"/>
              <a:buFontTx/>
              <a:buNone/>
            </a:pPr>
            <a:endParaRPr kumimoji="1" lang="en-US" sz="2400" dirty="0"/>
          </a:p>
          <a:p>
            <a:pPr lvl="1" algn="just" rtl="0">
              <a:lnSpc>
                <a:spcPct val="100000"/>
              </a:lnSpc>
              <a:buSzPct val="140000"/>
              <a:buFontTx/>
              <a:buNone/>
            </a:pPr>
            <a:r>
              <a:rPr kumimoji="1" lang="en-US" sz="2400" dirty="0"/>
              <a:t>Data are </a:t>
            </a:r>
            <a:r>
              <a:rPr kumimoji="1" lang="tr-TR" sz="2400" dirty="0"/>
              <a:t>collected from the results </a:t>
            </a:r>
            <a:r>
              <a:rPr kumimoji="1" lang="en-US" sz="2400" dirty="0"/>
              <a:t>of analytical </a:t>
            </a:r>
            <a:r>
              <a:rPr kumimoji="1" lang="en-US" sz="2400" dirty="0" smtClean="0"/>
              <a:t>budget</a:t>
            </a:r>
            <a:r>
              <a:rPr kumimoji="1" lang="tr-TR" sz="2400" dirty="0" smtClean="0"/>
              <a:t>, </a:t>
            </a:r>
            <a:r>
              <a:rPr kumimoji="1" lang="tr-TR" sz="2400" dirty="0"/>
              <a:t>general and annexed budget institutions for public gross fixed capital formation. Data for private gross fixed capital formation is estimated by using the </a:t>
            </a:r>
            <a:r>
              <a:rPr kumimoji="1" lang="tr-TR" sz="2400" dirty="0" smtClean="0"/>
              <a:t>results</a:t>
            </a:r>
            <a:r>
              <a:rPr kumimoji="1" lang="en-GB" sz="2400" dirty="0" smtClean="0"/>
              <a:t> of </a:t>
            </a:r>
            <a:r>
              <a:rPr kumimoji="1" lang="tr-TR" sz="2400" dirty="0" smtClean="0"/>
              <a:t> </a:t>
            </a:r>
            <a:r>
              <a:rPr kumimoji="1" lang="en-GB" sz="2400" dirty="0" smtClean="0"/>
              <a:t>private and </a:t>
            </a:r>
            <a:r>
              <a:rPr kumimoji="1" lang="en-GB" sz="2400" smtClean="0"/>
              <a:t>investment sector’s bulletin </a:t>
            </a:r>
            <a:r>
              <a:rPr kumimoji="1" lang="tr-TR" sz="2400" dirty="0" smtClean="0"/>
              <a:t>. </a:t>
            </a:r>
            <a:endParaRPr kumimoji="1" lang="en-US" sz="2400" dirty="0"/>
          </a:p>
        </p:txBody>
      </p:sp>
      <p:sp>
        <p:nvSpPr>
          <p:cNvPr id="289799" name="Rectangle 7"/>
          <p:cNvSpPr>
            <a:spLocks noChangeArrowheads="1"/>
          </p:cNvSpPr>
          <p:nvPr/>
        </p:nvSpPr>
        <p:spPr bwMode="auto">
          <a:xfrm>
            <a:off x="755650" y="1180764"/>
            <a:ext cx="7488238" cy="461665"/>
          </a:xfrm>
          <a:prstGeom prst="rect">
            <a:avLst/>
          </a:prstGeom>
          <a:noFill/>
          <a:ln w="9525" algn="ctr">
            <a:noFill/>
            <a:miter lim="800000"/>
            <a:headEnd/>
            <a:tailEnd/>
          </a:ln>
          <a:effectLst/>
        </p:spPr>
        <p:txBody>
          <a:bodyPr>
            <a:spAutoFit/>
          </a:bodyPr>
          <a:lstStyle/>
          <a:p>
            <a:pPr algn="ctr">
              <a:buFontTx/>
              <a:buNone/>
            </a:pPr>
            <a:r>
              <a:rPr kumimoji="1" lang="tr-TR" sz="2400" b="1" dirty="0">
                <a:solidFill>
                  <a:srgbClr val="00B050"/>
                </a:solidFill>
                <a:effectLst>
                  <a:outerShdw blurRad="38100" dist="38100" dir="2700000" algn="tl">
                    <a:srgbClr val="000000"/>
                  </a:outerShdw>
                </a:effectLst>
              </a:rPr>
              <a:t>EXPENDITURE APPROACH</a:t>
            </a:r>
          </a:p>
        </p:txBody>
      </p:sp>
      <p:sp>
        <p:nvSpPr>
          <p:cNvPr id="6" name="Rectangle 6"/>
          <p:cNvSpPr>
            <a:spLocks noChangeArrowheads="1"/>
          </p:cNvSpPr>
          <p:nvPr/>
        </p:nvSpPr>
        <p:spPr bwMode="auto">
          <a:xfrm>
            <a:off x="0" y="708361"/>
            <a:ext cx="9143999" cy="523220"/>
          </a:xfrm>
          <a:prstGeom prst="rect">
            <a:avLst/>
          </a:prstGeom>
          <a:noFill/>
          <a:ln w="9525">
            <a:noFill/>
            <a:miter lim="800000"/>
            <a:headEnd/>
            <a:tailEnd/>
          </a:ln>
          <a:effectLst/>
        </p:spPr>
        <p:txBody>
          <a:bodyPr wrap="square">
            <a:spAutoFit/>
          </a:bodyPr>
          <a:lstStyle/>
          <a:p>
            <a:pPr algn="ctr"/>
            <a:r>
              <a:rPr kumimoji="1" lang="en-US" altLang="en-US" sz="2800" b="1" dirty="0" smtClean="0">
                <a:solidFill>
                  <a:schemeClr val="accent2"/>
                </a:solidFill>
                <a:effectLst>
                  <a:outerShdw blurRad="38100" dist="38100" dir="2700000" algn="tl">
                    <a:srgbClr val="000000"/>
                  </a:outerShdw>
                </a:effectLst>
              </a:rPr>
              <a:t>5- C</a:t>
            </a:r>
            <a:r>
              <a:rPr kumimoji="1" lang="tr-TR" altLang="en-US" sz="2800" b="1" dirty="0">
                <a:solidFill>
                  <a:schemeClr val="accent2"/>
                </a:solidFill>
                <a:effectLst>
                  <a:outerShdw blurRad="38100" dist="38100" dir="2700000" algn="tl">
                    <a:srgbClr val="000000"/>
                  </a:outerShdw>
                </a:effectLst>
              </a:rPr>
              <a:t>alculation methods used in GDP </a:t>
            </a:r>
            <a:r>
              <a:rPr kumimoji="1" lang="tr-TR" altLang="en-US" sz="2800" b="1" dirty="0" smtClean="0">
                <a:solidFill>
                  <a:schemeClr val="accent2"/>
                </a:solidFill>
                <a:effectLst>
                  <a:outerShdw blurRad="38100" dist="38100" dir="2700000" algn="tl">
                    <a:srgbClr val="000000"/>
                  </a:outerShdw>
                </a:effectLst>
              </a:rPr>
              <a:t>Estimates</a:t>
            </a:r>
            <a:r>
              <a:rPr kumimoji="1" lang="en-US" altLang="en-US" sz="2800" b="1" dirty="0" smtClean="0">
                <a:solidFill>
                  <a:schemeClr val="accent2"/>
                </a:solidFill>
                <a:effectLst>
                  <a:outerShdw blurRad="38100" dist="38100" dir="2700000" algn="tl">
                    <a:srgbClr val="000000"/>
                  </a:outerShdw>
                </a:effectLst>
              </a:rPr>
              <a:t> </a:t>
            </a:r>
            <a:r>
              <a:rPr kumimoji="1" lang="en-US" altLang="en-US" sz="2400" b="1" dirty="0" smtClean="0">
                <a:solidFill>
                  <a:schemeClr val="accent2"/>
                </a:solidFill>
                <a:effectLst>
                  <a:outerShdw blurRad="38100" dist="38100" dir="2700000" algn="tl">
                    <a:srgbClr val="000000">
                      <a:alpha val="43137"/>
                    </a:srgbClr>
                  </a:outerShdw>
                </a:effectLst>
              </a:rPr>
              <a:t>(cont</a:t>
            </a:r>
            <a:r>
              <a:rPr kumimoji="1" lang="ar-EG" altLang="en-US" sz="2400" b="1" dirty="0" smtClean="0">
                <a:solidFill>
                  <a:schemeClr val="accent2"/>
                </a:solidFill>
                <a:effectLst>
                  <a:outerShdw blurRad="38100" dist="38100" dir="2700000" algn="tl">
                    <a:srgbClr val="000000">
                      <a:alpha val="43137"/>
                    </a:srgbClr>
                  </a:outerShdw>
                </a:effectLst>
              </a:rPr>
              <a:t>’</a:t>
            </a:r>
            <a:r>
              <a:rPr kumimoji="1" lang="en-US" altLang="en-US" sz="2400" b="1" dirty="0" smtClean="0">
                <a:solidFill>
                  <a:schemeClr val="accent2"/>
                </a:solidFill>
                <a:effectLst>
                  <a:outerShdw blurRad="38100" dist="38100" dir="2700000" algn="tl">
                    <a:srgbClr val="000000">
                      <a:alpha val="43137"/>
                    </a:srgbClr>
                  </a:outerShdw>
                </a:effectLst>
              </a:rPr>
              <a:t>d)</a:t>
            </a:r>
            <a:endParaRPr kumimoji="1" lang="en-US" altLang="en-US" sz="3200" b="1" dirty="0" smtClean="0">
              <a:solidFill>
                <a:schemeClr val="accent2"/>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0819" name="Rectangle 3"/>
          <p:cNvSpPr>
            <a:spLocks noChangeArrowheads="1"/>
          </p:cNvSpPr>
          <p:nvPr/>
        </p:nvSpPr>
        <p:spPr bwMode="auto">
          <a:xfrm>
            <a:off x="6516688" y="6381750"/>
            <a:ext cx="2133600" cy="476250"/>
          </a:xfrm>
          <a:prstGeom prst="rect">
            <a:avLst/>
          </a:prstGeom>
          <a:noFill/>
          <a:ln w="9525">
            <a:noFill/>
            <a:miter lim="800000"/>
            <a:headEnd/>
            <a:tailEnd/>
          </a:ln>
          <a:effectLst/>
        </p:spPr>
        <p:txBody>
          <a:bodyPr/>
          <a:lstStyle/>
          <a:p>
            <a:pPr algn="r">
              <a:lnSpc>
                <a:spcPct val="100000"/>
              </a:lnSpc>
              <a:buClrTx/>
              <a:buSzTx/>
              <a:buFontTx/>
              <a:buNone/>
            </a:pPr>
            <a:endParaRPr lang="ar-EG" sz="1200" b="1">
              <a:solidFill>
                <a:srgbClr val="005A74"/>
              </a:solidFill>
            </a:endParaRPr>
          </a:p>
        </p:txBody>
      </p:sp>
      <p:sp>
        <p:nvSpPr>
          <p:cNvPr id="290822" name="Rectangle 6"/>
          <p:cNvSpPr>
            <a:spLocks noChangeArrowheads="1"/>
          </p:cNvSpPr>
          <p:nvPr/>
        </p:nvSpPr>
        <p:spPr bwMode="auto">
          <a:xfrm>
            <a:off x="0" y="1628775"/>
            <a:ext cx="8964613" cy="4450449"/>
          </a:xfrm>
          <a:prstGeom prst="rect">
            <a:avLst/>
          </a:prstGeom>
          <a:noFill/>
          <a:ln w="9525">
            <a:noFill/>
            <a:miter lim="800000"/>
            <a:headEnd/>
            <a:tailEnd/>
          </a:ln>
          <a:effectLst/>
        </p:spPr>
        <p:txBody>
          <a:bodyPr>
            <a:spAutoFit/>
          </a:bodyPr>
          <a:lstStyle/>
          <a:p>
            <a:pPr lvl="1" algn="l" rtl="0">
              <a:buFontTx/>
              <a:buNone/>
            </a:pPr>
            <a:r>
              <a:rPr kumimoji="1" lang="tr-TR" sz="2400" b="1" i="1" dirty="0">
                <a:solidFill>
                  <a:schemeClr val="accent2"/>
                </a:solidFill>
                <a:effectLst>
                  <a:outerShdw blurRad="38100" dist="38100" dir="2700000" algn="tl">
                    <a:srgbClr val="000000"/>
                  </a:outerShdw>
                </a:effectLst>
              </a:rPr>
              <a:t>Changes in inventories </a:t>
            </a:r>
            <a:r>
              <a:rPr kumimoji="1" lang="en-US" sz="2400" b="1" i="1" dirty="0">
                <a:solidFill>
                  <a:schemeClr val="accent2"/>
                </a:solidFill>
                <a:effectLst>
                  <a:outerShdw blurRad="38100" dist="38100" dir="2700000" algn="tl">
                    <a:srgbClr val="000000"/>
                  </a:outerShdw>
                </a:effectLst>
              </a:rPr>
              <a:t> </a:t>
            </a:r>
          </a:p>
          <a:p>
            <a:pPr lvl="1" algn="just" rtl="0">
              <a:lnSpc>
                <a:spcPct val="80000"/>
              </a:lnSpc>
              <a:buFontTx/>
              <a:buNone/>
            </a:pPr>
            <a:endParaRPr kumimoji="1" lang="en-US" sz="2400" b="1" i="1" dirty="0">
              <a:solidFill>
                <a:schemeClr val="accent2"/>
              </a:solidFill>
              <a:effectLst>
                <a:outerShdw blurRad="38100" dist="38100" dir="2700000" algn="tl">
                  <a:srgbClr val="000000"/>
                </a:outerShdw>
              </a:effectLst>
            </a:endParaRPr>
          </a:p>
          <a:p>
            <a:pPr lvl="1" algn="just" rtl="0">
              <a:lnSpc>
                <a:spcPct val="200000"/>
              </a:lnSpc>
              <a:buFontTx/>
              <a:buNone/>
            </a:pPr>
            <a:r>
              <a:rPr kumimoji="1" lang="tr-TR" sz="2400" dirty="0"/>
              <a:t>Changes in inventories </a:t>
            </a:r>
            <a:r>
              <a:rPr kumimoji="1" lang="en-GB" sz="2400" dirty="0"/>
              <a:t>are mainly based on statistics collected directly from enterprises by S</a:t>
            </a:r>
            <a:r>
              <a:rPr kumimoji="1" lang="tr-TR" sz="2400" dirty="0"/>
              <a:t>BS</a:t>
            </a:r>
            <a:r>
              <a:rPr kumimoji="1" lang="en-GB" sz="2400" dirty="0"/>
              <a:t> questionnaires. The inquiries </a:t>
            </a:r>
            <a:r>
              <a:rPr kumimoji="1" lang="en-GB" sz="2400" dirty="0" smtClean="0"/>
              <a:t>cover </a:t>
            </a:r>
            <a:r>
              <a:rPr kumimoji="1" lang="en-GB" sz="2400" dirty="0"/>
              <a:t>mining and manufacturing, distribution and energy products. Changes in inventories in the service industries are obtained annually from the Business statistics. </a:t>
            </a:r>
            <a:endParaRPr kumimoji="1" lang="en-US" sz="2400" dirty="0"/>
          </a:p>
        </p:txBody>
      </p:sp>
      <p:sp>
        <p:nvSpPr>
          <p:cNvPr id="290823" name="Rectangle 7"/>
          <p:cNvSpPr>
            <a:spLocks noChangeArrowheads="1"/>
          </p:cNvSpPr>
          <p:nvPr/>
        </p:nvSpPr>
        <p:spPr bwMode="auto">
          <a:xfrm>
            <a:off x="755650" y="1228890"/>
            <a:ext cx="7488238" cy="523220"/>
          </a:xfrm>
          <a:prstGeom prst="rect">
            <a:avLst/>
          </a:prstGeom>
          <a:noFill/>
          <a:ln w="9525" algn="ctr">
            <a:noFill/>
            <a:miter lim="800000"/>
            <a:headEnd/>
            <a:tailEnd/>
          </a:ln>
          <a:effectLst/>
        </p:spPr>
        <p:txBody>
          <a:bodyPr>
            <a:spAutoFit/>
          </a:bodyPr>
          <a:lstStyle/>
          <a:p>
            <a:pPr algn="ctr">
              <a:buFontTx/>
              <a:buNone/>
            </a:pPr>
            <a:r>
              <a:rPr kumimoji="1" lang="tr-TR" sz="2800" b="1" dirty="0" smtClean="0">
                <a:solidFill>
                  <a:srgbClr val="00B050"/>
                </a:solidFill>
                <a:effectLst>
                  <a:outerShdw blurRad="38100" dist="38100" dir="2700000" algn="tl">
                    <a:srgbClr val="000000"/>
                  </a:outerShdw>
                </a:effectLst>
              </a:rPr>
              <a:t>EXPENDITURE</a:t>
            </a:r>
            <a:r>
              <a:rPr kumimoji="1" lang="en-US" sz="2800" b="1" dirty="0" smtClean="0">
                <a:solidFill>
                  <a:srgbClr val="00B050"/>
                </a:solidFill>
                <a:effectLst>
                  <a:outerShdw blurRad="38100" dist="38100" dir="2700000" algn="tl">
                    <a:srgbClr val="000000"/>
                  </a:outerShdw>
                </a:effectLst>
              </a:rPr>
              <a:t> </a:t>
            </a:r>
            <a:r>
              <a:rPr kumimoji="1" lang="tr-TR" sz="2800" b="1" dirty="0" smtClean="0">
                <a:solidFill>
                  <a:srgbClr val="00B050"/>
                </a:solidFill>
                <a:effectLst>
                  <a:outerShdw blurRad="38100" dist="38100" dir="2700000" algn="tl">
                    <a:srgbClr val="000000"/>
                  </a:outerShdw>
                </a:effectLst>
              </a:rPr>
              <a:t> </a:t>
            </a:r>
            <a:r>
              <a:rPr kumimoji="1" lang="tr-TR" sz="2800" b="1" dirty="0">
                <a:solidFill>
                  <a:srgbClr val="00B050"/>
                </a:solidFill>
                <a:effectLst>
                  <a:outerShdw blurRad="38100" dist="38100" dir="2700000" algn="tl">
                    <a:srgbClr val="000000"/>
                  </a:outerShdw>
                </a:effectLst>
              </a:rPr>
              <a:t>APPROACH</a:t>
            </a:r>
          </a:p>
        </p:txBody>
      </p:sp>
      <p:sp>
        <p:nvSpPr>
          <p:cNvPr id="5" name="Rectangle 6"/>
          <p:cNvSpPr>
            <a:spLocks noChangeArrowheads="1"/>
          </p:cNvSpPr>
          <p:nvPr/>
        </p:nvSpPr>
        <p:spPr bwMode="auto">
          <a:xfrm>
            <a:off x="0" y="772529"/>
            <a:ext cx="9143999" cy="523220"/>
          </a:xfrm>
          <a:prstGeom prst="rect">
            <a:avLst/>
          </a:prstGeom>
          <a:noFill/>
          <a:ln w="9525">
            <a:noFill/>
            <a:miter lim="800000"/>
            <a:headEnd/>
            <a:tailEnd/>
          </a:ln>
          <a:effectLst/>
        </p:spPr>
        <p:txBody>
          <a:bodyPr wrap="square">
            <a:spAutoFit/>
          </a:bodyPr>
          <a:lstStyle/>
          <a:p>
            <a:pPr algn="ctr"/>
            <a:r>
              <a:rPr kumimoji="1" lang="en-US" altLang="en-US" sz="2800" b="1" dirty="0" smtClean="0">
                <a:solidFill>
                  <a:schemeClr val="accent2"/>
                </a:solidFill>
                <a:effectLst>
                  <a:outerShdw blurRad="38100" dist="38100" dir="2700000" algn="tl">
                    <a:srgbClr val="000000"/>
                  </a:outerShdw>
                </a:effectLst>
              </a:rPr>
              <a:t>5- C</a:t>
            </a:r>
            <a:r>
              <a:rPr kumimoji="1" lang="tr-TR" altLang="en-US" sz="2800" b="1" dirty="0">
                <a:solidFill>
                  <a:schemeClr val="accent2"/>
                </a:solidFill>
                <a:effectLst>
                  <a:outerShdw blurRad="38100" dist="38100" dir="2700000" algn="tl">
                    <a:srgbClr val="000000"/>
                  </a:outerShdw>
                </a:effectLst>
              </a:rPr>
              <a:t>alculation methods used in GDP </a:t>
            </a:r>
            <a:r>
              <a:rPr kumimoji="1" lang="tr-TR" altLang="en-US" sz="2800" b="1" dirty="0" smtClean="0">
                <a:solidFill>
                  <a:schemeClr val="accent2"/>
                </a:solidFill>
                <a:effectLst>
                  <a:outerShdw blurRad="38100" dist="38100" dir="2700000" algn="tl">
                    <a:srgbClr val="000000"/>
                  </a:outerShdw>
                </a:effectLst>
              </a:rPr>
              <a:t>Estimates</a:t>
            </a:r>
            <a:r>
              <a:rPr kumimoji="1" lang="en-US" altLang="en-US" sz="2800" b="1" dirty="0" smtClean="0">
                <a:solidFill>
                  <a:schemeClr val="accent2"/>
                </a:solidFill>
                <a:effectLst>
                  <a:outerShdw blurRad="38100" dist="38100" dir="2700000" algn="tl">
                    <a:srgbClr val="000000"/>
                  </a:outerShdw>
                </a:effectLst>
              </a:rPr>
              <a:t> </a:t>
            </a:r>
            <a:r>
              <a:rPr kumimoji="1" lang="en-US" altLang="en-US" sz="2400" b="1" dirty="0" smtClean="0">
                <a:solidFill>
                  <a:schemeClr val="accent2"/>
                </a:solidFill>
                <a:effectLst>
                  <a:outerShdw blurRad="38100" dist="38100" dir="2700000" algn="tl">
                    <a:srgbClr val="000000">
                      <a:alpha val="43137"/>
                    </a:srgbClr>
                  </a:outerShdw>
                </a:effectLst>
              </a:rPr>
              <a:t>(cont</a:t>
            </a:r>
            <a:r>
              <a:rPr kumimoji="1" lang="ar-EG" altLang="en-US" sz="2400" b="1" dirty="0" smtClean="0">
                <a:solidFill>
                  <a:schemeClr val="accent2"/>
                </a:solidFill>
                <a:effectLst>
                  <a:outerShdw blurRad="38100" dist="38100" dir="2700000" algn="tl">
                    <a:srgbClr val="000000">
                      <a:alpha val="43137"/>
                    </a:srgbClr>
                  </a:outerShdw>
                </a:effectLst>
              </a:rPr>
              <a:t>’</a:t>
            </a:r>
            <a:r>
              <a:rPr kumimoji="1" lang="en-US" altLang="en-US" sz="2400" b="1" dirty="0" smtClean="0">
                <a:solidFill>
                  <a:schemeClr val="accent2"/>
                </a:solidFill>
                <a:effectLst>
                  <a:outerShdw blurRad="38100" dist="38100" dir="2700000" algn="tl">
                    <a:srgbClr val="000000">
                      <a:alpha val="43137"/>
                    </a:srgbClr>
                  </a:outerShdw>
                </a:effectLst>
              </a:rPr>
              <a:t>d)</a:t>
            </a:r>
            <a:endParaRPr kumimoji="1" lang="en-US" altLang="en-US" sz="3200" b="1" dirty="0" smtClean="0">
              <a:solidFill>
                <a:schemeClr val="accent2"/>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1843" name="Rectangle 3"/>
          <p:cNvSpPr>
            <a:spLocks noChangeArrowheads="1"/>
          </p:cNvSpPr>
          <p:nvPr/>
        </p:nvSpPr>
        <p:spPr bwMode="auto">
          <a:xfrm>
            <a:off x="6516688" y="6381750"/>
            <a:ext cx="2133600" cy="476250"/>
          </a:xfrm>
          <a:prstGeom prst="rect">
            <a:avLst/>
          </a:prstGeom>
          <a:noFill/>
          <a:ln w="9525">
            <a:noFill/>
            <a:miter lim="800000"/>
            <a:headEnd/>
            <a:tailEnd/>
          </a:ln>
          <a:effectLst/>
        </p:spPr>
        <p:txBody>
          <a:bodyPr/>
          <a:lstStyle/>
          <a:p>
            <a:pPr algn="r">
              <a:lnSpc>
                <a:spcPct val="100000"/>
              </a:lnSpc>
              <a:buClrTx/>
              <a:buSzTx/>
              <a:buFontTx/>
              <a:buNone/>
            </a:pPr>
            <a:endParaRPr lang="ar-EG" sz="1200" b="1">
              <a:solidFill>
                <a:srgbClr val="005A74"/>
              </a:solidFill>
            </a:endParaRPr>
          </a:p>
        </p:txBody>
      </p:sp>
      <p:sp>
        <p:nvSpPr>
          <p:cNvPr id="291844" name="Rectangle 4"/>
          <p:cNvSpPr>
            <a:spLocks noChangeArrowheads="1"/>
          </p:cNvSpPr>
          <p:nvPr/>
        </p:nvSpPr>
        <p:spPr bwMode="auto">
          <a:xfrm>
            <a:off x="7010400" y="6381750"/>
            <a:ext cx="2133600" cy="476250"/>
          </a:xfrm>
          <a:prstGeom prst="rect">
            <a:avLst/>
          </a:prstGeom>
          <a:noFill/>
          <a:ln w="9525">
            <a:noFill/>
            <a:miter lim="800000"/>
            <a:headEnd/>
            <a:tailEnd/>
          </a:ln>
          <a:effectLst/>
        </p:spPr>
        <p:txBody>
          <a:bodyPr/>
          <a:lstStyle/>
          <a:p>
            <a:pPr algn="r">
              <a:lnSpc>
                <a:spcPct val="100000"/>
              </a:lnSpc>
              <a:buClrTx/>
              <a:buSzTx/>
              <a:buFontTx/>
              <a:buNone/>
            </a:pPr>
            <a:fld id="{67766A1D-6476-48DC-97C9-3680B5304DEE}" type="slidenum">
              <a:rPr lang="tr-TR" sz="1200" b="1">
                <a:solidFill>
                  <a:srgbClr val="005A74"/>
                </a:solidFill>
              </a:rPr>
              <a:pPr algn="r">
                <a:lnSpc>
                  <a:spcPct val="100000"/>
                </a:lnSpc>
                <a:buClrTx/>
                <a:buSzTx/>
                <a:buFontTx/>
                <a:buNone/>
              </a:pPr>
              <a:t>23</a:t>
            </a:fld>
            <a:endParaRPr lang="tr-TR" sz="1200" b="1">
              <a:solidFill>
                <a:srgbClr val="005A74"/>
              </a:solidFill>
            </a:endParaRPr>
          </a:p>
        </p:txBody>
      </p:sp>
      <p:sp>
        <p:nvSpPr>
          <p:cNvPr id="291846" name="Rectangle 6"/>
          <p:cNvSpPr>
            <a:spLocks noChangeArrowheads="1"/>
          </p:cNvSpPr>
          <p:nvPr/>
        </p:nvSpPr>
        <p:spPr bwMode="auto">
          <a:xfrm>
            <a:off x="0" y="1628775"/>
            <a:ext cx="8964613" cy="3970318"/>
          </a:xfrm>
          <a:prstGeom prst="rect">
            <a:avLst/>
          </a:prstGeom>
          <a:noFill/>
          <a:ln w="9525">
            <a:noFill/>
            <a:miter lim="800000"/>
            <a:headEnd/>
            <a:tailEnd/>
          </a:ln>
          <a:effectLst/>
        </p:spPr>
        <p:txBody>
          <a:bodyPr>
            <a:spAutoFit/>
          </a:bodyPr>
          <a:lstStyle/>
          <a:p>
            <a:pPr lvl="1" algn="l" rtl="0">
              <a:buFontTx/>
              <a:buNone/>
            </a:pPr>
            <a:r>
              <a:rPr kumimoji="1" lang="tr-TR" sz="2400" b="1" i="1" dirty="0">
                <a:solidFill>
                  <a:schemeClr val="accent2"/>
                </a:solidFill>
                <a:effectLst>
                  <a:outerShdw blurRad="38100" dist="38100" dir="2700000" algn="tl">
                    <a:srgbClr val="000000"/>
                  </a:outerShdw>
                </a:effectLst>
              </a:rPr>
              <a:t>Export and imports of goods and services </a:t>
            </a:r>
            <a:r>
              <a:rPr kumimoji="1" lang="en-US" sz="2400" b="1" i="1" dirty="0">
                <a:solidFill>
                  <a:schemeClr val="accent2"/>
                </a:solidFill>
                <a:effectLst>
                  <a:outerShdw blurRad="38100" dist="38100" dir="2700000" algn="tl">
                    <a:srgbClr val="000000"/>
                  </a:outerShdw>
                </a:effectLst>
              </a:rPr>
              <a:t> </a:t>
            </a:r>
          </a:p>
          <a:p>
            <a:pPr lvl="1" algn="just" rtl="0">
              <a:lnSpc>
                <a:spcPct val="80000"/>
              </a:lnSpc>
              <a:buFontTx/>
              <a:buNone/>
            </a:pPr>
            <a:endParaRPr kumimoji="1" lang="en-US" sz="2400" b="1" i="1" dirty="0">
              <a:solidFill>
                <a:schemeClr val="accent2"/>
              </a:solidFill>
              <a:effectLst>
                <a:outerShdw blurRad="38100" dist="38100" dir="2700000" algn="tl">
                  <a:srgbClr val="000000"/>
                </a:outerShdw>
              </a:effectLst>
            </a:endParaRPr>
          </a:p>
          <a:p>
            <a:pPr lvl="1" algn="just" rtl="0">
              <a:lnSpc>
                <a:spcPct val="90000"/>
              </a:lnSpc>
              <a:buFontTx/>
              <a:buNone/>
            </a:pPr>
            <a:r>
              <a:rPr kumimoji="1" lang="en-GB" sz="2400" dirty="0"/>
              <a:t>Data on exports and imports of goods and services are specified in accordance with the product classification used in the product accounting system and are compiled at the same level of detail as the </a:t>
            </a:r>
            <a:r>
              <a:rPr kumimoji="1" lang="en-GB" sz="2400" dirty="0" err="1" smtClean="0"/>
              <a:t>monthely</a:t>
            </a:r>
            <a:r>
              <a:rPr kumimoji="1" lang="en-GB" sz="2400" dirty="0" smtClean="0"/>
              <a:t> </a:t>
            </a:r>
            <a:r>
              <a:rPr kumimoji="1" lang="en-GB" sz="2400" dirty="0"/>
              <a:t>and annual calculations.</a:t>
            </a:r>
            <a:endParaRPr kumimoji="1" lang="tr-TR" sz="2400" dirty="0"/>
          </a:p>
          <a:p>
            <a:pPr lvl="1" algn="just" rtl="0">
              <a:lnSpc>
                <a:spcPct val="60000"/>
              </a:lnSpc>
              <a:buFontTx/>
              <a:buNone/>
            </a:pPr>
            <a:endParaRPr kumimoji="1" lang="tr-TR" sz="2400" dirty="0"/>
          </a:p>
          <a:p>
            <a:pPr lvl="1" algn="just" rtl="0">
              <a:lnSpc>
                <a:spcPct val="90000"/>
              </a:lnSpc>
              <a:buFontTx/>
              <a:buNone/>
            </a:pPr>
            <a:r>
              <a:rPr kumimoji="1" lang="tr-TR" sz="2400" dirty="0"/>
              <a:t>Data </a:t>
            </a:r>
            <a:r>
              <a:rPr kumimoji="1" lang="en-GB" sz="2400" dirty="0" smtClean="0"/>
              <a:t>of </a:t>
            </a:r>
            <a:r>
              <a:rPr kumimoji="1" lang="tr-TR" sz="2400" dirty="0" smtClean="0"/>
              <a:t>goods </a:t>
            </a:r>
            <a:r>
              <a:rPr kumimoji="1" lang="tr-TR" sz="2400" dirty="0"/>
              <a:t>are collected from Foreign trade statistics by </a:t>
            </a:r>
            <a:r>
              <a:rPr kumimoji="1" lang="tr-TR" sz="2400" dirty="0" smtClean="0"/>
              <a:t>HS </a:t>
            </a:r>
            <a:r>
              <a:rPr kumimoji="1" lang="tr-TR" sz="2400" dirty="0"/>
              <a:t>classification and correspondence tables including </a:t>
            </a:r>
            <a:r>
              <a:rPr kumimoji="1" lang="tr-TR" sz="2400" dirty="0" smtClean="0"/>
              <a:t>CP</a:t>
            </a:r>
            <a:r>
              <a:rPr kumimoji="1" lang="en-GB" sz="2400" dirty="0" smtClean="0"/>
              <a:t>C</a:t>
            </a:r>
            <a:r>
              <a:rPr kumimoji="1" lang="tr-TR" sz="2400" dirty="0" smtClean="0"/>
              <a:t>.</a:t>
            </a:r>
            <a:endParaRPr kumimoji="1" lang="tr-TR" sz="2400" dirty="0"/>
          </a:p>
          <a:p>
            <a:pPr lvl="1" algn="just" rtl="0">
              <a:lnSpc>
                <a:spcPct val="70000"/>
              </a:lnSpc>
              <a:buFontTx/>
              <a:buNone/>
            </a:pPr>
            <a:endParaRPr kumimoji="1" lang="tr-TR" sz="2400" dirty="0"/>
          </a:p>
          <a:p>
            <a:pPr lvl="1" algn="just" rtl="0">
              <a:lnSpc>
                <a:spcPct val="100000"/>
              </a:lnSpc>
              <a:buFontTx/>
              <a:buNone/>
            </a:pPr>
            <a:r>
              <a:rPr kumimoji="1" lang="tr-TR" sz="2400" dirty="0"/>
              <a:t>Data for services are taken from Balance of Payment statistics produced by the Central Bank of </a:t>
            </a:r>
            <a:r>
              <a:rPr kumimoji="1" lang="tr-TR" sz="2400" dirty="0" smtClean="0"/>
              <a:t>Egypt.</a:t>
            </a:r>
            <a:endParaRPr kumimoji="1" lang="en-US" sz="2400" dirty="0"/>
          </a:p>
        </p:txBody>
      </p:sp>
      <p:sp>
        <p:nvSpPr>
          <p:cNvPr id="291847" name="Rectangle 7"/>
          <p:cNvSpPr>
            <a:spLocks noChangeArrowheads="1"/>
          </p:cNvSpPr>
          <p:nvPr/>
        </p:nvSpPr>
        <p:spPr bwMode="auto">
          <a:xfrm>
            <a:off x="755650" y="1169660"/>
            <a:ext cx="7488238" cy="523220"/>
          </a:xfrm>
          <a:prstGeom prst="rect">
            <a:avLst/>
          </a:prstGeom>
          <a:noFill/>
          <a:ln w="9525" algn="ctr">
            <a:noFill/>
            <a:miter lim="800000"/>
            <a:headEnd/>
            <a:tailEnd/>
          </a:ln>
          <a:effectLst/>
        </p:spPr>
        <p:txBody>
          <a:bodyPr>
            <a:spAutoFit/>
          </a:bodyPr>
          <a:lstStyle/>
          <a:p>
            <a:pPr algn="ctr">
              <a:buFontTx/>
              <a:buNone/>
            </a:pPr>
            <a:r>
              <a:rPr kumimoji="1" lang="tr-TR" sz="2800" b="1" dirty="0" smtClean="0">
                <a:solidFill>
                  <a:srgbClr val="00B050"/>
                </a:solidFill>
                <a:effectLst>
                  <a:outerShdw blurRad="38100" dist="38100" dir="2700000" algn="tl">
                    <a:srgbClr val="000000"/>
                  </a:outerShdw>
                </a:effectLst>
              </a:rPr>
              <a:t>EXPENDITURE</a:t>
            </a:r>
            <a:r>
              <a:rPr kumimoji="1" lang="en-US" sz="2800" b="1" dirty="0" smtClean="0">
                <a:solidFill>
                  <a:srgbClr val="00B050"/>
                </a:solidFill>
                <a:effectLst>
                  <a:outerShdw blurRad="38100" dist="38100" dir="2700000" algn="tl">
                    <a:srgbClr val="000000"/>
                  </a:outerShdw>
                </a:effectLst>
              </a:rPr>
              <a:t> </a:t>
            </a:r>
            <a:r>
              <a:rPr kumimoji="1" lang="tr-TR" sz="2800" b="1" dirty="0" smtClean="0">
                <a:solidFill>
                  <a:srgbClr val="00B050"/>
                </a:solidFill>
                <a:effectLst>
                  <a:outerShdw blurRad="38100" dist="38100" dir="2700000" algn="tl">
                    <a:srgbClr val="000000"/>
                  </a:outerShdw>
                </a:effectLst>
              </a:rPr>
              <a:t> </a:t>
            </a:r>
            <a:r>
              <a:rPr kumimoji="1" lang="tr-TR" sz="2800" b="1" dirty="0">
                <a:solidFill>
                  <a:srgbClr val="00B050"/>
                </a:solidFill>
                <a:effectLst>
                  <a:outerShdw blurRad="38100" dist="38100" dir="2700000" algn="tl">
                    <a:srgbClr val="000000"/>
                  </a:outerShdw>
                </a:effectLst>
              </a:rPr>
              <a:t>APPROACH</a:t>
            </a:r>
          </a:p>
        </p:txBody>
      </p:sp>
      <p:sp>
        <p:nvSpPr>
          <p:cNvPr id="6" name="Rectangle 6"/>
          <p:cNvSpPr>
            <a:spLocks noChangeArrowheads="1"/>
          </p:cNvSpPr>
          <p:nvPr/>
        </p:nvSpPr>
        <p:spPr bwMode="auto">
          <a:xfrm>
            <a:off x="0" y="756487"/>
            <a:ext cx="9143999" cy="523220"/>
          </a:xfrm>
          <a:prstGeom prst="rect">
            <a:avLst/>
          </a:prstGeom>
          <a:noFill/>
          <a:ln w="9525">
            <a:noFill/>
            <a:miter lim="800000"/>
            <a:headEnd/>
            <a:tailEnd/>
          </a:ln>
          <a:effectLst/>
        </p:spPr>
        <p:txBody>
          <a:bodyPr wrap="square">
            <a:spAutoFit/>
          </a:bodyPr>
          <a:lstStyle/>
          <a:p>
            <a:pPr algn="ctr"/>
            <a:r>
              <a:rPr kumimoji="1" lang="en-US" altLang="en-US" sz="2800" b="1" dirty="0" smtClean="0">
                <a:solidFill>
                  <a:schemeClr val="accent2"/>
                </a:solidFill>
                <a:effectLst>
                  <a:outerShdw blurRad="38100" dist="38100" dir="2700000" algn="tl">
                    <a:srgbClr val="000000"/>
                  </a:outerShdw>
                </a:effectLst>
              </a:rPr>
              <a:t>5- C</a:t>
            </a:r>
            <a:r>
              <a:rPr kumimoji="1" lang="tr-TR" altLang="en-US" sz="2800" b="1" dirty="0">
                <a:solidFill>
                  <a:schemeClr val="accent2"/>
                </a:solidFill>
                <a:effectLst>
                  <a:outerShdw blurRad="38100" dist="38100" dir="2700000" algn="tl">
                    <a:srgbClr val="000000"/>
                  </a:outerShdw>
                </a:effectLst>
              </a:rPr>
              <a:t>alculation methods used in GDP </a:t>
            </a:r>
            <a:r>
              <a:rPr kumimoji="1" lang="tr-TR" altLang="en-US" sz="2800" b="1" dirty="0" smtClean="0">
                <a:solidFill>
                  <a:schemeClr val="accent2"/>
                </a:solidFill>
                <a:effectLst>
                  <a:outerShdw blurRad="38100" dist="38100" dir="2700000" algn="tl">
                    <a:srgbClr val="000000"/>
                  </a:outerShdw>
                </a:effectLst>
              </a:rPr>
              <a:t>Estimates</a:t>
            </a:r>
            <a:r>
              <a:rPr kumimoji="1" lang="en-US" altLang="en-US" sz="2800" b="1" dirty="0" smtClean="0">
                <a:solidFill>
                  <a:schemeClr val="accent2"/>
                </a:solidFill>
                <a:effectLst>
                  <a:outerShdw blurRad="38100" dist="38100" dir="2700000" algn="tl">
                    <a:srgbClr val="000000"/>
                  </a:outerShdw>
                </a:effectLst>
              </a:rPr>
              <a:t> </a:t>
            </a:r>
            <a:r>
              <a:rPr kumimoji="1" lang="en-US" altLang="en-US" sz="2400" b="1" dirty="0" smtClean="0">
                <a:solidFill>
                  <a:schemeClr val="accent2"/>
                </a:solidFill>
                <a:effectLst>
                  <a:outerShdw blurRad="38100" dist="38100" dir="2700000" algn="tl">
                    <a:srgbClr val="000000">
                      <a:alpha val="43137"/>
                    </a:srgbClr>
                  </a:outerShdw>
                </a:effectLst>
              </a:rPr>
              <a:t>(cont</a:t>
            </a:r>
            <a:r>
              <a:rPr kumimoji="1" lang="ar-EG" altLang="en-US" sz="2400" b="1" dirty="0" smtClean="0">
                <a:solidFill>
                  <a:schemeClr val="accent2"/>
                </a:solidFill>
                <a:effectLst>
                  <a:outerShdw blurRad="38100" dist="38100" dir="2700000" algn="tl">
                    <a:srgbClr val="000000">
                      <a:alpha val="43137"/>
                    </a:srgbClr>
                  </a:outerShdw>
                </a:effectLst>
              </a:rPr>
              <a:t>’</a:t>
            </a:r>
            <a:r>
              <a:rPr kumimoji="1" lang="en-US" altLang="en-US" sz="2400" b="1" dirty="0" smtClean="0">
                <a:solidFill>
                  <a:schemeClr val="accent2"/>
                </a:solidFill>
                <a:effectLst>
                  <a:outerShdw blurRad="38100" dist="38100" dir="2700000" algn="tl">
                    <a:srgbClr val="000000">
                      <a:alpha val="43137"/>
                    </a:srgbClr>
                  </a:outerShdw>
                </a:effectLst>
              </a:rPr>
              <a:t>d)</a:t>
            </a:r>
            <a:endParaRPr kumimoji="1" lang="en-US" altLang="en-US" sz="3200" b="1" dirty="0" smtClean="0">
              <a:solidFill>
                <a:schemeClr val="accent2"/>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5" name="Rectangle 3"/>
          <p:cNvSpPr>
            <a:spLocks noChangeArrowheads="1"/>
          </p:cNvSpPr>
          <p:nvPr/>
        </p:nvSpPr>
        <p:spPr bwMode="auto">
          <a:xfrm>
            <a:off x="6516688" y="6381750"/>
            <a:ext cx="2133600" cy="476250"/>
          </a:xfrm>
          <a:prstGeom prst="rect">
            <a:avLst/>
          </a:prstGeom>
          <a:noFill/>
          <a:ln w="9525">
            <a:noFill/>
            <a:miter lim="800000"/>
            <a:headEnd/>
            <a:tailEnd/>
          </a:ln>
          <a:effectLst/>
        </p:spPr>
        <p:txBody>
          <a:bodyPr/>
          <a:lstStyle/>
          <a:p>
            <a:pPr algn="r">
              <a:lnSpc>
                <a:spcPct val="100000"/>
              </a:lnSpc>
              <a:buClrTx/>
              <a:buSzTx/>
              <a:buFontTx/>
              <a:buNone/>
            </a:pPr>
            <a:endParaRPr lang="ar-EG" sz="1200" b="1">
              <a:solidFill>
                <a:srgbClr val="005A74"/>
              </a:solidFill>
            </a:endParaRPr>
          </a:p>
        </p:txBody>
      </p:sp>
      <p:sp>
        <p:nvSpPr>
          <p:cNvPr id="207876" name="Rectangle 4"/>
          <p:cNvSpPr>
            <a:spLocks noChangeArrowheads="1"/>
          </p:cNvSpPr>
          <p:nvPr/>
        </p:nvSpPr>
        <p:spPr bwMode="auto">
          <a:xfrm>
            <a:off x="7010400" y="6381750"/>
            <a:ext cx="2133600" cy="476250"/>
          </a:xfrm>
          <a:prstGeom prst="rect">
            <a:avLst/>
          </a:prstGeom>
          <a:noFill/>
          <a:ln w="9525">
            <a:noFill/>
            <a:miter lim="800000"/>
            <a:headEnd/>
            <a:tailEnd/>
          </a:ln>
          <a:effectLst/>
        </p:spPr>
        <p:txBody>
          <a:bodyPr/>
          <a:lstStyle/>
          <a:p>
            <a:pPr algn="r">
              <a:lnSpc>
                <a:spcPct val="100000"/>
              </a:lnSpc>
              <a:buClrTx/>
              <a:buSzTx/>
              <a:buFontTx/>
              <a:buNone/>
            </a:pPr>
            <a:fld id="{FD5F4529-1C00-498F-8CD7-4190127F652E}" type="slidenum">
              <a:rPr lang="tr-TR" sz="1200" b="1">
                <a:solidFill>
                  <a:srgbClr val="005A74"/>
                </a:solidFill>
              </a:rPr>
              <a:pPr algn="r">
                <a:lnSpc>
                  <a:spcPct val="100000"/>
                </a:lnSpc>
                <a:buClrTx/>
                <a:buSzTx/>
                <a:buFontTx/>
                <a:buNone/>
              </a:pPr>
              <a:t>24</a:t>
            </a:fld>
            <a:endParaRPr lang="tr-TR" sz="1200" b="1">
              <a:solidFill>
                <a:srgbClr val="005A74"/>
              </a:solidFill>
            </a:endParaRPr>
          </a:p>
        </p:txBody>
      </p:sp>
      <p:sp>
        <p:nvSpPr>
          <p:cNvPr id="207878" name="Rectangle 6"/>
          <p:cNvSpPr>
            <a:spLocks noChangeArrowheads="1"/>
          </p:cNvSpPr>
          <p:nvPr/>
        </p:nvSpPr>
        <p:spPr bwMode="auto">
          <a:xfrm>
            <a:off x="507751" y="836613"/>
            <a:ext cx="8135937" cy="519112"/>
          </a:xfrm>
          <a:prstGeom prst="rect">
            <a:avLst/>
          </a:prstGeom>
          <a:noFill/>
          <a:ln w="9525">
            <a:noFill/>
            <a:miter lim="800000"/>
            <a:headEnd/>
            <a:tailEnd/>
          </a:ln>
          <a:effectLst/>
        </p:spPr>
        <p:txBody>
          <a:bodyPr>
            <a:spAutoFit/>
          </a:bodyPr>
          <a:lstStyle/>
          <a:p>
            <a:pPr>
              <a:lnSpc>
                <a:spcPct val="100000"/>
              </a:lnSpc>
              <a:buClrTx/>
              <a:buSzTx/>
              <a:buFontTx/>
              <a:buNone/>
            </a:pPr>
            <a:r>
              <a:rPr kumimoji="1" lang="en-US" altLang="en-US" sz="2800" b="1" dirty="0" smtClean="0">
                <a:solidFill>
                  <a:schemeClr val="accent2"/>
                </a:solidFill>
                <a:effectLst>
                  <a:outerShdw blurRad="38100" dist="38100" dir="2700000" algn="tl">
                    <a:srgbClr val="000000"/>
                  </a:outerShdw>
                </a:effectLst>
              </a:rPr>
              <a:t>6- Prices </a:t>
            </a:r>
            <a:r>
              <a:rPr kumimoji="1" lang="en-US" altLang="en-US" sz="2800" b="1" dirty="0">
                <a:solidFill>
                  <a:schemeClr val="accent2"/>
                </a:solidFill>
                <a:effectLst>
                  <a:outerShdw blurRad="38100" dist="38100" dir="2700000" algn="tl">
                    <a:srgbClr val="000000"/>
                  </a:outerShdw>
                </a:effectLst>
              </a:rPr>
              <a:t>in National Accounts</a:t>
            </a:r>
            <a:r>
              <a:rPr kumimoji="1" lang="tr-TR" altLang="en-US" sz="2800" dirty="0">
                <a:solidFill>
                  <a:schemeClr val="accent2"/>
                </a:solidFill>
              </a:rPr>
              <a:t> </a:t>
            </a:r>
            <a:endParaRPr lang="tr-TR" sz="2800" b="1" dirty="0">
              <a:solidFill>
                <a:schemeClr val="accent2"/>
              </a:solidFill>
              <a:effectLst>
                <a:outerShdw blurRad="38100" dist="38100" dir="2700000" algn="tl">
                  <a:srgbClr val="000000"/>
                </a:outerShdw>
              </a:effectLst>
            </a:endParaRPr>
          </a:p>
        </p:txBody>
      </p:sp>
      <p:sp>
        <p:nvSpPr>
          <p:cNvPr id="207879" name="Rectangle 7"/>
          <p:cNvSpPr>
            <a:spLocks noChangeArrowheads="1"/>
          </p:cNvSpPr>
          <p:nvPr/>
        </p:nvSpPr>
        <p:spPr bwMode="auto">
          <a:xfrm>
            <a:off x="250825" y="1628775"/>
            <a:ext cx="8713788" cy="830997"/>
          </a:xfrm>
          <a:prstGeom prst="rect">
            <a:avLst/>
          </a:prstGeom>
          <a:noFill/>
          <a:ln w="9525">
            <a:noFill/>
            <a:miter lim="800000"/>
            <a:headEnd/>
            <a:tailEnd/>
          </a:ln>
          <a:effectLst/>
        </p:spPr>
        <p:txBody>
          <a:bodyPr>
            <a:spAutoFit/>
          </a:bodyPr>
          <a:lstStyle/>
          <a:p>
            <a:pPr algn="just" rtl="0">
              <a:lnSpc>
                <a:spcPct val="100000"/>
              </a:lnSpc>
              <a:buFontTx/>
              <a:buNone/>
            </a:pPr>
            <a:r>
              <a:rPr kumimoji="1" lang="en-US" altLang="en-US" sz="2400" dirty="0"/>
              <a:t>Supply-use tables and input-output tables can be valued at basic prices or producer’s prices with produced goods and services values</a:t>
            </a:r>
            <a:r>
              <a:rPr kumimoji="1" lang="tr-TR" altLang="en-US" sz="2400" dirty="0"/>
              <a:t>.  </a:t>
            </a:r>
            <a:endParaRPr kumimoji="1" lang="en-US" altLang="en-US" sz="2400" dirty="0"/>
          </a:p>
        </p:txBody>
      </p:sp>
      <p:sp>
        <p:nvSpPr>
          <p:cNvPr id="207880" name="Rectangle 8"/>
          <p:cNvSpPr>
            <a:spLocks noChangeArrowheads="1"/>
          </p:cNvSpPr>
          <p:nvPr/>
        </p:nvSpPr>
        <p:spPr bwMode="auto">
          <a:xfrm>
            <a:off x="250825" y="3141663"/>
            <a:ext cx="8208963" cy="420687"/>
          </a:xfrm>
          <a:prstGeom prst="rect">
            <a:avLst/>
          </a:prstGeom>
          <a:noFill/>
          <a:ln w="9525" algn="ctr">
            <a:noFill/>
            <a:miter lim="800000"/>
            <a:headEnd/>
            <a:tailEnd/>
          </a:ln>
          <a:effectLst/>
        </p:spPr>
        <p:txBody>
          <a:bodyPr>
            <a:spAutoFit/>
          </a:bodyPr>
          <a:lstStyle/>
          <a:p>
            <a:pPr algn="l" rtl="0">
              <a:lnSpc>
                <a:spcPct val="90000"/>
              </a:lnSpc>
              <a:spcBef>
                <a:spcPct val="20000"/>
              </a:spcBef>
              <a:buSzPct val="80000"/>
              <a:buFont typeface="Wingdings" pitchFamily="2" charset="2"/>
              <a:buNone/>
            </a:pPr>
            <a:r>
              <a:rPr kumimoji="1" lang="en-US" altLang="en-US" sz="2400" dirty="0" smtClean="0"/>
              <a:t>SNA </a:t>
            </a:r>
            <a:r>
              <a:rPr kumimoji="1" lang="en-US" altLang="en-US" sz="2400" dirty="0"/>
              <a:t>93 suggest accounts at basic prices</a:t>
            </a:r>
            <a:r>
              <a:rPr kumimoji="1" lang="tr-TR" altLang="en-US" sz="2400" dirty="0"/>
              <a:t> </a:t>
            </a:r>
            <a:endParaRPr kumimoji="1" lang="en-US" altLang="en-US" sz="2400" dirty="0"/>
          </a:p>
        </p:txBody>
      </p:sp>
      <p:sp>
        <p:nvSpPr>
          <p:cNvPr id="207881" name="Rectangle 9"/>
          <p:cNvSpPr>
            <a:spLocks noChangeArrowheads="1"/>
          </p:cNvSpPr>
          <p:nvPr/>
        </p:nvSpPr>
        <p:spPr bwMode="auto">
          <a:xfrm>
            <a:off x="323850" y="3983038"/>
            <a:ext cx="8569325" cy="895350"/>
          </a:xfrm>
          <a:prstGeom prst="rect">
            <a:avLst/>
          </a:prstGeom>
          <a:noFill/>
          <a:ln w="9525" algn="ctr">
            <a:noFill/>
            <a:miter lim="800000"/>
            <a:headEnd/>
            <a:tailEnd/>
          </a:ln>
          <a:effectLst/>
        </p:spPr>
        <p:txBody>
          <a:bodyPr>
            <a:spAutoFit/>
          </a:bodyPr>
          <a:lstStyle/>
          <a:p>
            <a:pPr algn="l" rtl="0">
              <a:lnSpc>
                <a:spcPct val="110000"/>
              </a:lnSpc>
              <a:spcBef>
                <a:spcPct val="20000"/>
              </a:spcBef>
              <a:buClr>
                <a:srgbClr val="B6B6B6"/>
              </a:buClr>
              <a:buSzPct val="80000"/>
              <a:buFont typeface="Wingdings" pitchFamily="2" charset="2"/>
              <a:buNone/>
            </a:pPr>
            <a:r>
              <a:rPr kumimoji="1" lang="en-US" altLang="en-US" sz="2400" dirty="0"/>
              <a:t>Tables at producer’s prices can be converted at a basic prices </a:t>
            </a:r>
            <a:r>
              <a:rPr kumimoji="1" lang="tr-TR" altLang="en-US" sz="2400" dirty="0"/>
              <a:t>by </a:t>
            </a:r>
            <a:r>
              <a:rPr kumimoji="1" lang="en-US" altLang="en-US" sz="2400" dirty="0"/>
              <a:t>using </a:t>
            </a:r>
            <a:r>
              <a:rPr kumimoji="1" lang="tr-TR" altLang="en-US" sz="2400" dirty="0"/>
              <a:t>matrix of </a:t>
            </a:r>
            <a:r>
              <a:rPr kumimoji="1" lang="en-US" altLang="en-US" sz="2400" dirty="0"/>
              <a:t>tax</a:t>
            </a:r>
            <a:r>
              <a:rPr kumimoji="1" lang="tr-TR" altLang="en-US" sz="2400" dirty="0"/>
              <a:t>es</a:t>
            </a:r>
            <a:r>
              <a:rPr kumimoji="1" lang="en-US" altLang="en-US" sz="2400" dirty="0"/>
              <a:t> </a:t>
            </a:r>
            <a:r>
              <a:rPr kumimoji="1" lang="tr-TR" altLang="en-US" sz="2400" dirty="0"/>
              <a:t>less</a:t>
            </a:r>
            <a:r>
              <a:rPr kumimoji="1" lang="en-US" altLang="en-US" sz="2400" dirty="0"/>
              <a:t> subsidies on products</a:t>
            </a:r>
            <a:r>
              <a:rPr kumimoji="1" lang="tr-TR" altLang="en-US" sz="2400" dirty="0"/>
              <a:t>.</a:t>
            </a:r>
            <a:endParaRPr kumimoji="1" lang="en-US" altLang="en-US" sz="24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899" name="Rectangle 3"/>
          <p:cNvSpPr>
            <a:spLocks noChangeArrowheads="1"/>
          </p:cNvSpPr>
          <p:nvPr/>
        </p:nvSpPr>
        <p:spPr bwMode="auto">
          <a:xfrm>
            <a:off x="6516688" y="6381750"/>
            <a:ext cx="2133600" cy="476250"/>
          </a:xfrm>
          <a:prstGeom prst="rect">
            <a:avLst/>
          </a:prstGeom>
          <a:noFill/>
          <a:ln w="9525">
            <a:noFill/>
            <a:miter lim="800000"/>
            <a:headEnd/>
            <a:tailEnd/>
          </a:ln>
          <a:effectLst/>
        </p:spPr>
        <p:txBody>
          <a:bodyPr/>
          <a:lstStyle/>
          <a:p>
            <a:pPr algn="r">
              <a:lnSpc>
                <a:spcPct val="100000"/>
              </a:lnSpc>
              <a:buClrTx/>
              <a:buSzTx/>
              <a:buFontTx/>
              <a:buNone/>
            </a:pPr>
            <a:endParaRPr lang="ar-EG" sz="1200" b="1">
              <a:solidFill>
                <a:srgbClr val="005A74"/>
              </a:solidFill>
            </a:endParaRPr>
          </a:p>
        </p:txBody>
      </p:sp>
      <p:sp>
        <p:nvSpPr>
          <p:cNvPr id="208902" name="Rectangle 6"/>
          <p:cNvSpPr>
            <a:spLocks noChangeArrowheads="1"/>
          </p:cNvSpPr>
          <p:nvPr/>
        </p:nvSpPr>
        <p:spPr bwMode="auto">
          <a:xfrm>
            <a:off x="684213" y="692150"/>
            <a:ext cx="8135937" cy="954107"/>
          </a:xfrm>
          <a:prstGeom prst="rect">
            <a:avLst/>
          </a:prstGeom>
          <a:noFill/>
          <a:ln w="9525">
            <a:noFill/>
            <a:miter lim="800000"/>
            <a:headEnd/>
            <a:tailEnd/>
          </a:ln>
          <a:effectLst/>
        </p:spPr>
        <p:txBody>
          <a:bodyPr>
            <a:spAutoFit/>
          </a:bodyPr>
          <a:lstStyle/>
          <a:p>
            <a:r>
              <a:rPr kumimoji="1" lang="en-US" altLang="en-US" sz="2800" b="1" dirty="0" smtClean="0">
                <a:solidFill>
                  <a:schemeClr val="accent2"/>
                </a:solidFill>
                <a:effectLst>
                  <a:outerShdw blurRad="38100" dist="38100" dir="2700000" algn="tl">
                    <a:srgbClr val="000000"/>
                  </a:outerShdw>
                </a:effectLst>
              </a:rPr>
              <a:t>6- Prices in National Accounts        </a:t>
            </a:r>
            <a:r>
              <a:rPr kumimoji="1" lang="en-US" altLang="en-US" sz="2800" b="1" dirty="0" smtClean="0">
                <a:solidFill>
                  <a:schemeClr val="accent2"/>
                </a:solidFill>
                <a:effectLst>
                  <a:outerShdw blurRad="38100" dist="38100" dir="2700000" algn="tl">
                    <a:srgbClr val="000000">
                      <a:alpha val="43137"/>
                    </a:srgbClr>
                  </a:outerShdw>
                </a:effectLst>
              </a:rPr>
              <a:t>(cont</a:t>
            </a:r>
            <a:r>
              <a:rPr kumimoji="1" lang="ar-EG" altLang="en-US" sz="2800" b="1" dirty="0" smtClean="0">
                <a:solidFill>
                  <a:schemeClr val="accent2"/>
                </a:solidFill>
                <a:effectLst>
                  <a:outerShdw blurRad="38100" dist="38100" dir="2700000" algn="tl">
                    <a:srgbClr val="000000">
                      <a:alpha val="43137"/>
                    </a:srgbClr>
                  </a:outerShdw>
                </a:effectLst>
              </a:rPr>
              <a:t>’</a:t>
            </a:r>
            <a:r>
              <a:rPr kumimoji="1" lang="en-US" altLang="en-US" sz="2800" b="1" dirty="0" smtClean="0">
                <a:solidFill>
                  <a:schemeClr val="accent2"/>
                </a:solidFill>
                <a:effectLst>
                  <a:outerShdw blurRad="38100" dist="38100" dir="2700000" algn="tl">
                    <a:srgbClr val="000000">
                      <a:alpha val="43137"/>
                    </a:srgbClr>
                  </a:outerShdw>
                </a:effectLst>
              </a:rPr>
              <a:t>d)</a:t>
            </a:r>
            <a:endParaRPr kumimoji="1" lang="en-US" altLang="en-US" sz="3600" b="1" dirty="0" smtClean="0">
              <a:solidFill>
                <a:schemeClr val="accent2"/>
              </a:solidFill>
              <a:effectLst>
                <a:outerShdw blurRad="38100" dist="38100" dir="2700000" algn="tl">
                  <a:srgbClr val="000000">
                    <a:alpha val="43137"/>
                  </a:srgbClr>
                </a:outerShdw>
              </a:effectLst>
            </a:endParaRPr>
          </a:p>
          <a:p>
            <a:pPr>
              <a:lnSpc>
                <a:spcPct val="100000"/>
              </a:lnSpc>
              <a:buClrTx/>
              <a:buSzTx/>
              <a:buFontTx/>
              <a:buNone/>
            </a:pPr>
            <a:r>
              <a:rPr kumimoji="1" lang="tr-TR" altLang="en-US" sz="2800" dirty="0" smtClean="0">
                <a:solidFill>
                  <a:schemeClr val="accent2"/>
                </a:solidFill>
              </a:rPr>
              <a:t> </a:t>
            </a:r>
            <a:endParaRPr lang="tr-TR" sz="2800" b="1" dirty="0">
              <a:solidFill>
                <a:schemeClr val="accent2"/>
              </a:solidFill>
              <a:effectLst>
                <a:outerShdw blurRad="38100" dist="38100" dir="2700000" algn="tl">
                  <a:srgbClr val="000000"/>
                </a:outerShdw>
              </a:effectLst>
            </a:endParaRPr>
          </a:p>
        </p:txBody>
      </p:sp>
      <p:sp>
        <p:nvSpPr>
          <p:cNvPr id="208903" name="Rectangle 7"/>
          <p:cNvSpPr>
            <a:spLocks noChangeArrowheads="1"/>
          </p:cNvSpPr>
          <p:nvPr/>
        </p:nvSpPr>
        <p:spPr bwMode="auto">
          <a:xfrm>
            <a:off x="250825" y="1341438"/>
            <a:ext cx="8713788" cy="493712"/>
          </a:xfrm>
          <a:prstGeom prst="rect">
            <a:avLst/>
          </a:prstGeom>
          <a:noFill/>
          <a:ln w="9525">
            <a:noFill/>
            <a:miter lim="800000"/>
            <a:headEnd/>
            <a:tailEnd/>
          </a:ln>
          <a:effectLst/>
        </p:spPr>
        <p:txBody>
          <a:bodyPr>
            <a:spAutoFit/>
          </a:bodyPr>
          <a:lstStyle/>
          <a:p>
            <a:pPr algn="l" rtl="0">
              <a:lnSpc>
                <a:spcPct val="110000"/>
              </a:lnSpc>
              <a:buFontTx/>
              <a:buNone/>
            </a:pPr>
            <a:r>
              <a:rPr kumimoji="1" lang="tr-TR" altLang="en-US" sz="2400" dirty="0"/>
              <a:t>There are three types prices in the system.</a:t>
            </a:r>
            <a:r>
              <a:rPr kumimoji="1" lang="tr-TR" altLang="en-US" dirty="0">
                <a:solidFill>
                  <a:schemeClr val="bg2"/>
                </a:solidFill>
              </a:rPr>
              <a:t>   </a:t>
            </a:r>
            <a:endParaRPr lang="en-GB" sz="2400" dirty="0"/>
          </a:p>
        </p:txBody>
      </p:sp>
      <p:sp>
        <p:nvSpPr>
          <p:cNvPr id="208904" name="Rectangle 8"/>
          <p:cNvSpPr>
            <a:spLocks noChangeArrowheads="1"/>
          </p:cNvSpPr>
          <p:nvPr/>
        </p:nvSpPr>
        <p:spPr bwMode="auto">
          <a:xfrm>
            <a:off x="250825" y="1916113"/>
            <a:ext cx="8642350" cy="1421928"/>
          </a:xfrm>
          <a:prstGeom prst="rect">
            <a:avLst/>
          </a:prstGeom>
          <a:noFill/>
          <a:ln w="9525" algn="ctr">
            <a:noFill/>
            <a:miter lim="800000"/>
            <a:headEnd/>
            <a:tailEnd/>
          </a:ln>
          <a:effectLst/>
        </p:spPr>
        <p:txBody>
          <a:bodyPr>
            <a:spAutoFit/>
          </a:bodyPr>
          <a:lstStyle/>
          <a:p>
            <a:pPr algn="just" rtl="0">
              <a:lnSpc>
                <a:spcPct val="90000"/>
              </a:lnSpc>
              <a:spcBef>
                <a:spcPct val="50000"/>
              </a:spcBef>
              <a:buSzPct val="80000"/>
              <a:buFont typeface="Wingdings" pitchFamily="2" charset="2"/>
              <a:buNone/>
            </a:pPr>
            <a:r>
              <a:rPr kumimoji="1" lang="tr-TR" altLang="en-US" sz="2400" b="1" dirty="0"/>
              <a:t>Basic prices:</a:t>
            </a:r>
            <a:r>
              <a:rPr kumimoji="1" lang="tr-TR" altLang="en-US" sz="2400" dirty="0"/>
              <a:t> The basic price is the amount receivable by producer from the purchaser for a unit of a good or service produced as output minus any tax payable and plus any subsidy receivable, on that unit as a sequence of its production or sale. </a:t>
            </a:r>
            <a:endParaRPr kumimoji="1" lang="en-US" altLang="en-US" sz="2400" dirty="0"/>
          </a:p>
        </p:txBody>
      </p:sp>
      <p:sp>
        <p:nvSpPr>
          <p:cNvPr id="208905" name="Rectangle 9"/>
          <p:cNvSpPr>
            <a:spLocks noChangeArrowheads="1"/>
          </p:cNvSpPr>
          <p:nvPr/>
        </p:nvSpPr>
        <p:spPr bwMode="auto">
          <a:xfrm>
            <a:off x="179388" y="3283204"/>
            <a:ext cx="8713787" cy="1296987"/>
          </a:xfrm>
          <a:prstGeom prst="rect">
            <a:avLst/>
          </a:prstGeom>
          <a:noFill/>
          <a:ln w="9525" algn="ctr">
            <a:noFill/>
            <a:miter lim="800000"/>
            <a:headEnd/>
            <a:tailEnd/>
          </a:ln>
          <a:effectLst/>
        </p:spPr>
        <p:txBody>
          <a:bodyPr>
            <a:spAutoFit/>
          </a:bodyPr>
          <a:lstStyle/>
          <a:p>
            <a:pPr algn="l" rtl="0">
              <a:lnSpc>
                <a:spcPct val="110000"/>
              </a:lnSpc>
              <a:spcBef>
                <a:spcPct val="20000"/>
              </a:spcBef>
              <a:buSzPct val="80000"/>
              <a:buFont typeface="Wingdings" pitchFamily="2" charset="2"/>
              <a:buNone/>
            </a:pPr>
            <a:r>
              <a:rPr kumimoji="1" lang="en-US" altLang="en-US" sz="2400" b="1" dirty="0"/>
              <a:t>P</a:t>
            </a:r>
            <a:r>
              <a:rPr kumimoji="1" lang="tr-TR" altLang="en-US" sz="2400" b="1" dirty="0"/>
              <a:t>roducers’ prices:</a:t>
            </a:r>
            <a:r>
              <a:rPr kumimoji="1" lang="tr-TR" altLang="en-US" sz="2400" dirty="0"/>
              <a:t>The producer’s price may exceed the basic price by the amount of the value of any taxes less subsidies on the product.</a:t>
            </a:r>
            <a:endParaRPr kumimoji="1" lang="en-US" altLang="en-US" sz="2400" dirty="0"/>
          </a:p>
        </p:txBody>
      </p:sp>
      <p:sp>
        <p:nvSpPr>
          <p:cNvPr id="208906" name="Rectangle 10"/>
          <p:cNvSpPr>
            <a:spLocks noChangeArrowheads="1"/>
          </p:cNvSpPr>
          <p:nvPr/>
        </p:nvSpPr>
        <p:spPr bwMode="auto">
          <a:xfrm>
            <a:off x="250825" y="4628317"/>
            <a:ext cx="8713788" cy="1089529"/>
          </a:xfrm>
          <a:prstGeom prst="rect">
            <a:avLst/>
          </a:prstGeom>
          <a:noFill/>
          <a:ln w="9525" algn="ctr">
            <a:noFill/>
            <a:miter lim="800000"/>
            <a:headEnd/>
            <a:tailEnd/>
          </a:ln>
          <a:effectLst/>
        </p:spPr>
        <p:txBody>
          <a:bodyPr>
            <a:spAutoFit/>
          </a:bodyPr>
          <a:lstStyle/>
          <a:p>
            <a:pPr algn="just" rtl="0">
              <a:lnSpc>
                <a:spcPct val="90000"/>
              </a:lnSpc>
              <a:spcBef>
                <a:spcPct val="20000"/>
              </a:spcBef>
              <a:buClr>
                <a:srgbClr val="B6B6B6"/>
              </a:buClr>
              <a:buSzPct val="80000"/>
              <a:buFont typeface="Wingdings" pitchFamily="2" charset="2"/>
              <a:buNone/>
            </a:pPr>
            <a:r>
              <a:rPr kumimoji="1" lang="tr-TR" altLang="en-US" sz="2400" b="1" i="1" dirty="0"/>
              <a:t>Purchasers’ prices:</a:t>
            </a:r>
            <a:r>
              <a:rPr kumimoji="1" lang="tr-TR" altLang="en-US" sz="2400" dirty="0"/>
              <a:t> The purchaser buys directly from the producer, the purchaser’s price may exceed  the producer’s price by the amount of the values trade and transport margins.</a:t>
            </a:r>
            <a:endParaRPr kumimoji="1" lang="en-US" altLang="en-US" sz="24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3" name="Rectangle 5"/>
          <p:cNvSpPr>
            <a:spLocks noChangeArrowheads="1"/>
          </p:cNvSpPr>
          <p:nvPr/>
        </p:nvSpPr>
        <p:spPr bwMode="auto">
          <a:xfrm>
            <a:off x="2160588" y="1268413"/>
            <a:ext cx="6318250" cy="431800"/>
          </a:xfrm>
          <a:prstGeom prst="rect">
            <a:avLst/>
          </a:prstGeom>
          <a:noFill/>
          <a:ln w="9525">
            <a:noFill/>
            <a:miter lim="800000"/>
            <a:headEnd/>
            <a:tailEnd/>
          </a:ln>
          <a:effectLst/>
        </p:spPr>
        <p:txBody>
          <a:bodyPr lIns="73381" tIns="36690" rIns="73381" bIns="36690"/>
          <a:lstStyle/>
          <a:p>
            <a:pPr marL="393700" defTabSz="942975">
              <a:lnSpc>
                <a:spcPct val="120000"/>
              </a:lnSpc>
              <a:spcBef>
                <a:spcPct val="20000"/>
              </a:spcBef>
              <a:buClrTx/>
              <a:buSzTx/>
              <a:buFontTx/>
              <a:buNone/>
            </a:pPr>
            <a:r>
              <a:rPr lang="en-GB" altLang="en-US" sz="2400" b="1" i="1" dirty="0">
                <a:solidFill>
                  <a:srgbClr val="00B050"/>
                </a:solidFill>
                <a:latin typeface="Tahoma" pitchFamily="34" charset="0"/>
              </a:rPr>
              <a:t>Purchaser’s prices</a:t>
            </a:r>
            <a:r>
              <a:rPr lang="tr-TR" altLang="en-US" sz="2400" b="1" i="1" dirty="0">
                <a:solidFill>
                  <a:srgbClr val="00B050"/>
                </a:solidFill>
                <a:latin typeface="Tahoma" pitchFamily="34" charset="0"/>
              </a:rPr>
              <a:t> </a:t>
            </a:r>
            <a:r>
              <a:rPr lang="tr-TR" altLang="en-US" sz="2400" b="1" dirty="0">
                <a:solidFill>
                  <a:srgbClr val="00B050"/>
                </a:solidFill>
                <a:latin typeface="Tahoma" pitchFamily="34" charset="0"/>
              </a:rPr>
              <a:t>   </a:t>
            </a:r>
            <a:endParaRPr lang="en-US" altLang="en-US" sz="2400" b="1" dirty="0">
              <a:solidFill>
                <a:srgbClr val="00B050"/>
              </a:solidFill>
              <a:latin typeface="Tahoma" pitchFamily="34" charset="0"/>
            </a:endParaRPr>
          </a:p>
        </p:txBody>
      </p:sp>
      <p:sp>
        <p:nvSpPr>
          <p:cNvPr id="217094" name="Rectangle 6"/>
          <p:cNvSpPr>
            <a:spLocks noChangeArrowheads="1"/>
          </p:cNvSpPr>
          <p:nvPr/>
        </p:nvSpPr>
        <p:spPr bwMode="auto">
          <a:xfrm>
            <a:off x="665163" y="3933825"/>
            <a:ext cx="1939925" cy="358775"/>
          </a:xfrm>
          <a:prstGeom prst="rect">
            <a:avLst/>
          </a:prstGeom>
          <a:noFill/>
          <a:ln w="9525">
            <a:noFill/>
            <a:miter lim="800000"/>
            <a:headEnd/>
            <a:tailEnd/>
          </a:ln>
          <a:effectLst/>
        </p:spPr>
        <p:txBody>
          <a:bodyPr lIns="73381" tIns="36690" rIns="73381" bIns="36690"/>
          <a:lstStyle/>
          <a:p>
            <a:pPr marL="196850" defTabSz="942975">
              <a:lnSpc>
                <a:spcPct val="90000"/>
              </a:lnSpc>
              <a:spcBef>
                <a:spcPct val="20000"/>
              </a:spcBef>
              <a:buClrTx/>
              <a:buSzTx/>
              <a:buFontTx/>
              <a:buNone/>
            </a:pPr>
            <a:r>
              <a:rPr kumimoji="1" lang="tr-TR" altLang="en-US" sz="2400" b="1" i="1" dirty="0">
                <a:solidFill>
                  <a:srgbClr val="7030A0"/>
                </a:solidFill>
                <a:effectLst>
                  <a:outerShdw blurRad="38100" dist="38100" dir="2700000" algn="tl">
                    <a:srgbClr val="000000"/>
                  </a:outerShdw>
                </a:effectLst>
              </a:rPr>
              <a:t>Minus</a:t>
            </a:r>
            <a:endParaRPr kumimoji="1" lang="en-US" altLang="en-US" sz="2400" b="1" i="1" dirty="0">
              <a:solidFill>
                <a:srgbClr val="7030A0"/>
              </a:solidFill>
              <a:effectLst>
                <a:outerShdw blurRad="38100" dist="38100" dir="2700000" algn="tl">
                  <a:srgbClr val="000000"/>
                </a:outerShdw>
              </a:effectLst>
            </a:endParaRPr>
          </a:p>
        </p:txBody>
      </p:sp>
      <p:sp>
        <p:nvSpPr>
          <p:cNvPr id="217095" name="Rectangle 7"/>
          <p:cNvSpPr>
            <a:spLocks noChangeArrowheads="1"/>
          </p:cNvSpPr>
          <p:nvPr/>
        </p:nvSpPr>
        <p:spPr bwMode="auto">
          <a:xfrm>
            <a:off x="657225" y="835025"/>
            <a:ext cx="8218488" cy="361950"/>
          </a:xfrm>
          <a:prstGeom prst="rect">
            <a:avLst/>
          </a:prstGeom>
          <a:noFill/>
          <a:ln w="9525">
            <a:noFill/>
            <a:miter lim="800000"/>
            <a:headEnd/>
            <a:tailEnd/>
          </a:ln>
          <a:effectLst/>
        </p:spPr>
        <p:txBody>
          <a:bodyPr lIns="73381" tIns="36690" rIns="73381" bIns="36690" anchor="ctr"/>
          <a:lstStyle/>
          <a:p>
            <a:r>
              <a:rPr kumimoji="1" lang="en-US" altLang="en-US" sz="2800" b="1" dirty="0" smtClean="0">
                <a:solidFill>
                  <a:schemeClr val="accent2"/>
                </a:solidFill>
                <a:effectLst>
                  <a:outerShdw blurRad="38100" dist="38100" dir="2700000" algn="tl">
                    <a:srgbClr val="000000"/>
                  </a:outerShdw>
                </a:effectLst>
              </a:rPr>
              <a:t>6- Prices in National Accounts   </a:t>
            </a:r>
            <a:r>
              <a:rPr kumimoji="1" lang="en-US" altLang="en-US" sz="2800" b="1" dirty="0" smtClean="0">
                <a:solidFill>
                  <a:schemeClr val="accent2"/>
                </a:solidFill>
                <a:effectLst>
                  <a:outerShdw blurRad="38100" dist="38100" dir="2700000" algn="tl">
                    <a:srgbClr val="000000">
                      <a:alpha val="43137"/>
                    </a:srgbClr>
                  </a:outerShdw>
                </a:effectLst>
              </a:rPr>
              <a:t>(cont</a:t>
            </a:r>
            <a:r>
              <a:rPr kumimoji="1" lang="ar-EG" altLang="en-US" sz="2800" b="1" dirty="0" smtClean="0">
                <a:solidFill>
                  <a:schemeClr val="accent2"/>
                </a:solidFill>
                <a:effectLst>
                  <a:outerShdw blurRad="38100" dist="38100" dir="2700000" algn="tl">
                    <a:srgbClr val="000000">
                      <a:alpha val="43137"/>
                    </a:srgbClr>
                  </a:outerShdw>
                </a:effectLst>
              </a:rPr>
              <a:t>’</a:t>
            </a:r>
            <a:r>
              <a:rPr kumimoji="1" lang="en-US" altLang="en-US" sz="2800" b="1" dirty="0" smtClean="0">
                <a:solidFill>
                  <a:schemeClr val="accent2"/>
                </a:solidFill>
                <a:effectLst>
                  <a:outerShdw blurRad="38100" dist="38100" dir="2700000" algn="tl">
                    <a:srgbClr val="000000">
                      <a:alpha val="43137"/>
                    </a:srgbClr>
                  </a:outerShdw>
                </a:effectLst>
              </a:rPr>
              <a:t>d)</a:t>
            </a:r>
            <a:r>
              <a:rPr kumimoji="1" lang="tr-TR" altLang="en-US" sz="2800" dirty="0" smtClean="0">
                <a:solidFill>
                  <a:schemeClr val="accent2"/>
                </a:solidFill>
              </a:rPr>
              <a:t> </a:t>
            </a:r>
            <a:endParaRPr lang="tr-TR" sz="2800" b="1" dirty="0">
              <a:solidFill>
                <a:schemeClr val="accent2"/>
              </a:solidFill>
              <a:effectLst>
                <a:outerShdw blurRad="38100" dist="38100" dir="2700000" algn="tl">
                  <a:srgbClr val="000000"/>
                </a:outerShdw>
              </a:effectLst>
            </a:endParaRPr>
          </a:p>
        </p:txBody>
      </p:sp>
      <p:sp>
        <p:nvSpPr>
          <p:cNvPr id="217096" name="Rectangle 8"/>
          <p:cNvSpPr>
            <a:spLocks noChangeArrowheads="1"/>
          </p:cNvSpPr>
          <p:nvPr/>
        </p:nvSpPr>
        <p:spPr bwMode="auto">
          <a:xfrm>
            <a:off x="720725" y="4652963"/>
            <a:ext cx="1439863" cy="360362"/>
          </a:xfrm>
          <a:prstGeom prst="rect">
            <a:avLst/>
          </a:prstGeom>
          <a:noFill/>
          <a:ln w="9525">
            <a:noFill/>
            <a:miter lim="800000"/>
            <a:headEnd/>
            <a:tailEnd/>
          </a:ln>
          <a:effectLst/>
        </p:spPr>
        <p:txBody>
          <a:bodyPr lIns="73381" tIns="36690" rIns="73381" bIns="36690"/>
          <a:lstStyle/>
          <a:p>
            <a:pPr defTabSz="942975">
              <a:lnSpc>
                <a:spcPct val="90000"/>
              </a:lnSpc>
              <a:spcBef>
                <a:spcPct val="20000"/>
              </a:spcBef>
              <a:buClr>
                <a:srgbClr val="B6B6B6"/>
              </a:buClr>
              <a:buSzTx/>
              <a:buFontTx/>
              <a:buNone/>
            </a:pPr>
            <a:r>
              <a:rPr kumimoji="1" lang="tr-TR" altLang="en-US" sz="2400" b="1" i="1" dirty="0">
                <a:solidFill>
                  <a:srgbClr val="7030A0"/>
                </a:solidFill>
                <a:effectLst>
                  <a:outerShdw blurRad="38100" dist="38100" dir="2700000" algn="tl">
                    <a:srgbClr val="000000"/>
                  </a:outerShdw>
                </a:effectLst>
              </a:rPr>
              <a:t> Plus</a:t>
            </a:r>
            <a:endParaRPr kumimoji="1" lang="en-US" altLang="en-US" sz="2400" b="1" i="1" dirty="0">
              <a:solidFill>
                <a:srgbClr val="7030A0"/>
              </a:solidFill>
              <a:effectLst>
                <a:outerShdw blurRad="38100" dist="38100" dir="2700000" algn="tl">
                  <a:srgbClr val="000000"/>
                </a:outerShdw>
              </a:effectLst>
            </a:endParaRPr>
          </a:p>
        </p:txBody>
      </p:sp>
      <p:sp>
        <p:nvSpPr>
          <p:cNvPr id="217097" name="Rectangle 9"/>
          <p:cNvSpPr>
            <a:spLocks noChangeArrowheads="1"/>
          </p:cNvSpPr>
          <p:nvPr/>
        </p:nvSpPr>
        <p:spPr bwMode="auto">
          <a:xfrm>
            <a:off x="755650" y="2492375"/>
            <a:ext cx="1219200" cy="418055"/>
          </a:xfrm>
          <a:prstGeom prst="rect">
            <a:avLst/>
          </a:prstGeom>
          <a:noFill/>
          <a:ln w="9525">
            <a:noFill/>
            <a:miter lim="800000"/>
            <a:headEnd/>
            <a:tailEnd/>
          </a:ln>
          <a:effectLst/>
        </p:spPr>
        <p:txBody>
          <a:bodyPr lIns="71113" tIns="35556" rIns="71113" bIns="35556">
            <a:spAutoFit/>
          </a:bodyPr>
          <a:lstStyle/>
          <a:p>
            <a:pPr algn="l" defTabSz="711200" rtl="0">
              <a:lnSpc>
                <a:spcPct val="90000"/>
              </a:lnSpc>
              <a:spcBef>
                <a:spcPct val="50000"/>
              </a:spcBef>
              <a:buSzPct val="80000"/>
              <a:buFont typeface="Wingdings" pitchFamily="2" charset="2"/>
              <a:buNone/>
            </a:pPr>
            <a:r>
              <a:rPr kumimoji="1" lang="tr-TR" altLang="en-US" sz="2400" b="1" i="1" dirty="0">
                <a:solidFill>
                  <a:srgbClr val="7030A0"/>
                </a:solidFill>
                <a:effectLst>
                  <a:outerShdw blurRad="38100" dist="38100" dir="2700000" algn="tl">
                    <a:srgbClr val="000000"/>
                  </a:outerShdw>
                </a:effectLst>
              </a:rPr>
              <a:t>Minus</a:t>
            </a:r>
            <a:r>
              <a:rPr kumimoji="1" lang="tr-TR" altLang="en-US" sz="2500" dirty="0">
                <a:solidFill>
                  <a:schemeClr val="accent2"/>
                </a:solidFill>
                <a:effectLst>
                  <a:outerShdw blurRad="38100" dist="38100" dir="2700000" algn="tl">
                    <a:srgbClr val="000000"/>
                  </a:outerShdw>
                </a:effectLst>
                <a:latin typeface="Tahoma" pitchFamily="34" charset="0"/>
              </a:rPr>
              <a:t> </a:t>
            </a:r>
            <a:endParaRPr kumimoji="1" lang="en-US" altLang="en-US" sz="2500" dirty="0">
              <a:solidFill>
                <a:schemeClr val="accent2"/>
              </a:solidFill>
              <a:effectLst>
                <a:outerShdw blurRad="38100" dist="38100" dir="2700000" algn="tl">
                  <a:srgbClr val="000000"/>
                </a:outerShdw>
              </a:effectLst>
              <a:latin typeface="Tahoma" pitchFamily="34" charset="0"/>
            </a:endParaRPr>
          </a:p>
        </p:txBody>
      </p:sp>
      <p:sp>
        <p:nvSpPr>
          <p:cNvPr id="217098" name="Rectangle 10"/>
          <p:cNvSpPr>
            <a:spLocks noChangeArrowheads="1"/>
          </p:cNvSpPr>
          <p:nvPr/>
        </p:nvSpPr>
        <p:spPr bwMode="auto">
          <a:xfrm>
            <a:off x="2411413" y="2565400"/>
            <a:ext cx="6096000" cy="412750"/>
          </a:xfrm>
          <a:prstGeom prst="rect">
            <a:avLst/>
          </a:prstGeom>
          <a:noFill/>
          <a:ln w="9525">
            <a:noFill/>
            <a:miter lim="800000"/>
            <a:headEnd/>
            <a:tailEnd/>
          </a:ln>
          <a:effectLst/>
        </p:spPr>
        <p:txBody>
          <a:bodyPr lIns="71113" tIns="35556" rIns="71113" bIns="35556">
            <a:spAutoFit/>
          </a:bodyPr>
          <a:lstStyle/>
          <a:p>
            <a:pPr defTabSz="711200">
              <a:lnSpc>
                <a:spcPct val="90000"/>
              </a:lnSpc>
              <a:spcBef>
                <a:spcPct val="50000"/>
              </a:spcBef>
              <a:buSzPct val="80000"/>
              <a:buFont typeface="Wingdings" pitchFamily="2" charset="2"/>
              <a:buNone/>
            </a:pPr>
            <a:r>
              <a:rPr kumimoji="1" lang="tr-TR" altLang="en-US" sz="2500" b="1" i="1" dirty="0">
                <a:latin typeface="Tahoma" pitchFamily="34" charset="0"/>
              </a:rPr>
              <a:t>Trade and Transport</a:t>
            </a:r>
            <a:r>
              <a:rPr kumimoji="1" lang="tr-TR" altLang="en-US" sz="2500" dirty="0">
                <a:latin typeface="Tahoma" pitchFamily="34" charset="0"/>
              </a:rPr>
              <a:t>  </a:t>
            </a:r>
            <a:r>
              <a:rPr kumimoji="1" lang="tr-TR" altLang="en-US" sz="2500" b="1" i="1" dirty="0">
                <a:latin typeface="Tahoma" pitchFamily="34" charset="0"/>
              </a:rPr>
              <a:t>margins</a:t>
            </a:r>
            <a:r>
              <a:rPr kumimoji="1" lang="tr-TR" altLang="en-US" sz="2500" dirty="0">
                <a:solidFill>
                  <a:schemeClr val="bg2"/>
                </a:solidFill>
                <a:latin typeface="Tahoma" pitchFamily="34" charset="0"/>
              </a:rPr>
              <a:t>  </a:t>
            </a:r>
            <a:endParaRPr kumimoji="1" lang="en-US" altLang="en-US" sz="2500" dirty="0">
              <a:solidFill>
                <a:schemeClr val="bg2"/>
              </a:solidFill>
              <a:latin typeface="Tahoma" pitchFamily="34" charset="0"/>
            </a:endParaRPr>
          </a:p>
        </p:txBody>
      </p:sp>
      <p:sp>
        <p:nvSpPr>
          <p:cNvPr id="217099" name="Rectangle 11"/>
          <p:cNvSpPr>
            <a:spLocks noChangeArrowheads="1"/>
          </p:cNvSpPr>
          <p:nvPr/>
        </p:nvSpPr>
        <p:spPr bwMode="auto">
          <a:xfrm>
            <a:off x="831850" y="3213100"/>
            <a:ext cx="1163638" cy="418055"/>
          </a:xfrm>
          <a:prstGeom prst="rect">
            <a:avLst/>
          </a:prstGeom>
          <a:noFill/>
          <a:ln w="9525">
            <a:noFill/>
            <a:miter lim="800000"/>
            <a:headEnd/>
            <a:tailEnd/>
          </a:ln>
          <a:effectLst/>
        </p:spPr>
        <p:txBody>
          <a:bodyPr lIns="71113" tIns="35556" rIns="71113" bIns="35556">
            <a:spAutoFit/>
          </a:bodyPr>
          <a:lstStyle/>
          <a:p>
            <a:pPr defTabSz="711200">
              <a:lnSpc>
                <a:spcPct val="90000"/>
              </a:lnSpc>
              <a:spcBef>
                <a:spcPct val="50000"/>
              </a:spcBef>
              <a:buSzPct val="80000"/>
              <a:buFont typeface="Wingdings" pitchFamily="2" charset="2"/>
              <a:buNone/>
            </a:pPr>
            <a:r>
              <a:rPr kumimoji="1" lang="tr-TR" altLang="en-US" sz="2400" b="1" i="1" dirty="0">
                <a:solidFill>
                  <a:srgbClr val="FF0000"/>
                </a:solidFill>
                <a:effectLst>
                  <a:outerShdw blurRad="38100" dist="38100" dir="2700000" algn="tl">
                    <a:srgbClr val="000000"/>
                  </a:outerShdw>
                </a:effectLst>
              </a:rPr>
              <a:t>Equal</a:t>
            </a:r>
            <a:r>
              <a:rPr kumimoji="1" lang="tr-TR" altLang="en-US" sz="2500" dirty="0">
                <a:solidFill>
                  <a:srgbClr val="FF0000"/>
                </a:solidFill>
                <a:effectLst>
                  <a:outerShdw blurRad="38100" dist="38100" dir="2700000" algn="tl">
                    <a:srgbClr val="000000"/>
                  </a:outerShdw>
                </a:effectLst>
              </a:rPr>
              <a:t> </a:t>
            </a:r>
            <a:endParaRPr kumimoji="1" lang="en-US" altLang="en-US" sz="2500" dirty="0">
              <a:solidFill>
                <a:srgbClr val="FF0000"/>
              </a:solidFill>
              <a:effectLst>
                <a:outerShdw blurRad="38100" dist="38100" dir="2700000" algn="tl">
                  <a:srgbClr val="000000"/>
                </a:outerShdw>
              </a:effectLst>
            </a:endParaRPr>
          </a:p>
        </p:txBody>
      </p:sp>
      <p:sp>
        <p:nvSpPr>
          <p:cNvPr id="217100" name="Rectangle 12"/>
          <p:cNvSpPr>
            <a:spLocks noChangeArrowheads="1"/>
          </p:cNvSpPr>
          <p:nvPr/>
        </p:nvSpPr>
        <p:spPr bwMode="auto">
          <a:xfrm>
            <a:off x="2382838" y="3213100"/>
            <a:ext cx="4987925" cy="412750"/>
          </a:xfrm>
          <a:prstGeom prst="rect">
            <a:avLst/>
          </a:prstGeom>
          <a:noFill/>
          <a:ln w="9525">
            <a:noFill/>
            <a:miter lim="800000"/>
            <a:headEnd/>
            <a:tailEnd/>
          </a:ln>
          <a:effectLst/>
        </p:spPr>
        <p:txBody>
          <a:bodyPr lIns="71113" tIns="35556" rIns="71113" bIns="35556">
            <a:spAutoFit/>
          </a:bodyPr>
          <a:lstStyle/>
          <a:p>
            <a:pPr defTabSz="711200">
              <a:lnSpc>
                <a:spcPct val="90000"/>
              </a:lnSpc>
              <a:spcBef>
                <a:spcPct val="50000"/>
              </a:spcBef>
              <a:buSzPct val="80000"/>
              <a:buFont typeface="Wingdings" pitchFamily="2" charset="2"/>
              <a:buNone/>
            </a:pPr>
            <a:r>
              <a:rPr kumimoji="1" lang="tr-TR" altLang="en-US" sz="2500" b="1" i="1">
                <a:effectLst>
                  <a:outerShdw blurRad="38100" dist="38100" dir="2700000" algn="tl">
                    <a:srgbClr val="FFFFFF"/>
                  </a:outerShdw>
                </a:effectLst>
                <a:latin typeface="Tahoma" pitchFamily="34" charset="0"/>
              </a:rPr>
              <a:t>Producer Prices</a:t>
            </a:r>
            <a:r>
              <a:rPr kumimoji="1" lang="tr-TR" altLang="en-US" sz="2200">
                <a:latin typeface="Tahoma" pitchFamily="34" charset="0"/>
              </a:rPr>
              <a:t>  </a:t>
            </a:r>
            <a:endParaRPr kumimoji="1" lang="en-US" altLang="en-US" sz="2200">
              <a:latin typeface="Tahoma" pitchFamily="34" charset="0"/>
            </a:endParaRPr>
          </a:p>
        </p:txBody>
      </p:sp>
      <p:sp>
        <p:nvSpPr>
          <p:cNvPr id="217101" name="Rectangle 13"/>
          <p:cNvSpPr>
            <a:spLocks noChangeArrowheads="1"/>
          </p:cNvSpPr>
          <p:nvPr/>
        </p:nvSpPr>
        <p:spPr bwMode="auto">
          <a:xfrm>
            <a:off x="2339975" y="3860800"/>
            <a:ext cx="6318250" cy="412750"/>
          </a:xfrm>
          <a:prstGeom prst="rect">
            <a:avLst/>
          </a:prstGeom>
          <a:noFill/>
          <a:ln w="9525">
            <a:noFill/>
            <a:miter lim="800000"/>
            <a:headEnd/>
            <a:tailEnd/>
          </a:ln>
          <a:effectLst/>
        </p:spPr>
        <p:txBody>
          <a:bodyPr lIns="71113" tIns="35556" rIns="71113" bIns="35556">
            <a:spAutoFit/>
          </a:bodyPr>
          <a:lstStyle/>
          <a:p>
            <a:pPr defTabSz="711200">
              <a:lnSpc>
                <a:spcPct val="90000"/>
              </a:lnSpc>
              <a:spcBef>
                <a:spcPct val="50000"/>
              </a:spcBef>
              <a:buSzPct val="80000"/>
              <a:buFont typeface="Wingdings" pitchFamily="2" charset="2"/>
              <a:buNone/>
            </a:pPr>
            <a:r>
              <a:rPr kumimoji="1" lang="tr-TR" altLang="en-US" sz="2500" b="1" i="1" dirty="0">
                <a:solidFill>
                  <a:schemeClr val="bg2"/>
                </a:solidFill>
              </a:rPr>
              <a:t> </a:t>
            </a:r>
            <a:r>
              <a:rPr kumimoji="1" lang="tr-TR" altLang="en-US" sz="2500" b="1" i="1" dirty="0">
                <a:latin typeface="Tahoma" pitchFamily="34" charset="0"/>
              </a:rPr>
              <a:t>Taxes on the products (excl. VAT)</a:t>
            </a:r>
            <a:endParaRPr kumimoji="1" lang="en-US" altLang="en-US" sz="2500" dirty="0">
              <a:latin typeface="Tahoma" pitchFamily="34" charset="0"/>
            </a:endParaRPr>
          </a:p>
        </p:txBody>
      </p:sp>
      <p:sp>
        <p:nvSpPr>
          <p:cNvPr id="217102" name="Rectangle 14"/>
          <p:cNvSpPr>
            <a:spLocks noChangeArrowheads="1"/>
          </p:cNvSpPr>
          <p:nvPr/>
        </p:nvSpPr>
        <p:spPr bwMode="auto">
          <a:xfrm>
            <a:off x="2271713" y="4581525"/>
            <a:ext cx="6540500" cy="412750"/>
          </a:xfrm>
          <a:prstGeom prst="rect">
            <a:avLst/>
          </a:prstGeom>
          <a:noFill/>
          <a:ln w="9525">
            <a:noFill/>
            <a:miter lim="800000"/>
            <a:headEnd/>
            <a:tailEnd/>
          </a:ln>
          <a:effectLst/>
        </p:spPr>
        <p:txBody>
          <a:bodyPr lIns="71113" tIns="35556" rIns="71113" bIns="35556">
            <a:spAutoFit/>
          </a:bodyPr>
          <a:lstStyle/>
          <a:p>
            <a:pPr defTabSz="711200">
              <a:lnSpc>
                <a:spcPct val="90000"/>
              </a:lnSpc>
              <a:spcBef>
                <a:spcPct val="50000"/>
              </a:spcBef>
              <a:buSzPct val="80000"/>
              <a:buFont typeface="Wingdings" pitchFamily="2" charset="2"/>
              <a:buNone/>
            </a:pPr>
            <a:r>
              <a:rPr kumimoji="1" lang="tr-TR" altLang="en-US" sz="2500" b="1" i="1">
                <a:solidFill>
                  <a:schemeClr val="bg2"/>
                </a:solidFill>
              </a:rPr>
              <a:t>  </a:t>
            </a:r>
            <a:r>
              <a:rPr kumimoji="1" lang="tr-TR" altLang="en-US" sz="2500" b="1" i="1">
                <a:latin typeface="Tahoma" pitchFamily="34" charset="0"/>
              </a:rPr>
              <a:t>Subsidies on the products</a:t>
            </a:r>
            <a:r>
              <a:rPr kumimoji="1" lang="tr-TR" altLang="en-US" sz="2500">
                <a:latin typeface="Tahoma" pitchFamily="34" charset="0"/>
              </a:rPr>
              <a:t> </a:t>
            </a:r>
            <a:endParaRPr kumimoji="1" lang="en-US" altLang="en-US" sz="2500">
              <a:latin typeface="Tahoma" pitchFamily="34" charset="0"/>
            </a:endParaRPr>
          </a:p>
        </p:txBody>
      </p:sp>
      <p:sp>
        <p:nvSpPr>
          <p:cNvPr id="217103" name="Rectangle 15"/>
          <p:cNvSpPr>
            <a:spLocks noChangeArrowheads="1"/>
          </p:cNvSpPr>
          <p:nvPr/>
        </p:nvSpPr>
        <p:spPr bwMode="auto">
          <a:xfrm>
            <a:off x="720725" y="5229225"/>
            <a:ext cx="1662113" cy="418055"/>
          </a:xfrm>
          <a:prstGeom prst="rect">
            <a:avLst/>
          </a:prstGeom>
          <a:noFill/>
          <a:ln w="9525">
            <a:noFill/>
            <a:miter lim="800000"/>
            <a:headEnd/>
            <a:tailEnd/>
          </a:ln>
          <a:effectLst/>
        </p:spPr>
        <p:txBody>
          <a:bodyPr lIns="71113" tIns="35556" rIns="71113" bIns="35556">
            <a:spAutoFit/>
          </a:bodyPr>
          <a:lstStyle/>
          <a:p>
            <a:pPr defTabSz="711200">
              <a:lnSpc>
                <a:spcPct val="90000"/>
              </a:lnSpc>
              <a:spcBef>
                <a:spcPct val="50000"/>
              </a:spcBef>
              <a:buSzPct val="80000"/>
              <a:buFont typeface="Wingdings" pitchFamily="2" charset="2"/>
              <a:buNone/>
            </a:pPr>
            <a:r>
              <a:rPr kumimoji="1" lang="tr-TR" altLang="en-US" sz="2500" b="1" i="1" dirty="0">
                <a:solidFill>
                  <a:srgbClr val="FF0000"/>
                </a:solidFill>
              </a:rPr>
              <a:t> </a:t>
            </a:r>
            <a:r>
              <a:rPr kumimoji="1" lang="tr-TR" altLang="en-US" sz="2400" b="1" i="1" dirty="0">
                <a:solidFill>
                  <a:srgbClr val="FF0000"/>
                </a:solidFill>
                <a:effectLst>
                  <a:outerShdw blurRad="38100" dist="38100" dir="2700000" algn="tl">
                    <a:srgbClr val="000000"/>
                  </a:outerShdw>
                </a:effectLst>
              </a:rPr>
              <a:t>Equal</a:t>
            </a:r>
            <a:r>
              <a:rPr kumimoji="1" lang="tr-TR" altLang="en-US" sz="2200" b="1" dirty="0">
                <a:solidFill>
                  <a:srgbClr val="FF0000"/>
                </a:solidFill>
                <a:effectLst>
                  <a:outerShdw blurRad="38100" dist="38100" dir="2700000" algn="tl">
                    <a:srgbClr val="000000"/>
                  </a:outerShdw>
                </a:effectLst>
              </a:rPr>
              <a:t> </a:t>
            </a:r>
            <a:r>
              <a:rPr kumimoji="1" lang="tr-TR" altLang="en-US" sz="2500" b="1" dirty="0">
                <a:solidFill>
                  <a:srgbClr val="FF0000"/>
                </a:solidFill>
                <a:effectLst>
                  <a:outerShdw blurRad="38100" dist="38100" dir="2700000" algn="tl">
                    <a:srgbClr val="000000"/>
                  </a:outerShdw>
                </a:effectLst>
              </a:rPr>
              <a:t> </a:t>
            </a:r>
            <a:endParaRPr kumimoji="1" lang="en-US" altLang="en-US" sz="2500" b="1" dirty="0">
              <a:solidFill>
                <a:srgbClr val="FF0000"/>
              </a:solidFill>
              <a:effectLst>
                <a:outerShdw blurRad="38100" dist="38100" dir="2700000" algn="tl">
                  <a:srgbClr val="000000"/>
                </a:outerShdw>
              </a:effectLst>
            </a:endParaRPr>
          </a:p>
        </p:txBody>
      </p:sp>
      <p:sp>
        <p:nvSpPr>
          <p:cNvPr id="217104" name="Rectangle 16"/>
          <p:cNvSpPr>
            <a:spLocks noChangeArrowheads="1"/>
          </p:cNvSpPr>
          <p:nvPr/>
        </p:nvSpPr>
        <p:spPr bwMode="auto">
          <a:xfrm>
            <a:off x="2493963" y="5229225"/>
            <a:ext cx="5541962" cy="412750"/>
          </a:xfrm>
          <a:prstGeom prst="rect">
            <a:avLst/>
          </a:prstGeom>
          <a:noFill/>
          <a:ln w="9525">
            <a:noFill/>
            <a:miter lim="800000"/>
            <a:headEnd/>
            <a:tailEnd/>
          </a:ln>
          <a:effectLst/>
        </p:spPr>
        <p:txBody>
          <a:bodyPr lIns="71113" tIns="35556" rIns="71113" bIns="35556">
            <a:spAutoFit/>
          </a:bodyPr>
          <a:lstStyle/>
          <a:p>
            <a:pPr defTabSz="711200">
              <a:lnSpc>
                <a:spcPct val="90000"/>
              </a:lnSpc>
              <a:spcBef>
                <a:spcPct val="50000"/>
              </a:spcBef>
              <a:buSzPct val="80000"/>
              <a:buFont typeface="Wingdings" pitchFamily="2" charset="2"/>
              <a:buNone/>
            </a:pPr>
            <a:r>
              <a:rPr kumimoji="1" lang="tr-TR" altLang="en-US" sz="2500" b="1" i="1"/>
              <a:t>Basic Prices</a:t>
            </a:r>
            <a:r>
              <a:rPr kumimoji="1" lang="tr-TR" altLang="en-US" sz="2500" b="1"/>
              <a:t> </a:t>
            </a:r>
            <a:endParaRPr kumimoji="1" lang="en-US" altLang="en-US" sz="2200" b="1">
              <a:solidFill>
                <a:schemeClr val="bg2"/>
              </a:solidFill>
              <a:latin typeface="Tahoma" pitchFamily="34" charset="0"/>
            </a:endParaRPr>
          </a:p>
        </p:txBody>
      </p:sp>
      <p:sp>
        <p:nvSpPr>
          <p:cNvPr id="217107" name="Rectangle 19"/>
          <p:cNvSpPr>
            <a:spLocks noChangeArrowheads="1"/>
          </p:cNvSpPr>
          <p:nvPr/>
        </p:nvSpPr>
        <p:spPr bwMode="auto">
          <a:xfrm>
            <a:off x="755650" y="1773238"/>
            <a:ext cx="1368425" cy="461665"/>
          </a:xfrm>
          <a:prstGeom prst="rect">
            <a:avLst/>
          </a:prstGeom>
          <a:noFill/>
          <a:ln w="9525" algn="ctr">
            <a:noFill/>
            <a:miter lim="800000"/>
            <a:headEnd/>
            <a:tailEnd/>
          </a:ln>
          <a:effectLst/>
        </p:spPr>
        <p:txBody>
          <a:bodyPr>
            <a:spAutoFit/>
          </a:bodyPr>
          <a:lstStyle/>
          <a:p>
            <a:pPr>
              <a:buFontTx/>
              <a:buNone/>
            </a:pPr>
            <a:r>
              <a:rPr kumimoji="1" lang="tr-TR" altLang="en-US" sz="2400" b="1" i="1" dirty="0" smtClean="0">
                <a:solidFill>
                  <a:srgbClr val="7030A0"/>
                </a:solidFill>
                <a:effectLst>
                  <a:outerShdw blurRad="38100" dist="38100" dir="2700000" algn="tl">
                    <a:srgbClr val="000000"/>
                  </a:outerShdw>
                </a:effectLst>
              </a:rPr>
              <a:t>Minus</a:t>
            </a:r>
            <a:endParaRPr kumimoji="1" lang="tr-TR" sz="2400" b="1" i="1" dirty="0">
              <a:solidFill>
                <a:srgbClr val="7030A0"/>
              </a:solidFill>
              <a:effectLst>
                <a:outerShdw blurRad="38100" dist="38100" dir="2700000" algn="tl">
                  <a:srgbClr val="000000"/>
                </a:outerShdw>
              </a:effectLst>
            </a:endParaRPr>
          </a:p>
        </p:txBody>
      </p:sp>
      <p:sp>
        <p:nvSpPr>
          <p:cNvPr id="217108" name="Rectangle 20"/>
          <p:cNvSpPr>
            <a:spLocks noChangeArrowheads="1"/>
          </p:cNvSpPr>
          <p:nvPr/>
        </p:nvSpPr>
        <p:spPr bwMode="auto">
          <a:xfrm>
            <a:off x="2484438" y="1773238"/>
            <a:ext cx="5688012" cy="566737"/>
          </a:xfrm>
          <a:prstGeom prst="rect">
            <a:avLst/>
          </a:prstGeom>
          <a:noFill/>
          <a:ln w="9525" algn="ctr">
            <a:noFill/>
            <a:miter lim="800000"/>
            <a:headEnd/>
            <a:tailEnd/>
          </a:ln>
          <a:effectLst/>
        </p:spPr>
        <p:txBody>
          <a:bodyPr>
            <a:spAutoFit/>
          </a:bodyPr>
          <a:lstStyle/>
          <a:p>
            <a:pPr>
              <a:buFontTx/>
              <a:buNone/>
            </a:pPr>
            <a:r>
              <a:rPr kumimoji="1" lang="tr-TR" altLang="en-US" sz="2400" b="1" i="1">
                <a:latin typeface="Tahoma" pitchFamily="34" charset="0"/>
              </a:rPr>
              <a:t>Non-deductible VAT</a:t>
            </a:r>
            <a:endParaRPr kumimoji="1" lang="tr-TR" sz="2400" b="1" i="1">
              <a:latin typeface="Tahoma"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17093"/>
                                        </p:tgtEl>
                                        <p:attrNameLst>
                                          <p:attrName>style.visibility</p:attrName>
                                        </p:attrNameLst>
                                      </p:cBhvr>
                                      <p:to>
                                        <p:strVal val="visible"/>
                                      </p:to>
                                    </p:set>
                                    <p:anim calcmode="lin" valueType="num">
                                      <p:cBhvr additive="base">
                                        <p:cTn id="7" dur="500" fill="hold"/>
                                        <p:tgtEl>
                                          <p:spTgt spid="217093"/>
                                        </p:tgtEl>
                                        <p:attrNameLst>
                                          <p:attrName>ppt_x</p:attrName>
                                        </p:attrNameLst>
                                      </p:cBhvr>
                                      <p:tavLst>
                                        <p:tav tm="0">
                                          <p:val>
                                            <p:strVal val="0-#ppt_w/2"/>
                                          </p:val>
                                        </p:tav>
                                        <p:tav tm="100000">
                                          <p:val>
                                            <p:strVal val="#ppt_x"/>
                                          </p:val>
                                        </p:tav>
                                      </p:tavLst>
                                    </p:anim>
                                    <p:anim calcmode="lin" valueType="num">
                                      <p:cBhvr additive="base">
                                        <p:cTn id="8" dur="500" fill="hold"/>
                                        <p:tgtEl>
                                          <p:spTgt spid="217093"/>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17107"/>
                                        </p:tgtEl>
                                        <p:attrNameLst>
                                          <p:attrName>style.visibility</p:attrName>
                                        </p:attrNameLst>
                                      </p:cBhvr>
                                      <p:to>
                                        <p:strVal val="visible"/>
                                      </p:to>
                                    </p:set>
                                    <p:anim calcmode="lin" valueType="num">
                                      <p:cBhvr additive="base">
                                        <p:cTn id="13" dur="500" fill="hold"/>
                                        <p:tgtEl>
                                          <p:spTgt spid="217107"/>
                                        </p:tgtEl>
                                        <p:attrNameLst>
                                          <p:attrName>ppt_x</p:attrName>
                                        </p:attrNameLst>
                                      </p:cBhvr>
                                      <p:tavLst>
                                        <p:tav tm="0">
                                          <p:val>
                                            <p:strVal val="0-#ppt_w/2"/>
                                          </p:val>
                                        </p:tav>
                                        <p:tav tm="100000">
                                          <p:val>
                                            <p:strVal val="#ppt_x"/>
                                          </p:val>
                                        </p:tav>
                                      </p:tavLst>
                                    </p:anim>
                                    <p:anim calcmode="lin" valueType="num">
                                      <p:cBhvr additive="base">
                                        <p:cTn id="14" dur="500" fill="hold"/>
                                        <p:tgtEl>
                                          <p:spTgt spid="217107"/>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17108"/>
                                        </p:tgtEl>
                                        <p:attrNameLst>
                                          <p:attrName>style.visibility</p:attrName>
                                        </p:attrNameLst>
                                      </p:cBhvr>
                                      <p:to>
                                        <p:strVal val="visible"/>
                                      </p:to>
                                    </p:set>
                                    <p:anim calcmode="lin" valueType="num">
                                      <p:cBhvr additive="base">
                                        <p:cTn id="19" dur="500" fill="hold"/>
                                        <p:tgtEl>
                                          <p:spTgt spid="217108"/>
                                        </p:tgtEl>
                                        <p:attrNameLst>
                                          <p:attrName>ppt_x</p:attrName>
                                        </p:attrNameLst>
                                      </p:cBhvr>
                                      <p:tavLst>
                                        <p:tav tm="0">
                                          <p:val>
                                            <p:strVal val="0-#ppt_w/2"/>
                                          </p:val>
                                        </p:tav>
                                        <p:tav tm="100000">
                                          <p:val>
                                            <p:strVal val="#ppt_x"/>
                                          </p:val>
                                        </p:tav>
                                      </p:tavLst>
                                    </p:anim>
                                    <p:anim calcmode="lin" valueType="num">
                                      <p:cBhvr additive="base">
                                        <p:cTn id="20" dur="500" fill="hold"/>
                                        <p:tgtEl>
                                          <p:spTgt spid="217108"/>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17097"/>
                                        </p:tgtEl>
                                        <p:attrNameLst>
                                          <p:attrName>style.visibility</p:attrName>
                                        </p:attrNameLst>
                                      </p:cBhvr>
                                      <p:to>
                                        <p:strVal val="visible"/>
                                      </p:to>
                                    </p:set>
                                    <p:anim calcmode="lin" valueType="num">
                                      <p:cBhvr additive="base">
                                        <p:cTn id="25" dur="500" fill="hold"/>
                                        <p:tgtEl>
                                          <p:spTgt spid="217097"/>
                                        </p:tgtEl>
                                        <p:attrNameLst>
                                          <p:attrName>ppt_x</p:attrName>
                                        </p:attrNameLst>
                                      </p:cBhvr>
                                      <p:tavLst>
                                        <p:tav tm="0">
                                          <p:val>
                                            <p:strVal val="0-#ppt_w/2"/>
                                          </p:val>
                                        </p:tav>
                                        <p:tav tm="100000">
                                          <p:val>
                                            <p:strVal val="#ppt_x"/>
                                          </p:val>
                                        </p:tav>
                                      </p:tavLst>
                                    </p:anim>
                                    <p:anim calcmode="lin" valueType="num">
                                      <p:cBhvr additive="base">
                                        <p:cTn id="26" dur="500" fill="hold"/>
                                        <p:tgtEl>
                                          <p:spTgt spid="217097"/>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17098"/>
                                        </p:tgtEl>
                                        <p:attrNameLst>
                                          <p:attrName>style.visibility</p:attrName>
                                        </p:attrNameLst>
                                      </p:cBhvr>
                                      <p:to>
                                        <p:strVal val="visible"/>
                                      </p:to>
                                    </p:set>
                                    <p:anim calcmode="lin" valueType="num">
                                      <p:cBhvr additive="base">
                                        <p:cTn id="31" dur="500" fill="hold"/>
                                        <p:tgtEl>
                                          <p:spTgt spid="217098"/>
                                        </p:tgtEl>
                                        <p:attrNameLst>
                                          <p:attrName>ppt_x</p:attrName>
                                        </p:attrNameLst>
                                      </p:cBhvr>
                                      <p:tavLst>
                                        <p:tav tm="0">
                                          <p:val>
                                            <p:strVal val="0-#ppt_w/2"/>
                                          </p:val>
                                        </p:tav>
                                        <p:tav tm="100000">
                                          <p:val>
                                            <p:strVal val="#ppt_x"/>
                                          </p:val>
                                        </p:tav>
                                      </p:tavLst>
                                    </p:anim>
                                    <p:anim calcmode="lin" valueType="num">
                                      <p:cBhvr additive="base">
                                        <p:cTn id="32" dur="500" fill="hold"/>
                                        <p:tgtEl>
                                          <p:spTgt spid="217098"/>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17099"/>
                                        </p:tgtEl>
                                        <p:attrNameLst>
                                          <p:attrName>style.visibility</p:attrName>
                                        </p:attrNameLst>
                                      </p:cBhvr>
                                      <p:to>
                                        <p:strVal val="visible"/>
                                      </p:to>
                                    </p:set>
                                    <p:anim calcmode="lin" valueType="num">
                                      <p:cBhvr additive="base">
                                        <p:cTn id="37" dur="500" fill="hold"/>
                                        <p:tgtEl>
                                          <p:spTgt spid="217099"/>
                                        </p:tgtEl>
                                        <p:attrNameLst>
                                          <p:attrName>ppt_x</p:attrName>
                                        </p:attrNameLst>
                                      </p:cBhvr>
                                      <p:tavLst>
                                        <p:tav tm="0">
                                          <p:val>
                                            <p:strVal val="0-#ppt_w/2"/>
                                          </p:val>
                                        </p:tav>
                                        <p:tav tm="100000">
                                          <p:val>
                                            <p:strVal val="#ppt_x"/>
                                          </p:val>
                                        </p:tav>
                                      </p:tavLst>
                                    </p:anim>
                                    <p:anim calcmode="lin" valueType="num">
                                      <p:cBhvr additive="base">
                                        <p:cTn id="38" dur="500" fill="hold"/>
                                        <p:tgtEl>
                                          <p:spTgt spid="217099"/>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217100"/>
                                        </p:tgtEl>
                                        <p:attrNameLst>
                                          <p:attrName>style.visibility</p:attrName>
                                        </p:attrNameLst>
                                      </p:cBhvr>
                                      <p:to>
                                        <p:strVal val="visible"/>
                                      </p:to>
                                    </p:set>
                                    <p:anim calcmode="lin" valueType="num">
                                      <p:cBhvr additive="base">
                                        <p:cTn id="43" dur="500" fill="hold"/>
                                        <p:tgtEl>
                                          <p:spTgt spid="217100"/>
                                        </p:tgtEl>
                                        <p:attrNameLst>
                                          <p:attrName>ppt_x</p:attrName>
                                        </p:attrNameLst>
                                      </p:cBhvr>
                                      <p:tavLst>
                                        <p:tav tm="0">
                                          <p:val>
                                            <p:strVal val="0-#ppt_w/2"/>
                                          </p:val>
                                        </p:tav>
                                        <p:tav tm="100000">
                                          <p:val>
                                            <p:strVal val="#ppt_x"/>
                                          </p:val>
                                        </p:tav>
                                      </p:tavLst>
                                    </p:anim>
                                    <p:anim calcmode="lin" valueType="num">
                                      <p:cBhvr additive="base">
                                        <p:cTn id="44" dur="500" fill="hold"/>
                                        <p:tgtEl>
                                          <p:spTgt spid="217100"/>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217094"/>
                                        </p:tgtEl>
                                        <p:attrNameLst>
                                          <p:attrName>style.visibility</p:attrName>
                                        </p:attrNameLst>
                                      </p:cBhvr>
                                      <p:to>
                                        <p:strVal val="visible"/>
                                      </p:to>
                                    </p:set>
                                    <p:anim calcmode="lin" valueType="num">
                                      <p:cBhvr additive="base">
                                        <p:cTn id="49" dur="500" fill="hold"/>
                                        <p:tgtEl>
                                          <p:spTgt spid="217094"/>
                                        </p:tgtEl>
                                        <p:attrNameLst>
                                          <p:attrName>ppt_x</p:attrName>
                                        </p:attrNameLst>
                                      </p:cBhvr>
                                      <p:tavLst>
                                        <p:tav tm="0">
                                          <p:val>
                                            <p:strVal val="0-#ppt_w/2"/>
                                          </p:val>
                                        </p:tav>
                                        <p:tav tm="100000">
                                          <p:val>
                                            <p:strVal val="#ppt_x"/>
                                          </p:val>
                                        </p:tav>
                                      </p:tavLst>
                                    </p:anim>
                                    <p:anim calcmode="lin" valueType="num">
                                      <p:cBhvr additive="base">
                                        <p:cTn id="50" dur="500" fill="hold"/>
                                        <p:tgtEl>
                                          <p:spTgt spid="217094"/>
                                        </p:tgtEl>
                                        <p:attrNameLst>
                                          <p:attrName>ppt_y</p:attrName>
                                        </p:attrNameLst>
                                      </p:cBhvr>
                                      <p:tavLst>
                                        <p:tav tm="0">
                                          <p:val>
                                            <p:strVal val="#ppt_y"/>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217101"/>
                                        </p:tgtEl>
                                        <p:attrNameLst>
                                          <p:attrName>style.visibility</p:attrName>
                                        </p:attrNameLst>
                                      </p:cBhvr>
                                      <p:to>
                                        <p:strVal val="visible"/>
                                      </p:to>
                                    </p:set>
                                    <p:anim calcmode="lin" valueType="num">
                                      <p:cBhvr additive="base">
                                        <p:cTn id="55" dur="500" fill="hold"/>
                                        <p:tgtEl>
                                          <p:spTgt spid="217101"/>
                                        </p:tgtEl>
                                        <p:attrNameLst>
                                          <p:attrName>ppt_x</p:attrName>
                                        </p:attrNameLst>
                                      </p:cBhvr>
                                      <p:tavLst>
                                        <p:tav tm="0">
                                          <p:val>
                                            <p:strVal val="0-#ppt_w/2"/>
                                          </p:val>
                                        </p:tav>
                                        <p:tav tm="100000">
                                          <p:val>
                                            <p:strVal val="#ppt_x"/>
                                          </p:val>
                                        </p:tav>
                                      </p:tavLst>
                                    </p:anim>
                                    <p:anim calcmode="lin" valueType="num">
                                      <p:cBhvr additive="base">
                                        <p:cTn id="56" dur="500" fill="hold"/>
                                        <p:tgtEl>
                                          <p:spTgt spid="217101"/>
                                        </p:tgtEl>
                                        <p:attrNameLst>
                                          <p:attrName>ppt_y</p:attrName>
                                        </p:attrNameLst>
                                      </p:cBhvr>
                                      <p:tavLst>
                                        <p:tav tm="0">
                                          <p:val>
                                            <p:strVal val="#ppt_y"/>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217096"/>
                                        </p:tgtEl>
                                        <p:attrNameLst>
                                          <p:attrName>style.visibility</p:attrName>
                                        </p:attrNameLst>
                                      </p:cBhvr>
                                      <p:to>
                                        <p:strVal val="visible"/>
                                      </p:to>
                                    </p:set>
                                    <p:anim calcmode="lin" valueType="num">
                                      <p:cBhvr additive="base">
                                        <p:cTn id="61" dur="500" fill="hold"/>
                                        <p:tgtEl>
                                          <p:spTgt spid="217096"/>
                                        </p:tgtEl>
                                        <p:attrNameLst>
                                          <p:attrName>ppt_x</p:attrName>
                                        </p:attrNameLst>
                                      </p:cBhvr>
                                      <p:tavLst>
                                        <p:tav tm="0">
                                          <p:val>
                                            <p:strVal val="0-#ppt_w/2"/>
                                          </p:val>
                                        </p:tav>
                                        <p:tav tm="100000">
                                          <p:val>
                                            <p:strVal val="#ppt_x"/>
                                          </p:val>
                                        </p:tav>
                                      </p:tavLst>
                                    </p:anim>
                                    <p:anim calcmode="lin" valueType="num">
                                      <p:cBhvr additive="base">
                                        <p:cTn id="62" dur="500" fill="hold"/>
                                        <p:tgtEl>
                                          <p:spTgt spid="217096"/>
                                        </p:tgtEl>
                                        <p:attrNameLst>
                                          <p:attrName>ppt_y</p:attrName>
                                        </p:attrNameLst>
                                      </p:cBhvr>
                                      <p:tavLst>
                                        <p:tav tm="0">
                                          <p:val>
                                            <p:strVal val="#ppt_y"/>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8" fill="hold" grpId="0" nodeType="clickEffect">
                                  <p:stCondLst>
                                    <p:cond delay="0"/>
                                  </p:stCondLst>
                                  <p:childTnLst>
                                    <p:set>
                                      <p:cBhvr>
                                        <p:cTn id="66" dur="1" fill="hold">
                                          <p:stCondLst>
                                            <p:cond delay="0"/>
                                          </p:stCondLst>
                                        </p:cTn>
                                        <p:tgtEl>
                                          <p:spTgt spid="217102"/>
                                        </p:tgtEl>
                                        <p:attrNameLst>
                                          <p:attrName>style.visibility</p:attrName>
                                        </p:attrNameLst>
                                      </p:cBhvr>
                                      <p:to>
                                        <p:strVal val="visible"/>
                                      </p:to>
                                    </p:set>
                                    <p:anim calcmode="lin" valueType="num">
                                      <p:cBhvr additive="base">
                                        <p:cTn id="67" dur="500" fill="hold"/>
                                        <p:tgtEl>
                                          <p:spTgt spid="217102"/>
                                        </p:tgtEl>
                                        <p:attrNameLst>
                                          <p:attrName>ppt_x</p:attrName>
                                        </p:attrNameLst>
                                      </p:cBhvr>
                                      <p:tavLst>
                                        <p:tav tm="0">
                                          <p:val>
                                            <p:strVal val="0-#ppt_w/2"/>
                                          </p:val>
                                        </p:tav>
                                        <p:tav tm="100000">
                                          <p:val>
                                            <p:strVal val="#ppt_x"/>
                                          </p:val>
                                        </p:tav>
                                      </p:tavLst>
                                    </p:anim>
                                    <p:anim calcmode="lin" valueType="num">
                                      <p:cBhvr additive="base">
                                        <p:cTn id="68" dur="500" fill="hold"/>
                                        <p:tgtEl>
                                          <p:spTgt spid="217102"/>
                                        </p:tgtEl>
                                        <p:attrNameLst>
                                          <p:attrName>ppt_y</p:attrName>
                                        </p:attrNameLst>
                                      </p:cBhvr>
                                      <p:tavLst>
                                        <p:tav tm="0">
                                          <p:val>
                                            <p:strVal val="#ppt_y"/>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8" fill="hold" grpId="0" nodeType="clickEffect">
                                  <p:stCondLst>
                                    <p:cond delay="0"/>
                                  </p:stCondLst>
                                  <p:childTnLst>
                                    <p:set>
                                      <p:cBhvr>
                                        <p:cTn id="72" dur="1" fill="hold">
                                          <p:stCondLst>
                                            <p:cond delay="0"/>
                                          </p:stCondLst>
                                        </p:cTn>
                                        <p:tgtEl>
                                          <p:spTgt spid="217103"/>
                                        </p:tgtEl>
                                        <p:attrNameLst>
                                          <p:attrName>style.visibility</p:attrName>
                                        </p:attrNameLst>
                                      </p:cBhvr>
                                      <p:to>
                                        <p:strVal val="visible"/>
                                      </p:to>
                                    </p:set>
                                    <p:anim calcmode="lin" valueType="num">
                                      <p:cBhvr additive="base">
                                        <p:cTn id="73" dur="500" fill="hold"/>
                                        <p:tgtEl>
                                          <p:spTgt spid="217103"/>
                                        </p:tgtEl>
                                        <p:attrNameLst>
                                          <p:attrName>ppt_x</p:attrName>
                                        </p:attrNameLst>
                                      </p:cBhvr>
                                      <p:tavLst>
                                        <p:tav tm="0">
                                          <p:val>
                                            <p:strVal val="0-#ppt_w/2"/>
                                          </p:val>
                                        </p:tav>
                                        <p:tav tm="100000">
                                          <p:val>
                                            <p:strVal val="#ppt_x"/>
                                          </p:val>
                                        </p:tav>
                                      </p:tavLst>
                                    </p:anim>
                                    <p:anim calcmode="lin" valueType="num">
                                      <p:cBhvr additive="base">
                                        <p:cTn id="74" dur="500" fill="hold"/>
                                        <p:tgtEl>
                                          <p:spTgt spid="217103"/>
                                        </p:tgtEl>
                                        <p:attrNameLst>
                                          <p:attrName>ppt_y</p:attrName>
                                        </p:attrNameLst>
                                      </p:cBhvr>
                                      <p:tavLst>
                                        <p:tav tm="0">
                                          <p:val>
                                            <p:strVal val="#ppt_y"/>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8" fill="hold" grpId="0" nodeType="clickEffect">
                                  <p:stCondLst>
                                    <p:cond delay="0"/>
                                  </p:stCondLst>
                                  <p:childTnLst>
                                    <p:set>
                                      <p:cBhvr>
                                        <p:cTn id="78" dur="1" fill="hold">
                                          <p:stCondLst>
                                            <p:cond delay="0"/>
                                          </p:stCondLst>
                                        </p:cTn>
                                        <p:tgtEl>
                                          <p:spTgt spid="217104"/>
                                        </p:tgtEl>
                                        <p:attrNameLst>
                                          <p:attrName>style.visibility</p:attrName>
                                        </p:attrNameLst>
                                      </p:cBhvr>
                                      <p:to>
                                        <p:strVal val="visible"/>
                                      </p:to>
                                    </p:set>
                                    <p:anim calcmode="lin" valueType="num">
                                      <p:cBhvr additive="base">
                                        <p:cTn id="79" dur="500" fill="hold"/>
                                        <p:tgtEl>
                                          <p:spTgt spid="217104"/>
                                        </p:tgtEl>
                                        <p:attrNameLst>
                                          <p:attrName>ppt_x</p:attrName>
                                        </p:attrNameLst>
                                      </p:cBhvr>
                                      <p:tavLst>
                                        <p:tav tm="0">
                                          <p:val>
                                            <p:strVal val="0-#ppt_w/2"/>
                                          </p:val>
                                        </p:tav>
                                        <p:tav tm="100000">
                                          <p:val>
                                            <p:strVal val="#ppt_x"/>
                                          </p:val>
                                        </p:tav>
                                      </p:tavLst>
                                    </p:anim>
                                    <p:anim calcmode="lin" valueType="num">
                                      <p:cBhvr additive="base">
                                        <p:cTn id="80" dur="500" fill="hold"/>
                                        <p:tgtEl>
                                          <p:spTgt spid="21710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7093" grpId="0" autoUpdateAnimBg="0"/>
      <p:bldP spid="217094" grpId="0" autoUpdateAnimBg="0"/>
      <p:bldP spid="217096" grpId="0" autoUpdateAnimBg="0"/>
      <p:bldP spid="217097" grpId="0" autoUpdateAnimBg="0"/>
      <p:bldP spid="217098" grpId="0" autoUpdateAnimBg="0"/>
      <p:bldP spid="217099" grpId="0" autoUpdateAnimBg="0"/>
      <p:bldP spid="217100" grpId="0" autoUpdateAnimBg="0"/>
      <p:bldP spid="217101" grpId="0" autoUpdateAnimBg="0"/>
      <p:bldP spid="217102" grpId="0" autoUpdateAnimBg="0"/>
      <p:bldP spid="217103" grpId="0" autoUpdateAnimBg="0"/>
      <p:bldP spid="217104" grpId="0" autoUpdateAnimBg="0"/>
      <p:bldP spid="217107" grpId="0"/>
      <p:bldP spid="217108"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3" name="Rectangle 3"/>
          <p:cNvSpPr>
            <a:spLocks noChangeArrowheads="1"/>
          </p:cNvSpPr>
          <p:nvPr/>
        </p:nvSpPr>
        <p:spPr bwMode="auto">
          <a:xfrm>
            <a:off x="6516688" y="6381750"/>
            <a:ext cx="2133600" cy="476250"/>
          </a:xfrm>
          <a:prstGeom prst="rect">
            <a:avLst/>
          </a:prstGeom>
          <a:noFill/>
          <a:ln w="9525">
            <a:noFill/>
            <a:miter lim="800000"/>
            <a:headEnd/>
            <a:tailEnd/>
          </a:ln>
          <a:effectLst/>
        </p:spPr>
        <p:txBody>
          <a:bodyPr/>
          <a:lstStyle/>
          <a:p>
            <a:pPr algn="r">
              <a:lnSpc>
                <a:spcPct val="100000"/>
              </a:lnSpc>
              <a:buClrTx/>
              <a:buSzTx/>
              <a:buFontTx/>
              <a:buNone/>
            </a:pPr>
            <a:endParaRPr lang="ar-EG" sz="1200" b="1">
              <a:solidFill>
                <a:srgbClr val="005A74"/>
              </a:solidFill>
            </a:endParaRPr>
          </a:p>
        </p:txBody>
      </p:sp>
      <p:sp>
        <p:nvSpPr>
          <p:cNvPr id="209924" name="Rectangle 4"/>
          <p:cNvSpPr>
            <a:spLocks noChangeArrowheads="1"/>
          </p:cNvSpPr>
          <p:nvPr/>
        </p:nvSpPr>
        <p:spPr bwMode="auto">
          <a:xfrm>
            <a:off x="7010400" y="6381750"/>
            <a:ext cx="2133600" cy="476250"/>
          </a:xfrm>
          <a:prstGeom prst="rect">
            <a:avLst/>
          </a:prstGeom>
          <a:noFill/>
          <a:ln w="9525">
            <a:noFill/>
            <a:miter lim="800000"/>
            <a:headEnd/>
            <a:tailEnd/>
          </a:ln>
          <a:effectLst/>
        </p:spPr>
        <p:txBody>
          <a:bodyPr/>
          <a:lstStyle/>
          <a:p>
            <a:pPr algn="r">
              <a:lnSpc>
                <a:spcPct val="100000"/>
              </a:lnSpc>
              <a:buClrTx/>
              <a:buSzTx/>
              <a:buFontTx/>
              <a:buNone/>
            </a:pPr>
            <a:fld id="{6F3ACEC9-956E-4FC0-BF5D-DB7C61B2C953}" type="slidenum">
              <a:rPr lang="tr-TR" sz="1200" b="1">
                <a:solidFill>
                  <a:srgbClr val="005A74"/>
                </a:solidFill>
              </a:rPr>
              <a:pPr algn="r">
                <a:lnSpc>
                  <a:spcPct val="100000"/>
                </a:lnSpc>
                <a:buClrTx/>
                <a:buSzTx/>
                <a:buFontTx/>
                <a:buNone/>
              </a:pPr>
              <a:t>27</a:t>
            </a:fld>
            <a:endParaRPr lang="tr-TR" sz="1200" b="1">
              <a:solidFill>
                <a:srgbClr val="005A74"/>
              </a:solidFill>
            </a:endParaRPr>
          </a:p>
        </p:txBody>
      </p:sp>
      <p:sp>
        <p:nvSpPr>
          <p:cNvPr id="209926" name="Rectangle 6"/>
          <p:cNvSpPr>
            <a:spLocks noChangeArrowheads="1"/>
          </p:cNvSpPr>
          <p:nvPr/>
        </p:nvSpPr>
        <p:spPr bwMode="auto">
          <a:xfrm>
            <a:off x="684213" y="981075"/>
            <a:ext cx="8135937" cy="523220"/>
          </a:xfrm>
          <a:prstGeom prst="rect">
            <a:avLst/>
          </a:prstGeom>
          <a:noFill/>
          <a:ln w="9525">
            <a:noFill/>
            <a:miter lim="800000"/>
            <a:headEnd/>
            <a:tailEnd/>
          </a:ln>
          <a:effectLst/>
        </p:spPr>
        <p:txBody>
          <a:bodyPr>
            <a:spAutoFit/>
          </a:bodyPr>
          <a:lstStyle/>
          <a:p>
            <a:r>
              <a:rPr kumimoji="1" lang="en-US" altLang="en-US" sz="2800" b="1" dirty="0" smtClean="0">
                <a:solidFill>
                  <a:schemeClr val="accent2"/>
                </a:solidFill>
                <a:effectLst>
                  <a:outerShdw blurRad="38100" dist="38100" dir="2700000" algn="tl">
                    <a:srgbClr val="000000"/>
                  </a:outerShdw>
                </a:effectLst>
              </a:rPr>
              <a:t>6- Prices in National Accounts   (cont</a:t>
            </a:r>
            <a:r>
              <a:rPr kumimoji="1" lang="ar-EG" altLang="en-US" sz="2800" b="1" dirty="0" smtClean="0">
                <a:solidFill>
                  <a:schemeClr val="accent2"/>
                </a:solidFill>
                <a:effectLst>
                  <a:outerShdw blurRad="38100" dist="38100" dir="2700000" algn="tl">
                    <a:srgbClr val="000000"/>
                  </a:outerShdw>
                </a:effectLst>
              </a:rPr>
              <a:t>’</a:t>
            </a:r>
            <a:r>
              <a:rPr kumimoji="1" lang="en-US" altLang="en-US" sz="2800" b="1" dirty="0" smtClean="0">
                <a:solidFill>
                  <a:schemeClr val="accent2"/>
                </a:solidFill>
                <a:effectLst>
                  <a:outerShdw blurRad="38100" dist="38100" dir="2700000" algn="tl">
                    <a:srgbClr val="000000"/>
                  </a:outerShdw>
                </a:effectLst>
              </a:rPr>
              <a:t>d)</a:t>
            </a:r>
            <a:r>
              <a:rPr kumimoji="1" lang="tr-TR" altLang="en-US" sz="2800" b="1" dirty="0" smtClean="0">
                <a:solidFill>
                  <a:schemeClr val="accent2"/>
                </a:solidFill>
                <a:effectLst>
                  <a:outerShdw blurRad="38100" dist="38100" dir="2700000" algn="tl">
                    <a:srgbClr val="000000"/>
                  </a:outerShdw>
                </a:effectLst>
              </a:rPr>
              <a:t> </a:t>
            </a:r>
          </a:p>
        </p:txBody>
      </p:sp>
      <p:sp>
        <p:nvSpPr>
          <p:cNvPr id="209927" name="Rectangle 7"/>
          <p:cNvSpPr>
            <a:spLocks noChangeArrowheads="1"/>
          </p:cNvSpPr>
          <p:nvPr/>
        </p:nvSpPr>
        <p:spPr bwMode="auto">
          <a:xfrm>
            <a:off x="250825" y="2133600"/>
            <a:ext cx="8713788" cy="1296988"/>
          </a:xfrm>
          <a:prstGeom prst="rect">
            <a:avLst/>
          </a:prstGeom>
          <a:noFill/>
          <a:ln w="9525">
            <a:noFill/>
            <a:miter lim="800000"/>
            <a:headEnd/>
            <a:tailEnd/>
          </a:ln>
          <a:effectLst/>
        </p:spPr>
        <p:txBody>
          <a:bodyPr>
            <a:spAutoFit/>
          </a:bodyPr>
          <a:lstStyle/>
          <a:p>
            <a:pPr algn="just" rtl="0">
              <a:lnSpc>
                <a:spcPct val="110000"/>
              </a:lnSpc>
              <a:buFontTx/>
              <a:buNone/>
            </a:pPr>
            <a:r>
              <a:rPr kumimoji="1" lang="tr-TR" altLang="en-US" sz="2400" dirty="0">
                <a:effectLst>
                  <a:outerShdw blurRad="38100" dist="38100" dir="2700000" algn="tl">
                    <a:srgbClr val="FFFFFF"/>
                  </a:outerShdw>
                </a:effectLst>
              </a:rPr>
              <a:t>While interm</a:t>
            </a:r>
            <a:r>
              <a:rPr kumimoji="1" lang="en-US" altLang="en-US" sz="2400" dirty="0">
                <a:effectLst>
                  <a:outerShdw blurRad="38100" dist="38100" dir="2700000" algn="tl">
                    <a:srgbClr val="FFFFFF"/>
                  </a:outerShdw>
                </a:effectLst>
              </a:rPr>
              <a:t>e</a:t>
            </a:r>
            <a:r>
              <a:rPr kumimoji="1" lang="tr-TR" altLang="en-US" sz="2400" dirty="0">
                <a:effectLst>
                  <a:outerShdw blurRad="38100" dist="38100" dir="2700000" algn="tl">
                    <a:srgbClr val="FFFFFF"/>
                  </a:outerShdw>
                </a:effectLst>
              </a:rPr>
              <a:t>diate consumption and final demand items are always valued at </a:t>
            </a:r>
            <a:r>
              <a:rPr kumimoji="1" lang="tr-TR" altLang="en-US" sz="2400" i="1" dirty="0">
                <a:effectLst>
                  <a:outerShdw blurRad="38100" dist="38100" dir="2700000" algn="tl">
                    <a:srgbClr val="FFFFFF"/>
                  </a:outerShdw>
                </a:effectLst>
              </a:rPr>
              <a:t>purchaser’prices</a:t>
            </a:r>
            <a:r>
              <a:rPr kumimoji="1" lang="en-US" altLang="en-US" sz="2400" dirty="0">
                <a:effectLst>
                  <a:outerShdw blurRad="38100" dist="38100" dir="2700000" algn="tl">
                    <a:srgbClr val="FFFFFF"/>
                  </a:outerShdw>
                </a:effectLst>
              </a:rPr>
              <a:t>,</a:t>
            </a:r>
            <a:r>
              <a:rPr kumimoji="1" lang="tr-TR" altLang="en-US" sz="2400" dirty="0">
                <a:effectLst>
                  <a:outerShdw blurRad="38100" dist="38100" dir="2700000" algn="tl">
                    <a:srgbClr val="FFFFFF"/>
                  </a:outerShdw>
                </a:effectLst>
              </a:rPr>
              <a:t> goods and services produce</a:t>
            </a:r>
            <a:r>
              <a:rPr kumimoji="1" lang="en-US" altLang="en-US" sz="2400" dirty="0">
                <a:effectLst>
                  <a:outerShdw blurRad="38100" dist="38100" dir="2700000" algn="tl">
                    <a:srgbClr val="FFFFFF"/>
                  </a:outerShdw>
                </a:effectLst>
              </a:rPr>
              <a:t>d</a:t>
            </a:r>
            <a:r>
              <a:rPr kumimoji="1" lang="tr-TR" altLang="en-US" sz="2400" dirty="0">
                <a:effectLst>
                  <a:outerShdw blurRad="38100" dist="38100" dir="2700000" algn="tl">
                    <a:srgbClr val="FFFFFF"/>
                  </a:outerShdw>
                </a:effectLst>
              </a:rPr>
              <a:t> by an industry i</a:t>
            </a:r>
            <a:r>
              <a:rPr kumimoji="1" lang="en-US" altLang="en-US" sz="2400" dirty="0">
                <a:effectLst>
                  <a:outerShdw blurRad="38100" dist="38100" dir="2700000" algn="tl">
                    <a:srgbClr val="FFFFFF"/>
                  </a:outerShdw>
                </a:effectLst>
              </a:rPr>
              <a:t>s</a:t>
            </a:r>
            <a:r>
              <a:rPr kumimoji="1" lang="tr-TR" altLang="en-US" sz="2400" dirty="0">
                <a:effectLst>
                  <a:outerShdw blurRad="38100" dist="38100" dir="2700000" algn="tl">
                    <a:srgbClr val="FFFFFF"/>
                  </a:outerShdw>
                </a:effectLst>
              </a:rPr>
              <a:t> valued at b</a:t>
            </a:r>
            <a:r>
              <a:rPr kumimoji="1" lang="tr-TR" altLang="en-US" sz="2400" i="1" dirty="0">
                <a:effectLst>
                  <a:outerShdw blurRad="38100" dist="38100" dir="2700000" algn="tl">
                    <a:srgbClr val="FFFFFF"/>
                  </a:outerShdw>
                </a:effectLst>
              </a:rPr>
              <a:t>asic prices</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395536" y="2996952"/>
            <a:ext cx="8229600" cy="1296144"/>
          </a:xfrm>
          <a:prstGeom prst="roundRect">
            <a:avLst/>
          </a:prstGeom>
        </p:spPr>
        <p:style>
          <a:lnRef idx="1">
            <a:schemeClr val="accent2"/>
          </a:lnRef>
          <a:fillRef idx="3">
            <a:schemeClr val="accent2"/>
          </a:fillRef>
          <a:effectRef idx="2">
            <a:schemeClr val="accent2"/>
          </a:effectRef>
          <a:fontRef idx="minor">
            <a:schemeClr val="lt1"/>
          </a:fontRef>
        </p:style>
        <p:txBody>
          <a:bodyPr rtlCol="1" anchor="ctr"/>
          <a:lstStyle/>
          <a:p>
            <a:pPr algn="ctr" fontAlgn="auto">
              <a:spcBef>
                <a:spcPts val="0"/>
              </a:spcBef>
              <a:spcAft>
                <a:spcPts val="0"/>
              </a:spcAft>
              <a:buNone/>
              <a:defRPr/>
            </a:pPr>
            <a:r>
              <a:rPr lang="en-US" sz="6600" dirty="0">
                <a:solidFill>
                  <a:schemeClr val="bg1"/>
                </a:solidFill>
              </a:rPr>
              <a:t>Thanks</a:t>
            </a:r>
            <a:endParaRPr lang="ar-EG" sz="6600" dirty="0">
              <a:solidFill>
                <a:schemeClr val="bg1"/>
              </a:solidFill>
              <a:cs typeface="Sultan bold" pitchFamily="2" charset="-78"/>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2101"/>
            <a:ext cx="8229600" cy="768099"/>
          </a:xfrm>
        </p:spPr>
        <p:txBody>
          <a:bodyPr>
            <a:normAutofit/>
          </a:bodyPr>
          <a:lstStyle/>
          <a:p>
            <a:pPr marL="514350" lvl="0" indent="-514350" algn="l" rtl="0" fontAlgn="base">
              <a:spcAft>
                <a:spcPct val="0"/>
              </a:spcAft>
              <a:defRPr/>
            </a:pPr>
            <a:r>
              <a:rPr kumimoji="1" lang="en-US" altLang="en-US" sz="2800" b="1" dirty="0" smtClean="0">
                <a:solidFill>
                  <a:schemeClr val="accent2"/>
                </a:solidFill>
                <a:effectLst>
                  <a:outerShdw blurRad="38100" dist="38100" dir="2700000" algn="tl">
                    <a:srgbClr val="000000"/>
                  </a:outerShdw>
                </a:effectLst>
                <a:latin typeface="+mn-lt"/>
                <a:ea typeface="+mn-ea"/>
                <a:cs typeface="+mn-cs"/>
              </a:rPr>
              <a:t>1-The Structure of Supply and Use Tables</a:t>
            </a:r>
          </a:p>
        </p:txBody>
      </p:sp>
      <p:sp>
        <p:nvSpPr>
          <p:cNvPr id="3" name="Content Placeholder 2"/>
          <p:cNvSpPr>
            <a:spLocks noGrp="1"/>
          </p:cNvSpPr>
          <p:nvPr>
            <p:ph idx="1"/>
          </p:nvPr>
        </p:nvSpPr>
        <p:spPr>
          <a:xfrm>
            <a:off x="457200" y="1600201"/>
            <a:ext cx="8229600" cy="4207042"/>
          </a:xfrm>
        </p:spPr>
        <p:txBody>
          <a:bodyPr>
            <a:normAutofit/>
          </a:bodyPr>
          <a:lstStyle/>
          <a:p>
            <a:pPr marL="449263" lvl="0" indent="0" algn="just" rtl="0">
              <a:lnSpc>
                <a:spcPct val="130000"/>
              </a:lnSpc>
              <a:spcBef>
                <a:spcPts val="0"/>
              </a:spcBef>
              <a:buNone/>
              <a:tabLst>
                <a:tab pos="7896225" algn="l"/>
              </a:tabLst>
              <a:defRPr/>
            </a:pPr>
            <a:r>
              <a:rPr lang="en-US" sz="2600" b="1" dirty="0" smtClean="0">
                <a:cs typeface="Mangal" pitchFamily="18" charset="0"/>
              </a:rPr>
              <a:t>These tables Display the supply and use of Goods and services classified by activities that produced or consumed these goods and services Business sector, </a:t>
            </a:r>
          </a:p>
          <a:p>
            <a:pPr marL="449263" lvl="0" indent="0" algn="justLow" rtl="0">
              <a:lnSpc>
                <a:spcPct val="130000"/>
              </a:lnSpc>
              <a:spcBef>
                <a:spcPts val="0"/>
              </a:spcBef>
              <a:buFont typeface="Courier New" pitchFamily="49" charset="0"/>
              <a:buChar char="o"/>
              <a:tabLst>
                <a:tab pos="7896225" algn="l"/>
              </a:tabLst>
              <a:defRPr/>
            </a:pPr>
            <a:r>
              <a:rPr lang="en-US" sz="2600" b="1" dirty="0" smtClean="0">
                <a:cs typeface="Mangal" pitchFamily="18" charset="0"/>
              </a:rPr>
              <a:t>Household sector</a:t>
            </a:r>
          </a:p>
          <a:p>
            <a:pPr marL="449263" lvl="0" indent="0" algn="justLow" rtl="0">
              <a:lnSpc>
                <a:spcPct val="130000"/>
              </a:lnSpc>
              <a:spcBef>
                <a:spcPts val="0"/>
              </a:spcBef>
              <a:buFont typeface="Courier New" pitchFamily="49" charset="0"/>
              <a:buChar char="o"/>
              <a:tabLst>
                <a:tab pos="7896225" algn="l"/>
              </a:tabLst>
              <a:defRPr/>
            </a:pPr>
            <a:r>
              <a:rPr lang="en-US" sz="2600" b="1" dirty="0" smtClean="0">
                <a:cs typeface="Mangal" pitchFamily="18" charset="0"/>
              </a:rPr>
              <a:t>Government sector</a:t>
            </a:r>
          </a:p>
          <a:p>
            <a:pPr marL="623888" lvl="0" indent="-174625" algn="justLow" rtl="0">
              <a:lnSpc>
                <a:spcPct val="130000"/>
              </a:lnSpc>
              <a:spcBef>
                <a:spcPts val="0"/>
              </a:spcBef>
              <a:buFont typeface="Courier New" pitchFamily="49" charset="0"/>
              <a:buChar char="o"/>
              <a:tabLst>
                <a:tab pos="7896225" algn="l"/>
              </a:tabLst>
              <a:defRPr/>
            </a:pPr>
            <a:r>
              <a:rPr lang="en-US" sz="2600" b="1" dirty="0" smtClean="0">
                <a:cs typeface="Mangal" pitchFamily="18" charset="0"/>
              </a:rPr>
              <a:t>In addition to the two accounts of the transactions with the outside world</a:t>
            </a:r>
            <a:endParaRPr lang="ar-EG"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9794" name="Rectangle 2"/>
          <p:cNvSpPr>
            <a:spLocks noGrp="1" noChangeArrowheads="1"/>
          </p:cNvSpPr>
          <p:nvPr>
            <p:ph idx="1"/>
          </p:nvPr>
        </p:nvSpPr>
        <p:spPr>
          <a:xfrm>
            <a:off x="395288" y="685219"/>
            <a:ext cx="8353425" cy="5328816"/>
          </a:xfrm>
        </p:spPr>
        <p:txBody>
          <a:bodyPr>
            <a:normAutofit fontScale="92500" lnSpcReduction="20000"/>
          </a:bodyPr>
          <a:lstStyle/>
          <a:p>
            <a:pPr marL="0" indent="-609600" rtl="0">
              <a:lnSpc>
                <a:spcPct val="120000"/>
              </a:lnSpc>
              <a:buNone/>
            </a:pPr>
            <a:r>
              <a:rPr kumimoji="1" lang="en-US" altLang="en-US" sz="3000" b="1" dirty="0" smtClean="0">
                <a:solidFill>
                  <a:schemeClr val="accent2"/>
                </a:solidFill>
                <a:effectLst>
                  <a:outerShdw blurRad="38100" dist="38100" dir="2700000" algn="tl">
                    <a:srgbClr val="000000"/>
                  </a:outerShdw>
                </a:effectLst>
              </a:rPr>
              <a:t>2-The tasks </a:t>
            </a:r>
            <a:r>
              <a:rPr kumimoji="1" lang="ha-Latn-NG" altLang="en-US" sz="3000" b="1" dirty="0" smtClean="0">
                <a:solidFill>
                  <a:schemeClr val="accent2"/>
                </a:solidFill>
                <a:effectLst>
                  <a:outerShdw blurRad="38100" dist="38100" dir="2700000" algn="tl">
                    <a:srgbClr val="000000"/>
                  </a:outerShdw>
                </a:effectLst>
              </a:rPr>
              <a:t>carried out by</a:t>
            </a:r>
            <a:r>
              <a:rPr kumimoji="1" lang="en-US" altLang="en-US" sz="3000" b="1" dirty="0" smtClean="0">
                <a:solidFill>
                  <a:schemeClr val="accent2"/>
                </a:solidFill>
                <a:effectLst>
                  <a:outerShdw blurRad="38100" dist="38100" dir="2700000" algn="tl">
                    <a:srgbClr val="000000"/>
                  </a:outerShdw>
                </a:effectLst>
              </a:rPr>
              <a:t> the General Department of </a:t>
            </a:r>
            <a:endParaRPr kumimoji="1" lang="ar-EG" altLang="en-US" sz="3000" b="1" dirty="0" smtClean="0">
              <a:solidFill>
                <a:schemeClr val="accent2"/>
              </a:solidFill>
              <a:effectLst>
                <a:outerShdw blurRad="38100" dist="38100" dir="2700000" algn="tl">
                  <a:srgbClr val="000000"/>
                </a:outerShdw>
              </a:effectLst>
            </a:endParaRPr>
          </a:p>
          <a:p>
            <a:pPr marL="0" indent="-609600" algn="l">
              <a:lnSpc>
                <a:spcPct val="120000"/>
              </a:lnSpc>
              <a:buNone/>
            </a:pPr>
            <a:r>
              <a:rPr kumimoji="1" lang="en-US" altLang="en-US" sz="3000" b="1" dirty="0" smtClean="0">
                <a:solidFill>
                  <a:schemeClr val="accent2"/>
                </a:solidFill>
                <a:effectLst>
                  <a:outerShdw blurRad="38100" dist="38100" dir="2700000" algn="tl">
                    <a:srgbClr val="000000"/>
                  </a:outerShdw>
                </a:effectLst>
              </a:rPr>
              <a:t>National Accounts at CAPMAS.</a:t>
            </a:r>
            <a:endParaRPr kumimoji="1" lang="ar-EG" altLang="en-US" sz="3000" b="1" dirty="0" smtClean="0">
              <a:solidFill>
                <a:schemeClr val="accent2"/>
              </a:solidFill>
              <a:effectLst>
                <a:outerShdw blurRad="38100" dist="38100" dir="2700000" algn="tl">
                  <a:srgbClr val="000000"/>
                </a:outerShdw>
              </a:effectLst>
            </a:endParaRPr>
          </a:p>
          <a:p>
            <a:pPr marL="0" indent="-609600" algn="l">
              <a:lnSpc>
                <a:spcPct val="120000"/>
              </a:lnSpc>
              <a:buFont typeface="Wingdings" pitchFamily="2" charset="2"/>
              <a:buChar char="q"/>
            </a:pPr>
            <a:r>
              <a:rPr lang="en-US" sz="2400" b="1" u="sng" kern="0" dirty="0" smtClean="0">
                <a:effectLst>
                  <a:outerShdw blurRad="38100" dist="38100" dir="2700000" algn="tl">
                    <a:srgbClr val="C0C0C0"/>
                  </a:outerShdw>
                </a:effectLst>
              </a:rPr>
              <a:t>Labor force:</a:t>
            </a:r>
            <a:r>
              <a:rPr lang="en-US" sz="2400" b="1" kern="0" dirty="0" smtClean="0">
                <a:effectLst>
                  <a:outerShdw blurRad="38100" dist="38100" dir="2700000" algn="tl">
                    <a:srgbClr val="C0C0C0"/>
                  </a:outerShdw>
                </a:effectLst>
              </a:rPr>
              <a:t> the department consists of 13 person</a:t>
            </a:r>
            <a:endParaRPr kumimoji="1" lang="ar-EG" sz="2400" dirty="0" smtClean="0"/>
          </a:p>
          <a:p>
            <a:pPr marL="0" indent="-609600" algn="l">
              <a:lnSpc>
                <a:spcPct val="120000"/>
              </a:lnSpc>
              <a:buFont typeface="Wingdings" pitchFamily="2" charset="2"/>
              <a:buChar char="q"/>
            </a:pPr>
            <a:r>
              <a:rPr kumimoji="1" lang="en-US" sz="2400" dirty="0" smtClean="0"/>
              <a:t>the general department of national accounts in CAPMAS starting to compile SUT as a first time to compile this tables in Egypt at September 2010 using (SNA 1993).</a:t>
            </a:r>
            <a:endParaRPr kumimoji="1" lang="en-US" altLang="en-US" sz="2400" dirty="0" smtClean="0"/>
          </a:p>
          <a:p>
            <a:pPr marL="0" indent="0" algn="l" rtl="0">
              <a:buFont typeface="Wingdings" pitchFamily="2" charset="2"/>
              <a:buChar char="q"/>
              <a:tabLst>
                <a:tab pos="180975" algn="l"/>
                <a:tab pos="271463" algn="l"/>
              </a:tabLst>
            </a:pPr>
            <a:r>
              <a:rPr kumimoji="1" lang="tr-TR" sz="2400" dirty="0" smtClean="0"/>
              <a:t>SUTs are c</a:t>
            </a:r>
            <a:r>
              <a:rPr kumimoji="1" lang="en-GB" sz="2400" dirty="0" err="1" smtClean="0"/>
              <a:t>ompiled</a:t>
            </a:r>
            <a:r>
              <a:rPr kumimoji="1" lang="en-GB" sz="2400" dirty="0" smtClean="0"/>
              <a:t> by CAPMAS National </a:t>
            </a:r>
            <a:r>
              <a:rPr kumimoji="1" lang="tr-TR" sz="2400" dirty="0" smtClean="0"/>
              <a:t>accounts </a:t>
            </a:r>
            <a:r>
              <a:rPr kumimoji="1" lang="en-GB" sz="2400" dirty="0" smtClean="0"/>
              <a:t>team </a:t>
            </a:r>
            <a:r>
              <a:rPr kumimoji="1" lang="fi-FI" sz="2400" dirty="0" smtClean="0"/>
              <a:t>in coordination </a:t>
            </a:r>
            <a:r>
              <a:rPr kumimoji="1" lang="tr-TR" sz="2400" dirty="0" smtClean="0"/>
              <a:t>  </a:t>
            </a:r>
            <a:r>
              <a:rPr kumimoji="1" lang="fi-FI" sz="2400" dirty="0" smtClean="0"/>
              <a:t>with the </a:t>
            </a:r>
            <a:r>
              <a:rPr kumimoji="1" lang="en-GB" sz="2400" dirty="0" smtClean="0"/>
              <a:t>national accounts’ experts</a:t>
            </a:r>
            <a:r>
              <a:rPr lang="en-GB" sz="4400" dirty="0" smtClean="0"/>
              <a:t>.</a:t>
            </a:r>
            <a:endParaRPr lang="tr-TR" sz="4400" b="1" dirty="0">
              <a:solidFill>
                <a:schemeClr val="accent2"/>
              </a:solidFill>
              <a:effectLst>
                <a:outerShdw blurRad="38100" dist="38100" dir="2700000" algn="tl">
                  <a:srgbClr val="000000"/>
                </a:outerShdw>
              </a:effectLst>
              <a:latin typeface="Tahoma" pitchFamily="34" charset="0"/>
            </a:endParaRPr>
          </a:p>
          <a:p>
            <a:pPr marL="609600" indent="-609600" algn="l" rtl="0">
              <a:buFont typeface="Wingdings" pitchFamily="2" charset="2"/>
              <a:buChar char="q"/>
            </a:pPr>
            <a:r>
              <a:rPr kumimoji="1" lang="tr-TR" sz="2400" dirty="0" smtClean="0"/>
              <a:t>	</a:t>
            </a:r>
            <a:r>
              <a:rPr kumimoji="1" lang="en-GB" sz="2400" dirty="0" smtClean="0"/>
              <a:t> CAPMAS </a:t>
            </a:r>
            <a:r>
              <a:rPr kumimoji="1" lang="tr-TR" sz="2400" dirty="0" smtClean="0"/>
              <a:t>compiled SUTs </a:t>
            </a:r>
            <a:r>
              <a:rPr kumimoji="1" lang="en-GB" sz="2400" dirty="0" smtClean="0"/>
              <a:t> for the first time </a:t>
            </a:r>
            <a:r>
              <a:rPr kumimoji="1" lang="tr-TR" sz="2400" dirty="0" smtClean="0"/>
              <a:t>for </a:t>
            </a:r>
            <a:r>
              <a:rPr kumimoji="1" lang="en-GB" sz="2400" dirty="0" smtClean="0"/>
              <a:t>2008 / 2009</a:t>
            </a:r>
            <a:r>
              <a:rPr kumimoji="1" lang="tr-TR" sz="2400" dirty="0" smtClean="0"/>
              <a:t>.</a:t>
            </a:r>
            <a:endParaRPr kumimoji="1" lang="en-GB" sz="2400" dirty="0" smtClean="0"/>
          </a:p>
          <a:p>
            <a:pPr marL="609600" indent="-609600" algn="l" rtl="0">
              <a:buFont typeface="Wingdings" pitchFamily="2" charset="2"/>
              <a:buChar char="q"/>
            </a:pPr>
            <a:r>
              <a:rPr kumimoji="1" lang="tr-TR" sz="2400" dirty="0" smtClean="0"/>
              <a:t>SUTs are </a:t>
            </a:r>
            <a:r>
              <a:rPr kumimoji="1" lang="en-GB" sz="2400" dirty="0" smtClean="0"/>
              <a:t>prepared in Egypt</a:t>
            </a:r>
            <a:r>
              <a:rPr kumimoji="1" lang="tr-TR" sz="2400" dirty="0" smtClean="0"/>
              <a:t> according to the </a:t>
            </a:r>
            <a:r>
              <a:rPr kumimoji="1" lang="en-GB" sz="2400" dirty="0" smtClean="0"/>
              <a:t>SNA 1993</a:t>
            </a:r>
            <a:r>
              <a:rPr kumimoji="1" lang="tr-TR" sz="2400" dirty="0" smtClean="0"/>
              <a:t> concepts and definitions. </a:t>
            </a:r>
            <a:endParaRPr kumimoji="1" lang="en-GB" sz="2400" dirty="0" smtClean="0"/>
          </a:p>
          <a:p>
            <a:pPr marL="609600" indent="-609600" algn="l" rtl="0">
              <a:buFont typeface="Wingdings" pitchFamily="2" charset="2"/>
              <a:buChar char="q"/>
            </a:pPr>
            <a:r>
              <a:rPr kumimoji="1" lang="tr-TR" sz="2400" dirty="0" smtClean="0"/>
              <a:t>SUTs were prepared at basic prices and transformed to symetric IOTs according to the </a:t>
            </a:r>
            <a:r>
              <a:rPr kumimoji="1" lang="en-GB" sz="2400" dirty="0" smtClean="0"/>
              <a:t>SNA 1993 </a:t>
            </a:r>
            <a:r>
              <a:rPr kumimoji="1" lang="tr-TR" sz="2400" dirty="0" smtClean="0"/>
              <a:t>Input-Output Manual, published by </a:t>
            </a:r>
            <a:r>
              <a:rPr kumimoji="1" lang="en-GB" sz="2400" dirty="0" smtClean="0"/>
              <a:t> United Nation</a:t>
            </a:r>
            <a:r>
              <a:rPr kumimoji="1" lang="tr-TR" sz="2400" dirty="0" smtClean="0"/>
              <a:t>.</a:t>
            </a:r>
          </a:p>
        </p:txBody>
      </p:sp>
      <p:sp>
        <p:nvSpPr>
          <p:cNvPr id="289796" name="Rectangle 4"/>
          <p:cNvSpPr>
            <a:spLocks noChangeArrowheads="1"/>
          </p:cNvSpPr>
          <p:nvPr/>
        </p:nvSpPr>
        <p:spPr bwMode="auto">
          <a:xfrm>
            <a:off x="6516688" y="6381750"/>
            <a:ext cx="2133600" cy="476250"/>
          </a:xfrm>
          <a:prstGeom prst="rect">
            <a:avLst/>
          </a:prstGeom>
          <a:noFill/>
          <a:ln w="9525">
            <a:noFill/>
            <a:miter lim="800000"/>
            <a:headEnd/>
            <a:tailEnd/>
          </a:ln>
          <a:effectLst/>
        </p:spPr>
        <p:txBody>
          <a:bodyPr/>
          <a:lstStyle/>
          <a:p>
            <a:pPr algn="r">
              <a:spcBef>
                <a:spcPct val="0"/>
              </a:spcBef>
              <a:buClrTx/>
              <a:buSzTx/>
              <a:buFontTx/>
              <a:buNone/>
            </a:pPr>
            <a:endParaRPr kumimoji="0" lang="ar-EG" sz="1200" b="1">
              <a:solidFill>
                <a:srgbClr val="005A74"/>
              </a:solidFill>
            </a:endParaRPr>
          </a:p>
        </p:txBody>
      </p:sp>
      <p:sp>
        <p:nvSpPr>
          <p:cNvPr id="289799" name="Line 7"/>
          <p:cNvSpPr>
            <a:spLocks noChangeShapeType="1"/>
          </p:cNvSpPr>
          <p:nvPr/>
        </p:nvSpPr>
        <p:spPr bwMode="auto">
          <a:xfrm>
            <a:off x="250825" y="1196975"/>
            <a:ext cx="8713788" cy="0"/>
          </a:xfrm>
          <a:prstGeom prst="line">
            <a:avLst/>
          </a:prstGeom>
          <a:noFill/>
          <a:ln w="9525">
            <a:noFill/>
            <a:round/>
            <a:headEnd/>
            <a:tailEnd/>
          </a:ln>
          <a:effectLst/>
        </p:spPr>
        <p:txBody>
          <a:bodyPr>
            <a:spAutoFit/>
          </a:bodyPr>
          <a:lstStyle/>
          <a:p>
            <a:endParaRPr lang="ar-EG"/>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6318"/>
            <a:ext cx="8229600" cy="1143000"/>
          </a:xfrm>
        </p:spPr>
        <p:txBody>
          <a:bodyPr>
            <a:noAutofit/>
          </a:bodyPr>
          <a:lstStyle/>
          <a:p>
            <a:pPr lvl="0" algn="l"/>
            <a:r>
              <a:rPr kumimoji="1" lang="en-US" altLang="en-US" sz="2800" b="1" dirty="0" smtClean="0">
                <a:solidFill>
                  <a:schemeClr val="accent2"/>
                </a:solidFill>
                <a:effectLst>
                  <a:outerShdw blurRad="38100" dist="38100" dir="2700000" algn="tl">
                    <a:srgbClr val="000000"/>
                  </a:outerShdw>
                </a:effectLst>
                <a:latin typeface="+mn-lt"/>
                <a:ea typeface="+mn-ea"/>
                <a:cs typeface="+mn-cs"/>
              </a:rPr>
              <a:t>3- working plan of National Accounts department in CAPMAS.</a:t>
            </a:r>
            <a:br>
              <a:rPr kumimoji="1" lang="en-US" altLang="en-US" sz="2800" b="1" dirty="0" smtClean="0">
                <a:solidFill>
                  <a:schemeClr val="accent2"/>
                </a:solidFill>
                <a:effectLst>
                  <a:outerShdw blurRad="38100" dist="38100" dir="2700000" algn="tl">
                    <a:srgbClr val="000000"/>
                  </a:outerShdw>
                </a:effectLst>
                <a:latin typeface="+mn-lt"/>
                <a:ea typeface="+mn-ea"/>
                <a:cs typeface="+mn-cs"/>
              </a:rPr>
            </a:br>
            <a:endParaRPr kumimoji="1" lang="ar-EG" altLang="en-US" sz="2800" b="1" dirty="0" smtClean="0">
              <a:solidFill>
                <a:schemeClr val="accent2"/>
              </a:solidFill>
              <a:effectLst>
                <a:outerShdw blurRad="38100" dist="38100" dir="2700000" algn="tl">
                  <a:srgbClr val="000000"/>
                </a:outerShdw>
              </a:effectLst>
              <a:latin typeface="+mn-lt"/>
              <a:ea typeface="+mn-ea"/>
              <a:cs typeface="+mn-cs"/>
            </a:endParaRPr>
          </a:p>
        </p:txBody>
      </p:sp>
      <p:sp>
        <p:nvSpPr>
          <p:cNvPr id="4" name="Rectangle 3"/>
          <p:cNvSpPr/>
          <p:nvPr/>
        </p:nvSpPr>
        <p:spPr>
          <a:xfrm>
            <a:off x="467544" y="2270480"/>
            <a:ext cx="8136904" cy="2492990"/>
          </a:xfrm>
          <a:prstGeom prst="rect">
            <a:avLst/>
          </a:prstGeom>
        </p:spPr>
        <p:txBody>
          <a:bodyPr wrap="square">
            <a:spAutoFit/>
          </a:bodyPr>
          <a:lstStyle/>
          <a:p>
            <a:pPr marL="536575" lvl="0" indent="-174625" algn="l" rtl="0">
              <a:lnSpc>
                <a:spcPct val="150000"/>
              </a:lnSpc>
              <a:buFont typeface="Wingdings" pitchFamily="2" charset="2"/>
              <a:buChar char="§"/>
              <a:defRPr/>
            </a:pPr>
            <a:r>
              <a:rPr lang="en-US" sz="2600" b="1" dirty="0" smtClean="0">
                <a:cs typeface="Mangal" pitchFamily="18" charset="0"/>
              </a:rPr>
              <a:t>Compiling the final matrix of Supply and Use table.</a:t>
            </a:r>
          </a:p>
          <a:p>
            <a:pPr marL="536575" lvl="0" indent="-174625" algn="l" rtl="0">
              <a:lnSpc>
                <a:spcPct val="150000"/>
              </a:lnSpc>
              <a:buFont typeface="Wingdings" pitchFamily="2" charset="2"/>
              <a:buChar char="§"/>
              <a:defRPr/>
            </a:pPr>
            <a:r>
              <a:rPr lang="en-US" sz="2600" b="1" dirty="0" smtClean="0">
                <a:latin typeface="Arial" pitchFamily="34" charset="0"/>
                <a:cs typeface="Mangal" pitchFamily="18" charset="0"/>
              </a:rPr>
              <a:t>Compiling the final matrix of Input Output table.</a:t>
            </a:r>
          </a:p>
          <a:p>
            <a:pPr marL="536575" lvl="0" indent="-174625" algn="l" rtl="0">
              <a:lnSpc>
                <a:spcPct val="150000"/>
              </a:lnSpc>
              <a:buFont typeface="Wingdings" pitchFamily="2" charset="2"/>
              <a:buChar char="§"/>
              <a:defRPr/>
            </a:pPr>
            <a:r>
              <a:rPr lang="en-US" sz="2600" b="1" dirty="0" smtClean="0">
                <a:latin typeface="Arial" pitchFamily="34" charset="0"/>
                <a:cs typeface="Mangal" pitchFamily="18" charset="0"/>
              </a:rPr>
              <a:t>Compiling SAM matrix.</a:t>
            </a:r>
            <a:endParaRPr lang="en-US" sz="2600" b="1" dirty="0">
              <a:latin typeface="Arial" pitchFamily="34" charset="0"/>
              <a:cs typeface="Mangal"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536575" lvl="0" indent="-174625" algn="l" rtl="0">
              <a:lnSpc>
                <a:spcPct val="150000"/>
              </a:lnSpc>
              <a:spcBef>
                <a:spcPts val="0"/>
              </a:spcBef>
              <a:buFont typeface="Wingdings" pitchFamily="2" charset="2"/>
              <a:buChar char="§"/>
              <a:defRPr/>
            </a:pPr>
            <a:r>
              <a:rPr lang="en-US" sz="2400" b="1" dirty="0" smtClean="0">
                <a:cs typeface="Mangal" pitchFamily="18" charset="0"/>
              </a:rPr>
              <a:t>We designed the supply and use table by using CPC for rows, and ISIC for columns, according to available data.</a:t>
            </a:r>
          </a:p>
          <a:p>
            <a:pPr marL="536575" lvl="0" indent="-174625" algn="l" rtl="0">
              <a:lnSpc>
                <a:spcPct val="150000"/>
              </a:lnSpc>
              <a:spcBef>
                <a:spcPts val="0"/>
              </a:spcBef>
              <a:buFont typeface="Wingdings" pitchFamily="2" charset="2"/>
              <a:buChar char="§"/>
              <a:defRPr/>
            </a:pPr>
            <a:r>
              <a:rPr lang="en-US" sz="2400" b="1" dirty="0" smtClean="0">
                <a:cs typeface="Mangal" pitchFamily="18" charset="0"/>
              </a:rPr>
              <a:t>The Supply Matrix consists of 98 row (Goods and services) * 87 column (Economic activities in 2 digit) at basic price.</a:t>
            </a:r>
          </a:p>
          <a:p>
            <a:pPr marL="536575" lvl="0" indent="-174625">
              <a:lnSpc>
                <a:spcPct val="150000"/>
              </a:lnSpc>
              <a:spcBef>
                <a:spcPts val="0"/>
              </a:spcBef>
              <a:buFont typeface="Wingdings" pitchFamily="2" charset="2"/>
              <a:buChar char="§"/>
              <a:defRPr/>
            </a:pPr>
            <a:r>
              <a:rPr lang="en-US" sz="2400" b="1" dirty="0" smtClean="0">
                <a:cs typeface="Mangal" pitchFamily="18" charset="0"/>
              </a:rPr>
              <a:t>The Use Matrix consists of 104 row (Goods and services) *86 column (Economic activities in 2 digit) at consumer price.</a:t>
            </a:r>
            <a:endParaRPr lang="ar-EG" sz="2400" dirty="0" smtClean="0"/>
          </a:p>
          <a:p>
            <a:pPr marL="536575" lvl="0" indent="-174625" algn="l" rtl="0">
              <a:lnSpc>
                <a:spcPct val="150000"/>
              </a:lnSpc>
              <a:spcBef>
                <a:spcPts val="0"/>
              </a:spcBef>
              <a:buFont typeface="Wingdings" pitchFamily="2" charset="2"/>
              <a:buChar char="§"/>
              <a:defRPr/>
            </a:pPr>
            <a:endParaRPr lang="en-US" sz="2400" b="1" dirty="0">
              <a:cs typeface="Mangal" pitchFamily="18" charset="0"/>
            </a:endParaRPr>
          </a:p>
        </p:txBody>
      </p:sp>
      <p:sp>
        <p:nvSpPr>
          <p:cNvPr id="4" name="Rectangle 3"/>
          <p:cNvSpPr/>
          <p:nvPr/>
        </p:nvSpPr>
        <p:spPr>
          <a:xfrm>
            <a:off x="457199" y="769203"/>
            <a:ext cx="7900737" cy="553998"/>
          </a:xfrm>
          <a:prstGeom prst="rect">
            <a:avLst/>
          </a:prstGeom>
        </p:spPr>
        <p:txBody>
          <a:bodyPr wrap="square">
            <a:spAutoFit/>
          </a:bodyPr>
          <a:lstStyle/>
          <a:p>
            <a:r>
              <a:rPr kumimoji="1" lang="en-US" altLang="en-US" sz="3000" b="1" dirty="0" smtClean="0">
                <a:solidFill>
                  <a:schemeClr val="accent2"/>
                </a:solidFill>
                <a:effectLst>
                  <a:outerShdw blurRad="38100" dist="38100" dir="2700000" algn="tl">
                    <a:srgbClr val="000000"/>
                  </a:outerShdw>
                </a:effectLst>
              </a:rPr>
              <a:t>4-THE  Methodology</a:t>
            </a:r>
            <a:endParaRPr kumimoji="1" lang="ar-EG" altLang="en-US" sz="3000" b="1" dirty="0" smtClean="0">
              <a:solidFill>
                <a:schemeClr val="accent2"/>
              </a:solidFill>
              <a:effectLst>
                <a:outerShdw blurRad="38100" dist="38100" dir="2700000" algn="tl">
                  <a:srgbClr val="000000"/>
                </a:outerShdw>
              </a:effectLst>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31" name="Rectangle 3"/>
          <p:cNvSpPr>
            <a:spLocks noChangeArrowheads="1"/>
          </p:cNvSpPr>
          <p:nvPr/>
        </p:nvSpPr>
        <p:spPr bwMode="auto">
          <a:xfrm>
            <a:off x="6516688" y="6381750"/>
            <a:ext cx="2133600" cy="476250"/>
          </a:xfrm>
          <a:prstGeom prst="rect">
            <a:avLst/>
          </a:prstGeom>
          <a:noFill/>
          <a:ln w="9525">
            <a:noFill/>
            <a:miter lim="800000"/>
            <a:headEnd/>
            <a:tailEnd/>
          </a:ln>
          <a:effectLst/>
        </p:spPr>
        <p:txBody>
          <a:bodyPr/>
          <a:lstStyle/>
          <a:p>
            <a:pPr algn="r">
              <a:lnSpc>
                <a:spcPct val="100000"/>
              </a:lnSpc>
              <a:buClrTx/>
              <a:buSzTx/>
              <a:buFontTx/>
              <a:buNone/>
            </a:pPr>
            <a:endParaRPr lang="ar-EG" sz="1200" b="1">
              <a:solidFill>
                <a:srgbClr val="005A74"/>
              </a:solidFill>
            </a:endParaRPr>
          </a:p>
        </p:txBody>
      </p:sp>
      <p:sp>
        <p:nvSpPr>
          <p:cNvPr id="227334" name="Rectangle 6"/>
          <p:cNvSpPr>
            <a:spLocks noChangeArrowheads="1"/>
          </p:cNvSpPr>
          <p:nvPr/>
        </p:nvSpPr>
        <p:spPr bwMode="auto">
          <a:xfrm>
            <a:off x="684213" y="692150"/>
            <a:ext cx="7775575" cy="519113"/>
          </a:xfrm>
          <a:prstGeom prst="rect">
            <a:avLst/>
          </a:prstGeom>
          <a:noFill/>
          <a:ln w="9525">
            <a:noFill/>
            <a:miter lim="800000"/>
            <a:headEnd/>
            <a:tailEnd/>
          </a:ln>
          <a:effectLst/>
        </p:spPr>
        <p:txBody>
          <a:bodyPr>
            <a:spAutoFit/>
          </a:bodyPr>
          <a:lstStyle/>
          <a:p>
            <a:pPr>
              <a:lnSpc>
                <a:spcPct val="100000"/>
              </a:lnSpc>
              <a:buClrTx/>
              <a:buSzTx/>
              <a:buFontTx/>
              <a:buNone/>
            </a:pPr>
            <a:r>
              <a:rPr lang="en-US" sz="2800" b="1" dirty="0" smtClean="0">
                <a:solidFill>
                  <a:schemeClr val="accent2"/>
                </a:solidFill>
                <a:effectLst>
                  <a:outerShdw blurRad="38100" dist="38100" dir="2700000" algn="tl">
                    <a:srgbClr val="000000"/>
                  </a:outerShdw>
                </a:effectLst>
              </a:rPr>
              <a:t>5- </a:t>
            </a:r>
            <a:r>
              <a:rPr lang="tr-TR" sz="2800" b="1" dirty="0" smtClean="0">
                <a:solidFill>
                  <a:schemeClr val="accent2"/>
                </a:solidFill>
                <a:effectLst>
                  <a:outerShdw blurRad="38100" dist="38100" dir="2700000" algn="tl">
                    <a:srgbClr val="000000"/>
                  </a:outerShdw>
                </a:effectLst>
              </a:rPr>
              <a:t>S</a:t>
            </a:r>
            <a:r>
              <a:rPr lang="en-GB" sz="2800" b="1" dirty="0" err="1">
                <a:solidFill>
                  <a:schemeClr val="accent2"/>
                </a:solidFill>
                <a:effectLst>
                  <a:outerShdw blurRad="38100" dist="38100" dir="2700000" algn="tl">
                    <a:srgbClr val="000000"/>
                  </a:outerShdw>
                </a:effectLst>
              </a:rPr>
              <a:t>upply</a:t>
            </a:r>
            <a:r>
              <a:rPr lang="en-GB" sz="2800" b="1" dirty="0">
                <a:solidFill>
                  <a:schemeClr val="accent2"/>
                </a:solidFill>
                <a:effectLst>
                  <a:outerShdw blurRad="38100" dist="38100" dir="2700000" algn="tl">
                    <a:srgbClr val="000000"/>
                  </a:outerShdw>
                </a:effectLst>
              </a:rPr>
              <a:t> and </a:t>
            </a:r>
            <a:r>
              <a:rPr lang="tr-TR" sz="2800" b="1" dirty="0">
                <a:solidFill>
                  <a:schemeClr val="accent2"/>
                </a:solidFill>
                <a:effectLst>
                  <a:outerShdw blurRad="38100" dist="38100" dir="2700000" algn="tl">
                    <a:srgbClr val="000000"/>
                  </a:outerShdw>
                </a:effectLst>
              </a:rPr>
              <a:t>U</a:t>
            </a:r>
            <a:r>
              <a:rPr lang="en-GB" sz="2800" b="1" dirty="0">
                <a:solidFill>
                  <a:schemeClr val="accent2"/>
                </a:solidFill>
                <a:effectLst>
                  <a:outerShdw blurRad="38100" dist="38100" dir="2700000" algn="tl">
                    <a:srgbClr val="000000"/>
                  </a:outerShdw>
                </a:effectLst>
              </a:rPr>
              <a:t>se </a:t>
            </a:r>
            <a:r>
              <a:rPr lang="tr-TR" sz="2800" b="1" dirty="0">
                <a:solidFill>
                  <a:schemeClr val="accent2"/>
                </a:solidFill>
                <a:effectLst>
                  <a:outerShdw blurRad="38100" dist="38100" dir="2700000" algn="tl">
                    <a:srgbClr val="000000"/>
                  </a:outerShdw>
                </a:effectLst>
              </a:rPr>
              <a:t>S</a:t>
            </a:r>
            <a:r>
              <a:rPr lang="en-GB" sz="2800" b="1" dirty="0" err="1">
                <a:solidFill>
                  <a:schemeClr val="accent2"/>
                </a:solidFill>
                <a:effectLst>
                  <a:outerShdw blurRad="38100" dist="38100" dir="2700000" algn="tl">
                    <a:srgbClr val="000000"/>
                  </a:outerShdw>
                </a:effectLst>
              </a:rPr>
              <a:t>ystem</a:t>
            </a:r>
            <a:r>
              <a:rPr lang="en-GB" dirty="0"/>
              <a:t> </a:t>
            </a:r>
            <a:r>
              <a:rPr kumimoji="1" lang="tr-TR" altLang="en-US" sz="2800" b="1" dirty="0">
                <a:solidFill>
                  <a:schemeClr val="accent2"/>
                </a:solidFill>
                <a:effectLst>
                  <a:outerShdw blurRad="38100" dist="38100" dir="2700000" algn="tl">
                    <a:srgbClr val="000000"/>
                  </a:outerShdw>
                </a:effectLst>
              </a:rPr>
              <a:t> </a:t>
            </a:r>
            <a:endParaRPr kumimoji="1" lang="tr-TR" sz="2800" b="1" dirty="0">
              <a:solidFill>
                <a:schemeClr val="accent2"/>
              </a:solidFill>
              <a:effectLst>
                <a:outerShdw blurRad="38100" dist="38100" dir="2700000" algn="tl">
                  <a:srgbClr val="000000"/>
                </a:outerShdw>
              </a:effectLst>
            </a:endParaRPr>
          </a:p>
        </p:txBody>
      </p:sp>
      <p:sp>
        <p:nvSpPr>
          <p:cNvPr id="227335" name="Rectangle 7"/>
          <p:cNvSpPr>
            <a:spLocks noChangeArrowheads="1"/>
          </p:cNvSpPr>
          <p:nvPr/>
        </p:nvSpPr>
        <p:spPr bwMode="auto">
          <a:xfrm>
            <a:off x="0" y="1014413"/>
            <a:ext cx="9144000" cy="0"/>
          </a:xfrm>
          <a:prstGeom prst="rect">
            <a:avLst/>
          </a:prstGeom>
          <a:noFill/>
          <a:ln w="9525" algn="ctr">
            <a:noFill/>
            <a:miter lim="800000"/>
            <a:headEnd/>
            <a:tailEnd/>
          </a:ln>
          <a:effectLst/>
        </p:spPr>
        <p:txBody>
          <a:bodyPr wrap="none" anchor="ctr">
            <a:spAutoFit/>
          </a:bodyPr>
          <a:lstStyle/>
          <a:p>
            <a:endParaRPr lang="ar-EG"/>
          </a:p>
        </p:txBody>
      </p:sp>
      <p:sp>
        <p:nvSpPr>
          <p:cNvPr id="227337" name="Rectangle 9"/>
          <p:cNvSpPr>
            <a:spLocks noChangeArrowheads="1"/>
          </p:cNvSpPr>
          <p:nvPr/>
        </p:nvSpPr>
        <p:spPr bwMode="auto">
          <a:xfrm>
            <a:off x="250825" y="1412875"/>
            <a:ext cx="8642350" cy="4745915"/>
          </a:xfrm>
          <a:prstGeom prst="rect">
            <a:avLst/>
          </a:prstGeom>
          <a:noFill/>
          <a:ln w="9525" algn="ctr">
            <a:noFill/>
            <a:miter lim="800000"/>
            <a:headEnd/>
            <a:tailEnd/>
          </a:ln>
          <a:effectLst/>
        </p:spPr>
        <p:txBody>
          <a:bodyPr>
            <a:spAutoFit/>
          </a:bodyPr>
          <a:lstStyle/>
          <a:p>
            <a:pPr algn="l" rtl="0">
              <a:lnSpc>
                <a:spcPct val="110000"/>
              </a:lnSpc>
              <a:buFontTx/>
              <a:buNone/>
            </a:pPr>
            <a:r>
              <a:rPr lang="tr-TR" sz="2400" b="1" dirty="0"/>
              <a:t>Supply and use s</a:t>
            </a:r>
            <a:r>
              <a:rPr lang="en-GB" sz="2400" b="1" dirty="0" err="1"/>
              <a:t>ystem</a:t>
            </a:r>
            <a:r>
              <a:rPr lang="en-GB" sz="2400" b="1" dirty="0"/>
              <a:t> incorporates the following tables</a:t>
            </a:r>
            <a:r>
              <a:rPr lang="en-GB" sz="2400" dirty="0"/>
              <a:t>:</a:t>
            </a:r>
            <a:endParaRPr lang="tr-TR" sz="2400" dirty="0"/>
          </a:p>
          <a:p>
            <a:pPr algn="l" rtl="0">
              <a:lnSpc>
                <a:spcPct val="50000"/>
              </a:lnSpc>
              <a:buFontTx/>
              <a:buNone/>
            </a:pPr>
            <a:endParaRPr lang="en-GB" sz="2400" dirty="0"/>
          </a:p>
          <a:p>
            <a:pPr marL="541338" indent="-269875" algn="l" rtl="0">
              <a:lnSpc>
                <a:spcPct val="110000"/>
              </a:lnSpc>
              <a:buSzPct val="140000"/>
              <a:buFont typeface="Wingdings" pitchFamily="2" charset="2"/>
              <a:buChar char="q"/>
            </a:pPr>
            <a:r>
              <a:rPr lang="tr-TR" sz="2400" dirty="0"/>
              <a:t> </a:t>
            </a:r>
            <a:r>
              <a:rPr lang="en-GB" sz="2400" dirty="0"/>
              <a:t>Supply table at basic prices, including a transformation into purchasers’ prices</a:t>
            </a:r>
          </a:p>
          <a:p>
            <a:pPr marL="271463" indent="269875" algn="l" rtl="0">
              <a:lnSpc>
                <a:spcPct val="110000"/>
              </a:lnSpc>
              <a:buSzPct val="140000"/>
              <a:buFont typeface="Wingdings" pitchFamily="2" charset="2"/>
              <a:buChar char="q"/>
            </a:pPr>
            <a:r>
              <a:rPr lang="tr-TR" sz="2400" dirty="0"/>
              <a:t> </a:t>
            </a:r>
            <a:r>
              <a:rPr lang="en-GB" sz="2400" dirty="0"/>
              <a:t>Use table at purchasers’ prices</a:t>
            </a:r>
          </a:p>
          <a:p>
            <a:pPr marL="457200" indent="-185738" algn="l" rtl="0">
              <a:lnSpc>
                <a:spcPct val="110000"/>
              </a:lnSpc>
              <a:buSzPct val="140000"/>
              <a:buFont typeface="Wingdings" pitchFamily="2" charset="2"/>
              <a:buChar char="q"/>
            </a:pPr>
            <a:r>
              <a:rPr lang="tr-TR" sz="2400" dirty="0"/>
              <a:t> </a:t>
            </a:r>
            <a:r>
              <a:rPr lang="en-GB" sz="2400" dirty="0"/>
              <a:t>Valuation matrices</a:t>
            </a:r>
            <a:endParaRPr lang="tr-TR" sz="2400" dirty="0"/>
          </a:p>
          <a:p>
            <a:pPr marL="982663" lvl="1" indent="-260350" algn="l" rtl="0">
              <a:lnSpc>
                <a:spcPct val="110000"/>
              </a:lnSpc>
              <a:buSzPct val="140000"/>
              <a:buFont typeface="Wingdings" pitchFamily="2" charset="2"/>
              <a:buChar char="ü"/>
            </a:pPr>
            <a:r>
              <a:rPr lang="tr-TR" sz="2400" dirty="0"/>
              <a:t>Trade and transport margins</a:t>
            </a:r>
          </a:p>
          <a:p>
            <a:pPr marL="982663" lvl="1" indent="-260350" algn="l" rtl="0">
              <a:lnSpc>
                <a:spcPct val="110000"/>
              </a:lnSpc>
              <a:buSzPct val="140000"/>
              <a:buFont typeface="Wingdings" pitchFamily="2" charset="2"/>
              <a:buChar char="ü"/>
            </a:pPr>
            <a:r>
              <a:rPr lang="tr-TR" sz="2400" dirty="0"/>
              <a:t>Taxes less subsidies on products</a:t>
            </a:r>
            <a:endParaRPr lang="en-GB" sz="2400" dirty="0"/>
          </a:p>
          <a:p>
            <a:pPr marL="541338" indent="-269875" algn="l" rtl="0">
              <a:lnSpc>
                <a:spcPct val="110000"/>
              </a:lnSpc>
              <a:buSzPct val="140000"/>
              <a:buFont typeface="Wingdings" pitchFamily="2" charset="2"/>
              <a:buChar char="q"/>
            </a:pPr>
            <a:r>
              <a:rPr lang="tr-TR" sz="2400" dirty="0"/>
              <a:t> </a:t>
            </a:r>
            <a:r>
              <a:rPr lang="en-GB" sz="2400" dirty="0"/>
              <a:t>Supply table at basic prices</a:t>
            </a:r>
          </a:p>
          <a:p>
            <a:pPr marL="541338" indent="-269875" algn="l" rtl="0">
              <a:lnSpc>
                <a:spcPct val="110000"/>
              </a:lnSpc>
              <a:buSzPct val="140000"/>
              <a:buFont typeface="Wingdings" pitchFamily="2" charset="2"/>
              <a:buChar char="q"/>
            </a:pPr>
            <a:r>
              <a:rPr lang="tr-TR" sz="2400" dirty="0"/>
              <a:t> </a:t>
            </a:r>
            <a:r>
              <a:rPr lang="en-GB" sz="2400" dirty="0"/>
              <a:t>Use table of domestic output at basic prices</a:t>
            </a:r>
          </a:p>
          <a:p>
            <a:pPr marL="541338" indent="-269875" algn="l" rtl="0">
              <a:lnSpc>
                <a:spcPct val="110000"/>
              </a:lnSpc>
              <a:buSzPct val="140000"/>
              <a:buFont typeface="Wingdings" pitchFamily="2" charset="2"/>
              <a:buChar char="q"/>
            </a:pPr>
            <a:r>
              <a:rPr lang="tr-TR" sz="2400" dirty="0"/>
              <a:t> </a:t>
            </a:r>
            <a:r>
              <a:rPr lang="en-GB" sz="2400" dirty="0"/>
              <a:t>Use table of imports at basic prices</a:t>
            </a:r>
          </a:p>
          <a:p>
            <a:pPr algn="l" rtl="0">
              <a:lnSpc>
                <a:spcPct val="110000"/>
              </a:lnSpc>
              <a:buSzPct val="140000"/>
              <a:buFontTx/>
              <a:buNone/>
            </a:pPr>
            <a:endParaRPr lang="tr-TR" sz="24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31" name="Rectangle 3"/>
          <p:cNvSpPr>
            <a:spLocks noChangeArrowheads="1"/>
          </p:cNvSpPr>
          <p:nvPr/>
        </p:nvSpPr>
        <p:spPr bwMode="auto">
          <a:xfrm>
            <a:off x="6516688" y="6381750"/>
            <a:ext cx="2133600" cy="476250"/>
          </a:xfrm>
          <a:prstGeom prst="rect">
            <a:avLst/>
          </a:prstGeom>
          <a:noFill/>
          <a:ln w="9525">
            <a:noFill/>
            <a:miter lim="800000"/>
            <a:headEnd/>
            <a:tailEnd/>
          </a:ln>
          <a:effectLst/>
        </p:spPr>
        <p:txBody>
          <a:bodyPr/>
          <a:lstStyle/>
          <a:p>
            <a:pPr algn="r">
              <a:lnSpc>
                <a:spcPct val="100000"/>
              </a:lnSpc>
              <a:buClrTx/>
              <a:buSzTx/>
              <a:buFontTx/>
              <a:buNone/>
            </a:pPr>
            <a:endParaRPr lang="ar-EG" sz="1200" b="1">
              <a:solidFill>
                <a:srgbClr val="005A74"/>
              </a:solidFill>
            </a:endParaRPr>
          </a:p>
        </p:txBody>
      </p:sp>
      <p:sp>
        <p:nvSpPr>
          <p:cNvPr id="227334" name="Rectangle 6"/>
          <p:cNvSpPr>
            <a:spLocks noChangeArrowheads="1"/>
          </p:cNvSpPr>
          <p:nvPr/>
        </p:nvSpPr>
        <p:spPr bwMode="auto">
          <a:xfrm>
            <a:off x="684213" y="692150"/>
            <a:ext cx="7775575" cy="523220"/>
          </a:xfrm>
          <a:prstGeom prst="rect">
            <a:avLst/>
          </a:prstGeom>
          <a:noFill/>
          <a:ln w="9525">
            <a:noFill/>
            <a:miter lim="800000"/>
            <a:headEnd/>
            <a:tailEnd/>
          </a:ln>
          <a:effectLst/>
        </p:spPr>
        <p:txBody>
          <a:bodyPr>
            <a:spAutoFit/>
          </a:bodyPr>
          <a:lstStyle/>
          <a:p>
            <a:r>
              <a:rPr lang="en-GB" altLang="en-US" sz="2800" b="1" dirty="0" smtClean="0">
                <a:solidFill>
                  <a:schemeClr val="accent2"/>
                </a:solidFill>
                <a:effectLst>
                  <a:outerShdw blurRad="38100" dist="38100" dir="2700000" algn="tl">
                    <a:srgbClr val="000000"/>
                  </a:outerShdw>
                </a:effectLst>
              </a:rPr>
              <a:t>6- SUT issues </a:t>
            </a:r>
            <a:r>
              <a:rPr lang="en-US" altLang="en-US" sz="2800" b="1" dirty="0" smtClean="0">
                <a:solidFill>
                  <a:schemeClr val="accent2"/>
                </a:solidFill>
                <a:effectLst>
                  <a:outerShdw blurRad="38100" dist="38100" dir="2700000" algn="tl">
                    <a:srgbClr val="000000"/>
                  </a:outerShdw>
                </a:effectLst>
              </a:rPr>
              <a:t>in CAPMAS</a:t>
            </a:r>
            <a:r>
              <a:rPr lang="en-GB" altLang="en-US" sz="2800" b="1" dirty="0" smtClean="0">
                <a:solidFill>
                  <a:schemeClr val="accent2"/>
                </a:solidFill>
                <a:effectLst>
                  <a:outerShdw blurRad="38100" dist="38100" dir="2700000" algn="tl">
                    <a:srgbClr val="000000"/>
                  </a:outerShdw>
                </a:effectLst>
              </a:rPr>
              <a:t>.</a:t>
            </a:r>
            <a:r>
              <a:rPr lang="tr-TR" altLang="en-US" sz="2800" b="1" dirty="0" smtClean="0">
                <a:solidFill>
                  <a:schemeClr val="accent2"/>
                </a:solidFill>
                <a:effectLst>
                  <a:outerShdw blurRad="38100" dist="38100" dir="2700000" algn="tl">
                    <a:srgbClr val="000000"/>
                  </a:outerShdw>
                </a:effectLst>
              </a:rPr>
              <a:t> </a:t>
            </a:r>
          </a:p>
        </p:txBody>
      </p:sp>
      <p:sp>
        <p:nvSpPr>
          <p:cNvPr id="227335" name="Rectangle 7"/>
          <p:cNvSpPr>
            <a:spLocks noChangeArrowheads="1"/>
          </p:cNvSpPr>
          <p:nvPr/>
        </p:nvSpPr>
        <p:spPr bwMode="auto">
          <a:xfrm>
            <a:off x="0" y="1014413"/>
            <a:ext cx="9144000" cy="0"/>
          </a:xfrm>
          <a:prstGeom prst="rect">
            <a:avLst/>
          </a:prstGeom>
          <a:noFill/>
          <a:ln w="9525" algn="ctr">
            <a:noFill/>
            <a:miter lim="800000"/>
            <a:headEnd/>
            <a:tailEnd/>
          </a:ln>
          <a:effectLst/>
        </p:spPr>
        <p:txBody>
          <a:bodyPr wrap="none" anchor="ctr">
            <a:spAutoFit/>
          </a:bodyPr>
          <a:lstStyle/>
          <a:p>
            <a:endParaRPr lang="ar-EG"/>
          </a:p>
        </p:txBody>
      </p:sp>
      <p:sp>
        <p:nvSpPr>
          <p:cNvPr id="227337" name="Rectangle 9"/>
          <p:cNvSpPr>
            <a:spLocks noChangeArrowheads="1"/>
          </p:cNvSpPr>
          <p:nvPr/>
        </p:nvSpPr>
        <p:spPr bwMode="auto">
          <a:xfrm>
            <a:off x="914400" y="2062301"/>
            <a:ext cx="7545388" cy="2308324"/>
          </a:xfrm>
          <a:prstGeom prst="rect">
            <a:avLst/>
          </a:prstGeom>
          <a:noFill/>
          <a:ln w="9525" algn="ctr">
            <a:noFill/>
            <a:miter lim="800000"/>
            <a:headEnd/>
            <a:tailEnd/>
          </a:ln>
          <a:effectLst/>
        </p:spPr>
        <p:txBody>
          <a:bodyPr wrap="square">
            <a:spAutoFit/>
          </a:bodyPr>
          <a:lstStyle/>
          <a:p>
            <a:pPr algn="l" rtl="0">
              <a:lnSpc>
                <a:spcPct val="200000"/>
              </a:lnSpc>
              <a:buSzPct val="140000"/>
              <a:buFont typeface="Wingdings" pitchFamily="2" charset="2"/>
              <a:buChar char="q"/>
            </a:pPr>
            <a:r>
              <a:rPr lang="en-US" sz="2400" b="1" dirty="0" smtClean="0"/>
              <a:t>SUT, IOT 2008/2009</a:t>
            </a:r>
          </a:p>
          <a:p>
            <a:pPr algn="l" rtl="0">
              <a:lnSpc>
                <a:spcPct val="200000"/>
              </a:lnSpc>
              <a:buSzPct val="140000"/>
              <a:buFont typeface="Wingdings" pitchFamily="2" charset="2"/>
              <a:buChar char="q"/>
            </a:pPr>
            <a:r>
              <a:rPr lang="en-US" sz="2400" b="1" dirty="0" smtClean="0"/>
              <a:t>SUT, IOT 2010/2011</a:t>
            </a:r>
          </a:p>
          <a:p>
            <a:pPr algn="l" rtl="0">
              <a:lnSpc>
                <a:spcPct val="200000"/>
              </a:lnSpc>
              <a:buSzPct val="140000"/>
              <a:buFont typeface="Wingdings" pitchFamily="2" charset="2"/>
              <a:buChar char="q"/>
            </a:pPr>
            <a:r>
              <a:rPr lang="en-US" sz="2400" b="1" dirty="0" smtClean="0"/>
              <a:t>SUT, IOT 2012/2013</a:t>
            </a:r>
            <a:endParaRPr lang="tr-TR" sz="2400" b="1"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333872" y="1117648"/>
            <a:ext cx="8352928" cy="1080120"/>
          </a:xfrm>
          <a:prstGeom prst="roundRect">
            <a:avLst/>
          </a:prstGeom>
        </p:spPr>
        <p:style>
          <a:lnRef idx="1">
            <a:schemeClr val="accent3"/>
          </a:lnRef>
          <a:fillRef idx="2">
            <a:schemeClr val="accent3"/>
          </a:fillRef>
          <a:effectRef idx="1">
            <a:schemeClr val="accent3"/>
          </a:effectRef>
          <a:fontRef idx="minor">
            <a:schemeClr val="dk1"/>
          </a:fontRef>
        </p:style>
        <p:txBody>
          <a:bodyPr rtlCol="1" anchor="ctr"/>
          <a:lstStyle/>
          <a:p>
            <a:pPr algn="ctr">
              <a:lnSpc>
                <a:spcPct val="100000"/>
              </a:lnSpc>
              <a:buClrTx/>
              <a:buSzTx/>
              <a:buFontTx/>
              <a:buNone/>
            </a:pPr>
            <a:r>
              <a:rPr kumimoji="1" lang="en-US" altLang="en-US" sz="3200" b="1" dirty="0" smtClean="0">
                <a:solidFill>
                  <a:schemeClr val="accent2"/>
                </a:solidFill>
                <a:effectLst>
                  <a:outerShdw blurRad="38100" dist="38100" dir="2700000" algn="tl">
                    <a:srgbClr val="000000"/>
                  </a:outerShdw>
                </a:effectLst>
              </a:rPr>
              <a:t> B- (</a:t>
            </a:r>
            <a:r>
              <a:rPr kumimoji="1" lang="en-GB" altLang="en-US" sz="3200" b="1" dirty="0" smtClean="0">
                <a:solidFill>
                  <a:schemeClr val="accent2"/>
                </a:solidFill>
                <a:effectLst>
                  <a:outerShdw blurRad="38100" dist="38100" dir="2700000" algn="tl">
                    <a:srgbClr val="000000"/>
                  </a:outerShdw>
                </a:effectLst>
              </a:rPr>
              <a:t>Supply and Use </a:t>
            </a:r>
            <a:r>
              <a:rPr kumimoji="1" lang="en-US" altLang="en-US" sz="3200" b="1" dirty="0" smtClean="0">
                <a:solidFill>
                  <a:schemeClr val="accent2"/>
                </a:solidFill>
                <a:effectLst>
                  <a:outerShdw blurRad="38100" dist="38100" dir="2700000" algn="tl">
                    <a:srgbClr val="000000"/>
                  </a:outerShdw>
                </a:effectLst>
              </a:rPr>
              <a:t>Tables )</a:t>
            </a:r>
            <a:endParaRPr lang="tr-TR" sz="3200" dirty="0">
              <a:solidFill>
                <a:schemeClr val="accent2"/>
              </a:solidFill>
            </a:endParaRPr>
          </a:p>
        </p:txBody>
      </p:sp>
      <p:sp>
        <p:nvSpPr>
          <p:cNvPr id="6" name="Rectangle 5"/>
          <p:cNvSpPr/>
          <p:nvPr/>
        </p:nvSpPr>
        <p:spPr>
          <a:xfrm>
            <a:off x="609600" y="2197769"/>
            <a:ext cx="8138864" cy="3416320"/>
          </a:xfrm>
          <a:prstGeom prst="rect">
            <a:avLst/>
          </a:prstGeom>
        </p:spPr>
        <p:txBody>
          <a:bodyPr wrap="square">
            <a:spAutoFit/>
          </a:bodyPr>
          <a:lstStyle/>
          <a:p>
            <a:pPr>
              <a:lnSpc>
                <a:spcPct val="150000"/>
              </a:lnSpc>
              <a:buClrTx/>
              <a:buSzTx/>
              <a:buFontTx/>
              <a:buNone/>
            </a:pPr>
            <a:r>
              <a:rPr kumimoji="1" lang="en-US" altLang="en-US" sz="2400" b="1" dirty="0" smtClean="0">
                <a:solidFill>
                  <a:srgbClr val="002060"/>
                </a:solidFill>
              </a:rPr>
              <a:t>1- Methodology : </a:t>
            </a:r>
            <a:r>
              <a:rPr kumimoji="1" lang="tr-TR" altLang="en-US" sz="2400" b="1" dirty="0" smtClean="0">
                <a:solidFill>
                  <a:srgbClr val="002060"/>
                </a:solidFill>
              </a:rPr>
              <a:t>Supply Table</a:t>
            </a:r>
            <a:r>
              <a:rPr kumimoji="1" lang="ar-EG" altLang="en-US" sz="2400" b="1" dirty="0" smtClean="0">
                <a:solidFill>
                  <a:srgbClr val="002060"/>
                </a:solidFill>
              </a:rPr>
              <a:t> </a:t>
            </a:r>
            <a:endParaRPr kumimoji="1" lang="tr-TR" sz="2400" dirty="0" smtClean="0">
              <a:solidFill>
                <a:srgbClr val="002060"/>
              </a:solidFill>
            </a:endParaRPr>
          </a:p>
          <a:p>
            <a:pPr>
              <a:lnSpc>
                <a:spcPct val="150000"/>
              </a:lnSpc>
              <a:buClrTx/>
              <a:buSzTx/>
              <a:buFontTx/>
              <a:buNone/>
            </a:pPr>
            <a:r>
              <a:rPr kumimoji="1" lang="en-US" altLang="en-US" sz="2400" b="1" dirty="0" smtClean="0">
                <a:solidFill>
                  <a:srgbClr val="002060"/>
                </a:solidFill>
              </a:rPr>
              <a:t>2- Methodology : </a:t>
            </a:r>
            <a:r>
              <a:rPr lang="tr-TR" altLang="en-US" sz="2400" b="1" dirty="0" smtClean="0">
                <a:solidFill>
                  <a:srgbClr val="002060"/>
                </a:solidFill>
              </a:rPr>
              <a:t>Use </a:t>
            </a:r>
            <a:r>
              <a:rPr lang="en-US" altLang="en-US" sz="2400" b="1" dirty="0" smtClean="0">
                <a:solidFill>
                  <a:srgbClr val="002060"/>
                </a:solidFill>
              </a:rPr>
              <a:t>table</a:t>
            </a:r>
            <a:endParaRPr kumimoji="1" lang="tr-TR" sz="2400" b="1" dirty="0" smtClean="0">
              <a:solidFill>
                <a:srgbClr val="002060"/>
              </a:solidFill>
            </a:endParaRPr>
          </a:p>
          <a:p>
            <a:pPr lvl="0">
              <a:lnSpc>
                <a:spcPct val="150000"/>
              </a:lnSpc>
            </a:pPr>
            <a:r>
              <a:rPr kumimoji="1" lang="en-US" altLang="en-US" sz="2400" b="1" dirty="0" smtClean="0">
                <a:solidFill>
                  <a:srgbClr val="002060"/>
                </a:solidFill>
              </a:rPr>
              <a:t>3- classifications are used</a:t>
            </a:r>
          </a:p>
          <a:p>
            <a:pPr>
              <a:lnSpc>
                <a:spcPct val="150000"/>
              </a:lnSpc>
            </a:pPr>
            <a:r>
              <a:rPr kumimoji="1" lang="en-US" altLang="en-US" sz="2400" b="1" dirty="0" smtClean="0">
                <a:solidFill>
                  <a:srgbClr val="002060"/>
                </a:solidFill>
              </a:rPr>
              <a:t>4- Data Sources</a:t>
            </a:r>
          </a:p>
          <a:p>
            <a:pPr>
              <a:lnSpc>
                <a:spcPct val="150000"/>
              </a:lnSpc>
            </a:pPr>
            <a:r>
              <a:rPr kumimoji="1" lang="en-US" altLang="en-US" sz="2400" b="1" dirty="0" smtClean="0">
                <a:solidFill>
                  <a:srgbClr val="002060"/>
                </a:solidFill>
              </a:rPr>
              <a:t>5- C</a:t>
            </a:r>
            <a:r>
              <a:rPr kumimoji="1" lang="tr-TR" altLang="en-US" sz="2400" b="1" dirty="0" smtClean="0">
                <a:solidFill>
                  <a:srgbClr val="002060"/>
                </a:solidFill>
              </a:rPr>
              <a:t>alculation methods used in GDP Estimates</a:t>
            </a:r>
            <a:r>
              <a:rPr lang="en-GB" sz="2400" b="1" dirty="0" smtClean="0">
                <a:solidFill>
                  <a:srgbClr val="002060"/>
                </a:solidFill>
              </a:rPr>
              <a:t>  </a:t>
            </a:r>
            <a:endParaRPr lang="tr-TR" sz="2400" b="1" dirty="0" smtClean="0">
              <a:solidFill>
                <a:srgbClr val="002060"/>
              </a:solidFill>
            </a:endParaRPr>
          </a:p>
          <a:p>
            <a:pPr>
              <a:lnSpc>
                <a:spcPct val="150000"/>
              </a:lnSpc>
              <a:buClrTx/>
              <a:buSzTx/>
              <a:buFontTx/>
              <a:buNone/>
            </a:pPr>
            <a:r>
              <a:rPr kumimoji="1" lang="en-US" altLang="en-US" sz="2400" b="1" dirty="0" smtClean="0">
                <a:solidFill>
                  <a:srgbClr val="002060"/>
                </a:solidFill>
              </a:rPr>
              <a:t>6- Prices in National Accounts</a:t>
            </a:r>
            <a:r>
              <a:rPr kumimoji="1" lang="tr-TR" altLang="en-US" sz="2400" dirty="0" smtClean="0">
                <a:solidFill>
                  <a:srgbClr val="002060"/>
                </a:solidFill>
              </a:rPr>
              <a:t> </a:t>
            </a:r>
            <a:endParaRPr lang="tr-TR" sz="2400" b="1" dirty="0">
              <a:solidFill>
                <a:srgbClr val="002060"/>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444</TotalTime>
  <Words>1505</Words>
  <Application>Microsoft Office PowerPoint</Application>
  <PresentationFormat>On-screen Show (4:3)</PresentationFormat>
  <Paragraphs>187</Paragraphs>
  <Slides>28</Slides>
  <Notes>1</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Office Theme</vt:lpstr>
      <vt:lpstr>Slide 1</vt:lpstr>
      <vt:lpstr>Slide 2</vt:lpstr>
      <vt:lpstr>1-The Structure of Supply and Use Tables</vt:lpstr>
      <vt:lpstr>Slide 4</vt:lpstr>
      <vt:lpstr>3- working plan of National Accounts department in CAPMAS. </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vector>
  </TitlesOfParts>
  <Manager/>
  <Company>vuyokazis@statssa.gov.za</Company>
  <LinksUpToDate>false</LinksUpToDate>
  <SharedDoc>false</SharedDoc>
  <HyperlinkBase/>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Vuyokazi Sodo</dc:creator>
  <cp:keywords/>
  <dc:description/>
  <cp:lastModifiedBy>mahmoud_e</cp:lastModifiedBy>
  <cp:revision>39</cp:revision>
  <dcterms:created xsi:type="dcterms:W3CDTF">2016-10-06T09:13:58Z</dcterms:created>
  <dcterms:modified xsi:type="dcterms:W3CDTF">2016-10-24T11:41:54Z</dcterms:modified>
  <cp:category/>
</cp:coreProperties>
</file>