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  <p:sldId id="268" r:id="rId9"/>
    <p:sldId id="269" r:id="rId10"/>
    <p:sldId id="276" r:id="rId11"/>
    <p:sldId id="270" r:id="rId12"/>
    <p:sldId id="271" r:id="rId13"/>
    <p:sldId id="272" r:id="rId14"/>
    <p:sldId id="273" r:id="rId15"/>
    <p:sldId id="274" r:id="rId16"/>
    <p:sldId id="275" r:id="rId17"/>
    <p:sldId id="277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4D4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 snapToObjects="1">
      <p:cViewPr>
        <p:scale>
          <a:sx n="98" d="100"/>
          <a:sy n="98" d="100"/>
        </p:scale>
        <p:origin x="-480" y="63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B42CE0-4471-4AC7-AB56-6C2141908F97}" type="datetimeFigureOut">
              <a:rPr lang="en-US" smtClean="0"/>
              <a:pPr/>
              <a:t>10/24/2016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2A656C-3E26-49A2-A541-6F921DEF3B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838366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DE4AC8-EDAF-D940-AACF-EBF326CB7DE3}" type="slidenum">
              <a:rPr lang="it-IT" smtClean="0"/>
              <a:pPr/>
              <a:t>2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6929458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DE4AC8-EDAF-D940-AACF-EBF326CB7DE3}" type="slidenum">
              <a:rPr lang="it-IT" smtClean="0"/>
              <a:pPr/>
              <a:t>3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5694624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DE4AC8-EDAF-D940-AACF-EBF326CB7DE3}" type="slidenum">
              <a:rPr lang="it-IT" smtClean="0"/>
              <a:pPr/>
              <a:t>4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6782178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DE4AC8-EDAF-D940-AACF-EBF326CB7DE3}" type="slidenum">
              <a:rPr lang="it-IT" smtClean="0"/>
              <a:pPr/>
              <a:t>5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6390161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DE4AC8-EDAF-D940-AACF-EBF326CB7DE3}" type="slidenum">
              <a:rPr lang="it-IT" smtClean="0"/>
              <a:pPr/>
              <a:t>6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6782178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DE4AC8-EDAF-D940-AACF-EBF326CB7DE3}" type="slidenum">
              <a:rPr lang="it-IT" smtClean="0"/>
              <a:pPr/>
              <a:t>7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639016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3DC9F54-F9D0-9540-B80C-575D9C8303A3}" type="datetimeFigureOut">
              <a:rPr lang="en-US" smtClean="0"/>
              <a:pPr/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8AA3F92-1B13-2B46-8DDE-4C60312779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29037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3DC9F54-F9D0-9540-B80C-575D9C8303A3}" type="datetimeFigureOut">
              <a:rPr lang="en-US" smtClean="0"/>
              <a:pPr/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8AA3F92-1B13-2B46-8DDE-4C60312779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27474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3DC9F54-F9D0-9540-B80C-575D9C8303A3}" type="datetimeFigureOut">
              <a:rPr lang="en-US" smtClean="0"/>
              <a:pPr/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8AA3F92-1B13-2B46-8DDE-4C60312779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18270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3DC9F54-F9D0-9540-B80C-575D9C8303A3}" type="datetimeFigureOut">
              <a:rPr lang="en-US" smtClean="0"/>
              <a:pPr/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8AA3F92-1B13-2B46-8DDE-4C60312779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30806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3DC9F54-F9D0-9540-B80C-575D9C8303A3}" type="datetimeFigureOut">
              <a:rPr lang="en-US" smtClean="0"/>
              <a:pPr/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8AA3F92-1B13-2B46-8DDE-4C60312779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09745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3DC9F54-F9D0-9540-B80C-575D9C8303A3}" type="datetimeFigureOut">
              <a:rPr lang="en-US" smtClean="0"/>
              <a:pPr/>
              <a:t>10/24/2016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8AA3F92-1B13-2B46-8DDE-4C60312779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15783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3DC9F54-F9D0-9540-B80C-575D9C8303A3}" type="datetimeFigureOut">
              <a:rPr lang="en-US" smtClean="0"/>
              <a:pPr/>
              <a:t>10/24/2016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8AA3F92-1B13-2B46-8DDE-4C60312779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03006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3DC9F54-F9D0-9540-B80C-575D9C8303A3}" type="datetimeFigureOut">
              <a:rPr lang="en-US" smtClean="0"/>
              <a:pPr/>
              <a:t>10/24/2016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8AA3F92-1B13-2B46-8DDE-4C60312779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61782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3DC9F54-F9D0-9540-B80C-575D9C8303A3}" type="datetimeFigureOut">
              <a:rPr lang="en-US" smtClean="0"/>
              <a:pPr/>
              <a:t>10/24/2016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8AA3F92-1B13-2B46-8DDE-4C60312779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32589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3DC9F54-F9D0-9540-B80C-575D9C8303A3}" type="datetimeFigureOut">
              <a:rPr lang="en-US" smtClean="0"/>
              <a:pPr/>
              <a:t>10/24/2016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8AA3F92-1B13-2B46-8DDE-4C60312779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96295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3DC9F54-F9D0-9540-B80C-575D9C8303A3}" type="datetimeFigureOut">
              <a:rPr lang="en-US" smtClean="0"/>
              <a:pPr/>
              <a:t>10/24/2016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8AA3F92-1B13-2B46-8DDE-4C60312779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9614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8750300" y="0"/>
            <a:ext cx="393700" cy="5892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5816600"/>
            <a:ext cx="9131300" cy="76200"/>
          </a:xfrm>
          <a:prstGeom prst="rect">
            <a:avLst/>
          </a:prstGeom>
        </p:spPr>
      </p:pic>
      <p:pic>
        <p:nvPicPr>
          <p:cNvPr id="11" name="Picture 10" descr="bottom-01-01.jp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22" y="5961658"/>
            <a:ext cx="8828426" cy="694503"/>
          </a:xfrm>
          <a:prstGeom prst="rect">
            <a:avLst/>
          </a:prstGeom>
        </p:spPr>
      </p:pic>
      <p:pic>
        <p:nvPicPr>
          <p:cNvPr id="12" name="Picture 11" descr="header.jpg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7039" y="183686"/>
            <a:ext cx="3139440" cy="56083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54018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-01-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89483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85800" y="2558457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Household Income and Expenditure Survey (HIES)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371600" y="4168312"/>
            <a:ext cx="6400800" cy="1752600"/>
          </a:xfrm>
        </p:spPr>
        <p:txBody>
          <a:bodyPr/>
          <a:lstStyle/>
          <a:p>
            <a:r>
              <a:rPr lang="en-US" dirty="0" smtClean="0"/>
              <a:t>Liberia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93514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6206"/>
            <a:ext cx="8229600" cy="1143000"/>
          </a:xfrm>
        </p:spPr>
        <p:txBody>
          <a:bodyPr vert="horz" lIns="0" tIns="0" rIns="0" bIns="0" rtlCol="0" anchor="ctr">
            <a:normAutofit/>
          </a:bodyPr>
          <a:lstStyle/>
          <a:p>
            <a:pPr>
              <a:lnSpc>
                <a:spcPts val="2800"/>
              </a:lnSpc>
            </a:pPr>
            <a:r>
              <a:rPr lang="en-US" sz="2800" spc="-150" dirty="0" smtClean="0">
                <a:solidFill>
                  <a:srgbClr val="5CA33A"/>
                </a:solidFill>
              </a:rPr>
              <a:t>HIES Overall Estimates, 2014  </a:t>
            </a:r>
          </a:p>
        </p:txBody>
      </p:sp>
      <p:pic>
        <p:nvPicPr>
          <p:cNvPr id="348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91047" y="1439694"/>
            <a:ext cx="7561905" cy="4309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819069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6206"/>
            <a:ext cx="8229600" cy="1143000"/>
          </a:xfrm>
        </p:spPr>
        <p:txBody>
          <a:bodyPr vert="horz" lIns="0" tIns="0" rIns="0" bIns="0" rtlCol="0" anchor="ctr">
            <a:normAutofit/>
          </a:bodyPr>
          <a:lstStyle/>
          <a:p>
            <a:pPr>
              <a:lnSpc>
                <a:spcPts val="2800"/>
              </a:lnSpc>
            </a:pPr>
            <a:r>
              <a:rPr lang="en-US" sz="2800" spc="-150" dirty="0" smtClean="0">
                <a:solidFill>
                  <a:srgbClr val="5CA33A"/>
                </a:solidFill>
              </a:rPr>
              <a:t>Actual and Imputed Rent, 2014 </a:t>
            </a: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</p:nvPr>
        </p:nvGraphicFramePr>
        <p:xfrm>
          <a:off x="457200" y="1400784"/>
          <a:ext cx="8229599" cy="428989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712068"/>
                <a:gridCol w="904672"/>
                <a:gridCol w="1108954"/>
                <a:gridCol w="1206229"/>
                <a:gridCol w="946362"/>
                <a:gridCol w="1175657"/>
                <a:gridCol w="1175657"/>
              </a:tblGrid>
              <a:tr h="5362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/>
                        <a:t>Rent Arrangement</a:t>
                      </a:r>
                      <a:endParaRPr lang="en-US" sz="1400" b="1" i="0" u="none" strike="noStrike" dirty="0"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/>
                        <a:t>Liberia</a:t>
                      </a:r>
                      <a:endParaRPr lang="en-US" sz="1400" b="1" i="0" u="none" strike="noStrike" dirty="0"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/>
                        <a:t>Montserrado</a:t>
                      </a:r>
                      <a:endParaRPr lang="en-US" sz="1400" b="1" i="0" u="none" strike="noStrike" dirty="0"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/>
                        <a:t>Other Counties</a:t>
                      </a:r>
                      <a:endParaRPr lang="en-US" sz="1400" b="1" i="0" u="none" strike="noStrike" dirty="0"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/>
                        <a:t>Liberia</a:t>
                      </a:r>
                      <a:endParaRPr lang="en-US" sz="1400" b="1" i="0" u="none" strike="noStrike" dirty="0"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/>
                        <a:t>Montserrado</a:t>
                      </a:r>
                      <a:endParaRPr lang="en-US" sz="1400" b="1" i="0" u="none" strike="noStrike" dirty="0"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/>
                        <a:t>Other Counties</a:t>
                      </a:r>
                      <a:endParaRPr lang="en-US" sz="1400" b="1" i="0" u="none" strike="noStrike" dirty="0"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536237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Percentage Shares</a:t>
                      </a:r>
                      <a:endParaRPr lang="en-US" sz="14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3623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Employer Provided  - Free</a:t>
                      </a:r>
                      <a:endParaRPr lang="en-US" sz="14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18,392</a:t>
                      </a:r>
                      <a:endParaRPr lang="en-US" sz="14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1,547</a:t>
                      </a:r>
                      <a:endParaRPr lang="en-US" sz="14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16,845</a:t>
                      </a:r>
                      <a:endParaRPr lang="en-US" sz="14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2.00%</a:t>
                      </a:r>
                      <a:endParaRPr lang="en-US" sz="14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0.50%</a:t>
                      </a:r>
                      <a:endParaRPr lang="en-US" sz="14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2.80%</a:t>
                      </a:r>
                      <a:endParaRPr lang="en-US" sz="14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53623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Employer Provided - Subsidized</a:t>
                      </a:r>
                      <a:endParaRPr lang="en-US" sz="14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7,173</a:t>
                      </a:r>
                      <a:endParaRPr lang="en-US" sz="14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2,504</a:t>
                      </a:r>
                      <a:endParaRPr lang="en-US" sz="14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4,669</a:t>
                      </a:r>
                      <a:endParaRPr lang="en-US" sz="14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0.80%</a:t>
                      </a:r>
                      <a:endParaRPr lang="en-US" sz="14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0.80%</a:t>
                      </a:r>
                      <a:endParaRPr lang="en-US" sz="14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0.80%</a:t>
                      </a:r>
                      <a:endParaRPr lang="en-US" sz="14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53623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Free</a:t>
                      </a:r>
                      <a:endParaRPr lang="en-US" sz="14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219,311</a:t>
                      </a:r>
                      <a:endParaRPr lang="en-US" sz="14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50,817</a:t>
                      </a:r>
                      <a:endParaRPr lang="en-US" sz="14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168,494</a:t>
                      </a:r>
                      <a:endParaRPr lang="en-US" sz="14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23.50%</a:t>
                      </a:r>
                      <a:endParaRPr lang="en-US" sz="14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15.60%</a:t>
                      </a:r>
                      <a:endParaRPr lang="en-US" sz="14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27.70%</a:t>
                      </a:r>
                      <a:endParaRPr lang="en-US" sz="14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53623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Owner Occupied</a:t>
                      </a:r>
                      <a:endParaRPr lang="en-US" sz="14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445,156</a:t>
                      </a:r>
                      <a:endParaRPr lang="en-US" sz="14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102,190</a:t>
                      </a:r>
                      <a:endParaRPr lang="en-US" sz="14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342,966</a:t>
                      </a:r>
                      <a:endParaRPr lang="en-US" sz="14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47.70%</a:t>
                      </a:r>
                      <a:endParaRPr lang="en-US" sz="14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31.30%</a:t>
                      </a:r>
                      <a:endParaRPr lang="en-US" sz="14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56.40%</a:t>
                      </a:r>
                      <a:endParaRPr lang="en-US" sz="14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53623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Rented</a:t>
                      </a:r>
                      <a:endParaRPr lang="en-US" sz="14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244,012</a:t>
                      </a:r>
                      <a:endParaRPr lang="en-US" sz="14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169,005</a:t>
                      </a:r>
                      <a:endParaRPr lang="en-US" sz="14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75,007</a:t>
                      </a:r>
                      <a:endParaRPr lang="en-US" sz="14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26.10%</a:t>
                      </a:r>
                      <a:endParaRPr lang="en-US" sz="14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51.80%</a:t>
                      </a:r>
                      <a:endParaRPr lang="en-US" sz="14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12.30%</a:t>
                      </a:r>
                      <a:endParaRPr lang="en-US" sz="14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53623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All Households</a:t>
                      </a:r>
                      <a:endParaRPr lang="en-US" sz="14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934,044</a:t>
                      </a:r>
                      <a:endParaRPr lang="en-US" sz="14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326,063</a:t>
                      </a:r>
                      <a:endParaRPr lang="en-US" sz="14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607,981</a:t>
                      </a:r>
                      <a:endParaRPr lang="en-US" sz="14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100.00%</a:t>
                      </a:r>
                      <a:endParaRPr lang="en-US" sz="14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100.00%</a:t>
                      </a:r>
                      <a:endParaRPr lang="en-US" sz="14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100.00%</a:t>
                      </a:r>
                      <a:endParaRPr lang="en-US" sz="14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819069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6206"/>
            <a:ext cx="8229600" cy="1143000"/>
          </a:xfrm>
        </p:spPr>
        <p:txBody>
          <a:bodyPr vert="horz" lIns="0" tIns="0" rIns="0" bIns="0" rtlCol="0" anchor="ctr">
            <a:normAutofit/>
          </a:bodyPr>
          <a:lstStyle/>
          <a:p>
            <a:pPr>
              <a:lnSpc>
                <a:spcPts val="2800"/>
              </a:lnSpc>
            </a:pPr>
            <a:r>
              <a:rPr lang="en-US" sz="2800" spc="-150" dirty="0" smtClean="0">
                <a:solidFill>
                  <a:srgbClr val="5CA33A"/>
                </a:solidFill>
              </a:rPr>
              <a:t>Households Education Expenses Reported, 2014</a:t>
            </a:r>
          </a:p>
        </p:txBody>
      </p:sp>
      <p:pic>
        <p:nvPicPr>
          <p:cNvPr id="317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12843" y="1488331"/>
            <a:ext cx="8073957" cy="4397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819069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6206"/>
            <a:ext cx="8229600" cy="1143000"/>
          </a:xfrm>
        </p:spPr>
        <p:txBody>
          <a:bodyPr vert="horz" lIns="0" tIns="0" rIns="0" bIns="0" rtlCol="0" anchor="ctr">
            <a:normAutofit/>
          </a:bodyPr>
          <a:lstStyle/>
          <a:p>
            <a:pPr>
              <a:lnSpc>
                <a:spcPts val="2800"/>
              </a:lnSpc>
            </a:pPr>
            <a:r>
              <a:rPr lang="en-US" sz="2800" spc="-150" dirty="0" smtClean="0">
                <a:solidFill>
                  <a:srgbClr val="5CA33A"/>
                </a:solidFill>
              </a:rPr>
              <a:t>Households Health Expenses Reported, 2014</a:t>
            </a:r>
          </a:p>
        </p:txBody>
      </p:sp>
      <p:pic>
        <p:nvPicPr>
          <p:cNvPr id="327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83660" y="1459149"/>
            <a:ext cx="7976680" cy="4396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819069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6206"/>
            <a:ext cx="8229600" cy="1143000"/>
          </a:xfrm>
        </p:spPr>
        <p:txBody>
          <a:bodyPr vert="horz" lIns="0" tIns="0" rIns="0" bIns="0" rtlCol="0" anchor="ctr">
            <a:normAutofit/>
          </a:bodyPr>
          <a:lstStyle/>
          <a:p>
            <a:pPr>
              <a:lnSpc>
                <a:spcPts val="2800"/>
              </a:lnSpc>
            </a:pPr>
            <a:r>
              <a:rPr lang="en-US" sz="2800" spc="-150" dirty="0" smtClean="0">
                <a:solidFill>
                  <a:srgbClr val="5CA33A"/>
                </a:solidFill>
              </a:rPr>
              <a:t>HIES 2016/2017 Challenges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31520" lvl="1" indent="-457200"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Vehicles</a:t>
            </a:r>
          </a:p>
          <a:p>
            <a:pPr marL="731520" lvl="1" indent="-457200"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Road conditions</a:t>
            </a:r>
          </a:p>
          <a:p>
            <a:pPr lvl="3">
              <a:buFont typeface="Arial"/>
              <a:buChar char="•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Rainy season general impact on timeliness and safety</a:t>
            </a:r>
          </a:p>
          <a:p>
            <a:pPr lvl="3">
              <a:buFont typeface="Arial"/>
              <a:buChar char="•"/>
            </a:pP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Tyres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to be changed often and cost of maintenance of field vehicles is prohibitive</a:t>
            </a:r>
          </a:p>
          <a:p>
            <a:pPr lvl="3">
              <a:buFont typeface="Arial"/>
              <a:buChar char="•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Deplorable roads or potential closure of main road (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Lofa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  <a:p>
            <a:pPr lvl="3">
              <a:buFont typeface="Arial"/>
              <a:buChar char="•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Breakdown of bridge and between some counties (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Rivercess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&amp;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Sinoe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19069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6206"/>
            <a:ext cx="8229600" cy="1143000"/>
          </a:xfrm>
        </p:spPr>
        <p:txBody>
          <a:bodyPr vert="horz" lIns="0" tIns="0" rIns="0" bIns="0" rtlCol="0" anchor="ctr">
            <a:normAutofit/>
          </a:bodyPr>
          <a:lstStyle/>
          <a:p>
            <a:pPr>
              <a:lnSpc>
                <a:spcPts val="2800"/>
              </a:lnSpc>
            </a:pPr>
            <a:r>
              <a:rPr lang="en-US" sz="2800" spc="-150" dirty="0" smtClean="0">
                <a:solidFill>
                  <a:srgbClr val="5CA33A"/>
                </a:solidFill>
              </a:rPr>
              <a:t>Implementation Challenges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C:\Users\user\Desktop\BOIMA\HIES\pic\IMG_41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209" y="1512588"/>
            <a:ext cx="3790596" cy="26808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user\Desktop\BOIMA\HIES\pic\20140414_1741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512588"/>
            <a:ext cx="3947203" cy="26808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:\Users\user\Desktop\BOIMA\HIES\pic\IMG_411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70" y="4279050"/>
            <a:ext cx="3782135" cy="251247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C:\Users\Nagraj\Downloads\q2draftreportsomecropcuttingtrainingpics\IMG_4460.JPG"/>
          <p:cNvPicPr/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195" y="4279050"/>
            <a:ext cx="3901192" cy="24912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2819069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0" tIns="0" rIns="0" bIns="0" rtlCol="0" anchor="ctr">
            <a:normAutofit/>
          </a:bodyPr>
          <a:lstStyle/>
          <a:p>
            <a:pPr>
              <a:lnSpc>
                <a:spcPts val="2800"/>
              </a:lnSpc>
            </a:pPr>
            <a:r>
              <a:rPr lang="en-US" sz="3200" spc="-150" dirty="0" smtClean="0">
                <a:solidFill>
                  <a:srgbClr val="5CA33A"/>
                </a:solidFill>
              </a:rPr>
              <a:t>Pending Activities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370319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Oct – Dec 2016 	Draft cleaning codes based on preliminary data collected</a:t>
            </a:r>
            <a:endParaRPr lang="en-GB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Oct – Nov 2016 	Prepare Consumption Aggregate and draft 	Poverty number based on first 				6-months of data</a:t>
            </a:r>
            <a:endParaRPr lang="en-GB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Feb – Apr 2017	Further Cleaning of all data </a:t>
            </a:r>
            <a:endParaRPr lang="en-GB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Feb – Apr 2017	Construction of design weights </a:t>
            </a:r>
            <a:endParaRPr lang="en-GB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May – Aug 2017	Analysis and reports to be prepared in Poverty, National Accounts, CPI, 					Statistical Abstract,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AfT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SDGs</a:t>
            </a:r>
            <a:endParaRPr lang="en-GB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Dec 2017		Dissemination of HIES 2015-16 Results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370319"/>
          </a:xfrm>
        </p:spPr>
        <p:txBody>
          <a:bodyPr/>
          <a:lstStyle/>
          <a:p>
            <a:pPr>
              <a:lnSpc>
                <a:spcPct val="120000"/>
              </a:lnSpc>
            </a:pPr>
            <a:endParaRPr lang="en-US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20000"/>
              </a:lnSpc>
            </a:pPr>
            <a:endParaRPr lang="en-US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20000"/>
              </a:lnSpc>
            </a:pPr>
            <a:endParaRPr lang="en-US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>
              <a:lnSpc>
                <a:spcPct val="120000"/>
              </a:lnSpc>
              <a:buNone/>
            </a:pPr>
            <a:r>
              <a:rPr lang="en-US" sz="4800" b="1" spc="-150" dirty="0" smtClean="0">
                <a:solidFill>
                  <a:srgbClr val="5CA33A"/>
                </a:solidFill>
              </a:rPr>
              <a:t>Thank You</a:t>
            </a:r>
            <a:endParaRPr lang="en-US" sz="4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Picture 6" descr="Liberia_anim1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5353" y="1147864"/>
            <a:ext cx="3109609" cy="1293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egnaposto numero diapositiva 20"/>
          <p:cNvSpPr>
            <a:spLocks noGrp="1"/>
          </p:cNvSpPr>
          <p:nvPr>
            <p:ph type="sldNum" sz="quarter" idx="12"/>
          </p:nvPr>
        </p:nvSpPr>
        <p:spPr>
          <a:xfrm>
            <a:off x="8571446" y="5642478"/>
            <a:ext cx="563487" cy="210810"/>
          </a:xfrm>
        </p:spPr>
        <p:txBody>
          <a:bodyPr/>
          <a:lstStyle/>
          <a:p>
            <a:pPr algn="ctr"/>
            <a:fld id="{4B2E8374-B2B6-FA41-B76C-76E759C1A258}" type="slidenum">
              <a:rPr lang="it-IT" smtClean="0"/>
              <a:pPr algn="ctr"/>
              <a:t>2</a:t>
            </a:fld>
            <a:endParaRPr lang="it-IT" dirty="0"/>
          </a:p>
        </p:txBody>
      </p:sp>
      <p:cxnSp>
        <p:nvCxnSpPr>
          <p:cNvPr id="13" name="Connettore 1 12"/>
          <p:cNvCxnSpPr/>
          <p:nvPr/>
        </p:nvCxnSpPr>
        <p:spPr>
          <a:xfrm>
            <a:off x="2027700" y="5571688"/>
            <a:ext cx="0" cy="317750"/>
          </a:xfrm>
          <a:prstGeom prst="line">
            <a:avLst/>
          </a:prstGeom>
          <a:ln w="12700" cmpd="sng">
            <a:solidFill>
              <a:srgbClr val="5CA33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1 14"/>
          <p:cNvCxnSpPr/>
          <p:nvPr/>
        </p:nvCxnSpPr>
        <p:spPr>
          <a:xfrm>
            <a:off x="0" y="5459303"/>
            <a:ext cx="9144000" cy="0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1 19"/>
          <p:cNvCxnSpPr/>
          <p:nvPr/>
        </p:nvCxnSpPr>
        <p:spPr>
          <a:xfrm>
            <a:off x="8571445" y="5571688"/>
            <a:ext cx="0" cy="317750"/>
          </a:xfrm>
          <a:prstGeom prst="line">
            <a:avLst/>
          </a:prstGeom>
          <a:ln w="12700" cmpd="sng">
            <a:solidFill>
              <a:srgbClr val="5CA33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itle 1"/>
          <p:cNvSpPr txBox="1">
            <a:spLocks/>
          </p:cNvSpPr>
          <p:nvPr/>
        </p:nvSpPr>
        <p:spPr>
          <a:xfrm>
            <a:off x="883191" y="1111252"/>
            <a:ext cx="6664338" cy="86297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2800"/>
              </a:lnSpc>
            </a:pPr>
            <a:r>
              <a:rPr lang="en-US" sz="2800" spc="-150" dirty="0" smtClean="0">
                <a:solidFill>
                  <a:srgbClr val="5CA33A"/>
                </a:solidFill>
              </a:rPr>
              <a:t>Contents</a:t>
            </a:r>
            <a:r>
              <a:rPr lang="en-US" sz="2800" spc="-150" dirty="0"/>
              <a:t/>
            </a:r>
            <a:br>
              <a:rPr lang="en-US" sz="2800" spc="-150" dirty="0"/>
            </a:br>
            <a:endParaRPr lang="en-US" sz="2800" spc="-150" dirty="0"/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883191" y="1809345"/>
            <a:ext cx="7688254" cy="364995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363" indent="-360363" algn="l">
              <a:lnSpc>
                <a:spcPts val="1600"/>
              </a:lnSpc>
              <a:spcBef>
                <a:spcPts val="0"/>
              </a:spcBef>
              <a:spcAft>
                <a:spcPts val="600"/>
              </a:spcAft>
              <a:buClr>
                <a:srgbClr val="5CA33A"/>
              </a:buClr>
              <a:buSzPct val="77000"/>
              <a:buFont typeface="+mj-ea"/>
              <a:buAutoNum type="circleNumDbPlain"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Household Income and Expenditure Survey (HIES) Background &amp; Objectives</a:t>
            </a:r>
          </a:p>
          <a:p>
            <a:pPr marL="360363" indent="-360363" algn="l">
              <a:lnSpc>
                <a:spcPts val="1600"/>
              </a:lnSpc>
              <a:spcBef>
                <a:spcPts val="0"/>
              </a:spcBef>
              <a:spcAft>
                <a:spcPts val="600"/>
              </a:spcAft>
              <a:buClr>
                <a:srgbClr val="5CA33A"/>
              </a:buClr>
              <a:buSzPct val="77000"/>
              <a:buFont typeface="+mj-ea"/>
              <a:buAutoNum type="circleNumDbPlain"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Introduction and objectives of the paper</a:t>
            </a:r>
          </a:p>
          <a:p>
            <a:pPr marL="360363" indent="-360363" algn="l">
              <a:lnSpc>
                <a:spcPts val="1600"/>
              </a:lnSpc>
              <a:spcBef>
                <a:spcPts val="0"/>
              </a:spcBef>
              <a:spcAft>
                <a:spcPts val="600"/>
              </a:spcAft>
              <a:buClr>
                <a:srgbClr val="5CA33A"/>
              </a:buClr>
              <a:buSzPct val="77000"/>
              <a:buFont typeface="+mj-ea"/>
              <a:buAutoNum type="circleNumDbPlain"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Sampling design</a:t>
            </a:r>
          </a:p>
          <a:p>
            <a:pPr marL="360363" indent="-360363" algn="l">
              <a:lnSpc>
                <a:spcPts val="1600"/>
              </a:lnSpc>
              <a:spcBef>
                <a:spcPts val="0"/>
              </a:spcBef>
              <a:spcAft>
                <a:spcPts val="600"/>
              </a:spcAft>
              <a:buClr>
                <a:srgbClr val="5CA33A"/>
              </a:buClr>
              <a:buSzPct val="77000"/>
              <a:buFont typeface="+mj-ea"/>
              <a:buAutoNum type="circleNumDbPlain"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Region covered</a:t>
            </a:r>
          </a:p>
          <a:p>
            <a:pPr marL="360363" indent="-360363" algn="l">
              <a:lnSpc>
                <a:spcPts val="1600"/>
              </a:lnSpc>
              <a:spcBef>
                <a:spcPts val="0"/>
              </a:spcBef>
              <a:spcAft>
                <a:spcPts val="600"/>
              </a:spcAft>
              <a:buClr>
                <a:srgbClr val="5CA33A"/>
              </a:buClr>
              <a:buSzPct val="77000"/>
              <a:buFont typeface="+mj-ea"/>
              <a:buAutoNum type="circleNumDbPlain"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Field data collection</a:t>
            </a:r>
          </a:p>
          <a:p>
            <a:pPr marL="360363" indent="-360363" algn="l">
              <a:lnSpc>
                <a:spcPts val="1600"/>
              </a:lnSpc>
              <a:spcBef>
                <a:spcPts val="0"/>
              </a:spcBef>
              <a:spcAft>
                <a:spcPts val="600"/>
              </a:spcAft>
              <a:buClr>
                <a:srgbClr val="5CA33A"/>
              </a:buClr>
              <a:buSzPct val="77000"/>
              <a:buFont typeface="+mj-ea"/>
              <a:buAutoNum type="circleNumDbPlain"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Data quality assurance </a:t>
            </a:r>
          </a:p>
          <a:p>
            <a:pPr marL="360363" indent="-360363" algn="l">
              <a:lnSpc>
                <a:spcPts val="1600"/>
              </a:lnSpc>
              <a:spcBef>
                <a:spcPts val="0"/>
              </a:spcBef>
              <a:spcAft>
                <a:spcPts val="600"/>
              </a:spcAft>
              <a:buClr>
                <a:srgbClr val="5CA33A"/>
              </a:buClr>
              <a:buSzPct val="77000"/>
              <a:buFont typeface="+mj-ea"/>
              <a:buAutoNum type="circleNumDbPlain"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HIES 2014 results for National Accounts</a:t>
            </a:r>
          </a:p>
          <a:p>
            <a:pPr marL="360363" indent="-360363" algn="l">
              <a:lnSpc>
                <a:spcPts val="1600"/>
              </a:lnSpc>
              <a:spcBef>
                <a:spcPts val="0"/>
              </a:spcBef>
              <a:spcAft>
                <a:spcPts val="600"/>
              </a:spcAft>
              <a:buClr>
                <a:srgbClr val="5CA33A"/>
              </a:buClr>
              <a:buSzPct val="77000"/>
              <a:buFont typeface="+mj-ea"/>
              <a:buAutoNum type="circleNumDbPlain"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Challenges</a:t>
            </a:r>
          </a:p>
          <a:p>
            <a:pPr marL="360363" indent="-360363" algn="l">
              <a:lnSpc>
                <a:spcPts val="1600"/>
              </a:lnSpc>
              <a:spcBef>
                <a:spcPts val="0"/>
              </a:spcBef>
              <a:spcAft>
                <a:spcPts val="600"/>
              </a:spcAft>
              <a:buClr>
                <a:srgbClr val="5CA33A"/>
              </a:buClr>
              <a:buSzPct val="77000"/>
              <a:buFont typeface="+mj-ea"/>
              <a:buAutoNum type="circleNumDbPlain"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Pending Activities on the HIES 2016/2017</a:t>
            </a:r>
          </a:p>
          <a:p>
            <a:pPr algn="l">
              <a:lnSpc>
                <a:spcPts val="1600"/>
              </a:lnSpc>
              <a:spcBef>
                <a:spcPts val="0"/>
              </a:spcBef>
              <a:spcAft>
                <a:spcPts val="600"/>
              </a:spcAft>
            </a:pPr>
            <a:endParaRPr lang="en-US" sz="1600" dirty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16438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ottotitolo 2"/>
          <p:cNvSpPr>
            <a:spLocks noGrp="1"/>
          </p:cNvSpPr>
          <p:nvPr>
            <p:ph type="subTitle" idx="1"/>
          </p:nvPr>
        </p:nvSpPr>
        <p:spPr>
          <a:xfrm>
            <a:off x="554637" y="1595337"/>
            <a:ext cx="8016810" cy="4257952"/>
          </a:xfrm>
        </p:spPr>
        <p:txBody>
          <a:bodyPr lIns="0" tIns="0" rIns="0" bIns="0">
            <a:noAutofit/>
          </a:bodyPr>
          <a:lstStyle/>
          <a:p>
            <a:pPr marL="612457" indent="-342900" algn="just">
              <a:lnSpc>
                <a:spcPct val="110000"/>
              </a:lnSpc>
              <a:spcBef>
                <a:spcPts val="250"/>
              </a:spcBef>
              <a:spcAft>
                <a:spcPts val="250"/>
              </a:spcAft>
            </a:pPr>
            <a:r>
              <a:rPr lang="en-US" sz="1600" dirty="0" smtClean="0">
                <a:solidFill>
                  <a:srgbClr val="4D4D4D"/>
                </a:solidFill>
              </a:rPr>
              <a:t>T</a:t>
            </a:r>
            <a:r>
              <a:rPr lang="en-US" sz="1400" dirty="0" smtClean="0">
                <a:solidFill>
                  <a:srgbClr val="4D4D4D"/>
                </a:solidFill>
              </a:rPr>
              <a:t>he Government of Liberia has not implemented a national Household Income and Expenditure Survey (HIES) </a:t>
            </a:r>
            <a:r>
              <a:rPr lang="en-US" sz="1400" b="1" dirty="0" smtClean="0">
                <a:solidFill>
                  <a:srgbClr val="4D4D4D"/>
                </a:solidFill>
              </a:rPr>
              <a:t>since 1964 </a:t>
            </a:r>
            <a:r>
              <a:rPr lang="en-US" sz="1400" dirty="0" smtClean="0">
                <a:solidFill>
                  <a:srgbClr val="4D4D4D"/>
                </a:solidFill>
              </a:rPr>
              <a:t>due to financial challenges, capacity constraints and the civil war</a:t>
            </a:r>
          </a:p>
          <a:p>
            <a:pPr marL="612457" indent="-342900" algn="just">
              <a:lnSpc>
                <a:spcPct val="110000"/>
              </a:lnSpc>
              <a:spcBef>
                <a:spcPts val="250"/>
              </a:spcBef>
              <a:spcAft>
                <a:spcPts val="250"/>
              </a:spcAft>
            </a:pPr>
            <a:r>
              <a:rPr lang="en-US" sz="1400" dirty="0" smtClean="0">
                <a:solidFill>
                  <a:srgbClr val="4D4D4D"/>
                </a:solidFill>
              </a:rPr>
              <a:t>LISGIS implemented a HIES in 2014 which collected detailed information on:</a:t>
            </a:r>
          </a:p>
          <a:p>
            <a:pPr marL="886777" lvl="1" indent="-342900" algn="just">
              <a:lnSpc>
                <a:spcPct val="11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4D4D4D"/>
                </a:solidFill>
              </a:rPr>
              <a:t>consumption expenditure</a:t>
            </a:r>
          </a:p>
          <a:p>
            <a:pPr marL="886777" lvl="1" indent="-342900" algn="just">
              <a:lnSpc>
                <a:spcPct val="11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4D4D4D"/>
                </a:solidFill>
              </a:rPr>
              <a:t>income</a:t>
            </a:r>
          </a:p>
          <a:p>
            <a:pPr marL="886777" lvl="1" indent="-342900" algn="just">
              <a:lnSpc>
                <a:spcPct val="11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4D4D4D"/>
                </a:solidFill>
              </a:rPr>
              <a:t>household characteristics</a:t>
            </a:r>
          </a:p>
          <a:p>
            <a:pPr marL="282575" lvl="1" algn="just">
              <a:lnSpc>
                <a:spcPct val="110000"/>
              </a:lnSpc>
            </a:pPr>
            <a:r>
              <a:rPr lang="en-US" sz="1400" dirty="0" smtClean="0">
                <a:solidFill>
                  <a:srgbClr val="4D4D4D"/>
                </a:solidFill>
              </a:rPr>
              <a:t>The key objectives of the HIES 2014 are:</a:t>
            </a:r>
          </a:p>
          <a:p>
            <a:pPr marL="1058227" lvl="1" indent="-514350" algn="just">
              <a:buFont typeface="+mj-lt"/>
              <a:buAutoNum type="romanLcPeriod"/>
            </a:pPr>
            <a:r>
              <a:rPr lang="en-US" sz="1400" dirty="0" smtClean="0">
                <a:solidFill>
                  <a:srgbClr val="4D4D4D"/>
                </a:solidFill>
              </a:rPr>
              <a:t>Produce </a:t>
            </a:r>
            <a:r>
              <a:rPr lang="en-US" sz="1400" b="1" i="1" dirty="0" smtClean="0">
                <a:solidFill>
                  <a:srgbClr val="4D4D4D"/>
                </a:solidFill>
              </a:rPr>
              <a:t>poverty measure</a:t>
            </a:r>
          </a:p>
          <a:p>
            <a:pPr marL="1058227" lvl="1" indent="-514350" algn="just">
              <a:buFont typeface="+mj-lt"/>
              <a:buAutoNum type="romanLcPeriod"/>
            </a:pPr>
            <a:r>
              <a:rPr lang="en-US" sz="1400" dirty="0" smtClean="0">
                <a:solidFill>
                  <a:srgbClr val="4D4D4D"/>
                </a:solidFill>
              </a:rPr>
              <a:t>Update the </a:t>
            </a:r>
            <a:r>
              <a:rPr lang="en-US" sz="1400" b="1" i="1" dirty="0" smtClean="0">
                <a:solidFill>
                  <a:srgbClr val="4D4D4D"/>
                </a:solidFill>
              </a:rPr>
              <a:t>Consumer Price Index weights and basket</a:t>
            </a:r>
          </a:p>
          <a:p>
            <a:pPr marL="1058227" lvl="1" indent="-514350" algn="just">
              <a:buFont typeface="+mj-lt"/>
              <a:buAutoNum type="romanLcPeriod"/>
            </a:pPr>
            <a:r>
              <a:rPr lang="en-US" sz="1400" dirty="0" smtClean="0">
                <a:solidFill>
                  <a:srgbClr val="4D4D4D"/>
                </a:solidFill>
              </a:rPr>
              <a:t>Update the </a:t>
            </a:r>
            <a:r>
              <a:rPr lang="en-US" sz="1400" b="1" i="1" dirty="0" smtClean="0">
                <a:solidFill>
                  <a:srgbClr val="4D4D4D"/>
                </a:solidFill>
              </a:rPr>
              <a:t>household component of National Accounts</a:t>
            </a:r>
          </a:p>
          <a:p>
            <a:pPr marL="1058227" lvl="1" indent="-514350" algn="just">
              <a:buFont typeface="+mj-lt"/>
              <a:buAutoNum type="romanLcPeriod"/>
            </a:pPr>
            <a:r>
              <a:rPr lang="en-US" sz="1400" dirty="0" smtClean="0">
                <a:solidFill>
                  <a:srgbClr val="4D4D4D"/>
                </a:solidFill>
              </a:rPr>
              <a:t>Produce baseline indicators for the </a:t>
            </a:r>
            <a:r>
              <a:rPr lang="en-US" sz="1400" b="1" i="1" dirty="0" smtClean="0">
                <a:solidFill>
                  <a:srgbClr val="4D4D4D"/>
                </a:solidFill>
              </a:rPr>
              <a:t>Agenda for Transformation (</a:t>
            </a:r>
            <a:r>
              <a:rPr lang="en-US" sz="1400" b="1" i="1" dirty="0" err="1" smtClean="0">
                <a:solidFill>
                  <a:srgbClr val="4D4D4D"/>
                </a:solidFill>
              </a:rPr>
              <a:t>AfT</a:t>
            </a:r>
            <a:r>
              <a:rPr lang="en-US" sz="1400" b="1" i="1" dirty="0" smtClean="0">
                <a:solidFill>
                  <a:srgbClr val="4D4D4D"/>
                </a:solidFill>
              </a:rPr>
              <a:t>)</a:t>
            </a:r>
          </a:p>
          <a:p>
            <a:pPr marL="1058227" lvl="1" indent="-514350" algn="just">
              <a:buFont typeface="+mj-lt"/>
              <a:buAutoNum type="romanLcPeriod"/>
            </a:pPr>
            <a:r>
              <a:rPr lang="en-US" sz="1400" dirty="0" smtClean="0">
                <a:solidFill>
                  <a:srgbClr val="4D4D4D"/>
                </a:solidFill>
              </a:rPr>
              <a:t>Modernize statistical methods</a:t>
            </a:r>
          </a:p>
          <a:p>
            <a:pPr marL="452437" algn="just">
              <a:spcBef>
                <a:spcPts val="50"/>
              </a:spcBef>
              <a:spcAft>
                <a:spcPts val="600"/>
              </a:spcAft>
            </a:pPr>
            <a:r>
              <a:rPr lang="en-US" sz="1400" dirty="0" smtClean="0">
                <a:solidFill>
                  <a:srgbClr val="4D4D4D"/>
                </a:solidFill>
              </a:rPr>
              <a:t>However, only 6 months data were collected because of a major crisis.</a:t>
            </a:r>
          </a:p>
          <a:p>
            <a:pPr marL="452437" algn="just">
              <a:spcBef>
                <a:spcPts val="50"/>
              </a:spcBef>
            </a:pPr>
            <a:r>
              <a:rPr lang="en-US" sz="1400" dirty="0" smtClean="0">
                <a:solidFill>
                  <a:srgbClr val="4D4D4D"/>
                </a:solidFill>
              </a:rPr>
              <a:t>A rerun of HIES data collection begun on 14 January 2016 and will end by mid-January 2017;</a:t>
            </a:r>
          </a:p>
          <a:p>
            <a:pPr marL="452437" algn="just">
              <a:spcBef>
                <a:spcPts val="600"/>
              </a:spcBef>
              <a:spcAft>
                <a:spcPts val="600"/>
              </a:spcAft>
            </a:pPr>
            <a:r>
              <a:rPr lang="en-US" sz="1400" dirty="0" smtClean="0">
                <a:solidFill>
                  <a:srgbClr val="4D4D4D"/>
                </a:solidFill>
              </a:rPr>
              <a:t>The sample size and methodology are the same as the HIES 2014, in order to allow for comparison and the sample size will allow for analysis at the county level;</a:t>
            </a:r>
            <a:endParaRPr lang="it-IT" sz="1400" dirty="0">
              <a:solidFill>
                <a:srgbClr val="4D4D4D"/>
              </a:solidFill>
            </a:endParaRPr>
          </a:p>
        </p:txBody>
      </p:sp>
      <p:sp>
        <p:nvSpPr>
          <p:cNvPr id="21" name="Segnaposto numero diapositiva 20"/>
          <p:cNvSpPr>
            <a:spLocks noGrp="1"/>
          </p:cNvSpPr>
          <p:nvPr>
            <p:ph type="sldNum" sz="quarter" idx="12"/>
          </p:nvPr>
        </p:nvSpPr>
        <p:spPr>
          <a:xfrm>
            <a:off x="8571446" y="5642478"/>
            <a:ext cx="563487" cy="210810"/>
          </a:xfrm>
        </p:spPr>
        <p:txBody>
          <a:bodyPr/>
          <a:lstStyle/>
          <a:p>
            <a:pPr algn="ctr"/>
            <a:fld id="{4B2E8374-B2B6-FA41-B76C-76E759C1A258}" type="slidenum">
              <a:rPr lang="it-IT" smtClean="0"/>
              <a:pPr algn="ctr"/>
              <a:t>3</a:t>
            </a:fld>
            <a:endParaRPr lang="it-IT" dirty="0"/>
          </a:p>
        </p:txBody>
      </p:sp>
      <p:cxnSp>
        <p:nvCxnSpPr>
          <p:cNvPr id="13" name="Connettore 1 12"/>
          <p:cNvCxnSpPr/>
          <p:nvPr/>
        </p:nvCxnSpPr>
        <p:spPr>
          <a:xfrm>
            <a:off x="2027700" y="5571688"/>
            <a:ext cx="0" cy="317750"/>
          </a:xfrm>
          <a:prstGeom prst="line">
            <a:avLst/>
          </a:prstGeom>
          <a:ln w="12700" cmpd="sng">
            <a:solidFill>
              <a:srgbClr val="5CA33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1 14"/>
          <p:cNvCxnSpPr/>
          <p:nvPr/>
        </p:nvCxnSpPr>
        <p:spPr>
          <a:xfrm>
            <a:off x="0" y="5459303"/>
            <a:ext cx="9144000" cy="0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1 19"/>
          <p:cNvCxnSpPr/>
          <p:nvPr/>
        </p:nvCxnSpPr>
        <p:spPr>
          <a:xfrm>
            <a:off x="8571445" y="5571688"/>
            <a:ext cx="0" cy="317750"/>
          </a:xfrm>
          <a:prstGeom prst="line">
            <a:avLst/>
          </a:prstGeom>
          <a:ln w="12700" cmpd="sng">
            <a:solidFill>
              <a:srgbClr val="5CA33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itle 1"/>
          <p:cNvSpPr txBox="1">
            <a:spLocks/>
          </p:cNvSpPr>
          <p:nvPr/>
        </p:nvSpPr>
        <p:spPr>
          <a:xfrm>
            <a:off x="554636" y="784656"/>
            <a:ext cx="8016809" cy="86297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2800"/>
              </a:lnSpc>
            </a:pPr>
            <a:r>
              <a:rPr lang="en-US" sz="2700" spc="-150" dirty="0" smtClean="0">
                <a:solidFill>
                  <a:srgbClr val="5CA33A"/>
                </a:solidFill>
              </a:rPr>
              <a:t>Household Income and Expenditure Survey (HIES) Project Background &amp; Objectives</a:t>
            </a:r>
            <a:endParaRPr lang="en-US" sz="2700" spc="-150" dirty="0">
              <a:solidFill>
                <a:srgbClr val="5CA33A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65947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ottotitolo 2"/>
          <p:cNvSpPr>
            <a:spLocks noGrp="1"/>
          </p:cNvSpPr>
          <p:nvPr>
            <p:ph type="subTitle" idx="1"/>
          </p:nvPr>
        </p:nvSpPr>
        <p:spPr>
          <a:xfrm>
            <a:off x="4080013" y="2140085"/>
            <a:ext cx="4491432" cy="3306975"/>
          </a:xfrm>
        </p:spPr>
        <p:txBody>
          <a:bodyPr lIns="0" tIns="0" rIns="0" bIns="0">
            <a:noAutofit/>
          </a:bodyPr>
          <a:lstStyle/>
          <a:p>
            <a:pPr marL="284400" indent="-285750" algn="l">
              <a:lnSpc>
                <a:spcPts val="1340"/>
              </a:lnSpc>
              <a:spcBef>
                <a:spcPts val="0"/>
              </a:spcBef>
              <a:spcAft>
                <a:spcPts val="1200"/>
              </a:spcAft>
              <a:buClr>
                <a:srgbClr val="5CA33A"/>
              </a:buClr>
              <a:buSzPct val="160000"/>
              <a:buFont typeface="Courier New" pitchFamily="49" charset="0"/>
              <a:buChar char="o"/>
            </a:pPr>
            <a:r>
              <a:rPr lang="en-US" sz="1400" dirty="0" smtClean="0">
                <a:solidFill>
                  <a:srgbClr val="4D4D4D"/>
                </a:solidFill>
                <a:latin typeface="Cambria" panose="02040503050406030204" pitchFamily="18" charset="0"/>
              </a:rPr>
              <a:t>Primary sampling unit is the EAs; 836 EAs are in the sample</a:t>
            </a:r>
          </a:p>
          <a:p>
            <a:pPr marL="284400" indent="-285750" algn="l">
              <a:lnSpc>
                <a:spcPts val="1340"/>
              </a:lnSpc>
              <a:spcBef>
                <a:spcPts val="0"/>
              </a:spcBef>
              <a:spcAft>
                <a:spcPts val="1200"/>
              </a:spcAft>
              <a:buClr>
                <a:srgbClr val="5CA33A"/>
              </a:buClr>
              <a:buSzPct val="160000"/>
              <a:buFont typeface="Courier New" pitchFamily="49" charset="0"/>
              <a:buChar char="o"/>
            </a:pPr>
            <a:r>
              <a:rPr lang="en-US" sz="1400" dirty="0" smtClean="0">
                <a:solidFill>
                  <a:srgbClr val="4D4D4D"/>
                </a:solidFill>
                <a:latin typeface="Cambria" panose="02040503050406030204" pitchFamily="18" charset="0"/>
              </a:rPr>
              <a:t>Secondary sampling unit is the household; 10 households are randomly selected from a household listing in each EA; 8360 households should fall in the sample {</a:t>
            </a:r>
            <a:r>
              <a:rPr lang="en-US" sz="1400" b="1" dirty="0" smtClean="0">
                <a:solidFill>
                  <a:srgbClr val="4D4D4D"/>
                </a:solidFill>
                <a:latin typeface="Cambria" panose="02040503050406030204" pitchFamily="18" charset="0"/>
              </a:rPr>
              <a:t>Completed 4090 HHs in 2014 HIES</a:t>
            </a:r>
            <a:r>
              <a:rPr lang="en-US" sz="1400" dirty="0" smtClean="0">
                <a:solidFill>
                  <a:srgbClr val="4D4D4D"/>
                </a:solidFill>
                <a:latin typeface="Cambria" panose="02040503050406030204" pitchFamily="18" charset="0"/>
              </a:rPr>
              <a:t>}</a:t>
            </a:r>
          </a:p>
          <a:p>
            <a:pPr marL="284400" indent="-285750" algn="l">
              <a:lnSpc>
                <a:spcPts val="1340"/>
              </a:lnSpc>
              <a:spcBef>
                <a:spcPts val="0"/>
              </a:spcBef>
              <a:spcAft>
                <a:spcPts val="1200"/>
              </a:spcAft>
              <a:buClr>
                <a:srgbClr val="5CA33A"/>
              </a:buClr>
              <a:buSzPct val="160000"/>
              <a:buFont typeface="Courier New" pitchFamily="49" charset="0"/>
              <a:buChar char="o"/>
            </a:pPr>
            <a:r>
              <a:rPr lang="en-US" sz="1400" dirty="0" smtClean="0">
                <a:solidFill>
                  <a:srgbClr val="4D4D4D"/>
                </a:solidFill>
                <a:latin typeface="Cambria" panose="02040503050406030204" pitchFamily="18" charset="0"/>
              </a:rPr>
              <a:t>Designed in a way that data is nationally representative on a quarterly basis, data is also representative at county level; this was achieved in 2014 for the 6 months HIES covering all districts</a:t>
            </a:r>
          </a:p>
          <a:p>
            <a:pPr marL="284400" indent="-285750" algn="l">
              <a:lnSpc>
                <a:spcPts val="1340"/>
              </a:lnSpc>
              <a:spcBef>
                <a:spcPts val="0"/>
              </a:spcBef>
              <a:spcAft>
                <a:spcPts val="1200"/>
              </a:spcAft>
              <a:buClr>
                <a:srgbClr val="5CA33A"/>
              </a:buClr>
              <a:buSzPct val="160000"/>
              <a:buFont typeface="Courier New" pitchFamily="49" charset="0"/>
              <a:buChar char="o"/>
            </a:pPr>
            <a:endParaRPr lang="en-US" sz="1400" dirty="0" smtClean="0">
              <a:solidFill>
                <a:srgbClr val="4D4D4D"/>
              </a:solidFill>
              <a:latin typeface="Cambria" panose="02040503050406030204" pitchFamily="18" charset="0"/>
            </a:endParaRPr>
          </a:p>
          <a:p>
            <a:pPr marL="284400" indent="-285750" algn="l">
              <a:lnSpc>
                <a:spcPts val="1340"/>
              </a:lnSpc>
              <a:spcBef>
                <a:spcPts val="0"/>
              </a:spcBef>
              <a:spcAft>
                <a:spcPts val="1200"/>
              </a:spcAft>
              <a:buClr>
                <a:srgbClr val="5CA33A"/>
              </a:buClr>
              <a:buSzPct val="160000"/>
              <a:buFont typeface="Courier New" pitchFamily="49" charset="0"/>
              <a:buChar char="o"/>
            </a:pPr>
            <a:endParaRPr lang="it-IT" sz="1400" dirty="0">
              <a:solidFill>
                <a:srgbClr val="4D4D4D"/>
              </a:solidFill>
            </a:endParaRPr>
          </a:p>
          <a:p>
            <a:pPr marL="284400" indent="-171450" algn="l">
              <a:lnSpc>
                <a:spcPts val="1340"/>
              </a:lnSpc>
              <a:spcBef>
                <a:spcPts val="0"/>
              </a:spcBef>
              <a:spcAft>
                <a:spcPts val="1200"/>
              </a:spcAft>
              <a:buClr>
                <a:srgbClr val="5CA33A"/>
              </a:buClr>
              <a:buFont typeface="Courier New" pitchFamily="49" charset="0"/>
              <a:buChar char="o"/>
            </a:pPr>
            <a:endParaRPr lang="it-IT" sz="1400" dirty="0">
              <a:solidFill>
                <a:srgbClr val="4D4D4D"/>
              </a:solidFill>
            </a:endParaRPr>
          </a:p>
        </p:txBody>
      </p:sp>
      <p:sp>
        <p:nvSpPr>
          <p:cNvPr id="21" name="Segnaposto numero diapositiva 20"/>
          <p:cNvSpPr>
            <a:spLocks noGrp="1"/>
          </p:cNvSpPr>
          <p:nvPr>
            <p:ph type="sldNum" sz="quarter" idx="12"/>
          </p:nvPr>
        </p:nvSpPr>
        <p:spPr>
          <a:xfrm>
            <a:off x="8571446" y="5642478"/>
            <a:ext cx="563487" cy="210810"/>
          </a:xfrm>
        </p:spPr>
        <p:txBody>
          <a:bodyPr/>
          <a:lstStyle/>
          <a:p>
            <a:pPr algn="ctr"/>
            <a:fld id="{4B2E8374-B2B6-FA41-B76C-76E759C1A258}" type="slidenum">
              <a:rPr lang="it-IT" smtClean="0"/>
              <a:pPr algn="ctr"/>
              <a:t>4</a:t>
            </a:fld>
            <a:endParaRPr lang="it-IT" dirty="0"/>
          </a:p>
        </p:txBody>
      </p:sp>
      <p:cxnSp>
        <p:nvCxnSpPr>
          <p:cNvPr id="13" name="Connettore 1 12"/>
          <p:cNvCxnSpPr/>
          <p:nvPr/>
        </p:nvCxnSpPr>
        <p:spPr>
          <a:xfrm>
            <a:off x="2027700" y="5571688"/>
            <a:ext cx="0" cy="317750"/>
          </a:xfrm>
          <a:prstGeom prst="line">
            <a:avLst/>
          </a:prstGeom>
          <a:ln w="12700" cmpd="sng">
            <a:solidFill>
              <a:srgbClr val="5CA33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1 14"/>
          <p:cNvCxnSpPr/>
          <p:nvPr/>
        </p:nvCxnSpPr>
        <p:spPr>
          <a:xfrm>
            <a:off x="0" y="5459303"/>
            <a:ext cx="9144000" cy="0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1 19"/>
          <p:cNvCxnSpPr/>
          <p:nvPr/>
        </p:nvCxnSpPr>
        <p:spPr>
          <a:xfrm>
            <a:off x="8571445" y="5571688"/>
            <a:ext cx="0" cy="317750"/>
          </a:xfrm>
          <a:prstGeom prst="line">
            <a:avLst/>
          </a:prstGeom>
          <a:ln w="12700" cmpd="sng">
            <a:solidFill>
              <a:srgbClr val="5CA33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itle 1"/>
          <p:cNvSpPr txBox="1">
            <a:spLocks/>
          </p:cNvSpPr>
          <p:nvPr/>
        </p:nvSpPr>
        <p:spPr>
          <a:xfrm>
            <a:off x="883191" y="1111252"/>
            <a:ext cx="6664338" cy="86297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2800"/>
              </a:lnSpc>
            </a:pPr>
            <a:r>
              <a:rPr lang="en-US" sz="2800" spc="-150" dirty="0" smtClean="0">
                <a:solidFill>
                  <a:srgbClr val="5CA33A"/>
                </a:solidFill>
              </a:rPr>
              <a:t>Sampling Design</a:t>
            </a:r>
            <a:endParaRPr lang="en-US" sz="2800" spc="-150" dirty="0"/>
          </a:p>
        </p:txBody>
      </p:sp>
      <p:sp>
        <p:nvSpPr>
          <p:cNvPr id="14" name="Sottotitolo 2"/>
          <p:cNvSpPr txBox="1">
            <a:spLocks/>
          </p:cNvSpPr>
          <p:nvPr/>
        </p:nvSpPr>
        <p:spPr>
          <a:xfrm>
            <a:off x="593386" y="2297250"/>
            <a:ext cx="3171217" cy="2077872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340"/>
              </a:lnSpc>
              <a:spcBef>
                <a:spcPts val="600"/>
              </a:spcBef>
              <a:spcAft>
                <a:spcPts val="600"/>
              </a:spcAft>
              <a:buClr>
                <a:srgbClr val="5CA33A"/>
              </a:buClr>
              <a:buSzPct val="160000"/>
            </a:pPr>
            <a:r>
              <a:rPr lang="en-US" sz="1800" spc="-150" dirty="0" smtClean="0">
                <a:solidFill>
                  <a:srgbClr val="5CA33A"/>
                </a:solidFill>
                <a:latin typeface="+mj-lt"/>
                <a:ea typeface="+mj-ea"/>
                <a:cs typeface="+mj-cs"/>
              </a:rPr>
              <a:t>Sample Design</a:t>
            </a:r>
          </a:p>
          <a:p>
            <a:pPr algn="l">
              <a:lnSpc>
                <a:spcPts val="1340"/>
              </a:lnSpc>
              <a:spcBef>
                <a:spcPts val="600"/>
              </a:spcBef>
              <a:spcAft>
                <a:spcPts val="600"/>
              </a:spcAft>
              <a:buClr>
                <a:srgbClr val="5CA33A"/>
              </a:buClr>
              <a:buSzPct val="160000"/>
            </a:pPr>
            <a:r>
              <a:rPr lang="en-US" sz="1800" spc="-150" dirty="0" smtClean="0">
                <a:solidFill>
                  <a:srgbClr val="5CA33A"/>
                </a:solidFill>
                <a:latin typeface="+mj-lt"/>
                <a:ea typeface="+mj-ea"/>
                <a:cs typeface="+mj-cs"/>
              </a:rPr>
              <a:t>Sampling frame based on 2008 census data</a:t>
            </a:r>
          </a:p>
          <a:p>
            <a:pPr algn="l">
              <a:lnSpc>
                <a:spcPts val="1340"/>
              </a:lnSpc>
              <a:spcBef>
                <a:spcPts val="600"/>
              </a:spcBef>
              <a:spcAft>
                <a:spcPts val="600"/>
              </a:spcAft>
              <a:buClr>
                <a:srgbClr val="5CA33A"/>
              </a:buClr>
              <a:buSzPct val="160000"/>
            </a:pPr>
            <a:r>
              <a:rPr lang="en-US" sz="1800" spc="-150" dirty="0" smtClean="0">
                <a:solidFill>
                  <a:srgbClr val="5CA33A"/>
                </a:solidFill>
                <a:latin typeface="+mj-lt"/>
                <a:ea typeface="+mj-ea"/>
                <a:cs typeface="+mj-cs"/>
              </a:rPr>
              <a:t>Stratified two-stage sample design was used</a:t>
            </a:r>
          </a:p>
          <a:p>
            <a:pPr algn="l">
              <a:lnSpc>
                <a:spcPts val="1340"/>
              </a:lnSpc>
              <a:spcBef>
                <a:spcPts val="0"/>
              </a:spcBef>
              <a:spcAft>
                <a:spcPts val="600"/>
              </a:spcAft>
              <a:buClr>
                <a:srgbClr val="5CA33A"/>
              </a:buClr>
              <a:buSzPct val="160000"/>
            </a:pPr>
            <a:r>
              <a:rPr lang="en-US" sz="1800" spc="-150" dirty="0" smtClean="0">
                <a:solidFill>
                  <a:srgbClr val="5CA33A"/>
                </a:solidFill>
                <a:latin typeface="+mj-lt"/>
                <a:ea typeface="+mj-ea"/>
                <a:cs typeface="+mj-cs"/>
              </a:rPr>
              <a:t>  </a:t>
            </a:r>
          </a:p>
        </p:txBody>
      </p:sp>
    </p:spTree>
    <p:extLst>
      <p:ext uri="{BB962C8B-B14F-4D97-AF65-F5344CB8AC3E}">
        <p14:creationId xmlns="" xmlns:p14="http://schemas.microsoft.com/office/powerpoint/2010/main" val="60122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egnaposto numero diapositiva 20"/>
          <p:cNvSpPr>
            <a:spLocks noGrp="1"/>
          </p:cNvSpPr>
          <p:nvPr>
            <p:ph type="sldNum" sz="quarter" idx="12"/>
          </p:nvPr>
        </p:nvSpPr>
        <p:spPr>
          <a:xfrm>
            <a:off x="8571446" y="5642478"/>
            <a:ext cx="563487" cy="210810"/>
          </a:xfrm>
        </p:spPr>
        <p:txBody>
          <a:bodyPr/>
          <a:lstStyle/>
          <a:p>
            <a:pPr algn="ctr"/>
            <a:fld id="{4B2E8374-B2B6-FA41-B76C-76E759C1A258}" type="slidenum">
              <a:rPr lang="it-IT" smtClean="0"/>
              <a:pPr algn="ctr"/>
              <a:t>5</a:t>
            </a:fld>
            <a:endParaRPr lang="it-IT" dirty="0"/>
          </a:p>
        </p:txBody>
      </p:sp>
      <p:cxnSp>
        <p:nvCxnSpPr>
          <p:cNvPr id="13" name="Connettore 1 12"/>
          <p:cNvCxnSpPr/>
          <p:nvPr/>
        </p:nvCxnSpPr>
        <p:spPr>
          <a:xfrm>
            <a:off x="2027700" y="5571688"/>
            <a:ext cx="0" cy="317750"/>
          </a:xfrm>
          <a:prstGeom prst="line">
            <a:avLst/>
          </a:prstGeom>
          <a:ln w="12700" cmpd="sng">
            <a:solidFill>
              <a:srgbClr val="5CA33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1 14"/>
          <p:cNvCxnSpPr/>
          <p:nvPr/>
        </p:nvCxnSpPr>
        <p:spPr>
          <a:xfrm>
            <a:off x="0" y="5459303"/>
            <a:ext cx="9144000" cy="0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1 19"/>
          <p:cNvCxnSpPr/>
          <p:nvPr/>
        </p:nvCxnSpPr>
        <p:spPr>
          <a:xfrm>
            <a:off x="8571445" y="5571688"/>
            <a:ext cx="0" cy="317750"/>
          </a:xfrm>
          <a:prstGeom prst="line">
            <a:avLst/>
          </a:prstGeom>
          <a:ln w="12700" cmpd="sng">
            <a:solidFill>
              <a:srgbClr val="5CA33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itle 1"/>
          <p:cNvSpPr txBox="1">
            <a:spLocks/>
          </p:cNvSpPr>
          <p:nvPr/>
        </p:nvSpPr>
        <p:spPr>
          <a:xfrm>
            <a:off x="883191" y="710114"/>
            <a:ext cx="6664338" cy="690664"/>
          </a:xfrm>
          <a:prstGeom prst="rect">
            <a:avLst/>
          </a:prstGeom>
        </p:spPr>
        <p:txBody>
          <a:bodyPr vert="horz" lIns="0" tIns="0" rIns="0" bIns="0" rtlCol="0" anchor="ctr">
            <a:normAutofit fontScale="2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2800"/>
              </a:lnSpc>
            </a:pPr>
            <a:endParaRPr lang="en-US" sz="2800" spc="-150" dirty="0" smtClean="0">
              <a:solidFill>
                <a:srgbClr val="5CA33A"/>
              </a:solidFill>
            </a:endParaRPr>
          </a:p>
          <a:p>
            <a:pPr>
              <a:lnSpc>
                <a:spcPts val="2800"/>
              </a:lnSpc>
            </a:pPr>
            <a:r>
              <a:rPr lang="en-US" sz="11200" spc="-150" dirty="0" smtClean="0">
                <a:solidFill>
                  <a:srgbClr val="5CA33A"/>
                </a:solidFill>
              </a:rPr>
              <a:t>HIES 2016/2017 Sample Design</a:t>
            </a:r>
          </a:p>
          <a:p>
            <a:pPr>
              <a:lnSpc>
                <a:spcPts val="2800"/>
              </a:lnSpc>
            </a:pPr>
            <a:endParaRPr lang="en-US" sz="2800" spc="-15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067" y="1546698"/>
            <a:ext cx="8090379" cy="42531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12721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egnaposto numero diapositiva 20"/>
          <p:cNvSpPr>
            <a:spLocks noGrp="1"/>
          </p:cNvSpPr>
          <p:nvPr>
            <p:ph type="sldNum" sz="quarter" idx="12"/>
          </p:nvPr>
        </p:nvSpPr>
        <p:spPr>
          <a:xfrm>
            <a:off x="8571446" y="5642478"/>
            <a:ext cx="563487" cy="210810"/>
          </a:xfrm>
        </p:spPr>
        <p:txBody>
          <a:bodyPr/>
          <a:lstStyle/>
          <a:p>
            <a:pPr algn="ctr"/>
            <a:fld id="{4B2E8374-B2B6-FA41-B76C-76E759C1A258}" type="slidenum">
              <a:rPr lang="it-IT" smtClean="0"/>
              <a:pPr algn="ctr"/>
              <a:t>6</a:t>
            </a:fld>
            <a:endParaRPr lang="it-IT" dirty="0"/>
          </a:p>
        </p:txBody>
      </p:sp>
      <p:cxnSp>
        <p:nvCxnSpPr>
          <p:cNvPr id="13" name="Connettore 1 12"/>
          <p:cNvCxnSpPr/>
          <p:nvPr/>
        </p:nvCxnSpPr>
        <p:spPr>
          <a:xfrm>
            <a:off x="2027700" y="5571688"/>
            <a:ext cx="0" cy="317750"/>
          </a:xfrm>
          <a:prstGeom prst="line">
            <a:avLst/>
          </a:prstGeom>
          <a:ln w="12700" cmpd="sng">
            <a:solidFill>
              <a:srgbClr val="5CA33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1 14"/>
          <p:cNvCxnSpPr/>
          <p:nvPr/>
        </p:nvCxnSpPr>
        <p:spPr>
          <a:xfrm>
            <a:off x="0" y="5459303"/>
            <a:ext cx="9144000" cy="0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1 19"/>
          <p:cNvCxnSpPr/>
          <p:nvPr/>
        </p:nvCxnSpPr>
        <p:spPr>
          <a:xfrm>
            <a:off x="8571445" y="5571688"/>
            <a:ext cx="0" cy="317750"/>
          </a:xfrm>
          <a:prstGeom prst="line">
            <a:avLst/>
          </a:prstGeom>
          <a:ln w="12700" cmpd="sng">
            <a:solidFill>
              <a:srgbClr val="5CA33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itle 1"/>
          <p:cNvSpPr txBox="1">
            <a:spLocks/>
          </p:cNvSpPr>
          <p:nvPr/>
        </p:nvSpPr>
        <p:spPr>
          <a:xfrm>
            <a:off x="883191" y="1111253"/>
            <a:ext cx="6664338" cy="71754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2800"/>
              </a:lnSpc>
            </a:pPr>
            <a:r>
              <a:rPr lang="en-US" sz="2800" spc="-150" dirty="0" smtClean="0">
                <a:solidFill>
                  <a:srgbClr val="5CA33A"/>
                </a:solidFill>
              </a:rPr>
              <a:t>Regions</a:t>
            </a:r>
            <a:r>
              <a:rPr lang="en-US" sz="2800" spc="-150" dirty="0"/>
              <a:t/>
            </a:r>
            <a:br>
              <a:rPr lang="en-US" sz="2800" spc="-150" dirty="0"/>
            </a:br>
            <a:endParaRPr lang="en-US" sz="2800" spc="-15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824" y="1663430"/>
            <a:ext cx="5731278" cy="4189857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5291846" y="1264920"/>
          <a:ext cx="3608962" cy="26212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804481"/>
                <a:gridCol w="1804481"/>
              </a:tblGrid>
              <a:tr h="255711"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Region</a:t>
                      </a:r>
                      <a:endParaRPr lang="en-US" sz="1300" dirty="0">
                        <a:solidFill>
                          <a:srgbClr val="29293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Counties</a:t>
                      </a:r>
                      <a:endParaRPr lang="en-US" sz="1300" dirty="0">
                        <a:solidFill>
                          <a:srgbClr val="292934"/>
                        </a:solidFill>
                      </a:endParaRPr>
                    </a:p>
                  </a:txBody>
                  <a:tcPr/>
                </a:tc>
              </a:tr>
              <a:tr h="430671"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solidFill>
                            <a:srgbClr val="4D4D4D"/>
                          </a:solidFill>
                        </a:rPr>
                        <a:t>North Western</a:t>
                      </a:r>
                      <a:endParaRPr lang="en-US" sz="1300" dirty="0">
                        <a:solidFill>
                          <a:srgbClr val="4D4D4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 err="1" smtClean="0">
                          <a:solidFill>
                            <a:srgbClr val="4D4D4D"/>
                          </a:solidFill>
                        </a:rPr>
                        <a:t>Bomi</a:t>
                      </a:r>
                      <a:r>
                        <a:rPr lang="en-US" sz="1300" dirty="0" smtClean="0">
                          <a:solidFill>
                            <a:srgbClr val="4D4D4D"/>
                          </a:solidFill>
                        </a:rPr>
                        <a:t>, Grand Cape Mount, </a:t>
                      </a:r>
                      <a:r>
                        <a:rPr lang="en-US" sz="1300" dirty="0" err="1" smtClean="0">
                          <a:solidFill>
                            <a:srgbClr val="4D4D4D"/>
                          </a:solidFill>
                        </a:rPr>
                        <a:t>Gbarpolu</a:t>
                      </a:r>
                      <a:endParaRPr lang="en-US" sz="1300" dirty="0">
                        <a:solidFill>
                          <a:srgbClr val="4D4D4D"/>
                        </a:solidFill>
                      </a:endParaRPr>
                    </a:p>
                  </a:txBody>
                  <a:tcPr/>
                </a:tc>
              </a:tr>
              <a:tr h="255711"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solidFill>
                            <a:srgbClr val="4D4D4D"/>
                          </a:solidFill>
                        </a:rPr>
                        <a:t>South Central</a:t>
                      </a:r>
                      <a:endParaRPr lang="en-US" sz="1300" dirty="0">
                        <a:solidFill>
                          <a:srgbClr val="4D4D4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 err="1" smtClean="0">
                          <a:solidFill>
                            <a:srgbClr val="4D4D4D"/>
                          </a:solidFill>
                        </a:rPr>
                        <a:t>Margibi</a:t>
                      </a:r>
                      <a:r>
                        <a:rPr lang="en-US" sz="1300" dirty="0" smtClean="0">
                          <a:solidFill>
                            <a:srgbClr val="4D4D4D"/>
                          </a:solidFill>
                        </a:rPr>
                        <a:t>,</a:t>
                      </a:r>
                      <a:r>
                        <a:rPr lang="en-US" sz="1300" baseline="0" dirty="0" smtClean="0">
                          <a:solidFill>
                            <a:srgbClr val="4D4D4D"/>
                          </a:solidFill>
                        </a:rPr>
                        <a:t> Grand </a:t>
                      </a:r>
                      <a:r>
                        <a:rPr lang="en-US" sz="1300" baseline="0" dirty="0" err="1" smtClean="0">
                          <a:solidFill>
                            <a:srgbClr val="4D4D4D"/>
                          </a:solidFill>
                        </a:rPr>
                        <a:t>Bassa</a:t>
                      </a:r>
                      <a:endParaRPr lang="en-US" sz="1300" dirty="0">
                        <a:solidFill>
                          <a:srgbClr val="4D4D4D"/>
                        </a:solidFill>
                      </a:endParaRPr>
                    </a:p>
                  </a:txBody>
                  <a:tcPr/>
                </a:tc>
              </a:tr>
              <a:tr h="430671"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solidFill>
                            <a:srgbClr val="4D4D4D"/>
                          </a:solidFill>
                        </a:rPr>
                        <a:t>South Eastern</a:t>
                      </a:r>
                      <a:r>
                        <a:rPr lang="en-US" sz="1300" baseline="0" dirty="0" smtClean="0">
                          <a:solidFill>
                            <a:srgbClr val="4D4D4D"/>
                          </a:solidFill>
                        </a:rPr>
                        <a:t> A</a:t>
                      </a:r>
                      <a:endParaRPr lang="en-US" sz="1300" dirty="0">
                        <a:solidFill>
                          <a:srgbClr val="4D4D4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solidFill>
                            <a:srgbClr val="4D4D4D"/>
                          </a:solidFill>
                        </a:rPr>
                        <a:t>River </a:t>
                      </a:r>
                      <a:r>
                        <a:rPr lang="en-US" sz="1300" dirty="0" err="1" smtClean="0">
                          <a:solidFill>
                            <a:srgbClr val="4D4D4D"/>
                          </a:solidFill>
                        </a:rPr>
                        <a:t>Cess</a:t>
                      </a:r>
                      <a:r>
                        <a:rPr lang="en-US" sz="1300" dirty="0" smtClean="0">
                          <a:solidFill>
                            <a:srgbClr val="4D4D4D"/>
                          </a:solidFill>
                        </a:rPr>
                        <a:t>,</a:t>
                      </a:r>
                      <a:r>
                        <a:rPr lang="en-US" sz="1300" baseline="0" dirty="0" smtClean="0">
                          <a:solidFill>
                            <a:srgbClr val="4D4D4D"/>
                          </a:solidFill>
                        </a:rPr>
                        <a:t> </a:t>
                      </a:r>
                      <a:r>
                        <a:rPr lang="en-US" sz="1300" baseline="0" dirty="0" err="1" smtClean="0">
                          <a:solidFill>
                            <a:srgbClr val="4D4D4D"/>
                          </a:solidFill>
                        </a:rPr>
                        <a:t>Sinoe</a:t>
                      </a:r>
                      <a:r>
                        <a:rPr lang="en-US" sz="1300" baseline="0" dirty="0" smtClean="0">
                          <a:solidFill>
                            <a:srgbClr val="4D4D4D"/>
                          </a:solidFill>
                        </a:rPr>
                        <a:t>, Grand </a:t>
                      </a:r>
                      <a:r>
                        <a:rPr lang="en-US" sz="1300" baseline="0" dirty="0" err="1" smtClean="0">
                          <a:solidFill>
                            <a:srgbClr val="4D4D4D"/>
                          </a:solidFill>
                        </a:rPr>
                        <a:t>Gedeh</a:t>
                      </a:r>
                      <a:endParaRPr lang="en-US" sz="1300" dirty="0">
                        <a:solidFill>
                          <a:srgbClr val="4D4D4D"/>
                        </a:solidFill>
                      </a:endParaRPr>
                    </a:p>
                  </a:txBody>
                  <a:tcPr/>
                </a:tc>
              </a:tr>
              <a:tr h="430671"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solidFill>
                            <a:srgbClr val="4D4D4D"/>
                          </a:solidFill>
                        </a:rPr>
                        <a:t>South Eastern B</a:t>
                      </a:r>
                      <a:endParaRPr lang="en-US" sz="1300" dirty="0">
                        <a:solidFill>
                          <a:srgbClr val="4D4D4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 err="1" smtClean="0">
                          <a:solidFill>
                            <a:srgbClr val="4D4D4D"/>
                          </a:solidFill>
                        </a:rPr>
                        <a:t>Rivergee</a:t>
                      </a:r>
                      <a:r>
                        <a:rPr lang="en-US" sz="1300" dirty="0" smtClean="0">
                          <a:solidFill>
                            <a:srgbClr val="4D4D4D"/>
                          </a:solidFill>
                        </a:rPr>
                        <a:t>, Grand </a:t>
                      </a:r>
                      <a:r>
                        <a:rPr lang="en-US" sz="1300" dirty="0" err="1" smtClean="0">
                          <a:solidFill>
                            <a:srgbClr val="4D4D4D"/>
                          </a:solidFill>
                        </a:rPr>
                        <a:t>Kru</a:t>
                      </a:r>
                      <a:r>
                        <a:rPr lang="en-US" sz="1300" dirty="0" smtClean="0">
                          <a:solidFill>
                            <a:srgbClr val="4D4D4D"/>
                          </a:solidFill>
                        </a:rPr>
                        <a:t>, Maryland</a:t>
                      </a:r>
                      <a:endParaRPr lang="en-US" sz="1300" dirty="0">
                        <a:solidFill>
                          <a:srgbClr val="4D4D4D"/>
                        </a:solidFill>
                      </a:endParaRPr>
                    </a:p>
                  </a:txBody>
                  <a:tcPr/>
                </a:tc>
              </a:tr>
              <a:tr h="255711"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solidFill>
                            <a:srgbClr val="4D4D4D"/>
                          </a:solidFill>
                        </a:rPr>
                        <a:t>North Central</a:t>
                      </a:r>
                      <a:endParaRPr lang="en-US" sz="1300" dirty="0">
                        <a:solidFill>
                          <a:srgbClr val="4D4D4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solidFill>
                            <a:srgbClr val="4D4D4D"/>
                          </a:solidFill>
                        </a:rPr>
                        <a:t>Bong, </a:t>
                      </a:r>
                      <a:r>
                        <a:rPr lang="en-US" sz="1300" dirty="0" err="1" smtClean="0">
                          <a:solidFill>
                            <a:srgbClr val="4D4D4D"/>
                          </a:solidFill>
                        </a:rPr>
                        <a:t>Nimba</a:t>
                      </a:r>
                      <a:r>
                        <a:rPr lang="en-US" sz="1300" dirty="0" smtClean="0">
                          <a:solidFill>
                            <a:srgbClr val="4D4D4D"/>
                          </a:solidFill>
                        </a:rPr>
                        <a:t>, </a:t>
                      </a:r>
                      <a:r>
                        <a:rPr lang="en-US" sz="1300" dirty="0" err="1" smtClean="0">
                          <a:solidFill>
                            <a:srgbClr val="4D4D4D"/>
                          </a:solidFill>
                        </a:rPr>
                        <a:t>Lofa</a:t>
                      </a:r>
                      <a:endParaRPr lang="en-US" sz="1300" dirty="0">
                        <a:solidFill>
                          <a:srgbClr val="4D4D4D"/>
                        </a:solidFill>
                      </a:endParaRPr>
                    </a:p>
                  </a:txBody>
                  <a:tcPr/>
                </a:tc>
              </a:tr>
              <a:tr h="255711">
                <a:tc>
                  <a:txBody>
                    <a:bodyPr/>
                    <a:lstStyle/>
                    <a:p>
                      <a:r>
                        <a:rPr lang="en-US" sz="1300" dirty="0" err="1" smtClean="0">
                          <a:solidFill>
                            <a:srgbClr val="4D4D4D"/>
                          </a:solidFill>
                        </a:rPr>
                        <a:t>Montserrado</a:t>
                      </a:r>
                      <a:endParaRPr lang="en-US" sz="1300" dirty="0">
                        <a:solidFill>
                          <a:srgbClr val="4D4D4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 err="1" smtClean="0">
                          <a:solidFill>
                            <a:srgbClr val="4D4D4D"/>
                          </a:solidFill>
                        </a:rPr>
                        <a:t>Montserrado</a:t>
                      </a:r>
                      <a:endParaRPr lang="en-US" sz="1300" dirty="0">
                        <a:solidFill>
                          <a:srgbClr val="4D4D4D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60122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egnaposto numero diapositiva 20"/>
          <p:cNvSpPr>
            <a:spLocks noGrp="1"/>
          </p:cNvSpPr>
          <p:nvPr>
            <p:ph type="sldNum" sz="quarter" idx="12"/>
          </p:nvPr>
        </p:nvSpPr>
        <p:spPr>
          <a:xfrm>
            <a:off x="8571446" y="5642478"/>
            <a:ext cx="563487" cy="210810"/>
          </a:xfrm>
        </p:spPr>
        <p:txBody>
          <a:bodyPr/>
          <a:lstStyle/>
          <a:p>
            <a:pPr algn="ctr"/>
            <a:fld id="{4B2E8374-B2B6-FA41-B76C-76E759C1A258}" type="slidenum">
              <a:rPr lang="it-IT" smtClean="0"/>
              <a:pPr algn="ctr"/>
              <a:t>7</a:t>
            </a:fld>
            <a:endParaRPr lang="it-IT" dirty="0"/>
          </a:p>
        </p:txBody>
      </p:sp>
      <p:cxnSp>
        <p:nvCxnSpPr>
          <p:cNvPr id="13" name="Connettore 1 12"/>
          <p:cNvCxnSpPr/>
          <p:nvPr/>
        </p:nvCxnSpPr>
        <p:spPr>
          <a:xfrm>
            <a:off x="2027700" y="5571688"/>
            <a:ext cx="0" cy="317750"/>
          </a:xfrm>
          <a:prstGeom prst="line">
            <a:avLst/>
          </a:prstGeom>
          <a:ln w="12700" cmpd="sng">
            <a:solidFill>
              <a:srgbClr val="5CA33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1 14"/>
          <p:cNvCxnSpPr/>
          <p:nvPr/>
        </p:nvCxnSpPr>
        <p:spPr>
          <a:xfrm>
            <a:off x="0" y="5459303"/>
            <a:ext cx="9144000" cy="0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1 19"/>
          <p:cNvCxnSpPr/>
          <p:nvPr/>
        </p:nvCxnSpPr>
        <p:spPr>
          <a:xfrm>
            <a:off x="8571445" y="5571688"/>
            <a:ext cx="0" cy="317750"/>
          </a:xfrm>
          <a:prstGeom prst="line">
            <a:avLst/>
          </a:prstGeom>
          <a:ln w="12700" cmpd="sng">
            <a:solidFill>
              <a:srgbClr val="5CA33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Tabella 11"/>
          <p:cNvGraphicFramePr>
            <a:graphicFrameLocks noGrp="1"/>
          </p:cNvGraphicFramePr>
          <p:nvPr>
            <p:extLst/>
          </p:nvPr>
        </p:nvGraphicFramePr>
        <p:xfrm>
          <a:off x="583661" y="2256816"/>
          <a:ext cx="7987784" cy="3064214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1701584"/>
                <a:gridCol w="1043998"/>
                <a:gridCol w="1021786"/>
                <a:gridCol w="966253"/>
                <a:gridCol w="1010678"/>
                <a:gridCol w="1077317"/>
                <a:gridCol w="1166168"/>
              </a:tblGrid>
              <a:tr h="987973">
                <a:tc>
                  <a:txBody>
                    <a:bodyPr/>
                    <a:lstStyle/>
                    <a:p>
                      <a:pPr algn="ctr"/>
                      <a:r>
                        <a:rPr lang="it-IT" sz="1400" b="1" i="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Category</a:t>
                      </a:r>
                      <a:r>
                        <a:rPr lang="it-IT" sz="1400" b="1" i="0" baseline="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 of Field Staff</a:t>
                      </a:r>
                      <a:endParaRPr lang="it-IT" sz="1400" b="1" i="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dirty="0" smtClean="0"/>
                        <a:t>Total Number of Staff</a:t>
                      </a:r>
                      <a:endParaRPr lang="it-IT" sz="1400" b="1" i="0" dirty="0" smtClean="0">
                        <a:solidFill>
                          <a:schemeClr val="bg1"/>
                        </a:solidFill>
                        <a:latin typeface="+mn-lt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/>
                        <a:t>EAs  Covered</a:t>
                      </a:r>
                      <a:r>
                        <a:rPr lang="it-IT" sz="1400" b="1" baseline="0" dirty="0" smtClean="0"/>
                        <a:t> Per Quarter</a:t>
                      </a:r>
                      <a:endParaRPr lang="it-IT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baseline="0" dirty="0" smtClean="0">
                          <a:solidFill>
                            <a:schemeClr val="bg1"/>
                          </a:solidFill>
                        </a:rPr>
                        <a:t>EAs Per Month</a:t>
                      </a:r>
                      <a:endParaRPr lang="it-IT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chemeClr val="bg1"/>
                          </a:solidFill>
                        </a:rPr>
                        <a:t>Days</a:t>
                      </a:r>
                      <a:r>
                        <a:rPr lang="it-IT" sz="1400" b="1" baseline="0" dirty="0" smtClean="0">
                          <a:solidFill>
                            <a:schemeClr val="bg1"/>
                          </a:solidFill>
                        </a:rPr>
                        <a:t> Alloted per EA</a:t>
                      </a:r>
                      <a:endParaRPr lang="it-IT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/>
                        <a:t>Total Zones</a:t>
                      </a:r>
                      <a:endParaRPr lang="it-IT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/>
                        <a:t>Funding Sources</a:t>
                      </a:r>
                      <a:endParaRPr lang="it-IT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</a:tr>
              <a:tr h="2076241"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Field Supervisor, Enumerators,</a:t>
                      </a:r>
                      <a:r>
                        <a:rPr lang="it-IT" sz="16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GIS, Data Entry Clerk, Driver</a:t>
                      </a:r>
                      <a:endParaRPr lang="it-IT" sz="16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112</a:t>
                      </a:r>
                      <a:endParaRPr lang="it-IT" sz="18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15</a:t>
                      </a:r>
                      <a:endParaRPr lang="it-IT" sz="18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5</a:t>
                      </a:r>
                      <a:endParaRPr lang="it-IT" sz="18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6</a:t>
                      </a:r>
                      <a:endParaRPr lang="it-IT" sz="18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14 (One team per Zone</a:t>
                      </a:r>
                      <a:r>
                        <a:rPr lang="it-IT" sz="1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)</a:t>
                      </a:r>
                      <a:endParaRPr lang="it-IT" sz="14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GOL, World Bank, USAID, EU SIDA, AfDB</a:t>
                      </a:r>
                      <a:endParaRPr lang="it-IT" sz="18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6" name="Title 1"/>
          <p:cNvSpPr txBox="1">
            <a:spLocks/>
          </p:cNvSpPr>
          <p:nvPr/>
        </p:nvSpPr>
        <p:spPr>
          <a:xfrm>
            <a:off x="883191" y="1111252"/>
            <a:ext cx="6664338" cy="86297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2800"/>
              </a:lnSpc>
            </a:pPr>
            <a:r>
              <a:rPr lang="en-US" sz="2800" spc="-150" dirty="0" smtClean="0">
                <a:solidFill>
                  <a:srgbClr val="5CA33A"/>
                </a:solidFill>
              </a:rPr>
              <a:t>Field Data Collection</a:t>
            </a:r>
            <a:r>
              <a:rPr lang="en-US" sz="2800" spc="-150" dirty="0"/>
              <a:t/>
            </a:r>
            <a:br>
              <a:rPr lang="en-US" sz="2800" spc="-150" dirty="0"/>
            </a:br>
            <a:endParaRPr lang="en-US" sz="2800" spc="-150" dirty="0"/>
          </a:p>
        </p:txBody>
      </p:sp>
    </p:spTree>
    <p:extLst>
      <p:ext uri="{BB962C8B-B14F-4D97-AF65-F5344CB8AC3E}">
        <p14:creationId xmlns="" xmlns:p14="http://schemas.microsoft.com/office/powerpoint/2010/main" val="1112721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6206"/>
            <a:ext cx="8229600" cy="1143000"/>
          </a:xfrm>
        </p:spPr>
        <p:txBody>
          <a:bodyPr vert="horz" lIns="0" tIns="0" rIns="0" bIns="0" rtlCol="0" anchor="ctr">
            <a:normAutofit/>
          </a:bodyPr>
          <a:lstStyle/>
          <a:p>
            <a:pPr>
              <a:lnSpc>
                <a:spcPts val="2800"/>
              </a:lnSpc>
            </a:pPr>
            <a:r>
              <a:rPr lang="en-US" sz="2800" spc="-150" dirty="0" smtClean="0">
                <a:solidFill>
                  <a:srgbClr val="5CA33A"/>
                </a:solidFill>
              </a:rPr>
              <a:t>Data Collection and Quality Assurance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lIns="0" tIns="0" rIns="0" bIns="0">
            <a:noAutofit/>
          </a:bodyPr>
          <a:lstStyle/>
          <a:p>
            <a:pPr algn="just"/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Data quality assurance</a:t>
            </a:r>
          </a:p>
          <a:p>
            <a:pPr lvl="1" algn="just"/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Close field monitoring of field teams</a:t>
            </a:r>
          </a:p>
          <a:p>
            <a:pPr lvl="2" algn="just"/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Comparing GPS coordinates with actual GPS coordinates on the field during data collection</a:t>
            </a:r>
          </a:p>
          <a:p>
            <a:pPr lvl="2" algn="just"/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Review questionnaires during field monitoring visit to minimize response errors </a:t>
            </a:r>
          </a:p>
          <a:p>
            <a:pPr lvl="2" algn="just"/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Trends are observed by county, team, and in some cases enumerator, to identify strange patterns (outliers)</a:t>
            </a:r>
          </a:p>
          <a:p>
            <a:pPr lvl="2" algn="just"/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Double data entries of completed questionnaires  for comparison</a:t>
            </a:r>
          </a:p>
          <a:p>
            <a:pPr lvl="3" algn="just"/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Field data entry</a:t>
            </a:r>
          </a:p>
          <a:p>
            <a:pPr lvl="3" algn="just"/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Headquarter data entry</a:t>
            </a:r>
          </a:p>
          <a:p>
            <a:pPr marL="1196975" lvl="3" indent="-282575" algn="just"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Data cleaning using STATA</a:t>
            </a:r>
          </a:p>
          <a:p>
            <a:pPr lvl="3" algn="just">
              <a:buNone/>
            </a:pPr>
            <a:endParaRPr lang="en-US" sz="1800" dirty="0" smtClean="0">
              <a:solidFill>
                <a:srgbClr val="4D4D4D"/>
              </a:solidFill>
            </a:endParaRPr>
          </a:p>
          <a:p>
            <a:pPr lvl="2" algn="just">
              <a:buNone/>
            </a:pPr>
            <a:endParaRPr lang="en-US" sz="1600" dirty="0" smtClean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19069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sz="5400" spc="-150" dirty="0" smtClean="0">
              <a:solidFill>
                <a:srgbClr val="5CA33A"/>
              </a:solidFill>
            </a:endParaRPr>
          </a:p>
          <a:p>
            <a:pPr algn="ctr">
              <a:buNone/>
            </a:pPr>
            <a:r>
              <a:rPr lang="en-US" sz="4000" b="1" spc="-150" dirty="0" smtClean="0">
                <a:solidFill>
                  <a:srgbClr val="5CA33A"/>
                </a:solidFill>
              </a:rPr>
              <a:t>HIES 2014 Results for National Accounts</a:t>
            </a:r>
            <a:endParaRPr lang="en-US" sz="4000" b="1" dirty="0"/>
          </a:p>
        </p:txBody>
      </p:sp>
    </p:spTree>
    <p:extLst>
      <p:ext uri="{BB962C8B-B14F-4D97-AF65-F5344CB8AC3E}">
        <p14:creationId xmlns="" xmlns:p14="http://schemas.microsoft.com/office/powerpoint/2010/main" val="2819069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413</TotalTime>
  <Words>683</Words>
  <Application>Microsoft Office PowerPoint</Application>
  <PresentationFormat>On-screen Show (4:3)</PresentationFormat>
  <Paragraphs>165</Paragraphs>
  <Slides>17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Household Income and Expenditure Survey (HIES)</vt:lpstr>
      <vt:lpstr>Slide 2</vt:lpstr>
      <vt:lpstr>Slide 3</vt:lpstr>
      <vt:lpstr>Slide 4</vt:lpstr>
      <vt:lpstr>Slide 5</vt:lpstr>
      <vt:lpstr>Slide 6</vt:lpstr>
      <vt:lpstr>Slide 7</vt:lpstr>
      <vt:lpstr>Data Collection and Quality Assurance</vt:lpstr>
      <vt:lpstr>Slide 9</vt:lpstr>
      <vt:lpstr>HIES Overall Estimates, 2014  </vt:lpstr>
      <vt:lpstr>Actual and Imputed Rent, 2014 </vt:lpstr>
      <vt:lpstr>Households Education Expenses Reported, 2014</vt:lpstr>
      <vt:lpstr>Households Health Expenses Reported, 2014</vt:lpstr>
      <vt:lpstr>HIES 2016/2017 Challenges</vt:lpstr>
      <vt:lpstr>Implementation Challenges </vt:lpstr>
      <vt:lpstr>Pending Activities</vt:lpstr>
      <vt:lpstr>Slide 17</vt:lpstr>
    </vt:vector>
  </TitlesOfParts>
  <Company>vuyokazis@statssa.gov.za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Vuyokazi Sodo</dc:creator>
  <cp:lastModifiedBy>user</cp:lastModifiedBy>
  <cp:revision>46</cp:revision>
  <dcterms:created xsi:type="dcterms:W3CDTF">2016-10-06T09:13:58Z</dcterms:created>
  <dcterms:modified xsi:type="dcterms:W3CDTF">2016-10-24T09:58:56Z</dcterms:modified>
</cp:coreProperties>
</file>