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5" r:id="rId3"/>
    <p:sldId id="266" r:id="rId4"/>
    <p:sldId id="263" r:id="rId5"/>
    <p:sldId id="267" r:id="rId6"/>
    <p:sldId id="274" r:id="rId7"/>
    <p:sldId id="262" r:id="rId8"/>
    <p:sldId id="275" r:id="rId9"/>
    <p:sldId id="276" r:id="rId10"/>
    <p:sldId id="277" r:id="rId11"/>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80" y="-46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velinamartelli:Dropbox:focus%20reo%20godyr:ac%20e%20v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224913494809689"/>
          <c:y val="0.000210975536454888"/>
          <c:w val="0.955017301038062"/>
          <c:h val="0.830968123259402"/>
        </c:manualLayout>
      </c:layout>
      <c:barChart>
        <c:barDir val="col"/>
        <c:grouping val="clustered"/>
        <c:varyColors val="0"/>
        <c:ser>
          <c:idx val="0"/>
          <c:order val="0"/>
          <c:tx>
            <c:strRef>
              <c:f>Foglio2!$B$1</c:f>
              <c:strCache>
                <c:ptCount val="1"/>
                <c:pt idx="0">
                  <c:v>total ELIGIBLE CHILDREN</c:v>
                </c:pt>
              </c:strCache>
            </c:strRef>
          </c:tx>
          <c:invertIfNegative val="0"/>
          <c:dLbls>
            <c:dLblPos val="inEnd"/>
            <c:showLegendKey val="0"/>
            <c:showVal val="1"/>
            <c:showCatName val="0"/>
            <c:showSerName val="0"/>
            <c:showPercent val="0"/>
            <c:showBubbleSize val="0"/>
            <c:showLeaderLines val="0"/>
          </c:dLbls>
          <c:cat>
            <c:strRef>
              <c:f>Foglio2!$A$2:$A$7</c:f>
              <c:strCache>
                <c:ptCount val="6"/>
                <c:pt idx="0">
                  <c:v>GRAND TOTAL</c:v>
                </c:pt>
                <c:pt idx="1">
                  <c:v>AC+VC</c:v>
                </c:pt>
                <c:pt idx="2">
                  <c:v>AC ONLY</c:v>
                </c:pt>
                <c:pt idx="3">
                  <c:v>VC ONLY</c:v>
                </c:pt>
                <c:pt idx="4">
                  <c:v>ALL</c:v>
                </c:pt>
                <c:pt idx="5">
                  <c:v>NA ONLY</c:v>
                </c:pt>
              </c:strCache>
            </c:strRef>
          </c:cat>
          <c:val>
            <c:numRef>
              <c:f>Foglio2!$B$2:$B$7</c:f>
              <c:numCache>
                <c:formatCode>#,##0</c:formatCode>
                <c:ptCount val="6"/>
                <c:pt idx="0">
                  <c:v>3288.0</c:v>
                </c:pt>
                <c:pt idx="1">
                  <c:v>2311.0</c:v>
                </c:pt>
                <c:pt idx="2">
                  <c:v>504.0</c:v>
                </c:pt>
                <c:pt idx="3">
                  <c:v>334.0</c:v>
                </c:pt>
                <c:pt idx="4">
                  <c:v>3149.0</c:v>
                </c:pt>
                <c:pt idx="5">
                  <c:v>139.0</c:v>
                </c:pt>
              </c:numCache>
            </c:numRef>
          </c:val>
        </c:ser>
        <c:ser>
          <c:idx val="1"/>
          <c:order val="1"/>
          <c:tx>
            <c:strRef>
              <c:f>Foglio2!$C$1</c:f>
              <c:strCache>
                <c:ptCount val="1"/>
                <c:pt idx="0">
                  <c:v>total REGISTERED CHILDREN</c:v>
                </c:pt>
              </c:strCache>
            </c:strRef>
          </c:tx>
          <c:invertIfNegative val="0"/>
          <c:dLbls>
            <c:dLblPos val="inEnd"/>
            <c:showLegendKey val="0"/>
            <c:showVal val="1"/>
            <c:showCatName val="0"/>
            <c:showSerName val="0"/>
            <c:showPercent val="0"/>
            <c:showBubbleSize val="0"/>
            <c:showLeaderLines val="0"/>
          </c:dLbls>
          <c:cat>
            <c:strRef>
              <c:f>Foglio2!$A$2:$A$7</c:f>
              <c:strCache>
                <c:ptCount val="6"/>
                <c:pt idx="0">
                  <c:v>GRAND TOTAL</c:v>
                </c:pt>
                <c:pt idx="1">
                  <c:v>AC+VC</c:v>
                </c:pt>
                <c:pt idx="2">
                  <c:v>AC ONLY</c:v>
                </c:pt>
                <c:pt idx="3">
                  <c:v>VC ONLY</c:v>
                </c:pt>
                <c:pt idx="4">
                  <c:v>ALL</c:v>
                </c:pt>
                <c:pt idx="5">
                  <c:v>NA ONLY</c:v>
                </c:pt>
              </c:strCache>
            </c:strRef>
          </c:cat>
          <c:val>
            <c:numRef>
              <c:f>Foglio2!$C$2:$C$7</c:f>
              <c:numCache>
                <c:formatCode>#,##0</c:formatCode>
                <c:ptCount val="6"/>
                <c:pt idx="0">
                  <c:v>2874.0</c:v>
                </c:pt>
                <c:pt idx="1">
                  <c:v>2125.0</c:v>
                </c:pt>
                <c:pt idx="2">
                  <c:v>356.0</c:v>
                </c:pt>
                <c:pt idx="3">
                  <c:v>254.0</c:v>
                </c:pt>
                <c:pt idx="4">
                  <c:v>2737.0</c:v>
                </c:pt>
                <c:pt idx="5">
                  <c:v>139.0</c:v>
                </c:pt>
              </c:numCache>
            </c:numRef>
          </c:val>
        </c:ser>
        <c:ser>
          <c:idx val="2"/>
          <c:order val="2"/>
          <c:invertIfNegative val="0"/>
          <c:dLbls>
            <c:dLbl>
              <c:idx val="0"/>
              <c:layout>
                <c:manualLayout>
                  <c:x val="-0.0501730103806228"/>
                  <c:y val="-0.788804071246819"/>
                </c:manualLayout>
              </c:layout>
              <c:showLegendKey val="0"/>
              <c:showVal val="1"/>
              <c:showCatName val="0"/>
              <c:showSerName val="0"/>
              <c:showPercent val="0"/>
              <c:showBubbleSize val="0"/>
            </c:dLbl>
            <c:dLbl>
              <c:idx val="1"/>
              <c:layout>
                <c:manualLayout>
                  <c:x val="-0.0570934256055364"/>
                  <c:y val="-0.557251908396947"/>
                </c:manualLayout>
              </c:layout>
              <c:showLegendKey val="0"/>
              <c:showVal val="1"/>
              <c:showCatName val="0"/>
              <c:showSerName val="0"/>
              <c:showPercent val="0"/>
              <c:showBubbleSize val="0"/>
            </c:dLbl>
            <c:dLbl>
              <c:idx val="2"/>
              <c:layout>
                <c:manualLayout>
                  <c:x val="-0.0536332179930796"/>
                  <c:y val="-0.119592875318066"/>
                </c:manualLayout>
              </c:layout>
              <c:showLegendKey val="0"/>
              <c:showVal val="1"/>
              <c:showCatName val="0"/>
              <c:showSerName val="0"/>
              <c:showPercent val="0"/>
              <c:showBubbleSize val="0"/>
            </c:dLbl>
            <c:dLbl>
              <c:idx val="3"/>
              <c:layout>
                <c:manualLayout>
                  <c:x val="-0.0588235294117648"/>
                  <c:y val="-0.0839694656488551"/>
                </c:manualLayout>
              </c:layout>
              <c:showLegendKey val="0"/>
              <c:showVal val="1"/>
              <c:showCatName val="0"/>
              <c:showSerName val="0"/>
              <c:showPercent val="0"/>
              <c:showBubbleSize val="0"/>
            </c:dLbl>
            <c:dLbl>
              <c:idx val="4"/>
              <c:layout>
                <c:manualLayout>
                  <c:x val="-0.0553633217993079"/>
                  <c:y val="-0.750636132315522"/>
                </c:manualLayout>
              </c:layout>
              <c:showLegendKey val="0"/>
              <c:showVal val="1"/>
              <c:showCatName val="0"/>
              <c:showSerName val="0"/>
              <c:showPercent val="0"/>
              <c:showBubbleSize val="0"/>
            </c:dLbl>
            <c:dLbl>
              <c:idx val="5"/>
              <c:layout>
                <c:manualLayout>
                  <c:x val="-0.0588235294117648"/>
                  <c:y val="-0.048346055979643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Foglio2!$A$2:$A$7</c:f>
              <c:strCache>
                <c:ptCount val="6"/>
                <c:pt idx="0">
                  <c:v>GRAND TOTAL</c:v>
                </c:pt>
                <c:pt idx="1">
                  <c:v>AC+VC</c:v>
                </c:pt>
                <c:pt idx="2">
                  <c:v>AC ONLY</c:v>
                </c:pt>
                <c:pt idx="3">
                  <c:v>VC ONLY</c:v>
                </c:pt>
                <c:pt idx="4">
                  <c:v>ALL</c:v>
                </c:pt>
                <c:pt idx="5">
                  <c:v>NA ONLY</c:v>
                </c:pt>
              </c:strCache>
            </c:strRef>
          </c:cat>
          <c:val>
            <c:numRef>
              <c:f>Foglio2!$D$2:$D$7</c:f>
              <c:numCache>
                <c:formatCode>0.00%</c:formatCode>
                <c:ptCount val="6"/>
                <c:pt idx="0">
                  <c:v>0.874087591240876</c:v>
                </c:pt>
                <c:pt idx="1">
                  <c:v>0.919515361315448</c:v>
                </c:pt>
                <c:pt idx="2">
                  <c:v>0.706349206349206</c:v>
                </c:pt>
                <c:pt idx="3">
                  <c:v>0.760479041916168</c:v>
                </c:pt>
                <c:pt idx="4">
                  <c:v>0.869164814226739</c:v>
                </c:pt>
                <c:pt idx="5">
                  <c:v>1.0</c:v>
                </c:pt>
              </c:numCache>
            </c:numRef>
          </c:val>
        </c:ser>
        <c:dLbls>
          <c:showLegendKey val="0"/>
          <c:showVal val="1"/>
          <c:showCatName val="0"/>
          <c:showSerName val="0"/>
          <c:showPercent val="0"/>
          <c:showBubbleSize val="0"/>
        </c:dLbls>
        <c:gapWidth val="150"/>
        <c:overlap val="-25"/>
        <c:axId val="2138354120"/>
        <c:axId val="2138357224"/>
      </c:barChart>
      <c:catAx>
        <c:axId val="2138354120"/>
        <c:scaling>
          <c:orientation val="minMax"/>
        </c:scaling>
        <c:delete val="0"/>
        <c:axPos val="b"/>
        <c:majorTickMark val="none"/>
        <c:minorTickMark val="none"/>
        <c:tickLblPos val="nextTo"/>
        <c:crossAx val="2138357224"/>
        <c:crosses val="autoZero"/>
        <c:auto val="1"/>
        <c:lblAlgn val="ctr"/>
        <c:lblOffset val="100"/>
        <c:noMultiLvlLbl val="0"/>
      </c:catAx>
      <c:valAx>
        <c:axId val="2138357224"/>
        <c:scaling>
          <c:orientation val="minMax"/>
        </c:scaling>
        <c:delete val="1"/>
        <c:axPos val="l"/>
        <c:numFmt formatCode="#,##0" sourceLinked="1"/>
        <c:majorTickMark val="none"/>
        <c:minorTickMark val="none"/>
        <c:tickLblPos val="nextTo"/>
        <c:crossAx val="2138354120"/>
        <c:crosses val="autoZero"/>
        <c:crossBetween val="between"/>
      </c:valAx>
    </c:plotArea>
    <c:legend>
      <c:legendPos val="t"/>
      <c:legendEntry>
        <c:idx val="2"/>
        <c:delete val="1"/>
      </c:legendEntry>
      <c:layout>
        <c:manualLayout>
          <c:xMode val="edge"/>
          <c:yMode val="edge"/>
          <c:x val="0.178419202789963"/>
          <c:y val="0.0712468193384224"/>
          <c:w val="0.490912459471978"/>
          <c:h val="0.051101560778185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8CB42CE0-4471-4AC7-AB56-6C2141908F97}" type="datetimeFigureOut">
              <a:rPr lang="en-US" smtClean="0"/>
              <a:pPr/>
              <a:t>01/11/16</a:t>
            </a:fld>
            <a:endParaRPr lang="en-US"/>
          </a:p>
        </p:txBody>
      </p:sp>
      <p:sp>
        <p:nvSpPr>
          <p:cNvPr id="4" name="Slide Image Placeholder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8B2A656C-3E26-49A2-A541-6F921DEF3B2A}" type="slidenum">
              <a:rPr lang="en-US" smtClean="0"/>
              <a:pPr/>
              <a:t>‹n.›</a:t>
            </a:fld>
            <a:endParaRPr lang="en-US"/>
          </a:p>
        </p:txBody>
      </p:sp>
    </p:spTree>
    <p:extLst>
      <p:ext uri="{BB962C8B-B14F-4D97-AF65-F5344CB8AC3E}">
        <p14:creationId xmlns:p14="http://schemas.microsoft.com/office/powerpoint/2010/main" val="198383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DE4AC8-EDAF-D940-AACF-EBF326CB7DE3}" type="slidenum">
              <a:rPr lang="it-IT" smtClean="0"/>
              <a:pPr/>
              <a:t>4</a:t>
            </a:fld>
            <a:endParaRPr lang="it-IT"/>
          </a:p>
        </p:txBody>
      </p:sp>
    </p:spTree>
    <p:extLst>
      <p:ext uri="{BB962C8B-B14F-4D97-AF65-F5344CB8AC3E}">
        <p14:creationId xmlns:p14="http://schemas.microsoft.com/office/powerpoint/2010/main" val="367821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DE4AC8-EDAF-D940-AACF-EBF326CB7DE3}" type="slidenum">
              <a:rPr lang="it-IT" smtClean="0"/>
              <a:pPr/>
              <a:t>6</a:t>
            </a:fld>
            <a:endParaRPr lang="it-IT"/>
          </a:p>
        </p:txBody>
      </p:sp>
    </p:spTree>
    <p:extLst>
      <p:ext uri="{BB962C8B-B14F-4D97-AF65-F5344CB8AC3E}">
        <p14:creationId xmlns:p14="http://schemas.microsoft.com/office/powerpoint/2010/main" val="367821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DE4AC8-EDAF-D940-AACF-EBF326CB7DE3}" type="slidenum">
              <a:rPr lang="it-IT" smtClean="0"/>
              <a:pPr/>
              <a:t>7</a:t>
            </a:fld>
            <a:endParaRPr lang="it-IT"/>
          </a:p>
        </p:txBody>
      </p:sp>
    </p:spTree>
    <p:extLst>
      <p:ext uri="{BB962C8B-B14F-4D97-AF65-F5344CB8AC3E}">
        <p14:creationId xmlns:p14="http://schemas.microsoft.com/office/powerpoint/2010/main" val="156946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DE4AC8-EDAF-D940-AACF-EBF326CB7DE3}" type="slidenum">
              <a:rPr lang="it-IT" smtClean="0"/>
              <a:pPr/>
              <a:t>8</a:t>
            </a:fld>
            <a:endParaRPr lang="it-IT"/>
          </a:p>
        </p:txBody>
      </p:sp>
    </p:spTree>
    <p:extLst>
      <p:ext uri="{BB962C8B-B14F-4D97-AF65-F5344CB8AC3E}">
        <p14:creationId xmlns:p14="http://schemas.microsoft.com/office/powerpoint/2010/main" val="367821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DE4AC8-EDAF-D940-AACF-EBF326CB7DE3}" type="slidenum">
              <a:rPr lang="it-IT" smtClean="0"/>
              <a:pPr/>
              <a:t>9</a:t>
            </a:fld>
            <a:endParaRPr lang="it-IT"/>
          </a:p>
        </p:txBody>
      </p:sp>
    </p:spTree>
    <p:extLst>
      <p:ext uri="{BB962C8B-B14F-4D97-AF65-F5344CB8AC3E}">
        <p14:creationId xmlns:p14="http://schemas.microsoft.com/office/powerpoint/2010/main" val="367821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DE4AC8-EDAF-D940-AACF-EBF326CB7DE3}" type="slidenum">
              <a:rPr lang="it-IT" smtClean="0"/>
              <a:pPr/>
              <a:t>10</a:t>
            </a:fld>
            <a:endParaRPr lang="it-IT"/>
          </a:p>
        </p:txBody>
      </p:sp>
    </p:spTree>
    <p:extLst>
      <p:ext uri="{BB962C8B-B14F-4D97-AF65-F5344CB8AC3E}">
        <p14:creationId xmlns:p14="http://schemas.microsoft.com/office/powerpoint/2010/main" val="367821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3929037336"/>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3227474742"/>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1518270263"/>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1930806442"/>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340974592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2415783637"/>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2803006978"/>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3561782687"/>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203258975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1296295842"/>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DC9F54-F9D0-9540-B80C-575D9C8303A3}" type="datetimeFigureOut">
              <a:rPr lang="en-US" smtClean="0"/>
              <a:pPr/>
              <a:t>01/11/16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val="33961481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8750300" y="0"/>
            <a:ext cx="393700" cy="5892800"/>
          </a:xfrm>
          <a:prstGeom prst="rect">
            <a:avLst/>
          </a:prstGeom>
        </p:spPr>
      </p:pic>
      <p:pic>
        <p:nvPicPr>
          <p:cNvPr id="8" name="Picture 7"/>
          <p:cNvPicPr>
            <a:picLocks noChangeAspect="1"/>
          </p:cNvPicPr>
          <p:nvPr userDrawn="1"/>
        </p:nvPicPr>
        <p:blipFill>
          <a:blip r:embed="rId14"/>
          <a:stretch>
            <a:fillRect/>
          </a:stretch>
        </p:blipFill>
        <p:spPr>
          <a:xfrm>
            <a:off x="0" y="5816600"/>
            <a:ext cx="9131300" cy="76200"/>
          </a:xfrm>
          <a:prstGeom prst="rect">
            <a:avLst/>
          </a:prstGeom>
        </p:spPr>
      </p:pic>
      <p:pic>
        <p:nvPicPr>
          <p:cNvPr id="11" name="Picture 10" descr="bottom-01-01.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9322" y="5961658"/>
            <a:ext cx="8828426" cy="694503"/>
          </a:xfrm>
          <a:prstGeom prst="rect">
            <a:avLst/>
          </a:prstGeom>
        </p:spPr>
      </p:pic>
      <p:pic>
        <p:nvPicPr>
          <p:cNvPr id="12" name="Picture 11" descr="heade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407039" y="183686"/>
            <a:ext cx="3139440" cy="560832"/>
          </a:xfrm>
          <a:prstGeom prst="rect">
            <a:avLst/>
          </a:prstGeom>
        </p:spPr>
      </p:pic>
    </p:spTree>
    <p:extLst>
      <p:ext uri="{BB962C8B-B14F-4D97-AF65-F5344CB8AC3E}">
        <p14:creationId xmlns:p14="http://schemas.microsoft.com/office/powerpoint/2010/main" val="375401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0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94832"/>
          </a:xfrm>
          <a:prstGeom prst="rect">
            <a:avLst/>
          </a:prstGeom>
        </p:spPr>
      </p:pic>
      <p:sp>
        <p:nvSpPr>
          <p:cNvPr id="3" name="Rettangolo 2"/>
          <p:cNvSpPr/>
          <p:nvPr/>
        </p:nvSpPr>
        <p:spPr>
          <a:xfrm>
            <a:off x="-11017" y="2985570"/>
            <a:ext cx="9144000" cy="2062103"/>
          </a:xfrm>
          <a:prstGeom prst="rect">
            <a:avLst/>
          </a:prstGeom>
          <a:noFill/>
        </p:spPr>
        <p:txBody>
          <a:bodyPr wrap="square" lIns="91440" tIns="45720" rIns="91440" bIns="45720">
            <a:spAutoFit/>
          </a:bodyPr>
          <a:lstStyle/>
          <a:p>
            <a:pPr algn="ctr"/>
            <a:r>
              <a:rPr lang="it-IT" sz="3200" b="1"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The Program </a:t>
            </a:r>
            <a:r>
              <a:rPr lang="it-IT" sz="3200" b="1" dirty="0" smtClean="0">
                <a:ln w="12700">
                  <a:noFill/>
                  <a:prstDash val="solid"/>
                </a:ln>
                <a:solidFill>
                  <a:srgbClr val="C00000"/>
                </a:solidFill>
                <a:effectLst>
                  <a:outerShdw blurRad="41275" dist="20320" dir="1800000" algn="tl" rotWithShape="0">
                    <a:srgbClr val="000000">
                      <a:alpha val="40000"/>
                    </a:srgbClr>
                  </a:outerShdw>
                </a:effectLst>
                <a:latin typeface="Arial Rounded MT Bold" pitchFamily="34" charset="0"/>
              </a:rPr>
              <a:t>BRAVO! </a:t>
            </a:r>
          </a:p>
          <a:p>
            <a:pPr algn="ctr"/>
            <a:r>
              <a:rPr lang="it-IT" sz="3200" b="1"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(Birth Registration for All Versus Oblivion)</a:t>
            </a:r>
          </a:p>
          <a:p>
            <a:pPr algn="ctr"/>
            <a:r>
              <a:rPr lang="it-IT" sz="3200" b="1" dirty="0" err="1">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a</a:t>
            </a:r>
            <a:r>
              <a:rPr lang="it-IT" sz="3200" b="1" dirty="0" err="1"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pproach</a:t>
            </a:r>
            <a:r>
              <a:rPr lang="it-IT" sz="3200" b="1"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 for </a:t>
            </a:r>
            <a:r>
              <a:rPr lang="it-IT" sz="3200" b="1" dirty="0" err="1"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linking</a:t>
            </a:r>
            <a:r>
              <a:rPr lang="it-IT" sz="3200" b="1"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 civil </a:t>
            </a:r>
            <a:r>
              <a:rPr lang="it-IT" sz="3200" b="1" dirty="0" err="1"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registration</a:t>
            </a:r>
            <a:r>
              <a:rPr lang="it-IT" sz="3200" b="1"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 to the health </a:t>
            </a:r>
            <a:r>
              <a:rPr lang="it-IT" sz="3200" b="1" dirty="0" err="1"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system</a:t>
            </a:r>
            <a:r>
              <a:rPr lang="it-IT" sz="3200" b="1"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Rounded MT Bold" pitchFamily="34" charset="0"/>
              </a:rPr>
              <a:t> </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93" y="4760318"/>
            <a:ext cx="2101374" cy="903591"/>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1370" y="4760318"/>
            <a:ext cx="981008" cy="936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35144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1"/>
          </p:nvPr>
        </p:nvSpPr>
        <p:spPr>
          <a:xfrm>
            <a:off x="243754" y="1974229"/>
            <a:ext cx="8327691" cy="3472831"/>
          </a:xfrm>
        </p:spPr>
        <p:txBody>
          <a:bodyPr lIns="0" tIns="0" rIns="0" bIns="0">
            <a:noAutofit/>
          </a:bodyPr>
          <a:lstStyle/>
          <a:p>
            <a:pPr algn="l">
              <a:lnSpc>
                <a:spcPts val="1340"/>
              </a:lnSpc>
              <a:spcBef>
                <a:spcPts val="0"/>
              </a:spcBef>
              <a:spcAft>
                <a:spcPts val="1200"/>
              </a:spcAft>
              <a:buClr>
                <a:srgbClr val="5CA33A"/>
              </a:buClr>
              <a:buSzPct val="160000"/>
            </a:pPr>
            <a:endParaRPr lang="en-US" sz="1800" dirty="0" smtClean="0">
              <a:solidFill>
                <a:schemeClr val="tx1"/>
              </a:solidFill>
            </a:endParaRPr>
          </a:p>
          <a:p>
            <a:pPr marL="284400" indent="-285750" algn="l">
              <a:lnSpc>
                <a:spcPts val="1340"/>
              </a:lnSpc>
              <a:spcBef>
                <a:spcPts val="0"/>
              </a:spcBef>
              <a:spcAft>
                <a:spcPts val="1200"/>
              </a:spcAft>
              <a:buClr>
                <a:srgbClr val="5CA33A"/>
              </a:buClr>
              <a:buSzPct val="160000"/>
              <a:buFont typeface="Courier New"/>
              <a:buChar char="o"/>
            </a:pPr>
            <a:r>
              <a:rPr lang="en-US" sz="1800" dirty="0">
                <a:solidFill>
                  <a:schemeClr val="tx1"/>
                </a:solidFill>
              </a:rPr>
              <a:t>The data shows the very positive outcomes of linking civil registration to the health system for the increase of birth registration rate. </a:t>
            </a:r>
            <a:endParaRPr lang="en-US" sz="1800" dirty="0" smtClean="0">
              <a:solidFill>
                <a:schemeClr val="tx1"/>
              </a:solidFill>
            </a:endParaRP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This method is very cost effective and have positive outcomes both for the civil registration and for the health system.</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Very interesting developments will also result to the organization  of health services from the computerization of data on newborns in the district, in order to promote the completion of the vaccination course, the periodic review  of health, etc.</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It will be critical to undertake positive actions in order to reach all families receiving health care. </a:t>
            </a:r>
          </a:p>
        </p:txBody>
      </p:sp>
      <p:sp>
        <p:nvSpPr>
          <p:cNvPr id="21" name="Segnaposto numero diapositiva 20"/>
          <p:cNvSpPr>
            <a:spLocks noGrp="1"/>
          </p:cNvSpPr>
          <p:nvPr>
            <p:ph type="sldNum" sz="quarter" idx="12"/>
          </p:nvPr>
        </p:nvSpPr>
        <p:spPr>
          <a:xfrm>
            <a:off x="8571446" y="5642478"/>
            <a:ext cx="563487" cy="210810"/>
          </a:xfrm>
        </p:spPr>
        <p:txBody>
          <a:bodyPr/>
          <a:lstStyle/>
          <a:p>
            <a:pPr algn="ctr"/>
            <a:fld id="{4B2E8374-B2B6-FA41-B76C-76E759C1A258}" type="slidenum">
              <a:rPr lang="it-IT" smtClean="0"/>
              <a:pPr algn="ctr"/>
              <a:t>10</a:t>
            </a:fld>
            <a:endParaRPr lang="it-IT" dirty="0"/>
          </a:p>
        </p:txBody>
      </p:sp>
      <p:cxnSp>
        <p:nvCxnSpPr>
          <p:cNvPr id="13" name="Connettore 1 12"/>
          <p:cNvCxnSpPr/>
          <p:nvPr/>
        </p:nvCxnSpPr>
        <p:spPr>
          <a:xfrm>
            <a:off x="2027700"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0" y="5459303"/>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8571445"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883191" y="1111252"/>
            <a:ext cx="6664338" cy="862977"/>
          </a:xfrm>
          <a:prstGeom prst="rect">
            <a:avLst/>
          </a:prstGeom>
        </p:spPr>
        <p:txBody>
          <a:bodyPr vert="horz" lIns="0" tIns="0" rIns="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pc="-150" dirty="0" smtClean="0">
                <a:solidFill>
                  <a:srgbClr val="5CA33A"/>
                </a:solidFill>
              </a:rPr>
              <a:t>Conclusions</a:t>
            </a:r>
            <a:endParaRPr lang="en-US" sz="2800" spc="-15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87948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308" y="1555257"/>
            <a:ext cx="3655810" cy="4463756"/>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198306" y="2593639"/>
            <a:ext cx="2051720" cy="923330"/>
          </a:xfrm>
          <a:prstGeom prst="rect">
            <a:avLst/>
          </a:prstGeom>
          <a:noFill/>
        </p:spPr>
        <p:txBody>
          <a:bodyPr wrap="square" rtlCol="0">
            <a:spAutoFit/>
          </a:bodyPr>
          <a:lstStyle/>
          <a:p>
            <a:pPr algn="ctr"/>
            <a:r>
              <a:rPr lang="it-IT"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In Burkina Faso 13 </a:t>
            </a:r>
            <a:r>
              <a:rPr lang="it-IT"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registration</a:t>
            </a:r>
            <a:r>
              <a:rPr lang="it-IT"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centers</a:t>
            </a:r>
            <a:endParaRPr lang="it-IT" b="1" dirty="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endParaRPr>
          </a:p>
        </p:txBody>
      </p:sp>
      <p:sp>
        <p:nvSpPr>
          <p:cNvPr id="6" name="CasellaDiTesto 5"/>
          <p:cNvSpPr txBox="1"/>
          <p:nvPr/>
        </p:nvSpPr>
        <p:spPr>
          <a:xfrm>
            <a:off x="6312659" y="4480612"/>
            <a:ext cx="2267029" cy="923330"/>
          </a:xfrm>
          <a:prstGeom prst="rect">
            <a:avLst/>
          </a:prstGeom>
          <a:noFill/>
        </p:spPr>
        <p:txBody>
          <a:bodyPr wrap="square" rtlCol="0">
            <a:spAutoFit/>
          </a:bodyPr>
          <a:lstStyle/>
          <a:p>
            <a:pPr algn="ctr"/>
            <a:r>
              <a:rPr lang="it-IT" b="1" dirty="0" smtClean="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rPr>
              <a:t>In </a:t>
            </a:r>
            <a:r>
              <a:rPr lang="it-IT" b="1" dirty="0" err="1" smtClean="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rPr>
              <a:t>Mozambique</a:t>
            </a:r>
            <a:r>
              <a:rPr lang="it-IT" b="1" dirty="0" smtClean="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rPr>
              <a:t> </a:t>
            </a:r>
          </a:p>
          <a:p>
            <a:pPr algn="ctr"/>
            <a:r>
              <a:rPr lang="it-IT" b="1" dirty="0" smtClean="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rPr>
              <a:t>10 </a:t>
            </a:r>
            <a:r>
              <a:rPr lang="it-IT" b="1" dirty="0" err="1" smtClean="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rPr>
              <a:t>registration</a:t>
            </a:r>
            <a:r>
              <a:rPr lang="it-IT" b="1" dirty="0" smtClean="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rPr>
              <a:t> centers</a:t>
            </a:r>
            <a:endParaRPr lang="it-IT" b="1" dirty="0">
              <a:ln w="18415" cmpd="sng">
                <a:noFill/>
                <a:prstDash val="solid"/>
              </a:ln>
              <a:solidFill>
                <a:schemeClr val="accent6">
                  <a:lumMod val="75000"/>
                </a:schemeClr>
              </a:solidFill>
              <a:effectLst>
                <a:outerShdw blurRad="63500" dir="3600000" algn="tl" rotWithShape="0">
                  <a:srgbClr val="000000">
                    <a:alpha val="70000"/>
                  </a:srgbClr>
                </a:outerShdw>
              </a:effectLst>
              <a:latin typeface="Arial Rounded MT Bold" pitchFamily="34" charset="0"/>
            </a:endParaRPr>
          </a:p>
        </p:txBody>
      </p:sp>
      <p:sp>
        <p:nvSpPr>
          <p:cNvPr id="8" name="CasellaDiTesto 7"/>
          <p:cNvSpPr txBox="1"/>
          <p:nvPr/>
        </p:nvSpPr>
        <p:spPr>
          <a:xfrm>
            <a:off x="6125611" y="3291451"/>
            <a:ext cx="2509401" cy="923330"/>
          </a:xfrm>
          <a:prstGeom prst="rect">
            <a:avLst/>
          </a:prstGeom>
          <a:noFill/>
        </p:spPr>
        <p:txBody>
          <a:bodyPr wrap="square" rtlCol="0">
            <a:spAutoFit/>
          </a:bodyPr>
          <a:lstStyle/>
          <a:p>
            <a:pPr algn="ctr"/>
            <a:r>
              <a:rPr lang="it-IT" b="1" dirty="0" smtClean="0">
                <a:ln w="18415" cmpd="sng">
                  <a:noFill/>
                  <a:prstDash val="solid"/>
                </a:ln>
                <a:solidFill>
                  <a:srgbClr val="002060"/>
                </a:solidFill>
                <a:effectLst>
                  <a:outerShdw blurRad="63500" dir="3600000" algn="tl" rotWithShape="0">
                    <a:srgbClr val="000000">
                      <a:alpha val="70000"/>
                    </a:srgbClr>
                  </a:outerShdw>
                </a:effectLst>
                <a:latin typeface="Arial Rounded MT Bold" pitchFamily="34" charset="0"/>
              </a:rPr>
              <a:t>In Malawi </a:t>
            </a:r>
          </a:p>
          <a:p>
            <a:pPr algn="ctr"/>
            <a:r>
              <a:rPr lang="it-IT" b="1" dirty="0" smtClean="0">
                <a:ln w="18415" cmpd="sng">
                  <a:noFill/>
                  <a:prstDash val="solid"/>
                </a:ln>
                <a:solidFill>
                  <a:srgbClr val="002060"/>
                </a:solidFill>
                <a:effectLst>
                  <a:outerShdw blurRad="63500" dir="3600000" algn="tl" rotWithShape="0">
                    <a:srgbClr val="000000">
                      <a:alpha val="70000"/>
                    </a:srgbClr>
                  </a:outerShdw>
                </a:effectLst>
                <a:latin typeface="Arial Rounded MT Bold" pitchFamily="34" charset="0"/>
              </a:rPr>
              <a:t>4 </a:t>
            </a:r>
            <a:r>
              <a:rPr lang="it-IT" b="1" dirty="0" err="1" smtClean="0">
                <a:ln w="18415" cmpd="sng">
                  <a:noFill/>
                  <a:prstDash val="solid"/>
                </a:ln>
                <a:solidFill>
                  <a:srgbClr val="002060"/>
                </a:solidFill>
                <a:effectLst>
                  <a:outerShdw blurRad="63500" dir="3600000" algn="tl" rotWithShape="0">
                    <a:srgbClr val="000000">
                      <a:alpha val="70000"/>
                    </a:srgbClr>
                  </a:outerShdw>
                </a:effectLst>
                <a:latin typeface="Arial Rounded MT Bold" pitchFamily="34" charset="0"/>
              </a:rPr>
              <a:t>registration</a:t>
            </a:r>
            <a:r>
              <a:rPr lang="it-IT" b="1" dirty="0" smtClean="0">
                <a:ln w="18415" cmpd="sng">
                  <a:noFill/>
                  <a:prstDash val="solid"/>
                </a:ln>
                <a:solidFill>
                  <a:srgbClr val="002060"/>
                </a:solidFill>
                <a:effectLst>
                  <a:outerShdw blurRad="63500" dir="3600000" algn="tl" rotWithShape="0">
                    <a:srgbClr val="000000">
                      <a:alpha val="70000"/>
                    </a:srgbClr>
                  </a:outerShdw>
                </a:effectLst>
                <a:latin typeface="Arial Rounded MT Bold" pitchFamily="34" charset="0"/>
              </a:rPr>
              <a:t> centers</a:t>
            </a:r>
            <a:endParaRPr lang="it-IT" b="1" dirty="0">
              <a:ln w="18415" cmpd="sng">
                <a:noFill/>
                <a:prstDash val="solid"/>
              </a:ln>
              <a:solidFill>
                <a:srgbClr val="002060"/>
              </a:solidFill>
              <a:effectLst>
                <a:outerShdw blurRad="63500" dir="3600000" algn="tl" rotWithShape="0">
                  <a:srgbClr val="000000">
                    <a:alpha val="70000"/>
                  </a:srgbClr>
                </a:outerShdw>
              </a:effectLst>
              <a:latin typeface="Arial Rounded MT Bold" pitchFamily="34" charset="0"/>
            </a:endParaRPr>
          </a:p>
        </p:txBody>
      </p:sp>
      <p:sp>
        <p:nvSpPr>
          <p:cNvPr id="9" name="Ovale 8"/>
          <p:cNvSpPr/>
          <p:nvPr/>
        </p:nvSpPr>
        <p:spPr>
          <a:xfrm>
            <a:off x="3018621" y="2839760"/>
            <a:ext cx="506777" cy="451691"/>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Ovale 9"/>
          <p:cNvSpPr/>
          <p:nvPr/>
        </p:nvSpPr>
        <p:spPr>
          <a:xfrm>
            <a:off x="4714301" y="3910987"/>
            <a:ext cx="222173" cy="470381"/>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p:cNvSpPr/>
          <p:nvPr/>
        </p:nvSpPr>
        <p:spPr>
          <a:xfrm>
            <a:off x="4571080" y="3944039"/>
            <a:ext cx="584812" cy="922072"/>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p:cNvSpPr txBox="1"/>
          <p:nvPr/>
        </p:nvSpPr>
        <p:spPr>
          <a:xfrm>
            <a:off x="1552585" y="110168"/>
            <a:ext cx="3603307" cy="646331"/>
          </a:xfrm>
          <a:prstGeom prst="rect">
            <a:avLst/>
          </a:prstGeom>
          <a:noFill/>
        </p:spPr>
        <p:txBody>
          <a:bodyPr wrap="square" rtlCol="0">
            <a:spAutoFit/>
          </a:bodyPr>
          <a:lstStyle/>
          <a:p>
            <a:pPr algn="ctr"/>
            <a:r>
              <a:rPr lang="it-IT" sz="36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BRAVO! </a:t>
            </a:r>
            <a:endParaRPr lang="it-IT" sz="3600" b="1" dirty="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endParaRPr>
          </a:p>
        </p:txBody>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
        <p:nvSpPr>
          <p:cNvPr id="14" name="CasellaDiTesto 13"/>
          <p:cNvSpPr txBox="1"/>
          <p:nvPr/>
        </p:nvSpPr>
        <p:spPr>
          <a:xfrm>
            <a:off x="1" y="693839"/>
            <a:ext cx="8853054" cy="830997"/>
          </a:xfrm>
          <a:prstGeom prst="rect">
            <a:avLst/>
          </a:prstGeom>
          <a:noFill/>
        </p:spPr>
        <p:txBody>
          <a:bodyPr wrap="square" rtlCol="0">
            <a:spAutoFit/>
          </a:bodyPr>
          <a:lstStyle/>
          <a:p>
            <a:pPr algn="ctr"/>
            <a:r>
              <a:rPr lang="it-IT" sz="24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collaborates</a:t>
            </a:r>
            <a:r>
              <a:rPr lang="it-IT" sz="24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with the </a:t>
            </a:r>
            <a:r>
              <a:rPr lang="it-IT" sz="24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Governments</a:t>
            </a:r>
            <a:r>
              <a:rPr lang="it-IT" sz="24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of </a:t>
            </a:r>
          </a:p>
          <a:p>
            <a:pPr algn="ctr"/>
            <a:r>
              <a:rPr lang="it-IT" sz="24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Burkina Faso, Malawi and </a:t>
            </a:r>
            <a:r>
              <a:rPr lang="it-IT" sz="24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Mosambique</a:t>
            </a:r>
            <a:r>
              <a:rPr lang="it-IT" sz="24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a:t>
            </a:r>
            <a:endParaRPr lang="it-IT" sz="2400" b="1" dirty="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024px-Sanguie_departments.png"/>
          <p:cNvPicPr>
            <a:picLocks noChangeAspect="1"/>
          </p:cNvPicPr>
          <p:nvPr/>
        </p:nvPicPr>
        <p:blipFill>
          <a:blip r:embed="rId2">
            <a:extLst>
              <a:ext uri="{28A0092B-C50C-407E-A947-70E740481C1C}">
                <a14:useLocalDpi xmlns:a14="http://schemas.microsoft.com/office/drawing/2010/main" val="0"/>
              </a:ext>
            </a:extLst>
          </a:blip>
          <a:srcRect l="5523" t="3973" r="45851" b="4857"/>
          <a:stretch>
            <a:fillRect/>
          </a:stretch>
        </p:blipFill>
        <p:spPr>
          <a:xfrm>
            <a:off x="110300" y="1259605"/>
            <a:ext cx="2946400" cy="4267200"/>
          </a:xfrm>
          <a:prstGeom prst="rect">
            <a:avLst/>
          </a:prstGeom>
          <a:ln>
            <a:noFill/>
          </a:ln>
          <a:effectLst>
            <a:outerShdw blurRad="292100" dist="139700" dir="2700000" algn="tl" rotWithShape="0">
              <a:srgbClr val="333333">
                <a:alpha val="65000"/>
              </a:srgbClr>
            </a:outerShdw>
          </a:effectLst>
        </p:spPr>
      </p:pic>
      <p:pic>
        <p:nvPicPr>
          <p:cNvPr id="4" name="Immagine 3" descr="Burkina_Faso_-_Sangu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653" y="1498292"/>
            <a:ext cx="5034868" cy="3709020"/>
          </a:xfrm>
          <a:prstGeom prst="rect">
            <a:avLst/>
          </a:prstGeom>
          <a:ln>
            <a:noFill/>
          </a:ln>
          <a:effectLst>
            <a:outerShdw blurRad="292100" dist="139700" dir="2700000" algn="tl" rotWithShape="0">
              <a:srgbClr val="333333">
                <a:alpha val="65000"/>
              </a:srgbClr>
            </a:outerShdw>
          </a:effectLst>
        </p:spPr>
      </p:pic>
      <p:cxnSp>
        <p:nvCxnSpPr>
          <p:cNvPr id="6" name="Connettore 1 5"/>
          <p:cNvCxnSpPr/>
          <p:nvPr/>
        </p:nvCxnSpPr>
        <p:spPr>
          <a:xfrm flipH="1" flipV="1">
            <a:off x="3056701" y="1259605"/>
            <a:ext cx="2416845" cy="1781050"/>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flipH="1">
            <a:off x="3056700" y="3701667"/>
            <a:ext cx="2416846" cy="1825138"/>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0" y="468397"/>
            <a:ext cx="8977745" cy="954107"/>
          </a:xfrm>
          <a:prstGeom prst="rect">
            <a:avLst/>
          </a:prstGeom>
          <a:noFill/>
        </p:spPr>
        <p:txBody>
          <a:bodyPr wrap="square" rtlCol="0">
            <a:spAutoFit/>
          </a:bodyPr>
          <a:lstStyle/>
          <a:p>
            <a:pPr algn="ctr"/>
            <a:r>
              <a:rPr lang="it-IT" sz="28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Impact </a:t>
            </a:r>
            <a:r>
              <a:rPr lang="it-IT" sz="28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evaluation</a:t>
            </a:r>
            <a:r>
              <a:rPr lang="it-IT" sz="28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a:t>
            </a:r>
            <a:r>
              <a:rPr lang="it-IT" sz="28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study</a:t>
            </a:r>
            <a:endParaRPr lang="it-IT" sz="28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endParaRPr>
          </a:p>
          <a:p>
            <a:pPr algn="ctr"/>
            <a:r>
              <a:rPr lang="it-IT" sz="28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in the Sanguié province, Burkina Faso</a:t>
            </a:r>
            <a:endParaRPr lang="it-IT" sz="2800" b="1" dirty="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1"/>
          </p:nvPr>
        </p:nvSpPr>
        <p:spPr>
          <a:xfrm>
            <a:off x="4080013" y="1225312"/>
            <a:ext cx="4491432" cy="3149810"/>
          </a:xfrm>
        </p:spPr>
        <p:txBody>
          <a:bodyPr lIns="0" tIns="0" rIns="0" bIns="0">
            <a:noAutofit/>
          </a:bodyPr>
          <a:lstStyle/>
          <a:p>
            <a:pPr marL="284400" indent="-285750" algn="l">
              <a:lnSpc>
                <a:spcPts val="1340"/>
              </a:lnSpc>
              <a:spcBef>
                <a:spcPts val="0"/>
              </a:spcBef>
              <a:spcAft>
                <a:spcPts val="1200"/>
              </a:spcAft>
              <a:buClr>
                <a:srgbClr val="5CA33A"/>
              </a:buClr>
              <a:buSzPct val="160000"/>
              <a:buFont typeface="Courier New"/>
              <a:buChar char="o"/>
            </a:pPr>
            <a:r>
              <a:rPr lang="en-US" sz="1800" dirty="0">
                <a:solidFill>
                  <a:schemeClr val="tx1"/>
                </a:solidFill>
              </a:rPr>
              <a:t>Stable registration centers have been opened in every health facility of the urban district of </a:t>
            </a:r>
            <a:r>
              <a:rPr lang="en-US" sz="1800" dirty="0" smtClean="0">
                <a:solidFill>
                  <a:schemeClr val="tx1"/>
                </a:solidFill>
              </a:rPr>
              <a:t>Réo (68.000 inhabitants) </a:t>
            </a:r>
            <a:r>
              <a:rPr lang="en-US" sz="1800" dirty="0">
                <a:solidFill>
                  <a:schemeClr val="tx1"/>
                </a:solidFill>
              </a:rPr>
              <a:t>and of the rural district of </a:t>
            </a:r>
            <a:r>
              <a:rPr lang="en-US" sz="1800" dirty="0" smtClean="0">
                <a:solidFill>
                  <a:schemeClr val="tx1"/>
                </a:solidFill>
              </a:rPr>
              <a:t>Godyr (22.000 inhabitants), </a:t>
            </a:r>
            <a:r>
              <a:rPr lang="en-US" sz="1800" dirty="0">
                <a:solidFill>
                  <a:schemeClr val="tx1"/>
                </a:solidFill>
              </a:rPr>
              <a:t>promoting birth registration of children born or vaccinated there</a:t>
            </a:r>
            <a:r>
              <a:rPr lang="en-US" sz="1800" dirty="0"/>
              <a:t>. </a:t>
            </a:r>
            <a:endParaRPr lang="en-US" sz="1800" dirty="0" smtClean="0"/>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The </a:t>
            </a:r>
            <a:r>
              <a:rPr lang="en-US" sz="1800" dirty="0">
                <a:solidFill>
                  <a:schemeClr val="tx1"/>
                </a:solidFill>
              </a:rPr>
              <a:t>two study districts </a:t>
            </a:r>
            <a:r>
              <a:rPr lang="en-US" sz="1800" dirty="0" smtClean="0">
                <a:solidFill>
                  <a:schemeClr val="tx1"/>
                </a:solidFill>
              </a:rPr>
              <a:t>are compared with </a:t>
            </a:r>
            <a:r>
              <a:rPr lang="en-US" sz="1800" dirty="0">
                <a:solidFill>
                  <a:schemeClr val="tx1"/>
                </a:solidFill>
              </a:rPr>
              <a:t>two comparable control </a:t>
            </a:r>
            <a:r>
              <a:rPr lang="en-US" sz="1800" dirty="0" smtClean="0">
                <a:solidFill>
                  <a:schemeClr val="tx1"/>
                </a:solidFill>
              </a:rPr>
              <a:t>districts (Yako and Gomponsom)</a:t>
            </a:r>
            <a:r>
              <a:rPr lang="it-IT" sz="1800" dirty="0" smtClean="0">
                <a:solidFill>
                  <a:schemeClr val="tx1"/>
                </a:solidFill>
              </a:rPr>
              <a:t>.</a:t>
            </a:r>
            <a:endParaRPr lang="it-IT" sz="1800" dirty="0">
              <a:solidFill>
                <a:schemeClr val="tx1"/>
              </a:solidFill>
            </a:endParaRPr>
          </a:p>
          <a:p>
            <a:pPr marL="284400" indent="-285750" algn="l">
              <a:lnSpc>
                <a:spcPts val="1340"/>
              </a:lnSpc>
              <a:spcBef>
                <a:spcPts val="0"/>
              </a:spcBef>
              <a:spcAft>
                <a:spcPts val="1200"/>
              </a:spcAft>
              <a:buClr>
                <a:srgbClr val="5CA33A"/>
              </a:buClr>
              <a:buSzPct val="160000"/>
              <a:buFont typeface="Courier New"/>
              <a:buChar char="o"/>
            </a:pPr>
            <a:r>
              <a:rPr lang="en-US" sz="1800" dirty="0">
                <a:solidFill>
                  <a:schemeClr val="tx1"/>
                </a:solidFill>
              </a:rPr>
              <a:t>Retrospective data of birth civil registrations in the time allowed by the law (60 days from birth) have been collected for the districts.</a:t>
            </a:r>
            <a:endParaRPr lang="it-IT" sz="1800" dirty="0">
              <a:solidFill>
                <a:schemeClr val="tx1"/>
              </a:solidFill>
            </a:endParaRP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Data </a:t>
            </a:r>
            <a:r>
              <a:rPr lang="en-US" sz="1800" dirty="0">
                <a:solidFill>
                  <a:schemeClr val="tx1"/>
                </a:solidFill>
              </a:rPr>
              <a:t>from birth civil registers and selected data collected from health registers for delivery and vaccination are captured in a database and compared, in order to assess how many children get out of birth registration procedure</a:t>
            </a:r>
            <a:r>
              <a:rPr lang="en-US" sz="1800" dirty="0" smtClean="0">
                <a:solidFill>
                  <a:schemeClr val="tx1"/>
                </a:solidFill>
              </a:rPr>
              <a:t>.</a:t>
            </a:r>
          </a:p>
          <a:p>
            <a:pPr marL="284400" indent="-285750" algn="l">
              <a:lnSpc>
                <a:spcPts val="1340"/>
              </a:lnSpc>
              <a:spcBef>
                <a:spcPts val="0"/>
              </a:spcBef>
              <a:spcAft>
                <a:spcPts val="1200"/>
              </a:spcAft>
              <a:buClr>
                <a:srgbClr val="5CA33A"/>
              </a:buClr>
              <a:buSzPct val="160000"/>
              <a:buFont typeface="Courier New"/>
              <a:buChar char="o"/>
            </a:pPr>
            <a:r>
              <a:rPr lang="en-US" sz="1800" dirty="0">
                <a:solidFill>
                  <a:schemeClr val="tx1"/>
                </a:solidFill>
              </a:rPr>
              <a:t>The impact </a:t>
            </a:r>
            <a:r>
              <a:rPr lang="en-US" sz="1800" dirty="0" smtClean="0">
                <a:solidFill>
                  <a:schemeClr val="tx1"/>
                </a:solidFill>
              </a:rPr>
              <a:t>evaluation study </a:t>
            </a:r>
            <a:r>
              <a:rPr lang="en-US" sz="1800" dirty="0">
                <a:solidFill>
                  <a:schemeClr val="tx1"/>
                </a:solidFill>
              </a:rPr>
              <a:t>has been conducted for 12 months, in order to avoid distorting effects due to </a:t>
            </a:r>
            <a:r>
              <a:rPr lang="en-US" sz="1800" dirty="0" smtClean="0">
                <a:solidFill>
                  <a:schemeClr val="tx1"/>
                </a:solidFill>
              </a:rPr>
              <a:t>seasonality.</a:t>
            </a:r>
          </a:p>
          <a:p>
            <a:pPr marL="284400" indent="-171450" algn="l">
              <a:lnSpc>
                <a:spcPts val="1340"/>
              </a:lnSpc>
              <a:spcBef>
                <a:spcPts val="0"/>
              </a:spcBef>
              <a:spcAft>
                <a:spcPts val="1200"/>
              </a:spcAft>
              <a:buClr>
                <a:srgbClr val="5CA33A"/>
              </a:buClr>
              <a:buFont typeface="Courier New"/>
              <a:buChar char="o"/>
            </a:pPr>
            <a:endParaRPr lang="it-IT" sz="1200" dirty="0">
              <a:solidFill>
                <a:schemeClr val="tx1"/>
              </a:solidFill>
            </a:endParaRPr>
          </a:p>
        </p:txBody>
      </p:sp>
      <p:sp>
        <p:nvSpPr>
          <p:cNvPr id="21" name="Segnaposto numero diapositiva 20"/>
          <p:cNvSpPr>
            <a:spLocks noGrp="1"/>
          </p:cNvSpPr>
          <p:nvPr>
            <p:ph type="sldNum" sz="quarter" idx="12"/>
          </p:nvPr>
        </p:nvSpPr>
        <p:spPr>
          <a:xfrm>
            <a:off x="8571446" y="5642478"/>
            <a:ext cx="563487" cy="210810"/>
          </a:xfrm>
        </p:spPr>
        <p:txBody>
          <a:bodyPr/>
          <a:lstStyle/>
          <a:p>
            <a:pPr algn="ctr"/>
            <a:fld id="{4B2E8374-B2B6-FA41-B76C-76E759C1A258}" type="slidenum">
              <a:rPr lang="it-IT" smtClean="0"/>
              <a:pPr algn="ctr"/>
              <a:t>4</a:t>
            </a:fld>
            <a:endParaRPr lang="it-IT" dirty="0"/>
          </a:p>
        </p:txBody>
      </p:sp>
      <p:cxnSp>
        <p:nvCxnSpPr>
          <p:cNvPr id="13" name="Connettore 1 12"/>
          <p:cNvCxnSpPr/>
          <p:nvPr/>
        </p:nvCxnSpPr>
        <p:spPr>
          <a:xfrm>
            <a:off x="2027700"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0" y="5459303"/>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8571445"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883191" y="1111252"/>
            <a:ext cx="6664338" cy="862977"/>
          </a:xfrm>
          <a:prstGeom prst="rect">
            <a:avLst/>
          </a:prstGeom>
        </p:spPr>
        <p:txBody>
          <a:bodyPr vert="horz" lIns="0" tIns="0" rIns="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pc="-150" dirty="0" smtClean="0">
                <a:solidFill>
                  <a:srgbClr val="5CA33A"/>
                </a:solidFill>
              </a:rPr>
              <a:t>Method</a:t>
            </a:r>
            <a:r>
              <a:rPr lang="en-US" sz="2800" spc="-150" dirty="0"/>
              <a:t/>
            </a:r>
            <a:br>
              <a:rPr lang="en-US" sz="2800" spc="-150" dirty="0"/>
            </a:br>
            <a:endParaRPr lang="en-US" sz="2800" spc="-150" dirty="0"/>
          </a:p>
        </p:txBody>
      </p:sp>
      <p:sp>
        <p:nvSpPr>
          <p:cNvPr id="14" name="Sottotitolo 2"/>
          <p:cNvSpPr txBox="1">
            <a:spLocks/>
          </p:cNvSpPr>
          <p:nvPr/>
        </p:nvSpPr>
        <p:spPr>
          <a:xfrm>
            <a:off x="883191" y="2297250"/>
            <a:ext cx="2733964" cy="2077872"/>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dirty="0" smtClean="0"/>
              <a:t>Impact evaluation study of the opening of birth registration centers in the health facilities that provide neonatal services (delivery, vaccination, pre- and postnatal care) at a very decentralized level. </a:t>
            </a:r>
            <a:endParaRPr lang="it-IT" sz="1800" dirty="0">
              <a:solidFill>
                <a:srgbClr val="5CA33A"/>
              </a:solidFill>
              <a:latin typeface="+mj-lt"/>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227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0587" y="808464"/>
            <a:ext cx="8538916" cy="646331"/>
          </a:xfrm>
          <a:prstGeom prst="rect">
            <a:avLst/>
          </a:prstGeom>
          <a:noFill/>
        </p:spPr>
        <p:txBody>
          <a:bodyPr wrap="square" rtlCol="0">
            <a:spAutoFit/>
          </a:bodyPr>
          <a:lstStyle/>
          <a:p>
            <a:pPr algn="ctr"/>
            <a:r>
              <a:rPr lang="it-IT" sz="36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Increase</a:t>
            </a:r>
            <a:r>
              <a:rPr lang="it-IT" sz="36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in </a:t>
            </a:r>
            <a:r>
              <a:rPr lang="it-IT" sz="36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birth</a:t>
            </a:r>
            <a:r>
              <a:rPr lang="it-IT" sz="36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a:t>
            </a:r>
            <a:r>
              <a:rPr lang="it-IT" sz="3600" b="1" dirty="0" err="1"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registrations</a:t>
            </a:r>
            <a:r>
              <a:rPr lang="it-IT" sz="3600" b="1" dirty="0" smtClean="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rPr>
              <a:t> </a:t>
            </a:r>
            <a:endParaRPr lang="it-IT" sz="3600" b="1" dirty="0">
              <a:ln w="18415" cmpd="sng">
                <a:noFill/>
                <a:prstDash val="solid"/>
              </a:ln>
              <a:solidFill>
                <a:srgbClr val="FF0000"/>
              </a:solidFill>
              <a:effectLst>
                <a:outerShdw blurRad="63500" dir="3600000" algn="tl" rotWithShape="0">
                  <a:srgbClr val="000000">
                    <a:alpha val="70000"/>
                  </a:srgbClr>
                </a:outerShdw>
              </a:effectLst>
              <a:latin typeface="Arial Rounded MT Bold"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05327"/>
            <a:ext cx="4040372" cy="2715027"/>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368" y="1905326"/>
            <a:ext cx="3708122" cy="2715027"/>
          </a:xfrm>
          <a:prstGeom prst="rect">
            <a:avLst/>
          </a:prstGeom>
        </p:spPr>
      </p:pic>
      <p:sp>
        <p:nvSpPr>
          <p:cNvPr id="6" name="Sottotitolo 2"/>
          <p:cNvSpPr txBox="1">
            <a:spLocks/>
          </p:cNvSpPr>
          <p:nvPr/>
        </p:nvSpPr>
        <p:spPr>
          <a:xfrm>
            <a:off x="210587" y="4725369"/>
            <a:ext cx="7980200" cy="1264394"/>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340"/>
              </a:lnSpc>
              <a:spcBef>
                <a:spcPts val="0"/>
              </a:spcBef>
              <a:spcAft>
                <a:spcPts val="1200"/>
              </a:spcAft>
              <a:buClr>
                <a:srgbClr val="5CA33A"/>
              </a:buClr>
              <a:buSzPct val="160000"/>
              <a:buNone/>
            </a:pPr>
            <a:r>
              <a:rPr lang="it-IT" sz="2000" dirty="0" smtClean="0"/>
              <a:t>The </a:t>
            </a:r>
            <a:r>
              <a:rPr lang="it-IT" sz="2000" dirty="0" err="1" smtClean="0"/>
              <a:t>number</a:t>
            </a:r>
            <a:r>
              <a:rPr lang="it-IT" sz="2000" dirty="0" smtClean="0"/>
              <a:t> of </a:t>
            </a:r>
            <a:r>
              <a:rPr lang="it-IT" sz="2000" dirty="0" err="1" smtClean="0"/>
              <a:t>birth</a:t>
            </a:r>
            <a:r>
              <a:rPr lang="it-IT" sz="2000" dirty="0" smtClean="0"/>
              <a:t> </a:t>
            </a:r>
            <a:r>
              <a:rPr lang="it-IT" sz="2000" dirty="0" err="1" smtClean="0"/>
              <a:t>certificates</a:t>
            </a:r>
            <a:r>
              <a:rPr lang="it-IT" sz="2000" dirty="0" smtClean="0"/>
              <a:t> </a:t>
            </a:r>
            <a:r>
              <a:rPr lang="it-IT" sz="2000" dirty="0" err="1" smtClean="0"/>
              <a:t>issued</a:t>
            </a:r>
            <a:r>
              <a:rPr lang="it-IT" sz="2000" dirty="0" smtClean="0"/>
              <a:t> in the time </a:t>
            </a:r>
            <a:r>
              <a:rPr lang="it-IT" sz="2000" dirty="0" err="1" smtClean="0"/>
              <a:t>allowed</a:t>
            </a:r>
            <a:r>
              <a:rPr lang="it-IT" sz="2000" dirty="0" smtClean="0"/>
              <a:t> by the law </a:t>
            </a:r>
            <a:r>
              <a:rPr lang="it-IT" sz="2000" dirty="0" err="1" smtClean="0"/>
              <a:t>have</a:t>
            </a:r>
            <a:r>
              <a:rPr lang="it-IT" sz="2000" dirty="0" smtClean="0"/>
              <a:t> </a:t>
            </a:r>
            <a:r>
              <a:rPr lang="it-IT" sz="2000" dirty="0" err="1" smtClean="0"/>
              <a:t>increased</a:t>
            </a:r>
            <a:r>
              <a:rPr lang="it-IT" sz="2000" dirty="0" smtClean="0"/>
              <a:t> </a:t>
            </a:r>
            <a:r>
              <a:rPr lang="it-IT" sz="2000" dirty="0" err="1" smtClean="0"/>
              <a:t>extremely</a:t>
            </a:r>
            <a:r>
              <a:rPr lang="it-IT" sz="2000" dirty="0" smtClean="0"/>
              <a:t> </a:t>
            </a:r>
            <a:r>
              <a:rPr lang="it-IT" sz="2000" dirty="0" err="1" smtClean="0"/>
              <a:t>comparing</a:t>
            </a:r>
            <a:r>
              <a:rPr lang="it-IT" sz="2000" dirty="0" smtClean="0"/>
              <a:t> to the </a:t>
            </a:r>
            <a:r>
              <a:rPr lang="it-IT" sz="2000" dirty="0" err="1" smtClean="0"/>
              <a:t>previous</a:t>
            </a:r>
            <a:r>
              <a:rPr lang="it-IT" sz="2000" dirty="0" smtClean="0"/>
              <a:t> </a:t>
            </a:r>
            <a:r>
              <a:rPr lang="it-IT" sz="2000" dirty="0" err="1" smtClean="0"/>
              <a:t>months</a:t>
            </a:r>
            <a:r>
              <a:rPr lang="it-IT" sz="2000" dirty="0" smtClean="0"/>
              <a:t> </a:t>
            </a:r>
            <a:r>
              <a:rPr lang="it-IT" sz="2000" dirty="0" err="1" smtClean="0"/>
              <a:t>both</a:t>
            </a:r>
            <a:r>
              <a:rPr lang="it-IT" sz="2000" dirty="0" smtClean="0"/>
              <a:t> in </a:t>
            </a:r>
            <a:r>
              <a:rPr lang="it-IT" sz="2000" dirty="0" err="1" smtClean="0"/>
              <a:t>Réo</a:t>
            </a:r>
            <a:r>
              <a:rPr lang="it-IT" sz="2000" dirty="0" smtClean="0"/>
              <a:t> and in </a:t>
            </a:r>
            <a:r>
              <a:rPr lang="it-IT" sz="2000" dirty="0" err="1" smtClean="0"/>
              <a:t>Godyr</a:t>
            </a:r>
            <a:r>
              <a:rPr lang="it-IT" sz="2000" dirty="0" smtClean="0"/>
              <a:t>.</a:t>
            </a:r>
          </a:p>
          <a:p>
            <a:pPr marL="0" indent="0">
              <a:lnSpc>
                <a:spcPts val="1340"/>
              </a:lnSpc>
              <a:spcBef>
                <a:spcPts val="0"/>
              </a:spcBef>
              <a:spcAft>
                <a:spcPts val="1200"/>
              </a:spcAft>
              <a:buClr>
                <a:srgbClr val="5CA33A"/>
              </a:buClr>
              <a:buSzPct val="160000"/>
              <a:buNone/>
            </a:pPr>
            <a:r>
              <a:rPr lang="it-IT" sz="2000" dirty="0" smtClean="0"/>
              <a:t>In </a:t>
            </a:r>
            <a:r>
              <a:rPr lang="it-IT" sz="2000" dirty="0" err="1" smtClean="0"/>
              <a:t>Godyr</a:t>
            </a:r>
            <a:r>
              <a:rPr lang="it-IT" sz="2000" dirty="0" smtClean="0"/>
              <a:t> </a:t>
            </a:r>
            <a:r>
              <a:rPr lang="it-IT" sz="2000" dirty="0" err="1" smtClean="0"/>
              <a:t>we</a:t>
            </a:r>
            <a:r>
              <a:rPr lang="it-IT" sz="2000" dirty="0" smtClean="0"/>
              <a:t> </a:t>
            </a:r>
            <a:r>
              <a:rPr lang="it-IT" sz="2000" dirty="0" err="1" smtClean="0"/>
              <a:t>notice</a:t>
            </a:r>
            <a:r>
              <a:rPr lang="it-IT" sz="2000" dirty="0" smtClean="0"/>
              <a:t> an </a:t>
            </a:r>
            <a:r>
              <a:rPr lang="it-IT" sz="2000" dirty="0" err="1" smtClean="0"/>
              <a:t>increase</a:t>
            </a:r>
            <a:r>
              <a:rPr lang="it-IT" sz="2000" dirty="0" smtClean="0"/>
              <a:t> of 357% 			 In </a:t>
            </a:r>
            <a:r>
              <a:rPr lang="it-IT" sz="2000" dirty="0" err="1" smtClean="0"/>
              <a:t>Réo</a:t>
            </a:r>
            <a:r>
              <a:rPr lang="it-IT" sz="2000" dirty="0" smtClean="0"/>
              <a:t> of 453%.</a:t>
            </a:r>
          </a:p>
          <a:p>
            <a:pPr>
              <a:lnSpc>
                <a:spcPts val="1340"/>
              </a:lnSpc>
              <a:spcBef>
                <a:spcPts val="0"/>
              </a:spcBef>
              <a:spcAft>
                <a:spcPts val="1200"/>
              </a:spcAft>
              <a:buClr>
                <a:srgbClr val="5CA33A"/>
              </a:buClr>
              <a:buSzPct val="160000"/>
            </a:pPr>
            <a:endParaRPr lang="it-IT" sz="1200" dirty="0" smtClean="0"/>
          </a:p>
          <a:p>
            <a:pPr marL="112950">
              <a:lnSpc>
                <a:spcPts val="1340"/>
              </a:lnSpc>
              <a:spcBef>
                <a:spcPts val="0"/>
              </a:spcBef>
              <a:spcAft>
                <a:spcPts val="1200"/>
              </a:spcAft>
              <a:buClr>
                <a:srgbClr val="5CA33A"/>
              </a:buClr>
            </a:pPr>
            <a:endParaRPr lang="it-IT" sz="1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1"/>
          </p:nvPr>
        </p:nvSpPr>
        <p:spPr>
          <a:xfrm>
            <a:off x="243754" y="1974229"/>
            <a:ext cx="8327691" cy="3472831"/>
          </a:xfrm>
        </p:spPr>
        <p:txBody>
          <a:bodyPr lIns="0" tIns="0" rIns="0" bIns="0">
            <a:noAutofit/>
          </a:bodyPr>
          <a:lstStyle/>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The children recorded in the civil registers for birth and in the health registers for delivery and vaccination, as long as born in the two districts and less than 60 days, are eligible for the study. </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During the 12 months of the study, 3.288 eligible children were registered in the database collecting the data of the study. </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87,41% of them received their birth certificate.</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The birth registration rate of newborns (0-60 days) far exceeds the registration rate estimated for the Centre-</a:t>
            </a:r>
            <a:r>
              <a:rPr lang="en-US" sz="1800" dirty="0" err="1" smtClean="0">
                <a:solidFill>
                  <a:schemeClr val="tx1"/>
                </a:solidFill>
              </a:rPr>
              <a:t>Ouest</a:t>
            </a:r>
            <a:r>
              <a:rPr lang="en-US" sz="1800" dirty="0" smtClean="0">
                <a:solidFill>
                  <a:schemeClr val="tx1"/>
                </a:solidFill>
              </a:rPr>
              <a:t> region (62% of children 0-5 years MICS estimates 2010.</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rgbClr val="000000"/>
                </a:solidFill>
              </a:rPr>
              <a:t>The majority of children attended the health facility two times in the first two months of life: at birth (registered in the </a:t>
            </a:r>
            <a:r>
              <a:rPr lang="en-US" sz="1800" i="1" dirty="0" err="1" smtClean="0">
                <a:solidFill>
                  <a:srgbClr val="000000"/>
                </a:solidFill>
              </a:rPr>
              <a:t>Registre</a:t>
            </a:r>
            <a:r>
              <a:rPr lang="en-US" sz="1800" i="1" dirty="0" smtClean="0">
                <a:solidFill>
                  <a:srgbClr val="000000"/>
                </a:solidFill>
              </a:rPr>
              <a:t> des accouchements</a:t>
            </a:r>
            <a:r>
              <a:rPr lang="en-US" sz="1800" dirty="0" smtClean="0">
                <a:solidFill>
                  <a:srgbClr val="000000"/>
                </a:solidFill>
              </a:rPr>
              <a:t> – AC) and for the first vaccination (registered in the </a:t>
            </a:r>
            <a:r>
              <a:rPr lang="en-US" sz="1800" i="1" dirty="0" err="1" smtClean="0">
                <a:solidFill>
                  <a:srgbClr val="000000"/>
                </a:solidFill>
              </a:rPr>
              <a:t>Registre</a:t>
            </a:r>
            <a:r>
              <a:rPr lang="en-US" sz="1800" i="1" dirty="0" smtClean="0">
                <a:solidFill>
                  <a:srgbClr val="000000"/>
                </a:solidFill>
              </a:rPr>
              <a:t> des vaccinations </a:t>
            </a:r>
            <a:r>
              <a:rPr lang="en-US" sz="1800" dirty="0" smtClean="0">
                <a:solidFill>
                  <a:srgbClr val="000000"/>
                </a:solidFill>
              </a:rPr>
              <a:t>– VC). A narrower number of children were just born or vaccinated there. </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rgbClr val="000000"/>
                </a:solidFill>
              </a:rPr>
              <a:t>Crossing data form birth civil registers to those of health registers for delivery and vaccination we have a comparison between the number of children 0-60 days old who have had access to the services of the health facilities and the number of birth certificates issued to them. </a:t>
            </a:r>
          </a:p>
        </p:txBody>
      </p:sp>
      <p:sp>
        <p:nvSpPr>
          <p:cNvPr id="21" name="Segnaposto numero diapositiva 20"/>
          <p:cNvSpPr>
            <a:spLocks noGrp="1"/>
          </p:cNvSpPr>
          <p:nvPr>
            <p:ph type="sldNum" sz="quarter" idx="12"/>
          </p:nvPr>
        </p:nvSpPr>
        <p:spPr>
          <a:xfrm>
            <a:off x="8571446" y="5642478"/>
            <a:ext cx="563487" cy="210810"/>
          </a:xfrm>
        </p:spPr>
        <p:txBody>
          <a:bodyPr/>
          <a:lstStyle/>
          <a:p>
            <a:pPr algn="ctr"/>
            <a:fld id="{4B2E8374-B2B6-FA41-B76C-76E759C1A258}" type="slidenum">
              <a:rPr lang="it-IT" smtClean="0"/>
              <a:pPr algn="ctr"/>
              <a:t>6</a:t>
            </a:fld>
            <a:endParaRPr lang="it-IT" dirty="0"/>
          </a:p>
        </p:txBody>
      </p:sp>
      <p:cxnSp>
        <p:nvCxnSpPr>
          <p:cNvPr id="13" name="Connettore 1 12"/>
          <p:cNvCxnSpPr/>
          <p:nvPr/>
        </p:nvCxnSpPr>
        <p:spPr>
          <a:xfrm>
            <a:off x="2027700"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0" y="5459303"/>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8571445"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883191" y="1111252"/>
            <a:ext cx="6664338" cy="862977"/>
          </a:xfrm>
          <a:prstGeom prst="rect">
            <a:avLst/>
          </a:prstGeom>
        </p:spPr>
        <p:txBody>
          <a:bodyPr vert="horz" lIns="0" tIns="0" rIns="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pc="-150" dirty="0" smtClean="0">
                <a:solidFill>
                  <a:srgbClr val="5CA33A"/>
                </a:solidFill>
              </a:rPr>
              <a:t>Data</a:t>
            </a:r>
            <a:endParaRPr lang="en-US" sz="2800" spc="-150"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1861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1"/>
          </p:nvPr>
        </p:nvSpPr>
        <p:spPr>
          <a:xfrm>
            <a:off x="883191" y="2297250"/>
            <a:ext cx="7688254" cy="3149810"/>
          </a:xfrm>
        </p:spPr>
        <p:txBody>
          <a:bodyPr lIns="0" tIns="0" rIns="0" bIns="0">
            <a:noAutofit/>
          </a:bodyPr>
          <a:lstStyle/>
          <a:p>
            <a:pPr algn="l">
              <a:lnSpc>
                <a:spcPts val="1340"/>
              </a:lnSpc>
              <a:spcBef>
                <a:spcPts val="0"/>
              </a:spcBef>
              <a:spcAft>
                <a:spcPts val="1200"/>
              </a:spcAft>
              <a:buClr>
                <a:srgbClr val="5CA33A"/>
              </a:buClr>
              <a:buSzPct val="160000"/>
            </a:pPr>
            <a:endParaRPr lang="it-IT" sz="1200" dirty="0">
              <a:solidFill>
                <a:schemeClr val="tx1"/>
              </a:solidFill>
            </a:endParaRPr>
          </a:p>
          <a:p>
            <a:pPr algn="l">
              <a:lnSpc>
                <a:spcPts val="1340"/>
              </a:lnSpc>
              <a:spcBef>
                <a:spcPts val="0"/>
              </a:spcBef>
              <a:spcAft>
                <a:spcPts val="1200"/>
              </a:spcAft>
              <a:buClr>
                <a:srgbClr val="5CA33A"/>
              </a:buClr>
              <a:buSzPct val="160000"/>
            </a:pPr>
            <a:endParaRPr lang="it-IT" sz="1200" dirty="0">
              <a:solidFill>
                <a:schemeClr val="tx1"/>
              </a:solidFill>
            </a:endParaRPr>
          </a:p>
          <a:p>
            <a:pPr marL="112950" algn="l">
              <a:lnSpc>
                <a:spcPts val="1340"/>
              </a:lnSpc>
              <a:spcBef>
                <a:spcPts val="0"/>
              </a:spcBef>
              <a:spcAft>
                <a:spcPts val="1200"/>
              </a:spcAft>
              <a:buClr>
                <a:srgbClr val="5CA33A"/>
              </a:buClr>
            </a:pPr>
            <a:endParaRPr lang="it-IT" sz="1200" dirty="0">
              <a:solidFill>
                <a:schemeClr val="tx1"/>
              </a:solidFill>
            </a:endParaRPr>
          </a:p>
        </p:txBody>
      </p:sp>
      <p:sp>
        <p:nvSpPr>
          <p:cNvPr id="21" name="Segnaposto numero diapositiva 20"/>
          <p:cNvSpPr>
            <a:spLocks noGrp="1"/>
          </p:cNvSpPr>
          <p:nvPr>
            <p:ph type="sldNum" sz="quarter" idx="12"/>
          </p:nvPr>
        </p:nvSpPr>
        <p:spPr>
          <a:xfrm>
            <a:off x="8571446" y="5642478"/>
            <a:ext cx="563487" cy="210810"/>
          </a:xfrm>
        </p:spPr>
        <p:txBody>
          <a:bodyPr/>
          <a:lstStyle/>
          <a:p>
            <a:pPr algn="ctr"/>
            <a:fld id="{4B2E8374-B2B6-FA41-B76C-76E759C1A258}" type="slidenum">
              <a:rPr lang="it-IT" smtClean="0"/>
              <a:pPr algn="ctr"/>
              <a:t>7</a:t>
            </a:fld>
            <a:endParaRPr lang="it-IT" dirty="0"/>
          </a:p>
        </p:txBody>
      </p:sp>
      <p:cxnSp>
        <p:nvCxnSpPr>
          <p:cNvPr id="13" name="Connettore 1 12"/>
          <p:cNvCxnSpPr/>
          <p:nvPr/>
        </p:nvCxnSpPr>
        <p:spPr>
          <a:xfrm>
            <a:off x="2027700"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0" y="5459303"/>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8571445"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177586" y="123520"/>
            <a:ext cx="5287646" cy="862977"/>
          </a:xfrm>
          <a:prstGeom prst="rect">
            <a:avLst/>
          </a:prstGeom>
        </p:spPr>
        <p:txBody>
          <a:bodyPr vert="horz" lIns="0" tIns="0" rIns="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800" spc="-150" dirty="0" smtClean="0">
                <a:solidFill>
                  <a:srgbClr val="5CA33A"/>
                </a:solidFill>
              </a:rPr>
              <a:t>Increase in birth registrations for selected groups of children</a:t>
            </a:r>
            <a:endParaRPr lang="en-US" sz="2800" spc="-150" dirty="0"/>
          </a:p>
        </p:txBody>
      </p:sp>
      <p:graphicFrame>
        <p:nvGraphicFramePr>
          <p:cNvPr id="9" name="Grafico 8"/>
          <p:cNvGraphicFramePr>
            <a:graphicFrameLocks/>
          </p:cNvGraphicFramePr>
          <p:nvPr>
            <p:extLst>
              <p:ext uri="{D42A27DB-BD31-4B8C-83A1-F6EECF244321}">
                <p14:modId xmlns:p14="http://schemas.microsoft.com/office/powerpoint/2010/main" val="1060104245"/>
              </p:ext>
            </p:extLst>
          </p:nvPr>
        </p:nvGraphicFramePr>
        <p:xfrm>
          <a:off x="722091" y="1023745"/>
          <a:ext cx="7340600" cy="49911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3515" y="784337"/>
            <a:ext cx="1297930" cy="55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59477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1"/>
          </p:nvPr>
        </p:nvSpPr>
        <p:spPr>
          <a:xfrm>
            <a:off x="243754" y="1974229"/>
            <a:ext cx="8327691" cy="3472831"/>
          </a:xfrm>
        </p:spPr>
        <p:txBody>
          <a:bodyPr lIns="0" tIns="0" rIns="0" bIns="0">
            <a:noAutofit/>
          </a:bodyPr>
          <a:lstStyle/>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Birth registration among children born and vaccinated in the health facilities is 91,95%. </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Among those just born in the health facility is 70,63% and among those just vaccinated there is 76.05%.</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Interestingly, 139 children came to the health facilities only for birth registration without attending any of the health services.</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rgbClr val="000000"/>
                </a:solidFill>
              </a:rPr>
              <a:t>There is a significant number of children (10%) who came for vaccination being born in another district of the country or in Cote d’Ivoire. These data should provoke reflection in the legislator on how to manage in the most fair and efficient manner high mobility of the population, in order to avoid lack of registration or false statement.  </a:t>
            </a:r>
          </a:p>
        </p:txBody>
      </p:sp>
      <p:sp>
        <p:nvSpPr>
          <p:cNvPr id="21" name="Segnaposto numero diapositiva 20"/>
          <p:cNvSpPr>
            <a:spLocks noGrp="1"/>
          </p:cNvSpPr>
          <p:nvPr>
            <p:ph type="sldNum" sz="quarter" idx="12"/>
          </p:nvPr>
        </p:nvSpPr>
        <p:spPr>
          <a:xfrm>
            <a:off x="8571446" y="5642478"/>
            <a:ext cx="563487" cy="210810"/>
          </a:xfrm>
        </p:spPr>
        <p:txBody>
          <a:bodyPr/>
          <a:lstStyle/>
          <a:p>
            <a:pPr algn="ctr"/>
            <a:fld id="{4B2E8374-B2B6-FA41-B76C-76E759C1A258}" type="slidenum">
              <a:rPr lang="it-IT" smtClean="0"/>
              <a:pPr algn="ctr"/>
              <a:t>8</a:t>
            </a:fld>
            <a:endParaRPr lang="it-IT" dirty="0"/>
          </a:p>
        </p:txBody>
      </p:sp>
      <p:cxnSp>
        <p:nvCxnSpPr>
          <p:cNvPr id="13" name="Connettore 1 12"/>
          <p:cNvCxnSpPr/>
          <p:nvPr/>
        </p:nvCxnSpPr>
        <p:spPr>
          <a:xfrm>
            <a:off x="2027700"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0" y="5459303"/>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8571445"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883191" y="1111252"/>
            <a:ext cx="6664338" cy="862977"/>
          </a:xfrm>
          <a:prstGeom prst="rect">
            <a:avLst/>
          </a:prstGeom>
        </p:spPr>
        <p:txBody>
          <a:bodyPr vert="horz" lIns="0" tIns="0" rIns="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pc="-150" dirty="0" smtClean="0">
                <a:solidFill>
                  <a:srgbClr val="5CA33A"/>
                </a:solidFill>
              </a:rPr>
              <a:t>Data</a:t>
            </a:r>
            <a:endParaRPr lang="en-US" sz="2800" spc="-15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28581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1"/>
          </p:nvPr>
        </p:nvSpPr>
        <p:spPr>
          <a:xfrm>
            <a:off x="243754" y="1974229"/>
            <a:ext cx="8327691" cy="3472831"/>
          </a:xfrm>
        </p:spPr>
        <p:txBody>
          <a:bodyPr lIns="0" tIns="0" rIns="0" bIns="0">
            <a:noAutofit/>
          </a:bodyPr>
          <a:lstStyle/>
          <a:p>
            <a:pPr algn="l">
              <a:lnSpc>
                <a:spcPts val="1340"/>
              </a:lnSpc>
              <a:spcBef>
                <a:spcPts val="0"/>
              </a:spcBef>
              <a:spcAft>
                <a:spcPts val="1200"/>
              </a:spcAft>
              <a:buClr>
                <a:srgbClr val="5CA33A"/>
              </a:buClr>
              <a:buSzPct val="160000"/>
            </a:pPr>
            <a:endParaRPr lang="en-US" sz="1800" dirty="0" smtClean="0">
              <a:solidFill>
                <a:schemeClr val="tx1"/>
              </a:solidFill>
            </a:endParaRP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We could compare the registered children with the children attending health services, we actually don’t know the real figures of the children born in the study districts. We can assume that those children that get off the health system are the most vulnerable and need to be reached both from the health and civil registration systems.</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 12,59% of the children attending health services haven't been registered at birth. Our aim is to reach 100% of the newborns. </a:t>
            </a:r>
          </a:p>
          <a:p>
            <a:pPr marL="284400" indent="-285750" algn="l">
              <a:lnSpc>
                <a:spcPts val="1340"/>
              </a:lnSpc>
              <a:spcBef>
                <a:spcPts val="0"/>
              </a:spcBef>
              <a:spcAft>
                <a:spcPts val="1200"/>
              </a:spcAft>
              <a:buClr>
                <a:srgbClr val="5CA33A"/>
              </a:buClr>
              <a:buSzPct val="160000"/>
              <a:buFont typeface="Courier New"/>
              <a:buChar char="o"/>
            </a:pPr>
            <a:r>
              <a:rPr lang="en-US" sz="1800" dirty="0" smtClean="0">
                <a:solidFill>
                  <a:schemeClr val="tx1"/>
                </a:solidFill>
              </a:rPr>
              <a:t>No death registration have been recorded in the period, although infant death rate in the region is 87 per 1.000 and in the interviews with the families some death is recorded. High coverage of birth registration and good performances of civil registration centers will probably help people understand the value of all registrations, including </a:t>
            </a:r>
            <a:r>
              <a:rPr lang="en-US" sz="1800" smtClean="0">
                <a:solidFill>
                  <a:schemeClr val="tx1"/>
                </a:solidFill>
              </a:rPr>
              <a:t>death registrations.   </a:t>
            </a:r>
            <a:endParaRPr lang="en-US" sz="1800" dirty="0" smtClean="0">
              <a:solidFill>
                <a:schemeClr val="tx1"/>
              </a:solidFill>
            </a:endParaRPr>
          </a:p>
          <a:p>
            <a:pPr algn="l">
              <a:lnSpc>
                <a:spcPts val="1340"/>
              </a:lnSpc>
              <a:spcBef>
                <a:spcPts val="0"/>
              </a:spcBef>
              <a:spcAft>
                <a:spcPts val="1200"/>
              </a:spcAft>
              <a:buClr>
                <a:srgbClr val="5CA33A"/>
              </a:buClr>
              <a:buSzPct val="160000"/>
            </a:pPr>
            <a:endParaRPr lang="en-US" sz="1800" dirty="0" smtClean="0">
              <a:solidFill>
                <a:schemeClr val="tx1"/>
              </a:solidFill>
            </a:endParaRPr>
          </a:p>
        </p:txBody>
      </p:sp>
      <p:sp>
        <p:nvSpPr>
          <p:cNvPr id="21" name="Segnaposto numero diapositiva 20"/>
          <p:cNvSpPr>
            <a:spLocks noGrp="1"/>
          </p:cNvSpPr>
          <p:nvPr>
            <p:ph type="sldNum" sz="quarter" idx="12"/>
          </p:nvPr>
        </p:nvSpPr>
        <p:spPr>
          <a:xfrm>
            <a:off x="8571446" y="5642478"/>
            <a:ext cx="563487" cy="210810"/>
          </a:xfrm>
        </p:spPr>
        <p:txBody>
          <a:bodyPr/>
          <a:lstStyle/>
          <a:p>
            <a:pPr algn="ctr"/>
            <a:fld id="{4B2E8374-B2B6-FA41-B76C-76E759C1A258}" type="slidenum">
              <a:rPr lang="it-IT" smtClean="0"/>
              <a:pPr algn="ctr"/>
              <a:t>9</a:t>
            </a:fld>
            <a:endParaRPr lang="it-IT" dirty="0"/>
          </a:p>
        </p:txBody>
      </p:sp>
      <p:cxnSp>
        <p:nvCxnSpPr>
          <p:cNvPr id="13" name="Connettore 1 12"/>
          <p:cNvCxnSpPr/>
          <p:nvPr/>
        </p:nvCxnSpPr>
        <p:spPr>
          <a:xfrm>
            <a:off x="2027700"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0" y="5459303"/>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8571445" y="5571688"/>
            <a:ext cx="0" cy="317750"/>
          </a:xfrm>
          <a:prstGeom prst="line">
            <a:avLst/>
          </a:prstGeom>
          <a:ln w="12700" cmpd="sng">
            <a:solidFill>
              <a:srgbClr val="5CA33A"/>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883191" y="1111252"/>
            <a:ext cx="6664338" cy="862977"/>
          </a:xfrm>
          <a:prstGeom prst="rect">
            <a:avLst/>
          </a:prstGeom>
        </p:spPr>
        <p:txBody>
          <a:bodyPr vert="horz" lIns="0" tIns="0" rIns="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pc="-150" dirty="0" smtClean="0">
                <a:solidFill>
                  <a:srgbClr val="5CA33A"/>
                </a:solidFill>
              </a:rPr>
              <a:t>Challenges</a:t>
            </a:r>
            <a:endParaRPr lang="en-US" sz="2800" spc="-15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87" y="209321"/>
            <a:ext cx="1297930" cy="55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253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904</Words>
  <Application>Microsoft Macintosh PowerPoint</Application>
  <PresentationFormat>Presentazione su schermo (4:3)</PresentationFormat>
  <Paragraphs>66</Paragraphs>
  <Slides>10</Slides>
  <Notes>6</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vuyokazis@statssa.gov.za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Vuyokazi Sodo</dc:creator>
  <cp:lastModifiedBy>evelina</cp:lastModifiedBy>
  <cp:revision>32</cp:revision>
  <cp:lastPrinted>2016-10-31T10:36:34Z</cp:lastPrinted>
  <dcterms:created xsi:type="dcterms:W3CDTF">2016-10-06T09:13:58Z</dcterms:created>
  <dcterms:modified xsi:type="dcterms:W3CDTF">2016-11-01T22:00:45Z</dcterms:modified>
</cp:coreProperties>
</file>