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9" r:id="rId4"/>
    <p:sldId id="280" r:id="rId5"/>
    <p:sldId id="262" r:id="rId6"/>
    <p:sldId id="283" r:id="rId7"/>
    <p:sldId id="282" r:id="rId8"/>
    <p:sldId id="285" r:id="rId9"/>
    <p:sldId id="284" r:id="rId10"/>
    <p:sldId id="289" r:id="rId11"/>
    <p:sldId id="287" r:id="rId12"/>
    <p:sldId id="288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tela Tuoane-Nkhasi" initials="MT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065" y="1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2CE0-4471-4AC7-AB56-6C2141908F97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A656C-3E26-49A2-A541-6F921DEF3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9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21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2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4AC8-EDAF-D940-AACF-EBF326CB7DE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6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56C-3E26-49A2-A541-6F921DEF3B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165123" y="65891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>
                <a:solidFill>
                  <a:srgbClr val="897C57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897C5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64565"/>
            <a:ext cx="50292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insert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7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165123" y="65891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>
                <a:solidFill>
                  <a:srgbClr val="897C57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897C5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64565"/>
            <a:ext cx="50292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insert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7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750300" y="0"/>
            <a:ext cx="393700" cy="589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5816600"/>
            <a:ext cx="9131300" cy="76200"/>
          </a:xfrm>
          <a:prstGeom prst="rect">
            <a:avLst/>
          </a:prstGeom>
        </p:spPr>
      </p:pic>
      <p:pic>
        <p:nvPicPr>
          <p:cNvPr id="11" name="Picture 10" descr="bottom-01-01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2" y="5961658"/>
            <a:ext cx="8828426" cy="694503"/>
          </a:xfrm>
          <a:prstGeom prst="rect">
            <a:avLst/>
          </a:prstGeom>
        </p:spPr>
      </p:pic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9" y="183686"/>
            <a:ext cx="3139440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4832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67345" y="2900218"/>
            <a:ext cx="5089237" cy="1717964"/>
          </a:xfrm>
        </p:spPr>
        <p:txBody>
          <a:bodyPr lIns="0" tIns="0" rIns="0" bIns="0">
            <a:noAutofit/>
          </a:bodyPr>
          <a:lstStyle/>
          <a:p>
            <a:pPr algn="l">
              <a:buFont typeface="Arial" pitchFamily="34" charset="0"/>
              <a:buChar char="•"/>
            </a:pPr>
            <a:endParaRPr lang="en-GB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Progress in CRVS in South Africa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Presentation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to </a:t>
            </a:r>
          </a:p>
          <a:p>
            <a:pPr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</a:pPr>
            <a:endParaRPr lang="it-IT" sz="1600" dirty="0">
              <a:solidFill>
                <a:schemeClr val="tx1"/>
              </a:solidFill>
            </a:endParaRPr>
          </a:p>
          <a:p>
            <a:pPr marL="1129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850" y="4341090"/>
            <a:ext cx="8569325" cy="14293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dirty="0" smtClean="0"/>
              <a:t>12th African Symposium on Statistical Development</a:t>
            </a:r>
          </a:p>
          <a:p>
            <a:pPr marR="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dirty="0" smtClean="0"/>
          </a:p>
          <a:p>
            <a:pPr marR="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dirty="0" smtClean="0"/>
              <a:t>02-04  November  2016</a:t>
            </a:r>
          </a:p>
          <a:p>
            <a:pPr marR="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dirty="0" smtClean="0"/>
              <a:t>Tunis Tunisia</a:t>
            </a:r>
          </a:p>
        </p:txBody>
      </p:sp>
    </p:spTree>
    <p:extLst>
      <p:ext uri="{BB962C8B-B14F-4D97-AF65-F5344CB8AC3E}">
        <p14:creationId xmlns:p14="http://schemas.microsoft.com/office/powerpoint/2010/main" val="35935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2238" y="995363"/>
          <a:ext cx="8809037" cy="51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8820049" imgH="5172110" progId="Excel.Chart.8">
                  <p:embed/>
                </p:oleObj>
              </mc:Choice>
              <mc:Fallback>
                <p:oleObj name="Chart" r:id="rId5" imgW="8820049" imgH="517211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995363"/>
                        <a:ext cx="8809037" cy="517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-2148898" y="53340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2300" dirty="0">
                <a:solidFill>
                  <a:srgbClr val="595959"/>
                </a:solidFill>
                <a:latin typeface="Adobe Garamond Pro"/>
                <a:ea typeface="Adobe Garamond Pro"/>
                <a:cs typeface="Adobe Garamond Pro"/>
              </a:rPr>
              <a:t>Percentage of births by month (2012−2014)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54400" y="1281113"/>
            <a:ext cx="1979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>
                <a:latin typeface="Arial" pitchFamily="34" charset="0"/>
              </a:rPr>
              <a:t>March had the highest proportion of birth occurrences for all the years</a:t>
            </a:r>
            <a:endParaRPr lang="en-GB" alt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 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23041"/>
              </p:ext>
            </p:extLst>
          </p:nvPr>
        </p:nvGraphicFramePr>
        <p:xfrm>
          <a:off x="107504" y="1487055"/>
          <a:ext cx="8712970" cy="3750765"/>
        </p:xfrm>
        <a:graphic>
          <a:graphicData uri="http://schemas.openxmlformats.org/drawingml/2006/table">
            <a:tbl>
              <a:tblPr/>
              <a:tblGrid>
                <a:gridCol w="4123696"/>
                <a:gridCol w="628833"/>
                <a:gridCol w="936104"/>
                <a:gridCol w="648072"/>
                <a:gridCol w="288032"/>
                <a:gridCol w="691497"/>
                <a:gridCol w="864646"/>
                <a:gridCol w="532090"/>
              </a:tblGrid>
              <a:tr h="39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Tuberculosis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504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22 545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504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15 174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Influenza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and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pneumonia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11 202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10 739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Human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immunodeficiency virus [HIV] disease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11 160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10 685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Cerebrovascular diseases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9 908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13 149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Other forms of heart disease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9 872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11 418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Diabetes mellitus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8 914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13 819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Chronic lower respiratory diseases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Other viral diseases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7 019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Intestinal infectious diseases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6 796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7 607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Hypertensive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diseases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6 670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11 081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2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Malignant neoplasms of female genital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organs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2608" y="5400678"/>
            <a:ext cx="4421392" cy="523220"/>
          </a:xfrm>
          <a:prstGeom prst="rect">
            <a:avLst/>
          </a:prstGeom>
          <a:noFill/>
          <a:ln w="12700">
            <a:solidFill>
              <a:sysClr val="window" lastClr="FFFFFF">
                <a:lumMod val="85000"/>
              </a:sys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Diabetes second leading COD for females and influenza and pneumonia for males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43509"/>
              </p:ext>
            </p:extLst>
          </p:nvPr>
        </p:nvGraphicFramePr>
        <p:xfrm>
          <a:off x="4248942" y="1018069"/>
          <a:ext cx="4608515" cy="506730"/>
        </p:xfrm>
        <a:graphic>
          <a:graphicData uri="http://schemas.openxmlformats.org/drawingml/2006/table">
            <a:tbl>
              <a:tblPr/>
              <a:tblGrid>
                <a:gridCol w="618359"/>
                <a:gridCol w="976767"/>
                <a:gridCol w="637123"/>
                <a:gridCol w="288032"/>
                <a:gridCol w="648072"/>
                <a:gridCol w="864096"/>
                <a:gridCol w="576066"/>
              </a:tblGrid>
              <a:tr h="25336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328409"/>
            <a:ext cx="4891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Top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ten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leading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causes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of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death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by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sex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1F33-FA88-47E3-B872-B225FA21A0C0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7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848"/>
            <a:ext cx="8229600" cy="1143000"/>
          </a:xfrm>
        </p:spPr>
        <p:txBody>
          <a:bodyPr/>
          <a:lstStyle/>
          <a:p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Hot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cold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spots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transport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accidents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by</a:t>
            </a:r>
            <a:r>
              <a:rPr lang="en-ZA" sz="2600" b="1" dirty="0" smtClean="0"/>
              <a:t> </a:t>
            </a:r>
            <a:r>
              <a:rPr lang="en-ZA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sex</a:t>
            </a:r>
            <a:endParaRPr lang="en-ZA" sz="2600" b="1" dirty="0">
              <a:solidFill>
                <a:schemeClr val="bg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27BD-8F54-4FE6-B35E-7FD7F9177B7F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060848"/>
            <a:ext cx="4220297" cy="333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61297"/>
            <a:ext cx="4212648" cy="33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1625" y="390525"/>
            <a:ext cx="6756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Challenges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7964" y="1266825"/>
            <a:ext cx="8229600" cy="50673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ZA" altLang="en-US" sz="2200" dirty="0" smtClean="0"/>
              <a:t>Completion of assessment process delayed </a:t>
            </a:r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ZA" altLang="en-US" sz="2200" dirty="0" smtClean="0"/>
              <a:t>Lack of resources to undertake upstream CRVS processes;</a:t>
            </a:r>
          </a:p>
          <a:p>
            <a:pPr marL="800100" lvl="2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ZA" altLang="en-US" sz="2200" dirty="0" smtClean="0"/>
              <a:t>Review of report (Internal and external)</a:t>
            </a:r>
          </a:p>
          <a:p>
            <a:pPr marL="800100" lvl="2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ZA" altLang="en-US" sz="2200" dirty="0" smtClean="0"/>
              <a:t>Dedicated personnel to complete the process. </a:t>
            </a:r>
          </a:p>
          <a:p>
            <a:pPr marL="800100" marR="0" lvl="2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ZA" altLang="en-US" sz="2200" dirty="0" smtClean="0"/>
              <a:t>Capacity of TWG  affected by exit of key role players. </a:t>
            </a:r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ZA" altLang="en-US" sz="2200" dirty="0" smtClean="0"/>
              <a:t>Transition from manual processing to electronic system slow.</a:t>
            </a:r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ZA" altLang="en-US" sz="2200" dirty="0" smtClean="0"/>
              <a:t>Lack of cooperation from some of the critical stakeholders</a:t>
            </a:r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altLang="en-US" sz="2200" dirty="0" smtClean="0"/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altLang="en-US" sz="2200" dirty="0" smtClean="0"/>
          </a:p>
          <a:p>
            <a:pPr marL="342900" marR="0" lvl="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455228" y="4390510"/>
            <a:ext cx="3402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76009" y="5144655"/>
            <a:ext cx="3381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721731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" y="173875"/>
            <a:ext cx="91440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Lessons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Learned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04" y="1679801"/>
            <a:ext cx="4281054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20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Continued commitment of steering committee ensure sustainability of project</a:t>
            </a:r>
          </a:p>
          <a:p>
            <a:pPr marL="179705" algn="just">
              <a:lnSpc>
                <a:spcPct val="120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level of cooperation between the partner departments in the assessment also contributed to the progress achieved in the assessment project.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8"/>
          <p:cNvGrpSpPr/>
          <p:nvPr/>
        </p:nvGrpSpPr>
        <p:grpSpPr>
          <a:xfrm>
            <a:off x="452410" y="928694"/>
            <a:ext cx="627880" cy="751107"/>
            <a:chOff x="197138" y="-349648"/>
            <a:chExt cx="1621271" cy="1939458"/>
          </a:xfrm>
        </p:grpSpPr>
        <p:pic>
          <p:nvPicPr>
            <p:cNvPr id="20" name="Picture 2" descr="http://www.thesubstitute.ca/files/8313/7936/5528/reviews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38" y="-349648"/>
              <a:ext cx="1621271" cy="162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40327" y="1278083"/>
              <a:ext cx="883228" cy="311727"/>
            </a:xfrm>
            <a:prstGeom prst="rect">
              <a:avLst/>
            </a:prstGeom>
            <a:solidFill>
              <a:srgbClr val="009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91495" y="3451568"/>
            <a:ext cx="4291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General interest in the outcome of assessment and the improvement of CRVS among non-governmental organisations in SA. 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25"/>
          <p:cNvGrpSpPr/>
          <p:nvPr/>
        </p:nvGrpSpPr>
        <p:grpSpPr>
          <a:xfrm>
            <a:off x="5476009" y="850983"/>
            <a:ext cx="727928" cy="730828"/>
            <a:chOff x="1502929" y="883406"/>
            <a:chExt cx="1621271" cy="1627731"/>
          </a:xfrm>
        </p:grpSpPr>
        <p:pic>
          <p:nvPicPr>
            <p:cNvPr id="27" name="Picture 2" descr="http://www.thesubstitute.ca/files/8313/7936/5528/reviews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02929" y="883406"/>
              <a:ext cx="1621271" cy="162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950028" y="1118755"/>
              <a:ext cx="883228" cy="311727"/>
            </a:xfrm>
            <a:prstGeom prst="rect">
              <a:avLst/>
            </a:prstGeom>
            <a:solidFill>
              <a:srgbClr val="CBA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40758" y="1671396"/>
            <a:ext cx="3903242" cy="347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 algn="just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Maintaining long term commitment  </a:t>
            </a:r>
          </a:p>
          <a:p>
            <a:pPr marL="0" lvl="1" indent="-457200" algn="just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requires dedicated coordination mechanism. </a:t>
            </a:r>
          </a:p>
          <a:p>
            <a:pPr marL="0" lvl="1" indent="-457200" algn="just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Building capacity ensures sustainability of the  </a:t>
            </a:r>
          </a:p>
          <a:p>
            <a:pPr marL="0" lvl="1" indent="-457200" algn="just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 process.</a:t>
            </a:r>
          </a:p>
          <a:p>
            <a:pPr marL="0" lvl="1" indent="-457200" algn="just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Institutionalising processes ensures </a:t>
            </a:r>
          </a:p>
          <a:p>
            <a:pPr marL="0" lvl="1" indent="-457200" algn="just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 sustainability</a:t>
            </a:r>
          </a:p>
          <a:p>
            <a:pPr marL="0" lvl="1" indent="-457200" algn="just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Realistic resources allocation (Human and </a:t>
            </a:r>
          </a:p>
          <a:p>
            <a:pPr marL="0" lvl="1" indent="-457200" algn="just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 financial ) to important for  project success. </a:t>
            </a:r>
          </a:p>
          <a:p>
            <a:pPr marL="0" lvl="1" indent="-457200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Inclusion of risk mitigation strategies    </a:t>
            </a:r>
          </a:p>
          <a:p>
            <a:pPr marL="0" lvl="1" indent="-457200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critical to the  success of the project.</a:t>
            </a:r>
          </a:p>
          <a:p>
            <a:pPr marL="0" lvl="1" indent="-457200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</a:p>
          <a:p>
            <a:pPr marL="0" lvl="1" indent="-457200" algn="just">
              <a:lnSpc>
                <a:spcPct val="130000"/>
              </a:lnSpc>
              <a:buSzPct val="85000"/>
            </a:pPr>
            <a:endParaRPr lang="en-US" altLang="en-US" sz="13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-457200" algn="just">
              <a:lnSpc>
                <a:spcPct val="130000"/>
              </a:lnSpc>
              <a:buSzPct val="85000"/>
            </a:pPr>
            <a:endParaRPr lang="en-US" altLang="en-US" sz="13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74109" y="4419860"/>
            <a:ext cx="3769891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>
              <a:lnSpc>
                <a:spcPct val="130000"/>
              </a:lnSpc>
              <a:buSzPct val="85000"/>
              <a:buFont typeface="Wingdings" pitchFamily="2" charset="2"/>
              <a:buChar char="§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Creating a dedicated team at the beginning of    </a:t>
            </a:r>
          </a:p>
          <a:p>
            <a:pPr marL="0" lvl="1" indent="-457200">
              <a:lnSpc>
                <a:spcPct val="130000"/>
              </a:lnSpc>
              <a:buSzPct val="85000"/>
            </a:pPr>
            <a:r>
              <a:rPr lang="en-US" altLang="en-US" sz="1300" dirty="0" smtClean="0">
                <a:solidFill>
                  <a:schemeClr val="bg2">
                    <a:lumMod val="50000"/>
                  </a:schemeClr>
                </a:solidFill>
              </a:rPr>
              <a:t>              the project is critical     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1495" y="4390510"/>
            <a:ext cx="429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Quality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improvement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in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is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long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term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process</a:t>
            </a:r>
            <a:r>
              <a:rPr lang="en-US" sz="14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18" y="249381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Thank</a:t>
            </a:r>
            <a:r>
              <a:rPr lang="en-US" sz="4000" dirty="0" smtClean="0">
                <a:solidFill>
                  <a:srgbClr val="C45D08"/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You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+mn-lt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2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54182" y="679763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2800" spc="-150" dirty="0" smtClean="0">
                <a:solidFill>
                  <a:srgbClr val="5CA33A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spc="-150" dirty="0" smtClean="0">
                <a:solidFill>
                  <a:srgbClr val="5CA33A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spc="-150" dirty="0" smtClean="0">
                <a:solidFill>
                  <a:srgbClr val="5CA33A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presentation</a:t>
            </a:r>
            <a:r>
              <a:rPr lang="en-US" sz="2800" spc="-150" dirty="0" smtClean="0">
                <a:solidFill>
                  <a:srgbClr val="5CA33A"/>
                </a:solidFill>
              </a:rPr>
              <a:t> </a:t>
            </a:r>
            <a:endParaRPr lang="en-US" sz="2800" spc="-15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0218" y="1699491"/>
            <a:ext cx="8211227" cy="3162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CRVS in South Africa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Background of the CRVS Assessment 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Goal of the assessment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The scope of the assessment 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The process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Challenges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Lesson learned 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 Way forward</a:t>
            </a: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0" y="2128187"/>
            <a:ext cx="4803051" cy="3725101"/>
          </a:xfrm>
        </p:spPr>
        <p:txBody>
          <a:bodyPr lIns="0" tIns="0" rIns="0" bIns="0">
            <a:noAutofit/>
          </a:bodyPr>
          <a:lstStyle/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Department of Home Affairs (DHA)</a:t>
            </a:r>
          </a:p>
          <a:p>
            <a:pPr marL="908050" lvl="2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The custodian of the identity of all South African citizens</a:t>
            </a:r>
          </a:p>
          <a:p>
            <a:pPr marL="908050" lvl="2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Critical to which is the issuance of:</a:t>
            </a:r>
          </a:p>
          <a:p>
            <a:pPr marL="1822450" lvl="4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birth, marriage and death certificates;</a:t>
            </a:r>
          </a:p>
          <a:p>
            <a:pPr marL="1822450" lvl="4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identity documents (IDs) and passports; </a:t>
            </a:r>
          </a:p>
          <a:p>
            <a:pPr marL="1822450" lvl="4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citizenship; naturalisation and permanent residency certificates</a:t>
            </a:r>
            <a:endParaRPr lang="it-IT" sz="16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3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318974" y="637309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The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South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African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CRVS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System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3482" y="2235200"/>
            <a:ext cx="3975936" cy="290945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endParaRPr lang="en-US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6032" y="2004291"/>
            <a:ext cx="40089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Department of Justice and Correctional Services (DoJ&amp;CS)</a:t>
            </a:r>
          </a:p>
          <a:p>
            <a:pPr marL="285750" lvl="1" indent="-285750" algn="just">
              <a:spcBef>
                <a:spcPct val="50000"/>
              </a:spcBef>
              <a:buSzPct val="100000"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08050" lvl="2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Responsible for: </a:t>
            </a:r>
          </a:p>
          <a:p>
            <a:pPr marL="1365250" lvl="3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Issuance of divorce decrees</a:t>
            </a:r>
          </a:p>
          <a:p>
            <a:pPr marL="1365250" lvl="3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Completion of divorce forms used produce statistics on divorces</a:t>
            </a:r>
          </a:p>
        </p:txBody>
      </p:sp>
    </p:spTree>
    <p:extLst>
      <p:ext uri="{BB962C8B-B14F-4D97-AF65-F5344CB8AC3E}">
        <p14:creationId xmlns:p14="http://schemas.microsoft.com/office/powerpoint/2010/main" val="60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143482" y="1917377"/>
            <a:ext cx="4368801" cy="3725101"/>
          </a:xfrm>
        </p:spPr>
        <p:txBody>
          <a:bodyPr lIns="0" tIns="0" rIns="0" bIns="0">
            <a:noAutofit/>
          </a:bodyPr>
          <a:lstStyle/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Department of Health (DoH)</a:t>
            </a:r>
          </a:p>
          <a:p>
            <a:pPr marL="908050" lvl="2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Responsible for ; </a:t>
            </a:r>
          </a:p>
          <a:p>
            <a:pPr marL="1365250" lvl="3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Certification of the occurrence of birth and death</a:t>
            </a:r>
          </a:p>
          <a:p>
            <a:pPr marL="1365250" lvl="3" indent="-450850" algn="l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Certification of causes of death</a:t>
            </a: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4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459303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86646" y="572655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The</a:t>
            </a:r>
            <a:r>
              <a:rPr lang="en-US" sz="2400" spc="-150" dirty="0" smtClean="0">
                <a:solidFill>
                  <a:srgbClr val="5CA33A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South</a:t>
            </a:r>
            <a:r>
              <a:rPr lang="en-US" sz="2400" spc="-150" dirty="0" smtClean="0">
                <a:solidFill>
                  <a:srgbClr val="5CA33A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African</a:t>
            </a:r>
            <a:r>
              <a:rPr lang="en-US" sz="2400" spc="-150" dirty="0" smtClean="0">
                <a:solidFill>
                  <a:srgbClr val="5CA33A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CRVS</a:t>
            </a:r>
            <a:r>
              <a:rPr lang="en-US" sz="2400" spc="-150" dirty="0" smtClean="0">
                <a:solidFill>
                  <a:srgbClr val="5CA33A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System</a:t>
            </a:r>
            <a:r>
              <a:rPr lang="en-US" sz="2400" spc="-150" dirty="0" smtClean="0">
                <a:solidFill>
                  <a:srgbClr val="5CA33A"/>
                </a:solidFill>
              </a:rPr>
              <a:t> 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..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Cont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43482" y="2235200"/>
            <a:ext cx="3975936" cy="290945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endParaRPr lang="en-US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5357" y="1917377"/>
            <a:ext cx="473864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500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Statistics South Africa (Stats SA)</a:t>
            </a:r>
          </a:p>
          <a:p>
            <a:pPr marL="908050" lvl="2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Responsible for;</a:t>
            </a:r>
          </a:p>
          <a:p>
            <a:pPr marL="1365250" lvl="3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Production of vital statistics</a:t>
            </a:r>
          </a:p>
          <a:p>
            <a:pPr marL="1365250" lvl="3" indent="-4508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600" dirty="0" smtClean="0">
                <a:latin typeface="Calibri" pitchFamily="34" charset="0"/>
                <a:cs typeface="Arial" charset="0"/>
              </a:rPr>
              <a:t>Annual publications of births, deaths (including causes of death), marriages and divorces</a:t>
            </a:r>
          </a:p>
        </p:txBody>
      </p:sp>
    </p:spTree>
    <p:extLst>
      <p:ext uri="{BB962C8B-B14F-4D97-AF65-F5344CB8AC3E}">
        <p14:creationId xmlns:p14="http://schemas.microsoft.com/office/powerpoint/2010/main" val="60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221673" y="1280972"/>
            <a:ext cx="8488317" cy="4361506"/>
          </a:xfrm>
        </p:spPr>
        <p:txBody>
          <a:bodyPr lIns="0" tIns="0" rIns="0" bIns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  South Africa CRVS assessment undertaken in October 2014.</a:t>
            </a:r>
          </a:p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  Establishment of working groups; </a:t>
            </a:r>
          </a:p>
          <a:p>
            <a:pPr lvl="2" algn="l">
              <a:buFont typeface="Courier New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Steering committee.</a:t>
            </a:r>
          </a:p>
          <a:p>
            <a:pPr lvl="2" algn="l">
              <a:buFont typeface="Courier New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Technical Working group (TWG).</a:t>
            </a:r>
          </a:p>
          <a:p>
            <a:pPr lvl="2" algn="l">
              <a:buFont typeface="Courier New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Task teams (Lead by TWG).</a:t>
            </a:r>
          </a:p>
          <a:p>
            <a:pPr lvl="2" algn="l">
              <a:buFont typeface="Courier New" pitchFamily="49" charset="0"/>
              <a:buChar char="o"/>
            </a:pPr>
            <a:endParaRPr lang="en-GB" sz="15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  The assessment was lead by six departments involved in CRVS ;</a:t>
            </a:r>
            <a:endParaRPr lang="en-US" sz="2200" dirty="0" smtClean="0"/>
          </a:p>
          <a:p>
            <a:pPr lvl="1" algn="l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Department of Home Affairs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 Department of Health 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 Department of Justice and Correctional Services</a:t>
            </a:r>
          </a:p>
          <a:p>
            <a:pPr lvl="1" algn="l">
              <a:buFont typeface="Courier New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  Department of Basic Education (DBE); </a:t>
            </a:r>
          </a:p>
          <a:p>
            <a:pPr lvl="1" algn="l">
              <a:buFont typeface="Courier New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  The Presidency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 Statistics South Africa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 Technical support from UN agencies</a:t>
            </a:r>
          </a:p>
          <a:p>
            <a:pPr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  <a:buSzPct val="160000"/>
            </a:pPr>
            <a:endParaRPr lang="it-IT" sz="1600" dirty="0">
              <a:solidFill>
                <a:schemeClr val="tx1"/>
              </a:solidFill>
            </a:endParaRPr>
          </a:p>
          <a:p>
            <a:pPr marL="112950" algn="l">
              <a:lnSpc>
                <a:spcPts val="1340"/>
              </a:lnSpc>
              <a:spcBef>
                <a:spcPts val="0"/>
              </a:spcBef>
              <a:spcAft>
                <a:spcPts val="1200"/>
              </a:spcAft>
              <a:buClr>
                <a:srgbClr val="5CA33A"/>
              </a:buClr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571446" y="5642478"/>
            <a:ext cx="563487" cy="210810"/>
          </a:xfrm>
        </p:spPr>
        <p:txBody>
          <a:bodyPr/>
          <a:lstStyle/>
          <a:p>
            <a:pPr algn="ctr"/>
            <a:fld id="{4B2E8374-B2B6-FA41-B76C-76E759C1A258}" type="slidenum">
              <a:rPr lang="it-IT" smtClean="0"/>
              <a:pPr algn="ctr"/>
              <a:t>5</a:t>
            </a:fld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27700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5571688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571445" y="5571688"/>
            <a:ext cx="0" cy="317750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21673" y="221673"/>
            <a:ext cx="6664338" cy="8629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Background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+mn-lt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65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369" y="269619"/>
            <a:ext cx="9144001" cy="135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0000"/>
              <a:defRPr/>
            </a:pPr>
            <a:r>
              <a:rPr lang="en-ZA" sz="26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Goal</a:t>
            </a:r>
            <a:r>
              <a:rPr lang="en-ZA" sz="2600" b="1" dirty="0">
                <a:solidFill>
                  <a:srgbClr val="0070C0"/>
                </a:solidFill>
              </a:rPr>
              <a:t> </a:t>
            </a:r>
            <a:r>
              <a:rPr lang="en-ZA" sz="26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of</a:t>
            </a:r>
            <a:r>
              <a:rPr lang="en-ZA" sz="2600" b="1" dirty="0">
                <a:solidFill>
                  <a:srgbClr val="0070C0"/>
                </a:solidFill>
              </a:rPr>
              <a:t> </a:t>
            </a:r>
            <a:r>
              <a:rPr lang="en-ZA" sz="26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the</a:t>
            </a:r>
            <a:r>
              <a:rPr lang="en-ZA" sz="2600" b="1" dirty="0">
                <a:solidFill>
                  <a:srgbClr val="0070C0"/>
                </a:solidFill>
              </a:rPr>
              <a:t> </a:t>
            </a:r>
            <a:r>
              <a:rPr lang="en-ZA" sz="26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assessment</a:t>
            </a:r>
            <a:r>
              <a:rPr lang="en-ZA" sz="2600" b="1" dirty="0">
                <a:solidFill>
                  <a:srgbClr val="0070C0"/>
                </a:solidFill>
              </a:rPr>
              <a:t> </a:t>
            </a:r>
            <a:r>
              <a:rPr lang="en-ZA" sz="2600" b="1" dirty="0">
                <a:solidFill>
                  <a:schemeClr val="bg2">
                    <a:lumMod val="75000"/>
                  </a:schemeClr>
                </a:solidFill>
                <a:ea typeface="Open Sans"/>
                <a:cs typeface="Open Sans"/>
              </a:rPr>
              <a:t>:</a:t>
            </a:r>
            <a:r>
              <a:rPr lang="en-ZA" sz="2600" b="1" dirty="0">
                <a:solidFill>
                  <a:srgbClr val="0070C0"/>
                </a:solidFill>
              </a:rPr>
              <a:t> </a:t>
            </a:r>
          </a:p>
          <a:p>
            <a:pPr marL="0" lvl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0000"/>
              <a:defRPr/>
            </a:pPr>
            <a:endParaRPr lang="en-ZA" b="1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17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strengths and weaknesses in the current systems and </a:t>
            </a:r>
            <a:r>
              <a:rPr lang="en-US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GB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r>
              <a:rPr lang="en-GB" sz="17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strengthening South Africa’s CRVS systems</a:t>
            </a:r>
            <a:r>
              <a:rPr lang="en-GB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16370" y="1822557"/>
            <a:ext cx="9144000" cy="3997790"/>
            <a:chOff x="0" y="721731"/>
            <a:chExt cx="9144000" cy="4712175"/>
          </a:xfrm>
        </p:grpSpPr>
        <p:sp>
          <p:nvSpPr>
            <p:cNvPr id="4" name="Rectangle 3"/>
            <p:cNvSpPr/>
            <p:nvPr/>
          </p:nvSpPr>
          <p:spPr>
            <a:xfrm>
              <a:off x="1167130" y="963841"/>
              <a:ext cx="7812405" cy="72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700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Obtain information that will enhance overall performance of the CRVS system and influence the direction of development of the systems</a:t>
              </a:r>
              <a:endParaRPr lang="en-US" sz="1700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7130" y="1992206"/>
              <a:ext cx="7467600" cy="41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700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Establish an objective baseline that forms the basis for follow-up evaluations</a:t>
              </a:r>
              <a:endParaRPr lang="en-US" sz="1700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4897" y="2742411"/>
              <a:ext cx="7976870" cy="72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7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700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uild consensus around priority areas for CRVS system strengthening; and mobilise technical and financial support for the implementation of a national strategic plan</a:t>
              </a:r>
              <a:endParaRPr lang="en-US" sz="1700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0435" y="4693364"/>
              <a:ext cx="7589520" cy="72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7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700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ssist the government and partners to distinguish the key issues, and increase the use of CRVS records</a:t>
              </a:r>
              <a:endParaRPr lang="en-US" sz="17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2740" y="3889337"/>
              <a:ext cx="7284720" cy="72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</a:pPr>
              <a:r>
                <a:rPr lang="en-GB" sz="17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GB" sz="1700" dirty="0" smtClean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resent exceptional learning from peers and clients/users from the self-assessment process.</a:t>
              </a:r>
              <a:endParaRPr lang="en-US" sz="1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721731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33680" y="904240"/>
              <a:ext cx="741680" cy="741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098" name="Picture 2" descr="http://www.iconsdb.com/icons/preview/green/seo-performance-xxl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961389"/>
              <a:ext cx="545465" cy="545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233680" y="1767840"/>
              <a:ext cx="741680" cy="741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4640" y="2214880"/>
              <a:ext cx="589280" cy="0"/>
            </a:xfrm>
            <a:prstGeom prst="line">
              <a:avLst/>
            </a:prstGeom>
            <a:ln w="34925">
              <a:solidFill>
                <a:srgbClr val="9C94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83948" y="2760255"/>
              <a:ext cx="741680" cy="8064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67126" y="4692226"/>
              <a:ext cx="741680" cy="741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33680" y="3793988"/>
              <a:ext cx="741680" cy="741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lowchart: Delay 5"/>
            <p:cNvSpPr/>
            <p:nvPr/>
          </p:nvSpPr>
          <p:spPr>
            <a:xfrm rot="16200000">
              <a:off x="317955" y="3241698"/>
              <a:ext cx="170173" cy="170173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ZA" sz="1400" dirty="0" smtClean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43"/>
            <p:cNvGrpSpPr/>
            <p:nvPr/>
          </p:nvGrpSpPr>
          <p:grpSpPr>
            <a:xfrm>
              <a:off x="516115" y="2834357"/>
              <a:ext cx="193319" cy="329137"/>
              <a:chOff x="840908" y="-2437706"/>
              <a:chExt cx="698269" cy="118884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47485" y="-2437706"/>
                <a:ext cx="515390" cy="5153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28600" tIns="228600" rIns="228600" bIns="228600" rtlCol="0" anchor="ctr">
                <a:noAutofit/>
              </a:bodyPr>
              <a:lstStyle/>
              <a:p>
                <a:pPr algn="ctr"/>
                <a:endParaRPr lang="en-ZA" sz="1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Flowchart: Delay 52"/>
              <p:cNvSpPr/>
              <p:nvPr/>
            </p:nvSpPr>
            <p:spPr>
              <a:xfrm rot="16200000">
                <a:off x="840909" y="-1947128"/>
                <a:ext cx="698267" cy="698269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28600" tIns="228600" rIns="228600" bIns="228600" rtlCol="0" anchor="ctr">
                <a:noAutofit/>
              </a:bodyPr>
              <a:lstStyle/>
              <a:p>
                <a:pPr algn="ctr"/>
                <a:endParaRPr lang="en-ZA" sz="1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4104" name="Picture 8" descr="http://www.clker.com/cliparts/s/1/v/q/p/N/black-check-mark-hi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9" y="3066835"/>
              <a:ext cx="352425" cy="3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publichealth.ro/wp-content/uploads/2013/11/icon_13647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13" y="3856709"/>
              <a:ext cx="540324" cy="540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://www.iconsdb.com/icons/preview/green/seo-performance-xxl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33" y="4790333"/>
              <a:ext cx="545465" cy="545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Oval 28"/>
          <p:cNvSpPr/>
          <p:nvPr/>
        </p:nvSpPr>
        <p:spPr>
          <a:xfrm>
            <a:off x="448057" y="3901380"/>
            <a:ext cx="142688" cy="1485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ZA" sz="1400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4091" y="3143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The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ssessment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process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28725"/>
            <a:ext cx="8712200" cy="4343400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000" dirty="0" smtClean="0"/>
              <a:t>A qualitative study (Self assessment).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000" dirty="0" smtClean="0"/>
              <a:t>Data collection was undertaken with all 9 provinces (two areas each).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000" dirty="0" smtClean="0"/>
              <a:t>Desk review:</a:t>
            </a:r>
          </a:p>
          <a:p>
            <a:pPr marL="1257300" lvl="2" indent="-342900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dirty="0" smtClean="0"/>
              <a:t>Literature on current CRVS status</a:t>
            </a:r>
          </a:p>
          <a:p>
            <a:pPr marL="1257300" lvl="2" indent="-342900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dirty="0" smtClean="0"/>
              <a:t>A comprehensive review of the policy and legal environment for CRVS in the country </a:t>
            </a:r>
            <a:r>
              <a:rPr lang="en-US" altLang="en-US" dirty="0" smtClean="0"/>
              <a:t>by legal team from three lead departments.</a:t>
            </a:r>
            <a:endParaRPr lang="en-GB" altLang="en-US" dirty="0" smtClean="0"/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000" noProof="0" dirty="0" smtClean="0"/>
              <a:t>Data p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rocessing and analysis undertaken by the Technical Working Group (TWG). </a:t>
            </a:r>
          </a:p>
          <a:p>
            <a:pPr marL="800100" marR="0" lvl="1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en-US" sz="2000" dirty="0" smtClean="0"/>
              <a:t>Report writing by a small sub-group of TWG.</a:t>
            </a:r>
          </a:p>
        </p:txBody>
      </p:sp>
    </p:spTree>
    <p:extLst>
      <p:ext uri="{BB962C8B-B14F-4D97-AF65-F5344CB8AC3E}">
        <p14:creationId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6016" y="3619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Way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Open Sans"/>
                <a:cs typeface="Open Sans"/>
              </a:rPr>
              <a:t>forward: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90625"/>
            <a:ext cx="8712200" cy="4343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Report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external review.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Reconstitution of the CRVS teams in preparation for the strategic plan.</a:t>
            </a:r>
            <a:endParaRPr lang="en-GB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en-US" sz="2400" dirty="0" smtClean="0"/>
              <a:t>Communication of results to key stakeholders.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US" altLang="en-US" sz="2400" dirty="0" smtClean="0"/>
              <a:t>Advocacy for better support from national CRVS partners.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Mobilise for dedicated resources to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 the process.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26541" y="323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Achievements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28700"/>
            <a:ext cx="8712200" cy="4343400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dirty="0" smtClean="0"/>
              <a:t>CRVS report </a:t>
            </a:r>
            <a:r>
              <a:rPr lang="en-US" sz="1700" dirty="0" smtClean="0"/>
              <a:t>finalised 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dirty="0" smtClean="0"/>
              <a:t>Improved communication and coordination between government and NGO with CRVS interest.  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dirty="0" smtClean="0"/>
              <a:t>Creation of a working group to undertake review of the DNF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dirty="0" smtClean="0"/>
              <a:t>Legislative reform introduced to improve civil registration, e.g.  </a:t>
            </a:r>
            <a:r>
              <a:rPr lang="en-US" altLang="en-US" sz="1700" i="1" dirty="0" smtClean="0"/>
              <a:t>introduction of punitive measures for late registration of births.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altLang="en-US" sz="17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–public partnership in deliver of services</a:t>
            </a:r>
            <a:r>
              <a:rPr lang="en-US" altLang="en-US" sz="1700" i="1" dirty="0" smtClean="0"/>
              <a:t> e.g.</a:t>
            </a:r>
            <a:r>
              <a:rPr kumimoji="0" lang="en-US" altLang="en-US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 for smart ID through banks.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dirty="0" smtClean="0"/>
              <a:t>Introduction of electronic data acquisition from Department of Home Affairs </a:t>
            </a:r>
            <a:endParaRPr kumimoji="0" lang="en-US" altLang="en-US" sz="17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1700" noProof="0" dirty="0" smtClean="0"/>
              <a:t>Consistent publication of Births, deaths and marriages data based on civil registration data:</a:t>
            </a:r>
            <a:endParaRPr kumimoji="0" lang="en-US" altLang="en-US" sz="17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985</Words>
  <Application>Microsoft Office PowerPoint</Application>
  <PresentationFormat>On-screen Show (4:3)</PresentationFormat>
  <Paragraphs>214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assessment process </vt:lpstr>
      <vt:lpstr>Way forward:</vt:lpstr>
      <vt:lpstr>Achievements</vt:lpstr>
      <vt:lpstr>PowerPoint Presentation</vt:lpstr>
      <vt:lpstr>PowerPoint Presentation</vt:lpstr>
      <vt:lpstr>Hot and cold spots for transport accidents by sex</vt:lpstr>
      <vt:lpstr>Challenges</vt:lpstr>
      <vt:lpstr>PowerPoint Presentation</vt:lpstr>
      <vt:lpstr>Thank You</vt:lpstr>
    </vt:vector>
  </TitlesOfParts>
  <Company>vuyokazis@statssa.gov.za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Vuyokazi Sodo</dc:creator>
  <cp:lastModifiedBy>Nwabisa C.P. Maya</cp:lastModifiedBy>
  <cp:revision>156</cp:revision>
  <dcterms:created xsi:type="dcterms:W3CDTF">2016-10-06T09:13:58Z</dcterms:created>
  <dcterms:modified xsi:type="dcterms:W3CDTF">2016-10-29T09:56:14Z</dcterms:modified>
</cp:coreProperties>
</file>