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256" r:id="rId2"/>
    <p:sldId id="261" r:id="rId3"/>
    <p:sldId id="265" r:id="rId4"/>
    <p:sldId id="266" r:id="rId5"/>
    <p:sldId id="267" r:id="rId6"/>
    <p:sldId id="268" r:id="rId7"/>
    <p:sldId id="283" r:id="rId8"/>
    <p:sldId id="269" r:id="rId9"/>
    <p:sldId id="270" r:id="rId10"/>
    <p:sldId id="284" r:id="rId11"/>
    <p:sldId id="271" r:id="rId12"/>
    <p:sldId id="272" r:id="rId13"/>
    <p:sldId id="273" r:id="rId14"/>
    <p:sldId id="274" r:id="rId15"/>
    <p:sldId id="275" r:id="rId16"/>
    <p:sldId id="276" r:id="rId17"/>
    <p:sldId id="277" r:id="rId18"/>
    <p:sldId id="278" r:id="rId19"/>
    <p:sldId id="281" r:id="rId20"/>
    <p:sldId id="279" r:id="rId21"/>
    <p:sldId id="280"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5" d="100"/>
          <a:sy n="75" d="100"/>
        </p:scale>
        <p:origin x="-1224" y="7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EB68A02-C5A7-441E-B3B4-1278A3629AEC}" type="doc">
      <dgm:prSet loTypeId="urn:microsoft.com/office/officeart/2005/8/layout/funnel1" loCatId="relationship" qsTypeId="urn:microsoft.com/office/officeart/2005/8/quickstyle/simple1" qsCatId="simple" csTypeId="urn:microsoft.com/office/officeart/2005/8/colors/accent1_2" csCatId="accent1" phldr="1"/>
      <dgm:spPr/>
      <dgm:t>
        <a:bodyPr/>
        <a:lstStyle/>
        <a:p>
          <a:endParaRPr lang="fr-FR"/>
        </a:p>
      </dgm:t>
    </dgm:pt>
    <dgm:pt modelId="{AA0CCB88-FA3B-4A58-B5D7-723409968334}">
      <dgm:prSet phldrT="[Text]" custT="1">
        <dgm:style>
          <a:lnRef idx="1">
            <a:schemeClr val="accent5"/>
          </a:lnRef>
          <a:fillRef idx="3">
            <a:schemeClr val="accent5"/>
          </a:fillRef>
          <a:effectRef idx="2">
            <a:schemeClr val="accent5"/>
          </a:effectRef>
          <a:fontRef idx="minor">
            <a:schemeClr val="lt1"/>
          </a:fontRef>
        </dgm:style>
      </dgm:prSet>
      <dgm:spPr/>
      <dgm:t>
        <a:bodyPr/>
        <a:lstStyle/>
        <a:p>
          <a:r>
            <a:rPr lang="fr-FR" sz="1200" b="1" dirty="0" smtClean="0">
              <a:solidFill>
                <a:schemeClr val="tx1"/>
              </a:solidFill>
            </a:rPr>
            <a:t>Administration data</a:t>
          </a:r>
          <a:endParaRPr lang="fr-FR" sz="1200" b="1" dirty="0">
            <a:solidFill>
              <a:schemeClr val="tx1"/>
            </a:solidFill>
          </a:endParaRPr>
        </a:p>
      </dgm:t>
    </dgm:pt>
    <dgm:pt modelId="{BEC935A9-028D-4899-8964-71B5DB33CE4E}" type="parTrans" cxnId="{ED282052-A353-4DE1-9DE9-A53B631F1D60}">
      <dgm:prSet/>
      <dgm:spPr/>
      <dgm:t>
        <a:bodyPr/>
        <a:lstStyle/>
        <a:p>
          <a:endParaRPr lang="fr-FR"/>
        </a:p>
      </dgm:t>
    </dgm:pt>
    <dgm:pt modelId="{6B5C73EA-3F5C-4A69-A8CC-C27836E29395}" type="sibTrans" cxnId="{ED282052-A353-4DE1-9DE9-A53B631F1D60}">
      <dgm:prSet/>
      <dgm:spPr/>
      <dgm:t>
        <a:bodyPr/>
        <a:lstStyle/>
        <a:p>
          <a:endParaRPr lang="fr-FR"/>
        </a:p>
      </dgm:t>
    </dgm:pt>
    <dgm:pt modelId="{4C64358A-9483-4A84-803C-1CC428C1BF85}">
      <dgm:prSet phldrT="[Text]" custT="1">
        <dgm:style>
          <a:lnRef idx="0">
            <a:schemeClr val="accent1"/>
          </a:lnRef>
          <a:fillRef idx="3">
            <a:schemeClr val="accent1"/>
          </a:fillRef>
          <a:effectRef idx="3">
            <a:schemeClr val="accent1"/>
          </a:effectRef>
          <a:fontRef idx="minor">
            <a:schemeClr val="lt1"/>
          </a:fontRef>
        </dgm:style>
      </dgm:prSet>
      <dgm:spPr/>
      <dgm:t>
        <a:bodyPr/>
        <a:lstStyle/>
        <a:p>
          <a:r>
            <a:rPr lang="fr-FR" sz="1200" b="1" dirty="0" smtClean="0">
              <a:solidFill>
                <a:schemeClr val="tx1"/>
              </a:solidFill>
            </a:rPr>
            <a:t>Social </a:t>
          </a:r>
          <a:r>
            <a:rPr lang="fr-FR" sz="1200" b="1" dirty="0" err="1" smtClean="0">
              <a:solidFill>
                <a:schemeClr val="tx1"/>
              </a:solidFill>
            </a:rPr>
            <a:t>security</a:t>
          </a:r>
          <a:r>
            <a:rPr lang="fr-FR" sz="1200" b="1" dirty="0" smtClean="0">
              <a:solidFill>
                <a:schemeClr val="tx1"/>
              </a:solidFill>
            </a:rPr>
            <a:t> data</a:t>
          </a:r>
          <a:endParaRPr lang="fr-FR" sz="1200" b="1" dirty="0">
            <a:solidFill>
              <a:schemeClr val="tx1"/>
            </a:solidFill>
          </a:endParaRPr>
        </a:p>
      </dgm:t>
    </dgm:pt>
    <dgm:pt modelId="{C641A33E-20C7-441A-AF55-B92F7C9E8D84}" type="parTrans" cxnId="{B32C2A7C-729F-41EE-B2DA-00708659020C}">
      <dgm:prSet/>
      <dgm:spPr/>
      <dgm:t>
        <a:bodyPr/>
        <a:lstStyle/>
        <a:p>
          <a:endParaRPr lang="fr-FR"/>
        </a:p>
      </dgm:t>
    </dgm:pt>
    <dgm:pt modelId="{9B4BDED7-4C7F-478B-9AF1-7571E997EF95}" type="sibTrans" cxnId="{B32C2A7C-729F-41EE-B2DA-00708659020C}">
      <dgm:prSet/>
      <dgm:spPr/>
      <dgm:t>
        <a:bodyPr/>
        <a:lstStyle/>
        <a:p>
          <a:endParaRPr lang="fr-FR"/>
        </a:p>
      </dgm:t>
    </dgm:pt>
    <dgm:pt modelId="{65084350-28C5-4BE7-8681-39124F1A9721}">
      <dgm:prSet phldrT="[Text]">
        <dgm:style>
          <a:lnRef idx="0">
            <a:schemeClr val="accent3"/>
          </a:lnRef>
          <a:fillRef idx="3">
            <a:schemeClr val="accent3"/>
          </a:fillRef>
          <a:effectRef idx="3">
            <a:schemeClr val="accent3"/>
          </a:effectRef>
          <a:fontRef idx="minor">
            <a:schemeClr val="lt1"/>
          </a:fontRef>
        </dgm:style>
      </dgm:prSet>
      <dgm:spPr/>
      <dgm:t>
        <a:bodyPr/>
        <a:lstStyle/>
        <a:p>
          <a:r>
            <a:rPr lang="fr-FR" b="1" dirty="0" err="1" smtClean="0">
              <a:solidFill>
                <a:schemeClr val="tx1"/>
              </a:solidFill>
            </a:rPr>
            <a:t>Demographic</a:t>
          </a:r>
          <a:r>
            <a:rPr lang="fr-FR" b="1" dirty="0" smtClean="0">
              <a:solidFill>
                <a:schemeClr val="tx1"/>
              </a:solidFill>
            </a:rPr>
            <a:t> </a:t>
          </a:r>
          <a:r>
            <a:rPr lang="fr-FR" b="1" dirty="0" err="1" smtClean="0">
              <a:solidFill>
                <a:schemeClr val="tx1"/>
              </a:solidFill>
            </a:rPr>
            <a:t>census</a:t>
          </a:r>
          <a:r>
            <a:rPr lang="fr-FR" b="1" dirty="0" smtClean="0">
              <a:solidFill>
                <a:schemeClr val="tx1"/>
              </a:solidFill>
            </a:rPr>
            <a:t>, </a:t>
          </a:r>
          <a:r>
            <a:rPr lang="fr-FR" b="1" dirty="0" err="1" smtClean="0">
              <a:solidFill>
                <a:schemeClr val="tx1"/>
              </a:solidFill>
            </a:rPr>
            <a:t>estimates</a:t>
          </a:r>
          <a:endParaRPr lang="fr-FR" b="1" dirty="0">
            <a:solidFill>
              <a:schemeClr val="tx1"/>
            </a:solidFill>
          </a:endParaRPr>
        </a:p>
      </dgm:t>
    </dgm:pt>
    <dgm:pt modelId="{1D15217F-519A-4C24-AC34-303C2117F7C6}" type="parTrans" cxnId="{ECA744C8-5C29-4C4D-955B-BD81644A2BBE}">
      <dgm:prSet/>
      <dgm:spPr/>
      <dgm:t>
        <a:bodyPr/>
        <a:lstStyle/>
        <a:p>
          <a:endParaRPr lang="fr-FR"/>
        </a:p>
      </dgm:t>
    </dgm:pt>
    <dgm:pt modelId="{9736C58D-0DA8-48F7-B495-AF5390DB5758}" type="sibTrans" cxnId="{ECA744C8-5C29-4C4D-955B-BD81644A2BBE}">
      <dgm:prSet/>
      <dgm:spPr/>
      <dgm:t>
        <a:bodyPr/>
        <a:lstStyle/>
        <a:p>
          <a:endParaRPr lang="fr-FR"/>
        </a:p>
      </dgm:t>
    </dgm:pt>
    <dgm:pt modelId="{139D7901-3B49-4170-A311-41A42B618DB7}">
      <dgm:prSet phldrT="[Text]">
        <dgm:style>
          <a:lnRef idx="0">
            <a:schemeClr val="accent1"/>
          </a:lnRef>
          <a:fillRef idx="3">
            <a:schemeClr val="accent1"/>
          </a:fillRef>
          <a:effectRef idx="3">
            <a:schemeClr val="accent1"/>
          </a:effectRef>
          <a:fontRef idx="minor">
            <a:schemeClr val="lt1"/>
          </a:fontRef>
        </dgm:style>
      </dgm:prSet>
      <dgm:spPr/>
      <dgm:t>
        <a:bodyPr/>
        <a:lstStyle/>
        <a:p>
          <a:r>
            <a:rPr lang="fr-FR" b="1" dirty="0" smtClean="0"/>
            <a:t>Informal </a:t>
          </a:r>
          <a:r>
            <a:rPr lang="fr-FR" b="1" dirty="0" err="1" smtClean="0"/>
            <a:t>sector</a:t>
          </a:r>
          <a:endParaRPr lang="fr-FR" b="1" dirty="0"/>
        </a:p>
      </dgm:t>
    </dgm:pt>
    <dgm:pt modelId="{7A414A7D-466D-481B-BC36-4F710B02354B}" type="parTrans" cxnId="{5177EE09-05C0-49BA-9E4A-F65EE34B6710}">
      <dgm:prSet/>
      <dgm:spPr/>
      <dgm:t>
        <a:bodyPr/>
        <a:lstStyle/>
        <a:p>
          <a:endParaRPr lang="fr-FR"/>
        </a:p>
      </dgm:t>
    </dgm:pt>
    <dgm:pt modelId="{FBE33EC1-19C8-419D-ADD5-81B30450C8AC}" type="sibTrans" cxnId="{5177EE09-05C0-49BA-9E4A-F65EE34B6710}">
      <dgm:prSet/>
      <dgm:spPr/>
      <dgm:t>
        <a:bodyPr/>
        <a:lstStyle/>
        <a:p>
          <a:endParaRPr lang="fr-FR"/>
        </a:p>
      </dgm:t>
    </dgm:pt>
    <dgm:pt modelId="{5E81D342-4CAA-455E-BA41-FA1F0BE5028F}" type="pres">
      <dgm:prSet presAssocID="{2EB68A02-C5A7-441E-B3B4-1278A3629AEC}" presName="Name0" presStyleCnt="0">
        <dgm:presLayoutVars>
          <dgm:chMax val="4"/>
          <dgm:resizeHandles val="exact"/>
        </dgm:presLayoutVars>
      </dgm:prSet>
      <dgm:spPr/>
      <dgm:t>
        <a:bodyPr/>
        <a:lstStyle/>
        <a:p>
          <a:endParaRPr lang="fr-FR"/>
        </a:p>
      </dgm:t>
    </dgm:pt>
    <dgm:pt modelId="{ED19413F-B6CE-4E34-A66E-8C0129D048FF}" type="pres">
      <dgm:prSet presAssocID="{2EB68A02-C5A7-441E-B3B4-1278A3629AEC}" presName="ellipse" presStyleLbl="trBgShp" presStyleIdx="0" presStyleCnt="1"/>
      <dgm:spPr/>
    </dgm:pt>
    <dgm:pt modelId="{EA3D1F84-37F2-43C5-9B62-079375BB3CC1}" type="pres">
      <dgm:prSet presAssocID="{2EB68A02-C5A7-441E-B3B4-1278A3629AEC}" presName="arrow1" presStyleLbl="fgShp" presStyleIdx="0" presStyleCnt="1"/>
      <dgm:spPr/>
    </dgm:pt>
    <dgm:pt modelId="{5655342F-3C94-4CA3-A94F-4ECB7720C613}" type="pres">
      <dgm:prSet presAssocID="{2EB68A02-C5A7-441E-B3B4-1278A3629AEC}" presName="rectangle" presStyleLbl="revTx" presStyleIdx="0" presStyleCnt="1" custScaleY="79689">
        <dgm:presLayoutVars>
          <dgm:bulletEnabled val="1"/>
        </dgm:presLayoutVars>
      </dgm:prSet>
      <dgm:spPr/>
      <dgm:t>
        <a:bodyPr/>
        <a:lstStyle/>
        <a:p>
          <a:endParaRPr lang="fr-FR"/>
        </a:p>
      </dgm:t>
    </dgm:pt>
    <dgm:pt modelId="{6385E89C-28BD-4913-9C0F-3A65F33CF2DE}" type="pres">
      <dgm:prSet presAssocID="{4C64358A-9483-4A84-803C-1CC428C1BF85}" presName="item1" presStyleLbl="node1" presStyleIdx="0" presStyleCnt="3">
        <dgm:presLayoutVars>
          <dgm:bulletEnabled val="1"/>
        </dgm:presLayoutVars>
      </dgm:prSet>
      <dgm:spPr/>
      <dgm:t>
        <a:bodyPr/>
        <a:lstStyle/>
        <a:p>
          <a:endParaRPr lang="fr-FR"/>
        </a:p>
      </dgm:t>
    </dgm:pt>
    <dgm:pt modelId="{24476B98-BC9E-42F5-AFCF-13E4D38FD2E7}" type="pres">
      <dgm:prSet presAssocID="{65084350-28C5-4BE7-8681-39124F1A9721}" presName="item2" presStyleLbl="node1" presStyleIdx="1" presStyleCnt="3">
        <dgm:presLayoutVars>
          <dgm:bulletEnabled val="1"/>
        </dgm:presLayoutVars>
      </dgm:prSet>
      <dgm:spPr/>
      <dgm:t>
        <a:bodyPr/>
        <a:lstStyle/>
        <a:p>
          <a:endParaRPr lang="fr-FR"/>
        </a:p>
      </dgm:t>
    </dgm:pt>
    <dgm:pt modelId="{CBB2780C-F0BB-463F-AE2C-21F71483BC58}" type="pres">
      <dgm:prSet presAssocID="{139D7901-3B49-4170-A311-41A42B618DB7}" presName="item3" presStyleLbl="node1" presStyleIdx="2" presStyleCnt="3" custScaleX="113327">
        <dgm:presLayoutVars>
          <dgm:bulletEnabled val="1"/>
        </dgm:presLayoutVars>
      </dgm:prSet>
      <dgm:spPr/>
      <dgm:t>
        <a:bodyPr/>
        <a:lstStyle/>
        <a:p>
          <a:endParaRPr lang="fr-FR"/>
        </a:p>
      </dgm:t>
    </dgm:pt>
    <dgm:pt modelId="{B70F68D7-E53A-41FE-B2B4-7561E7AD6B5B}" type="pres">
      <dgm:prSet presAssocID="{2EB68A02-C5A7-441E-B3B4-1278A3629AEC}" presName="funnel" presStyleLbl="trAlignAcc1" presStyleIdx="0" presStyleCnt="1" custLinFactNeighborX="935" custLinFactNeighborY="2715"/>
      <dgm:spPr/>
    </dgm:pt>
  </dgm:ptLst>
  <dgm:cxnLst>
    <dgm:cxn modelId="{ED282052-A353-4DE1-9DE9-A53B631F1D60}" srcId="{2EB68A02-C5A7-441E-B3B4-1278A3629AEC}" destId="{AA0CCB88-FA3B-4A58-B5D7-723409968334}" srcOrd="0" destOrd="0" parTransId="{BEC935A9-028D-4899-8964-71B5DB33CE4E}" sibTransId="{6B5C73EA-3F5C-4A69-A8CC-C27836E29395}"/>
    <dgm:cxn modelId="{ECA744C8-5C29-4C4D-955B-BD81644A2BBE}" srcId="{2EB68A02-C5A7-441E-B3B4-1278A3629AEC}" destId="{65084350-28C5-4BE7-8681-39124F1A9721}" srcOrd="2" destOrd="0" parTransId="{1D15217F-519A-4C24-AC34-303C2117F7C6}" sibTransId="{9736C58D-0DA8-48F7-B495-AF5390DB5758}"/>
    <dgm:cxn modelId="{5177EE09-05C0-49BA-9E4A-F65EE34B6710}" srcId="{2EB68A02-C5A7-441E-B3B4-1278A3629AEC}" destId="{139D7901-3B49-4170-A311-41A42B618DB7}" srcOrd="3" destOrd="0" parTransId="{7A414A7D-466D-481B-BC36-4F710B02354B}" sibTransId="{FBE33EC1-19C8-419D-ADD5-81B30450C8AC}"/>
    <dgm:cxn modelId="{A6F87ACC-0C34-4906-B940-8AA99005AEE8}" type="presOf" srcId="{139D7901-3B49-4170-A311-41A42B618DB7}" destId="{5655342F-3C94-4CA3-A94F-4ECB7720C613}" srcOrd="0" destOrd="0" presId="urn:microsoft.com/office/officeart/2005/8/layout/funnel1"/>
    <dgm:cxn modelId="{16DEDFB3-6F79-43BB-B419-68BA2A7E4FEA}" type="presOf" srcId="{2EB68A02-C5A7-441E-B3B4-1278A3629AEC}" destId="{5E81D342-4CAA-455E-BA41-FA1F0BE5028F}" srcOrd="0" destOrd="0" presId="urn:microsoft.com/office/officeart/2005/8/layout/funnel1"/>
    <dgm:cxn modelId="{17B8C03E-C78F-46B2-B5A9-1A2392F316F5}" type="presOf" srcId="{65084350-28C5-4BE7-8681-39124F1A9721}" destId="{6385E89C-28BD-4913-9C0F-3A65F33CF2DE}" srcOrd="0" destOrd="0" presId="urn:microsoft.com/office/officeart/2005/8/layout/funnel1"/>
    <dgm:cxn modelId="{A84A791E-C1F4-4183-808F-BA3BB9FC1667}" type="presOf" srcId="{4C64358A-9483-4A84-803C-1CC428C1BF85}" destId="{24476B98-BC9E-42F5-AFCF-13E4D38FD2E7}" srcOrd="0" destOrd="0" presId="urn:microsoft.com/office/officeart/2005/8/layout/funnel1"/>
    <dgm:cxn modelId="{B32C2A7C-729F-41EE-B2DA-00708659020C}" srcId="{2EB68A02-C5A7-441E-B3B4-1278A3629AEC}" destId="{4C64358A-9483-4A84-803C-1CC428C1BF85}" srcOrd="1" destOrd="0" parTransId="{C641A33E-20C7-441A-AF55-B92F7C9E8D84}" sibTransId="{9B4BDED7-4C7F-478B-9AF1-7571E997EF95}"/>
    <dgm:cxn modelId="{F05E60B6-A079-4570-8204-9B693F172409}" type="presOf" srcId="{AA0CCB88-FA3B-4A58-B5D7-723409968334}" destId="{CBB2780C-F0BB-463F-AE2C-21F71483BC58}" srcOrd="0" destOrd="0" presId="urn:microsoft.com/office/officeart/2005/8/layout/funnel1"/>
    <dgm:cxn modelId="{930D9AAB-E55A-4256-9D04-202B777FAF7F}" type="presParOf" srcId="{5E81D342-4CAA-455E-BA41-FA1F0BE5028F}" destId="{ED19413F-B6CE-4E34-A66E-8C0129D048FF}" srcOrd="0" destOrd="0" presId="urn:microsoft.com/office/officeart/2005/8/layout/funnel1"/>
    <dgm:cxn modelId="{4C3BBD76-B392-4CEC-B381-32B21B5F6A1F}" type="presParOf" srcId="{5E81D342-4CAA-455E-BA41-FA1F0BE5028F}" destId="{EA3D1F84-37F2-43C5-9B62-079375BB3CC1}" srcOrd="1" destOrd="0" presId="urn:microsoft.com/office/officeart/2005/8/layout/funnel1"/>
    <dgm:cxn modelId="{52DC7735-C9E5-4ADA-8EAE-7AF19F7E5279}" type="presParOf" srcId="{5E81D342-4CAA-455E-BA41-FA1F0BE5028F}" destId="{5655342F-3C94-4CA3-A94F-4ECB7720C613}" srcOrd="2" destOrd="0" presId="urn:microsoft.com/office/officeart/2005/8/layout/funnel1"/>
    <dgm:cxn modelId="{2317F3A8-93EF-4444-8000-1E02D5CDF890}" type="presParOf" srcId="{5E81D342-4CAA-455E-BA41-FA1F0BE5028F}" destId="{6385E89C-28BD-4913-9C0F-3A65F33CF2DE}" srcOrd="3" destOrd="0" presId="urn:microsoft.com/office/officeart/2005/8/layout/funnel1"/>
    <dgm:cxn modelId="{46D232DB-E6B1-48F5-B2A5-356E3A1C30BD}" type="presParOf" srcId="{5E81D342-4CAA-455E-BA41-FA1F0BE5028F}" destId="{24476B98-BC9E-42F5-AFCF-13E4D38FD2E7}" srcOrd="4" destOrd="0" presId="urn:microsoft.com/office/officeart/2005/8/layout/funnel1"/>
    <dgm:cxn modelId="{2EF6F11A-A139-4A52-8DB4-AFE8F410B698}" type="presParOf" srcId="{5E81D342-4CAA-455E-BA41-FA1F0BE5028F}" destId="{CBB2780C-F0BB-463F-AE2C-21F71483BC58}" srcOrd="5" destOrd="0" presId="urn:microsoft.com/office/officeart/2005/8/layout/funnel1"/>
    <dgm:cxn modelId="{EF061055-12FB-4A8D-8D7A-E9FEBDCB8D9B}" type="presParOf" srcId="{5E81D342-4CAA-455E-BA41-FA1F0BE5028F}" destId="{B70F68D7-E53A-41FE-B2B4-7561E7AD6B5B}" srcOrd="6"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E565296-4354-43F6-BA44-26EEBAED340B}" type="doc">
      <dgm:prSet loTypeId="urn:microsoft.com/office/officeart/2005/8/layout/funnel1" loCatId="process" qsTypeId="urn:microsoft.com/office/officeart/2005/8/quickstyle/3d1" qsCatId="3D" csTypeId="urn:microsoft.com/office/officeart/2005/8/colors/accent1_2" csCatId="accent1" phldr="1"/>
      <dgm:spPr/>
      <dgm:t>
        <a:bodyPr/>
        <a:lstStyle/>
        <a:p>
          <a:endParaRPr lang="fr-FR"/>
        </a:p>
      </dgm:t>
    </dgm:pt>
    <dgm:pt modelId="{D49A866A-4E6A-41B5-9B9E-713E6F2E5654}">
      <dgm:prSet phldrT="[Text]"/>
      <dgm:spPr/>
      <dgm:t>
        <a:bodyPr/>
        <a:lstStyle/>
        <a:p>
          <a:r>
            <a:rPr lang="fr-FR" dirty="0" smtClean="0"/>
            <a:t>Labour matrix</a:t>
          </a:r>
          <a:endParaRPr lang="fr-FR" dirty="0"/>
        </a:p>
      </dgm:t>
    </dgm:pt>
    <dgm:pt modelId="{538C9A55-376D-42B1-8E6D-8D988905D0FA}" type="parTrans" cxnId="{F9F81616-493A-4251-AB42-2D416A650D8E}">
      <dgm:prSet/>
      <dgm:spPr/>
      <dgm:t>
        <a:bodyPr/>
        <a:lstStyle/>
        <a:p>
          <a:endParaRPr lang="fr-FR"/>
        </a:p>
      </dgm:t>
    </dgm:pt>
    <dgm:pt modelId="{7DE412B6-7B5A-4415-B6A8-FB9F05CCA8A2}" type="sibTrans" cxnId="{F9F81616-493A-4251-AB42-2D416A650D8E}">
      <dgm:prSet/>
      <dgm:spPr/>
      <dgm:t>
        <a:bodyPr/>
        <a:lstStyle/>
        <a:p>
          <a:endParaRPr lang="fr-FR"/>
        </a:p>
      </dgm:t>
    </dgm:pt>
    <dgm:pt modelId="{C55ABE77-6860-4E91-8305-C17166CA4A14}">
      <dgm:prSet phldrT="[Text]">
        <dgm:style>
          <a:lnRef idx="0">
            <a:schemeClr val="accent1"/>
          </a:lnRef>
          <a:fillRef idx="3">
            <a:schemeClr val="accent1"/>
          </a:fillRef>
          <a:effectRef idx="3">
            <a:schemeClr val="accent1"/>
          </a:effectRef>
          <a:fontRef idx="minor">
            <a:schemeClr val="lt1"/>
          </a:fontRef>
        </dgm:style>
      </dgm:prSet>
      <dgm:spPr>
        <a:noFill/>
        <a:effectLst>
          <a:outerShdw blurRad="190500" dist="279400" dir="7560000" rotWithShape="0">
            <a:srgbClr val="000000">
              <a:alpha val="35000"/>
            </a:srgbClr>
          </a:outerShdw>
        </a:effectLst>
        <a:scene3d>
          <a:camera prst="orthographicFront">
            <a:rot lat="0" lon="0" rev="0"/>
          </a:camera>
          <a:lightRig rig="threePt" dir="t"/>
        </a:scene3d>
        <a:sp3d prstMaterial="metal">
          <a:bevelT w="63500" h="25400"/>
        </a:sp3d>
      </dgm:spPr>
      <dgm:t>
        <a:bodyPr/>
        <a:lstStyle/>
        <a:p>
          <a:endParaRPr lang="fr-FR" dirty="0"/>
        </a:p>
      </dgm:t>
    </dgm:pt>
    <dgm:pt modelId="{0D02A091-650E-4145-8C6A-0D4A09DD8734}" type="sibTrans" cxnId="{05060502-F392-4109-B1C4-D6C5AF2FD5CF}">
      <dgm:prSet/>
      <dgm:spPr/>
      <dgm:t>
        <a:bodyPr/>
        <a:lstStyle/>
        <a:p>
          <a:endParaRPr lang="fr-FR"/>
        </a:p>
      </dgm:t>
    </dgm:pt>
    <dgm:pt modelId="{1F6F9144-36E7-4E1A-B00D-7E8AA7ABA15E}" type="parTrans" cxnId="{05060502-F392-4109-B1C4-D6C5AF2FD5CF}">
      <dgm:prSet/>
      <dgm:spPr/>
      <dgm:t>
        <a:bodyPr/>
        <a:lstStyle/>
        <a:p>
          <a:endParaRPr lang="fr-FR"/>
        </a:p>
      </dgm:t>
    </dgm:pt>
    <dgm:pt modelId="{B2C2AF8D-08CD-4E1C-8AA5-BE8228F8747B}" type="pres">
      <dgm:prSet presAssocID="{EE565296-4354-43F6-BA44-26EEBAED340B}" presName="Name0" presStyleCnt="0">
        <dgm:presLayoutVars>
          <dgm:chMax val="4"/>
          <dgm:resizeHandles val="exact"/>
        </dgm:presLayoutVars>
      </dgm:prSet>
      <dgm:spPr/>
      <dgm:t>
        <a:bodyPr/>
        <a:lstStyle/>
        <a:p>
          <a:endParaRPr lang="fr-FR"/>
        </a:p>
      </dgm:t>
    </dgm:pt>
    <dgm:pt modelId="{4072628E-76AF-4994-B766-1AF71C2DC0AE}" type="pres">
      <dgm:prSet presAssocID="{EE565296-4354-43F6-BA44-26EEBAED340B}" presName="ellipse" presStyleLbl="trBgShp" presStyleIdx="0" presStyleCnt="1"/>
      <dgm:spPr/>
    </dgm:pt>
    <dgm:pt modelId="{070D6705-CED3-4492-9C58-E5FB8255CE1D}" type="pres">
      <dgm:prSet presAssocID="{EE565296-4354-43F6-BA44-26EEBAED340B}" presName="arrow1" presStyleLbl="fgShp" presStyleIdx="0" presStyleCnt="1"/>
      <dgm:spPr/>
    </dgm:pt>
    <dgm:pt modelId="{4BA3706B-C44A-42A6-ACB3-9C684E11A16A}" type="pres">
      <dgm:prSet presAssocID="{EE565296-4354-43F6-BA44-26EEBAED340B}" presName="rectangle" presStyleLbl="revTx" presStyleIdx="0" presStyleCnt="1" custLinFactNeighborX="882" custLinFactNeighborY="28129">
        <dgm:presLayoutVars>
          <dgm:bulletEnabled val="1"/>
        </dgm:presLayoutVars>
      </dgm:prSet>
      <dgm:spPr/>
      <dgm:t>
        <a:bodyPr/>
        <a:lstStyle/>
        <a:p>
          <a:endParaRPr lang="fr-FR"/>
        </a:p>
      </dgm:t>
    </dgm:pt>
    <dgm:pt modelId="{0B32391B-2E93-45DB-ADE1-18F08A3ACA9E}" type="pres">
      <dgm:prSet presAssocID="{C55ABE77-6860-4E91-8305-C17166CA4A14}" presName="item1" presStyleLbl="node1" presStyleIdx="0" presStyleCnt="1" custScaleX="78361" custScaleY="70593" custLinFactNeighborX="16539" custLinFactNeighborY="52410">
        <dgm:presLayoutVars>
          <dgm:bulletEnabled val="1"/>
        </dgm:presLayoutVars>
      </dgm:prSet>
      <dgm:spPr/>
      <dgm:t>
        <a:bodyPr/>
        <a:lstStyle/>
        <a:p>
          <a:endParaRPr lang="fr-FR"/>
        </a:p>
      </dgm:t>
    </dgm:pt>
    <dgm:pt modelId="{75C724EA-721A-494C-A1DD-32FFCCF2C394}" type="pres">
      <dgm:prSet presAssocID="{EE565296-4354-43F6-BA44-26EEBAED340B}" presName="funnel" presStyleLbl="trAlignAcc1" presStyleIdx="0" presStyleCnt="1"/>
      <dgm:spPr>
        <a:effectLst>
          <a:outerShdw blurRad="152400" dist="190500" dir="8520000" rotWithShape="0">
            <a:srgbClr val="000000">
              <a:alpha val="35000"/>
            </a:srgbClr>
          </a:outerShdw>
        </a:effectLst>
      </dgm:spPr>
    </dgm:pt>
  </dgm:ptLst>
  <dgm:cxnLst>
    <dgm:cxn modelId="{5A216833-279C-4CF1-B05D-8351DB74A6F9}" type="presOf" srcId="{EE565296-4354-43F6-BA44-26EEBAED340B}" destId="{B2C2AF8D-08CD-4E1C-8AA5-BE8228F8747B}" srcOrd="0" destOrd="0" presId="urn:microsoft.com/office/officeart/2005/8/layout/funnel1"/>
    <dgm:cxn modelId="{F9F81616-493A-4251-AB42-2D416A650D8E}" srcId="{EE565296-4354-43F6-BA44-26EEBAED340B}" destId="{D49A866A-4E6A-41B5-9B9E-713E6F2E5654}" srcOrd="0" destOrd="0" parTransId="{538C9A55-376D-42B1-8E6D-8D988905D0FA}" sibTransId="{7DE412B6-7B5A-4415-B6A8-FB9F05CCA8A2}"/>
    <dgm:cxn modelId="{EAB053E7-4BF6-4D10-B1A3-E282DC098B0C}" type="presOf" srcId="{C55ABE77-6860-4E91-8305-C17166CA4A14}" destId="{4BA3706B-C44A-42A6-ACB3-9C684E11A16A}" srcOrd="0" destOrd="0" presId="urn:microsoft.com/office/officeart/2005/8/layout/funnel1"/>
    <dgm:cxn modelId="{05060502-F392-4109-B1C4-D6C5AF2FD5CF}" srcId="{EE565296-4354-43F6-BA44-26EEBAED340B}" destId="{C55ABE77-6860-4E91-8305-C17166CA4A14}" srcOrd="1" destOrd="0" parTransId="{1F6F9144-36E7-4E1A-B00D-7E8AA7ABA15E}" sibTransId="{0D02A091-650E-4145-8C6A-0D4A09DD8734}"/>
    <dgm:cxn modelId="{CD077B9B-AFB9-4E41-8AF7-F74197CA8DDA}" type="presOf" srcId="{D49A866A-4E6A-41B5-9B9E-713E6F2E5654}" destId="{0B32391B-2E93-45DB-ADE1-18F08A3ACA9E}" srcOrd="0" destOrd="0" presId="urn:microsoft.com/office/officeart/2005/8/layout/funnel1"/>
    <dgm:cxn modelId="{A2355B73-2988-4E6F-AF76-FB76A65E5C9B}" type="presParOf" srcId="{B2C2AF8D-08CD-4E1C-8AA5-BE8228F8747B}" destId="{4072628E-76AF-4994-B766-1AF71C2DC0AE}" srcOrd="0" destOrd="0" presId="urn:microsoft.com/office/officeart/2005/8/layout/funnel1"/>
    <dgm:cxn modelId="{DDBB67DD-6F50-43BF-AAAF-086ECED1BD98}" type="presParOf" srcId="{B2C2AF8D-08CD-4E1C-8AA5-BE8228F8747B}" destId="{070D6705-CED3-4492-9C58-E5FB8255CE1D}" srcOrd="1" destOrd="0" presId="urn:microsoft.com/office/officeart/2005/8/layout/funnel1"/>
    <dgm:cxn modelId="{96036490-CFCE-4D36-95AA-C07B151A4501}" type="presParOf" srcId="{B2C2AF8D-08CD-4E1C-8AA5-BE8228F8747B}" destId="{4BA3706B-C44A-42A6-ACB3-9C684E11A16A}" srcOrd="2" destOrd="0" presId="urn:microsoft.com/office/officeart/2005/8/layout/funnel1"/>
    <dgm:cxn modelId="{0FB62E59-2320-45EE-891A-2E0DA0CD37AA}" type="presParOf" srcId="{B2C2AF8D-08CD-4E1C-8AA5-BE8228F8747B}" destId="{0B32391B-2E93-45DB-ADE1-18F08A3ACA9E}" srcOrd="3" destOrd="0" presId="urn:microsoft.com/office/officeart/2005/8/layout/funnel1"/>
    <dgm:cxn modelId="{2D83DA4F-3003-49F1-A608-84A89C5274AC}" type="presParOf" srcId="{B2C2AF8D-08CD-4E1C-8AA5-BE8228F8747B}" destId="{75C724EA-721A-494C-A1DD-32FFCCF2C394}" srcOrd="4"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19413F-B6CE-4E34-A66E-8C0129D048FF}">
      <dsp:nvSpPr>
        <dsp:cNvPr id="0" name=""/>
        <dsp:cNvSpPr/>
      </dsp:nvSpPr>
      <dsp:spPr>
        <a:xfrm>
          <a:off x="2284614" y="226957"/>
          <a:ext cx="3649056" cy="1267269"/>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3D1F84-37F2-43C5-9B62-079375BB3CC1}">
      <dsp:nvSpPr>
        <dsp:cNvPr id="0" name=""/>
        <dsp:cNvSpPr/>
      </dsp:nvSpPr>
      <dsp:spPr>
        <a:xfrm>
          <a:off x="3761209" y="3330070"/>
          <a:ext cx="707181" cy="452596"/>
        </a:xfrm>
        <a:prstGeom prst="down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655342F-3C94-4CA3-A94F-4ECB7720C613}">
      <dsp:nvSpPr>
        <dsp:cNvPr id="0" name=""/>
        <dsp:cNvSpPr/>
      </dsp:nvSpPr>
      <dsp:spPr>
        <a:xfrm>
          <a:off x="2417564" y="3778328"/>
          <a:ext cx="3394471" cy="676255"/>
        </a:xfrm>
        <a:prstGeom prst="rect">
          <a:avLst/>
        </a:prstGeom>
        <a:gradFill rotWithShape="1">
          <a:gsLst>
            <a:gs pos="0">
              <a:schemeClr val="accent1">
                <a:tint val="100000"/>
                <a:shade val="100000"/>
                <a:satMod val="130000"/>
              </a:schemeClr>
            </a:gs>
            <a:gs pos="100000">
              <a:schemeClr val="accent1">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fr-FR" sz="2400" b="1" kern="1200" dirty="0" smtClean="0"/>
            <a:t>Informal </a:t>
          </a:r>
          <a:r>
            <a:rPr lang="fr-FR" sz="2400" b="1" kern="1200" dirty="0" err="1" smtClean="0"/>
            <a:t>sector</a:t>
          </a:r>
          <a:endParaRPr lang="fr-FR" sz="2400" b="1" kern="1200" dirty="0"/>
        </a:p>
      </dsp:txBody>
      <dsp:txXfrm>
        <a:off x="2417564" y="3778328"/>
        <a:ext cx="3394471" cy="676255"/>
      </dsp:txXfrm>
    </dsp:sp>
    <dsp:sp modelId="{6385E89C-28BD-4913-9C0F-3A65F33CF2DE}">
      <dsp:nvSpPr>
        <dsp:cNvPr id="0" name=""/>
        <dsp:cNvSpPr/>
      </dsp:nvSpPr>
      <dsp:spPr>
        <a:xfrm>
          <a:off x="3611286" y="1592101"/>
          <a:ext cx="1272926" cy="1272926"/>
        </a:xfrm>
        <a:prstGeom prst="ellipse">
          <a:avLst/>
        </a:prstGeom>
        <a:gradFill rotWithShape="1">
          <a:gsLst>
            <a:gs pos="0">
              <a:schemeClr val="accent3">
                <a:tint val="100000"/>
                <a:shade val="100000"/>
                <a:satMod val="130000"/>
              </a:schemeClr>
            </a:gs>
            <a:gs pos="100000">
              <a:schemeClr val="accent3">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3"/>
        </a:lnRef>
        <a:fillRef idx="3">
          <a:schemeClr val="accent3"/>
        </a:fillRef>
        <a:effectRef idx="3">
          <a:schemeClr val="accent3"/>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fr-FR" sz="1200" b="1" kern="1200" dirty="0" err="1" smtClean="0">
              <a:solidFill>
                <a:schemeClr val="tx1"/>
              </a:solidFill>
            </a:rPr>
            <a:t>Demographic</a:t>
          </a:r>
          <a:r>
            <a:rPr lang="fr-FR" sz="1200" b="1" kern="1200" dirty="0" smtClean="0">
              <a:solidFill>
                <a:schemeClr val="tx1"/>
              </a:solidFill>
            </a:rPr>
            <a:t> </a:t>
          </a:r>
          <a:r>
            <a:rPr lang="fr-FR" sz="1200" b="1" kern="1200" dirty="0" err="1" smtClean="0">
              <a:solidFill>
                <a:schemeClr val="tx1"/>
              </a:solidFill>
            </a:rPr>
            <a:t>census</a:t>
          </a:r>
          <a:r>
            <a:rPr lang="fr-FR" sz="1200" b="1" kern="1200" dirty="0" smtClean="0">
              <a:solidFill>
                <a:schemeClr val="tx1"/>
              </a:solidFill>
            </a:rPr>
            <a:t>, </a:t>
          </a:r>
          <a:r>
            <a:rPr lang="fr-FR" sz="1200" b="1" kern="1200" dirty="0" err="1" smtClean="0">
              <a:solidFill>
                <a:schemeClr val="tx1"/>
              </a:solidFill>
            </a:rPr>
            <a:t>estimates</a:t>
          </a:r>
          <a:endParaRPr lang="fr-FR" sz="1200" b="1" kern="1200" dirty="0">
            <a:solidFill>
              <a:schemeClr val="tx1"/>
            </a:solidFill>
          </a:endParaRPr>
        </a:p>
      </dsp:txBody>
      <dsp:txXfrm>
        <a:off x="3797702" y="1778517"/>
        <a:ext cx="900094" cy="900094"/>
      </dsp:txXfrm>
    </dsp:sp>
    <dsp:sp modelId="{24476B98-BC9E-42F5-AFCF-13E4D38FD2E7}">
      <dsp:nvSpPr>
        <dsp:cNvPr id="0" name=""/>
        <dsp:cNvSpPr/>
      </dsp:nvSpPr>
      <dsp:spPr>
        <a:xfrm>
          <a:off x="2700436" y="637123"/>
          <a:ext cx="1272926" cy="1272926"/>
        </a:xfrm>
        <a:prstGeom prst="ellipse">
          <a:avLst/>
        </a:prstGeom>
        <a:gradFill rotWithShape="1">
          <a:gsLst>
            <a:gs pos="0">
              <a:schemeClr val="accent1">
                <a:tint val="100000"/>
                <a:shade val="100000"/>
                <a:satMod val="130000"/>
              </a:schemeClr>
            </a:gs>
            <a:gs pos="100000">
              <a:schemeClr val="accent1">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fr-FR" sz="1200" b="1" kern="1200" dirty="0" smtClean="0">
              <a:solidFill>
                <a:schemeClr val="tx1"/>
              </a:solidFill>
            </a:rPr>
            <a:t>Social </a:t>
          </a:r>
          <a:r>
            <a:rPr lang="fr-FR" sz="1200" b="1" kern="1200" dirty="0" err="1" smtClean="0">
              <a:solidFill>
                <a:schemeClr val="tx1"/>
              </a:solidFill>
            </a:rPr>
            <a:t>security</a:t>
          </a:r>
          <a:r>
            <a:rPr lang="fr-FR" sz="1200" b="1" kern="1200" dirty="0" smtClean="0">
              <a:solidFill>
                <a:schemeClr val="tx1"/>
              </a:solidFill>
            </a:rPr>
            <a:t> data</a:t>
          </a:r>
          <a:endParaRPr lang="fr-FR" sz="1200" b="1" kern="1200" dirty="0">
            <a:solidFill>
              <a:schemeClr val="tx1"/>
            </a:solidFill>
          </a:endParaRPr>
        </a:p>
      </dsp:txBody>
      <dsp:txXfrm>
        <a:off x="2886852" y="823539"/>
        <a:ext cx="900094" cy="900094"/>
      </dsp:txXfrm>
    </dsp:sp>
    <dsp:sp modelId="{CBB2780C-F0BB-463F-AE2C-21F71483BC58}">
      <dsp:nvSpPr>
        <dsp:cNvPr id="0" name=""/>
        <dsp:cNvSpPr/>
      </dsp:nvSpPr>
      <dsp:spPr>
        <a:xfrm>
          <a:off x="3916829" y="329357"/>
          <a:ext cx="1442569" cy="1272926"/>
        </a:xfrm>
        <a:prstGeom prst="ellipse">
          <a:avLst/>
        </a:prstGeom>
        <a:gradFill rotWithShape="1">
          <a:gsLst>
            <a:gs pos="0">
              <a:schemeClr val="accent5">
                <a:tint val="100000"/>
                <a:shade val="100000"/>
                <a:satMod val="130000"/>
              </a:schemeClr>
            </a:gs>
            <a:gs pos="100000">
              <a:schemeClr val="accent5">
                <a:tint val="50000"/>
                <a:shade val="100000"/>
                <a:satMod val="350000"/>
              </a:schemeClr>
            </a:gs>
          </a:gsLst>
          <a:lin ang="16200000" scaled="0"/>
        </a:gradFill>
        <a:ln w="9525" cap="flat" cmpd="sng" algn="ctr">
          <a:solidFill>
            <a:schemeClr val="accent5">
              <a:shade val="95000"/>
              <a:satMod val="105000"/>
            </a:schemeClr>
          </a:solidFill>
          <a:prstDash val="solid"/>
        </a:ln>
        <a:effectLst>
          <a:outerShdw blurRad="40000" dist="23000" dir="5400000" rotWithShape="0">
            <a:srgbClr val="000000">
              <a:alpha val="35000"/>
            </a:srgbClr>
          </a:outerShdw>
        </a:effectLst>
      </dsp:spPr>
      <dsp:style>
        <a:lnRef idx="1">
          <a:schemeClr val="accent5"/>
        </a:lnRef>
        <a:fillRef idx="3">
          <a:schemeClr val="accent5"/>
        </a:fillRef>
        <a:effectRef idx="2">
          <a:schemeClr val="accent5"/>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fr-FR" sz="1200" b="1" kern="1200" dirty="0" smtClean="0">
              <a:solidFill>
                <a:schemeClr val="tx1"/>
              </a:solidFill>
            </a:rPr>
            <a:t>Administration data</a:t>
          </a:r>
          <a:endParaRPr lang="fr-FR" sz="1200" b="1" kern="1200" dirty="0">
            <a:solidFill>
              <a:schemeClr val="tx1"/>
            </a:solidFill>
          </a:endParaRPr>
        </a:p>
      </dsp:txBody>
      <dsp:txXfrm>
        <a:off x="4128088" y="515773"/>
        <a:ext cx="1020051" cy="900094"/>
      </dsp:txXfrm>
    </dsp:sp>
    <dsp:sp modelId="{B70F68D7-E53A-41FE-B2B4-7561E7AD6B5B}">
      <dsp:nvSpPr>
        <dsp:cNvPr id="0" name=""/>
        <dsp:cNvSpPr/>
      </dsp:nvSpPr>
      <dsp:spPr>
        <a:xfrm>
          <a:off x="2171719" y="157393"/>
          <a:ext cx="3960216" cy="3168173"/>
        </a:xfrm>
        <a:prstGeom prst="funnel">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72628E-76AF-4994-B766-1AF71C2DC0AE}">
      <dsp:nvSpPr>
        <dsp:cNvPr id="0" name=""/>
        <dsp:cNvSpPr/>
      </dsp:nvSpPr>
      <dsp:spPr>
        <a:xfrm>
          <a:off x="2284614" y="183867"/>
          <a:ext cx="3649056" cy="1267269"/>
        </a:xfrm>
        <a:prstGeom prst="ellipse">
          <a:avLst/>
        </a:prstGeom>
        <a:solidFill>
          <a:schemeClr val="accent1">
            <a:tint val="50000"/>
            <a:alpha val="40000"/>
            <a:hueOff val="0"/>
            <a:satOff val="0"/>
            <a:lumOff val="0"/>
            <a:alphaOff val="0"/>
          </a:schemeClr>
        </a:solidFill>
        <a:ln>
          <a:noFill/>
        </a:ln>
        <a:effectLst/>
        <a:scene3d>
          <a:camera prst="orthographicFront"/>
          <a:lightRig rig="flat" dir="t"/>
        </a:scene3d>
        <a:sp3d z="-190500" extrusionH="12700" prstMaterial="matte"/>
      </dsp:spPr>
      <dsp:style>
        <a:lnRef idx="0">
          <a:scrgbClr r="0" g="0" b="0"/>
        </a:lnRef>
        <a:fillRef idx="1">
          <a:scrgbClr r="0" g="0" b="0"/>
        </a:fillRef>
        <a:effectRef idx="0">
          <a:scrgbClr r="0" g="0" b="0"/>
        </a:effectRef>
        <a:fontRef idx="minor"/>
      </dsp:style>
    </dsp:sp>
    <dsp:sp modelId="{070D6705-CED3-4492-9C58-E5FB8255CE1D}">
      <dsp:nvSpPr>
        <dsp:cNvPr id="0" name=""/>
        <dsp:cNvSpPr/>
      </dsp:nvSpPr>
      <dsp:spPr>
        <a:xfrm>
          <a:off x="3761209" y="3286979"/>
          <a:ext cx="707181" cy="452596"/>
        </a:xfrm>
        <a:prstGeom prst="downArrow">
          <a:avLst/>
        </a:prstGeom>
        <a:solidFill>
          <a:schemeClr val="accent1">
            <a:tint val="6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flat" dir="t"/>
        </a:scene3d>
        <a:sp3d z="190500" prstMaterial="plastic">
          <a:bevelT w="120900" h="88900"/>
          <a:bevelB w="88900" h="31750" prst="angle"/>
        </a:sp3d>
      </dsp:spPr>
      <dsp:style>
        <a:lnRef idx="0">
          <a:scrgbClr r="0" g="0" b="0"/>
        </a:lnRef>
        <a:fillRef idx="1">
          <a:scrgbClr r="0" g="0" b="0"/>
        </a:fillRef>
        <a:effectRef idx="3">
          <a:scrgbClr r="0" g="0" b="0"/>
        </a:effectRef>
        <a:fontRef idx="minor">
          <a:schemeClr val="lt1"/>
        </a:fontRef>
      </dsp:style>
    </dsp:sp>
    <dsp:sp modelId="{4BA3706B-C44A-42A6-ACB3-9C684E11A16A}">
      <dsp:nvSpPr>
        <dsp:cNvPr id="0" name=""/>
        <dsp:cNvSpPr/>
      </dsp:nvSpPr>
      <dsp:spPr>
        <a:xfrm>
          <a:off x="2447503" y="3677344"/>
          <a:ext cx="3394471" cy="848617"/>
        </a:xfrm>
        <a:prstGeom prst="rect">
          <a:avLst/>
        </a:prstGeom>
        <a:noFill/>
        <a:ln>
          <a:noFill/>
        </a:ln>
        <a:effectLst>
          <a:outerShdw blurRad="190500" dist="279400" dir="7560000" rotWithShape="0">
            <a:srgbClr val="000000">
              <a:alpha val="35000"/>
            </a:srgbClr>
          </a:outerShdw>
        </a:effectLst>
        <a:scene3d>
          <a:camera prst="orthographicFront">
            <a:rot lat="0" lon="0" rev="0"/>
          </a:camera>
          <a:lightRig rig="threePt" dir="t"/>
        </a:scene3d>
        <a:sp3d prstMaterial="metal">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213360" tIns="213360" rIns="213360" bIns="213360" numCol="1" spcCol="1270" anchor="ctr" anchorCtr="0">
          <a:noAutofit/>
        </a:bodyPr>
        <a:lstStyle/>
        <a:p>
          <a:pPr lvl="0" algn="ctr" defTabSz="1333500">
            <a:lnSpc>
              <a:spcPct val="90000"/>
            </a:lnSpc>
            <a:spcBef>
              <a:spcPct val="0"/>
            </a:spcBef>
            <a:spcAft>
              <a:spcPct val="35000"/>
            </a:spcAft>
          </a:pPr>
          <a:endParaRPr lang="fr-FR" sz="3000" kern="1200" dirty="0"/>
        </a:p>
      </dsp:txBody>
      <dsp:txXfrm>
        <a:off x="2447503" y="3677344"/>
        <a:ext cx="3394471" cy="848617"/>
      </dsp:txXfrm>
    </dsp:sp>
    <dsp:sp modelId="{0B32391B-2E93-45DB-ADE1-18F08A3ACA9E}">
      <dsp:nvSpPr>
        <dsp:cNvPr id="0" name=""/>
        <dsp:cNvSpPr/>
      </dsp:nvSpPr>
      <dsp:spPr>
        <a:xfrm>
          <a:off x="3383601" y="1583505"/>
          <a:ext cx="1551632" cy="1397817"/>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fr-FR" sz="2800" kern="1200" dirty="0" smtClean="0"/>
            <a:t>Labour matrix</a:t>
          </a:r>
          <a:endParaRPr lang="fr-FR" sz="2800" kern="1200" dirty="0"/>
        </a:p>
      </dsp:txBody>
      <dsp:txXfrm>
        <a:off x="3610832" y="1788211"/>
        <a:ext cx="1097170" cy="988405"/>
      </dsp:txXfrm>
    </dsp:sp>
    <dsp:sp modelId="{75C724EA-721A-494C-A1DD-32FFCCF2C394}">
      <dsp:nvSpPr>
        <dsp:cNvPr id="0" name=""/>
        <dsp:cNvSpPr/>
      </dsp:nvSpPr>
      <dsp:spPr>
        <a:xfrm>
          <a:off x="2134691" y="28287"/>
          <a:ext cx="3960216" cy="3168173"/>
        </a:xfrm>
        <a:prstGeom prst="funnel">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a:outerShdw blurRad="152400" dist="190500" dir="852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2.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B42CE0-4471-4AC7-AB56-6C2141908F97}" type="datetimeFigureOut">
              <a:rPr lang="en-US" smtClean="0"/>
              <a:t>10/24/2016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2A656C-3E26-49A2-A541-6F921DEF3B2A}" type="slidenum">
              <a:rPr lang="en-US" smtClean="0"/>
              <a:t>‹#›</a:t>
            </a:fld>
            <a:endParaRPr lang="en-US"/>
          </a:p>
        </p:txBody>
      </p:sp>
    </p:spTree>
    <p:extLst>
      <p:ext uri="{BB962C8B-B14F-4D97-AF65-F5344CB8AC3E}">
        <p14:creationId xmlns:p14="http://schemas.microsoft.com/office/powerpoint/2010/main" val="19838366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F7DE4AC8-EDAF-D940-AACF-EBF326CB7DE3}" type="slidenum">
              <a:rPr lang="it-IT" smtClean="0"/>
              <a:t>2</a:t>
            </a:fld>
            <a:endParaRPr lang="it-IT"/>
          </a:p>
        </p:txBody>
      </p:sp>
    </p:spTree>
    <p:extLst>
      <p:ext uri="{BB962C8B-B14F-4D97-AF65-F5344CB8AC3E}">
        <p14:creationId xmlns:p14="http://schemas.microsoft.com/office/powerpoint/2010/main" val="6929458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EACD9E6E-ACBC-4454-A17A-E75E8BB2CED7}" type="slidenum">
              <a:rPr lang="fr-FR" smtClean="0"/>
              <a:t>16</a:t>
            </a:fld>
            <a:endParaRPr lang="fr-FR"/>
          </a:p>
        </p:txBody>
      </p:sp>
    </p:spTree>
    <p:extLst>
      <p:ext uri="{BB962C8B-B14F-4D97-AF65-F5344CB8AC3E}">
        <p14:creationId xmlns:p14="http://schemas.microsoft.com/office/powerpoint/2010/main" val="35767679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EACD9E6E-ACBC-4454-A17A-E75E8BB2CED7}" type="slidenum">
              <a:rPr lang="fr-FR" smtClean="0"/>
              <a:t>21</a:t>
            </a:fld>
            <a:endParaRPr lang="fr-FR"/>
          </a:p>
        </p:txBody>
      </p:sp>
    </p:spTree>
    <p:extLst>
      <p:ext uri="{BB962C8B-B14F-4D97-AF65-F5344CB8AC3E}">
        <p14:creationId xmlns:p14="http://schemas.microsoft.com/office/powerpoint/2010/main" val="1247430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10/24/2016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3929037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10/24/2016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3227474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10/24/2016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1518270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10/24/2016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1930806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10/24/2016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3409745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10/24/2016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2415783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10/24/2016</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2803006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10/24/2016</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3561782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10/24/2016</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2032589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10/24/2016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1296295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10/24/2016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339614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a:stretch>
            <a:fillRect/>
          </a:stretch>
        </p:blipFill>
        <p:spPr>
          <a:xfrm>
            <a:off x="8750300" y="0"/>
            <a:ext cx="393700" cy="5892800"/>
          </a:xfrm>
          <a:prstGeom prst="rect">
            <a:avLst/>
          </a:prstGeom>
        </p:spPr>
      </p:pic>
      <p:pic>
        <p:nvPicPr>
          <p:cNvPr id="8" name="Picture 7"/>
          <p:cNvPicPr>
            <a:picLocks noChangeAspect="1"/>
          </p:cNvPicPr>
          <p:nvPr userDrawn="1"/>
        </p:nvPicPr>
        <p:blipFill>
          <a:blip r:embed="rId14"/>
          <a:stretch>
            <a:fillRect/>
          </a:stretch>
        </p:blipFill>
        <p:spPr>
          <a:xfrm>
            <a:off x="0" y="5816600"/>
            <a:ext cx="9131300" cy="76200"/>
          </a:xfrm>
          <a:prstGeom prst="rect">
            <a:avLst/>
          </a:prstGeom>
        </p:spPr>
      </p:pic>
      <p:pic>
        <p:nvPicPr>
          <p:cNvPr id="11" name="Picture 10" descr="bottom-01-01.jpg"/>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249322" y="5961658"/>
            <a:ext cx="8828426" cy="694503"/>
          </a:xfrm>
          <a:prstGeom prst="rect">
            <a:avLst/>
          </a:prstGeom>
        </p:spPr>
      </p:pic>
      <p:pic>
        <p:nvPicPr>
          <p:cNvPr id="12" name="Picture 11" descr="header.jpg"/>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5407039" y="183686"/>
            <a:ext cx="3139440" cy="560832"/>
          </a:xfrm>
          <a:prstGeom prst="rect">
            <a:avLst/>
          </a:prstGeom>
        </p:spPr>
      </p:pic>
    </p:spTree>
    <p:extLst>
      <p:ext uri="{BB962C8B-B14F-4D97-AF65-F5344CB8AC3E}">
        <p14:creationId xmlns:p14="http://schemas.microsoft.com/office/powerpoint/2010/main" val="37540188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cover-01-01.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894832"/>
          </a:xfrm>
          <a:prstGeom prst="rect">
            <a:avLst/>
          </a:prstGeom>
        </p:spPr>
      </p:pic>
      <p:sp>
        <p:nvSpPr>
          <p:cNvPr id="2" name="Rectangle 1"/>
          <p:cNvSpPr/>
          <p:nvPr/>
        </p:nvSpPr>
        <p:spPr>
          <a:xfrm>
            <a:off x="508000" y="2690336"/>
            <a:ext cx="7937500" cy="3108543"/>
          </a:xfrm>
          <a:prstGeom prst="rect">
            <a:avLst/>
          </a:prstGeom>
        </p:spPr>
        <p:txBody>
          <a:bodyPr wrap="square">
            <a:spAutoFit/>
          </a:bodyPr>
          <a:lstStyle/>
          <a:p>
            <a:pPr algn="ctr"/>
            <a:r>
              <a:rPr lang="en-US" sz="4400" b="1" dirty="0"/>
              <a:t>Indirect methods of accounting for informal sector</a:t>
            </a:r>
            <a:r>
              <a:rPr lang="en-US" sz="3600" b="1" dirty="0"/>
              <a:t>: </a:t>
            </a:r>
            <a:endParaRPr lang="en-US" sz="3600" b="1" dirty="0" smtClean="0"/>
          </a:p>
          <a:p>
            <a:pPr algn="ctr"/>
            <a:r>
              <a:rPr lang="en-US" sz="3600" b="1" dirty="0" smtClean="0"/>
              <a:t>Using </a:t>
            </a:r>
            <a:r>
              <a:rPr lang="en-US" sz="3600" b="1" dirty="0"/>
              <a:t>labor input methods</a:t>
            </a:r>
            <a:endParaRPr lang="fr-FR" sz="3600" b="1" dirty="0"/>
          </a:p>
          <a:p>
            <a:pPr algn="r"/>
            <a:endParaRPr lang="en-US" dirty="0" smtClean="0"/>
          </a:p>
          <a:p>
            <a:pPr algn="r"/>
            <a:r>
              <a:rPr lang="en-US" dirty="0" smtClean="0"/>
              <a:t>by </a:t>
            </a:r>
            <a:r>
              <a:rPr lang="en-US" dirty="0"/>
              <a:t>RANDRIAMBOLAMANITRA SAMUEL </a:t>
            </a:r>
            <a:endParaRPr lang="fr-FR" dirty="0"/>
          </a:p>
          <a:p>
            <a:pPr algn="r"/>
            <a:r>
              <a:rPr lang="en-US" dirty="0"/>
              <a:t>Economist Statistician Engineer - National </a:t>
            </a:r>
            <a:r>
              <a:rPr lang="en-US" dirty="0" smtClean="0"/>
              <a:t>Accountant</a:t>
            </a:r>
          </a:p>
          <a:p>
            <a:pPr algn="r"/>
            <a:r>
              <a:rPr lang="en-US" dirty="0" smtClean="0"/>
              <a:t>2016</a:t>
            </a:r>
            <a:endParaRPr lang="fr-FR" dirty="0"/>
          </a:p>
        </p:txBody>
      </p:sp>
    </p:spTree>
    <p:extLst>
      <p:ext uri="{BB962C8B-B14F-4D97-AF65-F5344CB8AC3E}">
        <p14:creationId xmlns:p14="http://schemas.microsoft.com/office/powerpoint/2010/main" val="35935144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MODEL (</a:t>
            </a:r>
            <a:r>
              <a:rPr lang="fr-FR" dirty="0" err="1" smtClean="0"/>
              <a:t>Cont</a:t>
            </a:r>
            <a:r>
              <a:rPr lang="fr-FR" dirty="0" smtClean="0"/>
              <a:t>)</a:t>
            </a:r>
            <a:endParaRPr lang="fr-FR" dirty="0"/>
          </a:p>
        </p:txBody>
      </p:sp>
      <p:sp>
        <p:nvSpPr>
          <p:cNvPr id="3" name="Content Placeholder 2"/>
          <p:cNvSpPr>
            <a:spLocks noGrp="1"/>
          </p:cNvSpPr>
          <p:nvPr>
            <p:ph idx="1"/>
          </p:nvPr>
        </p:nvSpPr>
        <p:spPr>
          <a:xfrm>
            <a:off x="457200" y="1193800"/>
            <a:ext cx="8229600" cy="4525963"/>
          </a:xfrm>
        </p:spPr>
        <p:txBody>
          <a:bodyPr/>
          <a:lstStyle/>
          <a:p>
            <a:pPr marL="0" indent="0" algn="ctr">
              <a:buNone/>
            </a:pPr>
            <a:r>
              <a:rPr lang="fr-FR" sz="2800" dirty="0" err="1" smtClean="0"/>
              <a:t>Sector</a:t>
            </a:r>
            <a:r>
              <a:rPr lang="fr-FR" sz="2800" dirty="0" smtClean="0"/>
              <a:t> </a:t>
            </a:r>
            <a:r>
              <a:rPr lang="fr-FR" sz="2800" dirty="0" err="1" smtClean="0"/>
              <a:t>informal</a:t>
            </a:r>
            <a:r>
              <a:rPr lang="fr-FR" sz="2800" dirty="0" smtClean="0"/>
              <a:t> Production </a:t>
            </a:r>
            <a:r>
              <a:rPr lang="fr-FR" sz="2800" dirty="0" err="1"/>
              <a:t>account</a:t>
            </a:r>
            <a:r>
              <a:rPr lang="fr-FR" sz="2800" dirty="0"/>
              <a:t> and </a:t>
            </a:r>
            <a:r>
              <a:rPr lang="fr-FR" sz="2800" dirty="0" err="1" smtClean="0"/>
              <a:t>Operation</a:t>
            </a:r>
            <a:r>
              <a:rPr lang="fr-FR" sz="2800" dirty="0" smtClean="0"/>
              <a:t> </a:t>
            </a:r>
            <a:r>
              <a:rPr lang="fr-FR" sz="2800" dirty="0" err="1"/>
              <a:t>statement</a:t>
            </a:r>
            <a:endParaRPr lang="fr-FR" sz="2800" dirty="0" smtClean="0"/>
          </a:p>
          <a:p>
            <a:r>
              <a:rPr lang="fr-FR" sz="2800" dirty="0" smtClean="0"/>
              <a:t>For bases </a:t>
            </a:r>
            <a:r>
              <a:rPr lang="fr-FR" sz="2800" dirty="0" err="1" smtClean="0"/>
              <a:t>account</a:t>
            </a:r>
            <a:r>
              <a:rPr lang="fr-FR" sz="2800" dirty="0" smtClean="0"/>
              <a:t>:</a:t>
            </a:r>
          </a:p>
          <a:p>
            <a:pPr lvl="1"/>
            <a:r>
              <a:rPr lang="fr-FR" dirty="0" smtClean="0"/>
              <a:t>For production </a:t>
            </a:r>
            <a:r>
              <a:rPr lang="fr-FR" dirty="0" err="1" smtClean="0"/>
              <a:t>calculation</a:t>
            </a:r>
            <a:r>
              <a:rPr lang="fr-FR" dirty="0" smtClean="0"/>
              <a:t>, per </a:t>
            </a:r>
            <a:r>
              <a:rPr lang="fr-FR" dirty="0" err="1" smtClean="0"/>
              <a:t>each</a:t>
            </a:r>
            <a:r>
              <a:rPr lang="fr-FR" dirty="0" smtClean="0"/>
              <a:t> </a:t>
            </a:r>
            <a:r>
              <a:rPr lang="fr-FR" dirty="0" err="1" smtClean="0"/>
              <a:t>activity</a:t>
            </a:r>
            <a:r>
              <a:rPr lang="fr-FR" dirty="0" smtClean="0"/>
              <a:t>, </a:t>
            </a:r>
            <a:r>
              <a:rPr lang="fr-FR" dirty="0" err="1" smtClean="0"/>
              <a:t>only</a:t>
            </a:r>
            <a:r>
              <a:rPr lang="fr-FR" dirty="0" smtClean="0"/>
              <a:t> the </a:t>
            </a:r>
            <a:r>
              <a:rPr lang="fr-FR" dirty="0" err="1" smtClean="0"/>
              <a:t>productivity</a:t>
            </a:r>
            <a:r>
              <a:rPr lang="fr-FR" dirty="0" smtClean="0"/>
              <a:t> per </a:t>
            </a:r>
            <a:r>
              <a:rPr lang="fr-FR" dirty="0" err="1" smtClean="0"/>
              <a:t>employment</a:t>
            </a:r>
            <a:r>
              <a:rPr lang="fr-FR" dirty="0" smtClean="0"/>
              <a:t> and the </a:t>
            </a:r>
            <a:r>
              <a:rPr lang="fr-FR" dirty="0" err="1" smtClean="0"/>
              <a:t>informal</a:t>
            </a:r>
            <a:r>
              <a:rPr lang="fr-FR" dirty="0" smtClean="0"/>
              <a:t> </a:t>
            </a:r>
            <a:r>
              <a:rPr lang="fr-FR" dirty="0" err="1" smtClean="0"/>
              <a:t>sector</a:t>
            </a:r>
            <a:r>
              <a:rPr lang="fr-FR" dirty="0" smtClean="0"/>
              <a:t> </a:t>
            </a:r>
            <a:r>
              <a:rPr lang="fr-FR" dirty="0" err="1" smtClean="0"/>
              <a:t>employment</a:t>
            </a:r>
            <a:r>
              <a:rPr lang="fr-FR" dirty="0" smtClean="0"/>
              <a:t> are </a:t>
            </a:r>
            <a:r>
              <a:rPr lang="fr-FR" dirty="0" err="1" smtClean="0"/>
              <a:t>utilized</a:t>
            </a:r>
            <a:endParaRPr lang="fr-FR" dirty="0" smtClean="0"/>
          </a:p>
          <a:p>
            <a:r>
              <a:rPr lang="fr-FR" sz="2800" dirty="0" smtClean="0"/>
              <a:t>For </a:t>
            </a:r>
            <a:r>
              <a:rPr lang="fr-FR" sz="2800" dirty="0" err="1" smtClean="0"/>
              <a:t>rebasement</a:t>
            </a:r>
            <a:r>
              <a:rPr lang="fr-FR" sz="2800" dirty="0" smtClean="0"/>
              <a:t> </a:t>
            </a:r>
            <a:r>
              <a:rPr lang="fr-FR" sz="2800" dirty="0" err="1" smtClean="0"/>
              <a:t>account</a:t>
            </a:r>
            <a:r>
              <a:rPr lang="fr-FR" sz="2800" dirty="0" smtClean="0"/>
              <a:t>:</a:t>
            </a:r>
          </a:p>
          <a:p>
            <a:pPr lvl="1"/>
            <a:r>
              <a:rPr lang="fr-FR" dirty="0" err="1" smtClean="0"/>
              <a:t>We</a:t>
            </a:r>
            <a:r>
              <a:rPr lang="fr-FR" dirty="0" smtClean="0"/>
              <a:t> </a:t>
            </a:r>
            <a:r>
              <a:rPr lang="fr-FR" dirty="0" err="1" smtClean="0"/>
              <a:t>supposed</a:t>
            </a:r>
            <a:r>
              <a:rPr lang="fr-FR" dirty="0" smtClean="0"/>
              <a:t> </a:t>
            </a:r>
            <a:r>
              <a:rPr lang="fr-FR" dirty="0" err="1" smtClean="0"/>
              <a:t>that</a:t>
            </a:r>
            <a:r>
              <a:rPr lang="fr-FR" dirty="0" smtClean="0"/>
              <a:t>, per </a:t>
            </a:r>
            <a:r>
              <a:rPr lang="fr-FR" dirty="0" err="1" smtClean="0"/>
              <a:t>each</a:t>
            </a:r>
            <a:r>
              <a:rPr lang="fr-FR" dirty="0" smtClean="0"/>
              <a:t> </a:t>
            </a:r>
            <a:r>
              <a:rPr lang="fr-FR" dirty="0" err="1" smtClean="0"/>
              <a:t>activity</a:t>
            </a:r>
            <a:r>
              <a:rPr lang="fr-FR" dirty="0" smtClean="0"/>
              <a:t>, the </a:t>
            </a:r>
            <a:r>
              <a:rPr lang="fr-FR" dirty="0" err="1" smtClean="0"/>
              <a:t>informal</a:t>
            </a:r>
            <a:r>
              <a:rPr lang="fr-FR" dirty="0" smtClean="0"/>
              <a:t> </a:t>
            </a:r>
            <a:r>
              <a:rPr lang="fr-FR" dirty="0" err="1" smtClean="0"/>
              <a:t>sector</a:t>
            </a:r>
            <a:r>
              <a:rPr lang="fr-FR" dirty="0" smtClean="0"/>
              <a:t> volume </a:t>
            </a:r>
            <a:r>
              <a:rPr lang="fr-FR" dirty="0" err="1" smtClean="0"/>
              <a:t>growth</a:t>
            </a:r>
            <a:r>
              <a:rPr lang="fr-FR" dirty="0" smtClean="0"/>
              <a:t> </a:t>
            </a:r>
            <a:r>
              <a:rPr lang="fr-FR" dirty="0" err="1" smtClean="0"/>
              <a:t>is</a:t>
            </a:r>
            <a:r>
              <a:rPr lang="fr-FR" dirty="0" smtClean="0"/>
              <a:t> </a:t>
            </a:r>
            <a:r>
              <a:rPr lang="fr-FR" dirty="0" err="1" smtClean="0"/>
              <a:t>equal</a:t>
            </a:r>
            <a:r>
              <a:rPr lang="fr-FR" dirty="0" smtClean="0"/>
              <a:t> to the </a:t>
            </a:r>
            <a:r>
              <a:rPr lang="fr-FR" dirty="0" err="1" smtClean="0"/>
              <a:t>informal</a:t>
            </a:r>
            <a:r>
              <a:rPr lang="fr-FR" dirty="0" smtClean="0"/>
              <a:t> </a:t>
            </a:r>
            <a:r>
              <a:rPr lang="fr-FR" dirty="0" err="1" smtClean="0"/>
              <a:t>employment</a:t>
            </a:r>
            <a:r>
              <a:rPr lang="fr-FR" dirty="0" smtClean="0"/>
              <a:t> </a:t>
            </a:r>
            <a:r>
              <a:rPr lang="fr-FR" dirty="0" err="1" smtClean="0"/>
              <a:t>growth</a:t>
            </a:r>
            <a:endParaRPr lang="fr-FR" dirty="0"/>
          </a:p>
        </p:txBody>
      </p:sp>
    </p:spTree>
    <p:extLst>
      <p:ext uri="{BB962C8B-B14F-4D97-AF65-F5344CB8AC3E}">
        <p14:creationId xmlns:p14="http://schemas.microsoft.com/office/powerpoint/2010/main" val="1392818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ontent Placeholder 11"/>
          <p:cNvGraphicFramePr>
            <a:graphicFrameLocks noGrp="1"/>
          </p:cNvGraphicFramePr>
          <p:nvPr>
            <p:ph idx="1"/>
            <p:extLst>
              <p:ext uri="{D42A27DB-BD31-4B8C-83A1-F6EECF244321}">
                <p14:modId xmlns:p14="http://schemas.microsoft.com/office/powerpoint/2010/main" val="2500596476"/>
              </p:ext>
            </p:extLst>
          </p:nvPr>
        </p:nvGraphicFramePr>
        <p:xfrm>
          <a:off x="457200" y="1484784"/>
          <a:ext cx="8291264" cy="1971640"/>
        </p:xfrm>
        <a:graphic>
          <a:graphicData uri="http://schemas.openxmlformats.org/drawingml/2006/table">
            <a:tbl>
              <a:tblPr firstRow="1" bandRow="1">
                <a:tableStyleId>{5940675A-B579-460E-94D1-54222C63F5DA}</a:tableStyleId>
              </a:tblPr>
              <a:tblGrid>
                <a:gridCol w="1594520"/>
                <a:gridCol w="1439772"/>
                <a:gridCol w="1872596"/>
                <a:gridCol w="2264206"/>
                <a:gridCol w="1120170"/>
              </a:tblGrid>
              <a:tr h="360040">
                <a:tc rowSpan="2">
                  <a:txBody>
                    <a:bodyPr/>
                    <a:lstStyle/>
                    <a:p>
                      <a:endParaRPr lang="fr-FR" dirty="0"/>
                    </a:p>
                  </a:txBody>
                  <a:tcPr/>
                </a:tc>
                <a:tc gridSpan="2">
                  <a:txBody>
                    <a:bodyPr/>
                    <a:lstStyle/>
                    <a:p>
                      <a:pPr algn="ctr"/>
                      <a:r>
                        <a:rPr lang="fr-FR" sz="1600" dirty="0" err="1" smtClean="0"/>
                        <a:t>Formal</a:t>
                      </a:r>
                      <a:r>
                        <a:rPr lang="fr-FR" sz="1600" dirty="0" smtClean="0"/>
                        <a:t> </a:t>
                      </a:r>
                      <a:r>
                        <a:rPr lang="fr-FR" sz="1600" dirty="0" err="1" smtClean="0"/>
                        <a:t>sector</a:t>
                      </a:r>
                      <a:r>
                        <a:rPr lang="fr-FR" sz="1600" dirty="0" smtClean="0"/>
                        <a:t> </a:t>
                      </a:r>
                      <a:endParaRPr lang="fr-FR" sz="1600" dirty="0"/>
                    </a:p>
                  </a:txBody>
                  <a:tcPr/>
                </a:tc>
                <a:tc hMerge="1">
                  <a:txBody>
                    <a:bodyPr/>
                    <a:lstStyle/>
                    <a:p>
                      <a:endParaRPr lang="fr-FR" dirty="0"/>
                    </a:p>
                  </a:txBody>
                  <a:tcPr/>
                </a:tc>
                <a:tc rowSpan="2">
                  <a:txBody>
                    <a:bodyPr/>
                    <a:lstStyle/>
                    <a:p>
                      <a:endParaRPr lang="fr-FR" dirty="0" smtClean="0"/>
                    </a:p>
                    <a:p>
                      <a:pPr algn="ctr"/>
                      <a:r>
                        <a:rPr lang="fr-FR" dirty="0" err="1" smtClean="0"/>
                        <a:t>Houshold</a:t>
                      </a:r>
                      <a:r>
                        <a:rPr lang="fr-FR" dirty="0" smtClean="0"/>
                        <a:t> </a:t>
                      </a:r>
                      <a:r>
                        <a:rPr lang="fr-FR" dirty="0" err="1" smtClean="0"/>
                        <a:t>sector</a:t>
                      </a:r>
                      <a:endParaRPr lang="fr-FR" dirty="0" smtClean="0"/>
                    </a:p>
                    <a:p>
                      <a:endParaRPr lang="fr-FR" sz="1500" dirty="0"/>
                    </a:p>
                  </a:txBody>
                  <a:tcPr/>
                </a:tc>
                <a:tc rowSpan="2">
                  <a:txBody>
                    <a:bodyPr/>
                    <a:lstStyle/>
                    <a:p>
                      <a:pPr algn="ctr"/>
                      <a:r>
                        <a:rPr lang="fr-FR" dirty="0" smtClean="0"/>
                        <a:t>Total</a:t>
                      </a:r>
                      <a:endParaRPr lang="fr-FR" dirty="0"/>
                    </a:p>
                  </a:txBody>
                  <a:tcPr anchor="ctr"/>
                </a:tc>
              </a:tr>
              <a:tr h="648072">
                <a:tc vMerge="1">
                  <a:txBody>
                    <a:bodyPr/>
                    <a:lstStyle/>
                    <a:p>
                      <a:endParaRPr lang="fr-FR" dirty="0"/>
                    </a:p>
                  </a:txBody>
                  <a:tcPr/>
                </a:tc>
                <a:tc>
                  <a:txBody>
                    <a:bodyPr/>
                    <a:lstStyle/>
                    <a:p>
                      <a:pPr algn="ctr"/>
                      <a:r>
                        <a:rPr lang="fr-FR" sz="1500" dirty="0" smtClean="0"/>
                        <a:t>Administration</a:t>
                      </a:r>
                      <a:endParaRPr lang="fr-FR" sz="1500" dirty="0"/>
                    </a:p>
                  </a:txBody>
                  <a:tcPr anchor="ctr"/>
                </a:tc>
                <a:tc>
                  <a:txBody>
                    <a:bodyPr/>
                    <a:lstStyle/>
                    <a:p>
                      <a:pPr algn="ctr"/>
                      <a:endParaRPr lang="fr-FR" sz="1500" dirty="0" smtClean="0"/>
                    </a:p>
                    <a:p>
                      <a:pPr algn="ctr"/>
                      <a:r>
                        <a:rPr lang="fr-FR" sz="1500" dirty="0" err="1" smtClean="0"/>
                        <a:t>Prived</a:t>
                      </a:r>
                      <a:endParaRPr lang="fr-FR" sz="1500" dirty="0"/>
                    </a:p>
                  </a:txBody>
                  <a:tcPr/>
                </a:tc>
                <a:tc vMerge="1">
                  <a:txBody>
                    <a:bodyPr/>
                    <a:lstStyle/>
                    <a:p>
                      <a:endParaRPr lang="fr-FR" sz="1500" dirty="0"/>
                    </a:p>
                  </a:txBody>
                  <a:tcPr/>
                </a:tc>
                <a:tc vMerge="1">
                  <a:txBody>
                    <a:bodyPr/>
                    <a:lstStyle/>
                    <a:p>
                      <a:endParaRPr lang="fr-FR" dirty="0"/>
                    </a:p>
                  </a:txBody>
                  <a:tcPr/>
                </a:tc>
              </a:tr>
              <a:tr h="963528">
                <a:tc>
                  <a:txBody>
                    <a:bodyPr/>
                    <a:lstStyle/>
                    <a:p>
                      <a:pPr algn="ctr"/>
                      <a:r>
                        <a:rPr lang="fr-FR" dirty="0" smtClean="0"/>
                        <a:t>Total</a:t>
                      </a:r>
                      <a:endParaRPr lang="fr-FR" dirty="0"/>
                    </a:p>
                  </a:txBody>
                  <a:tcPr anchor="ctr"/>
                </a:tc>
                <a:tc>
                  <a:txBody>
                    <a:bodyPr/>
                    <a:lstStyle/>
                    <a:p>
                      <a:pPr algn="ctr"/>
                      <a:r>
                        <a:rPr lang="fr-FR" sz="1600" dirty="0" smtClean="0"/>
                        <a:t>Civil servants </a:t>
                      </a:r>
                      <a:r>
                        <a:rPr lang="fr-FR" sz="1600" dirty="0" err="1" smtClean="0"/>
                        <a:t>number</a:t>
                      </a:r>
                      <a:endParaRPr lang="fr-FR" sz="1600" dirty="0"/>
                    </a:p>
                  </a:txBody>
                  <a:tcPr anchor="ctr"/>
                </a:tc>
                <a:tc>
                  <a:txBody>
                    <a:bodyPr/>
                    <a:lstStyle/>
                    <a:p>
                      <a:pPr algn="ctr"/>
                      <a:endParaRPr lang="fr-FR" sz="1400" dirty="0" smtClean="0"/>
                    </a:p>
                    <a:p>
                      <a:pPr algn="ctr"/>
                      <a:r>
                        <a:rPr lang="fr-FR" sz="1400" dirty="0" err="1" smtClean="0"/>
                        <a:t>Eff_CNaPS</a:t>
                      </a:r>
                      <a:endParaRPr lang="fr-FR" sz="1400" dirty="0"/>
                    </a:p>
                  </a:txBody>
                  <a:tcPr/>
                </a:tc>
                <a:tc>
                  <a:txBody>
                    <a:bodyPr/>
                    <a:lstStyle/>
                    <a:p>
                      <a:endParaRPr lang="fr-FR" dirty="0" smtClean="0"/>
                    </a:p>
                    <a:p>
                      <a:r>
                        <a:rPr lang="fr-FR" sz="1600" dirty="0" err="1" smtClean="0"/>
                        <a:t>Non_formal</a:t>
                      </a:r>
                      <a:r>
                        <a:rPr lang="fr-FR" sz="1600" dirty="0" smtClean="0"/>
                        <a:t> </a:t>
                      </a:r>
                      <a:r>
                        <a:rPr lang="fr-FR" sz="1600" dirty="0" err="1" smtClean="0"/>
                        <a:t>workers</a:t>
                      </a:r>
                      <a:r>
                        <a:rPr lang="fr-FR" sz="1600" dirty="0" smtClean="0"/>
                        <a:t> </a:t>
                      </a:r>
                      <a:endParaRPr lang="fr-FR" sz="1600" dirty="0"/>
                    </a:p>
                  </a:txBody>
                  <a:tcPr/>
                </a:tc>
                <a:tc>
                  <a:txBody>
                    <a:bodyPr/>
                    <a:lstStyle/>
                    <a:p>
                      <a:endParaRPr lang="fr-FR" sz="1600" dirty="0" smtClean="0"/>
                    </a:p>
                    <a:p>
                      <a:pPr algn="ctr"/>
                      <a:r>
                        <a:rPr lang="fr-FR" sz="1600" dirty="0" smtClean="0"/>
                        <a:t>Total_</a:t>
                      </a:r>
                    </a:p>
                    <a:p>
                      <a:pPr algn="ctr"/>
                      <a:r>
                        <a:rPr lang="fr-FR" sz="1600" dirty="0" err="1" smtClean="0"/>
                        <a:t>Workers</a:t>
                      </a:r>
                      <a:endParaRPr lang="fr-FR" sz="1600" dirty="0"/>
                    </a:p>
                  </a:txBody>
                  <a:tcPr/>
                </a:tc>
              </a:tr>
            </a:tbl>
          </a:graphicData>
        </a:graphic>
      </p:graphicFrame>
      <p:sp>
        <p:nvSpPr>
          <p:cNvPr id="2" name="Title 1"/>
          <p:cNvSpPr>
            <a:spLocks noGrp="1"/>
          </p:cNvSpPr>
          <p:nvPr>
            <p:ph type="title"/>
          </p:nvPr>
        </p:nvSpPr>
        <p:spPr/>
        <p:txBody>
          <a:bodyPr>
            <a:normAutofit fontScale="90000"/>
          </a:bodyPr>
          <a:lstStyle/>
          <a:p>
            <a:r>
              <a:rPr lang="fr-FR" dirty="0" smtClean="0"/>
              <a:t>PROCESSING LABOR MATRIX:</a:t>
            </a:r>
            <a:r>
              <a:rPr lang="fr-FR" dirty="0" smtClean="0"/>
              <a:t/>
            </a:r>
            <a:br>
              <a:rPr lang="fr-FR" dirty="0" smtClean="0"/>
            </a:br>
            <a:r>
              <a:rPr lang="fr-FR" dirty="0" smtClean="0"/>
              <a:t>total estimation</a:t>
            </a:r>
            <a:endParaRPr lang="fr-FR" dirty="0"/>
          </a:p>
        </p:txBody>
      </p:sp>
      <p:sp>
        <p:nvSpPr>
          <p:cNvPr id="17" name="Right Triangle 16"/>
          <p:cNvSpPr/>
          <p:nvPr/>
        </p:nvSpPr>
        <p:spPr>
          <a:xfrm>
            <a:off x="539550" y="1531019"/>
            <a:ext cx="1440161" cy="864096"/>
          </a:xfrm>
          <a:prstGeom prst="rtTriangle">
            <a:avLst/>
          </a:prstGeom>
        </p:spPr>
        <p:style>
          <a:lnRef idx="3">
            <a:schemeClr val="lt1"/>
          </a:lnRef>
          <a:fillRef idx="1">
            <a:schemeClr val="accent1"/>
          </a:fillRef>
          <a:effectRef idx="1">
            <a:schemeClr val="accent1"/>
          </a:effectRef>
          <a:fontRef idx="minor">
            <a:schemeClr val="lt1"/>
          </a:fontRef>
        </p:style>
        <p:txBody>
          <a:bodyPr rtlCol="0" anchor="ctr"/>
          <a:lstStyle/>
          <a:p>
            <a:r>
              <a:rPr lang="fr-FR" sz="1200" dirty="0" err="1" smtClean="0"/>
              <a:t>Activitie</a:t>
            </a:r>
            <a:endParaRPr lang="fr-FR" sz="1200" dirty="0"/>
          </a:p>
        </p:txBody>
      </p:sp>
      <p:sp>
        <p:nvSpPr>
          <p:cNvPr id="18" name="Right Triangle 17"/>
          <p:cNvSpPr/>
          <p:nvPr/>
        </p:nvSpPr>
        <p:spPr>
          <a:xfrm rot="10800000">
            <a:off x="539552" y="1501861"/>
            <a:ext cx="1440160" cy="864097"/>
          </a:xfrm>
          <a:prstGeom prst="rtTriangle">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fr-FR" dirty="0" smtClean="0"/>
              <a:t>SI</a:t>
            </a:r>
            <a:endParaRPr lang="fr-FR" dirty="0"/>
          </a:p>
        </p:txBody>
      </p:sp>
      <p:sp>
        <p:nvSpPr>
          <p:cNvPr id="13" name="Rectangle 12"/>
          <p:cNvSpPr/>
          <p:nvPr/>
        </p:nvSpPr>
        <p:spPr>
          <a:xfrm>
            <a:off x="7668344" y="2530026"/>
            <a:ext cx="1008112" cy="8332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smtClean="0">
              <a:solidFill>
                <a:schemeClr val="tx1"/>
              </a:solidFill>
            </a:endParaRPr>
          </a:p>
          <a:p>
            <a:pPr algn="ctr"/>
            <a:r>
              <a:rPr lang="fr-FR" sz="1600" dirty="0" smtClean="0">
                <a:solidFill>
                  <a:schemeClr val="tx1"/>
                </a:solidFill>
              </a:rPr>
              <a:t>Total</a:t>
            </a:r>
          </a:p>
          <a:p>
            <a:pPr algn="ctr"/>
            <a:r>
              <a:rPr lang="fr-FR" sz="1600" dirty="0" err="1" smtClean="0">
                <a:solidFill>
                  <a:schemeClr val="tx1"/>
                </a:solidFill>
              </a:rPr>
              <a:t>employ</a:t>
            </a:r>
            <a:endParaRPr lang="fr-FR" sz="1600" dirty="0">
              <a:solidFill>
                <a:schemeClr val="tx1"/>
              </a:solidFill>
            </a:endParaRPr>
          </a:p>
          <a:p>
            <a:pPr algn="ctr"/>
            <a:endParaRPr lang="fr-FR" dirty="0">
              <a:solidFill>
                <a:schemeClr val="tx1"/>
              </a:solidFill>
            </a:endParaRPr>
          </a:p>
        </p:txBody>
      </p:sp>
      <p:sp>
        <p:nvSpPr>
          <p:cNvPr id="20" name="Rectangle 19"/>
          <p:cNvSpPr/>
          <p:nvPr/>
        </p:nvSpPr>
        <p:spPr>
          <a:xfrm>
            <a:off x="5413145" y="2687070"/>
            <a:ext cx="2088232" cy="5191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smtClean="0">
              <a:solidFill>
                <a:schemeClr val="tx1"/>
              </a:solidFill>
            </a:endParaRPr>
          </a:p>
          <a:p>
            <a:pPr algn="ctr"/>
            <a:r>
              <a:rPr lang="fr-FR" sz="1600" dirty="0" err="1" smtClean="0">
                <a:solidFill>
                  <a:schemeClr val="tx1"/>
                </a:solidFill>
              </a:rPr>
              <a:t>Non_formal</a:t>
            </a:r>
            <a:r>
              <a:rPr lang="fr-FR" sz="1600" dirty="0" smtClean="0">
                <a:solidFill>
                  <a:schemeClr val="tx1"/>
                </a:solidFill>
              </a:rPr>
              <a:t> _</a:t>
            </a:r>
            <a:r>
              <a:rPr lang="fr-FR" sz="1600" dirty="0" err="1" smtClean="0">
                <a:solidFill>
                  <a:schemeClr val="tx1"/>
                </a:solidFill>
              </a:rPr>
              <a:t>employ</a:t>
            </a:r>
            <a:endParaRPr lang="fr-FR" sz="1600" dirty="0" smtClean="0">
              <a:solidFill>
                <a:schemeClr val="tx1"/>
              </a:solidFill>
            </a:endParaRPr>
          </a:p>
          <a:p>
            <a:pPr algn="ctr"/>
            <a:endParaRPr lang="fr-FR" dirty="0">
              <a:solidFill>
                <a:schemeClr val="tx1"/>
              </a:solidFill>
            </a:endParaRPr>
          </a:p>
        </p:txBody>
      </p:sp>
      <p:graphicFrame>
        <p:nvGraphicFramePr>
          <p:cNvPr id="19" name="Table 18"/>
          <p:cNvGraphicFramePr>
            <a:graphicFrameLocks noGrp="1"/>
          </p:cNvGraphicFramePr>
          <p:nvPr>
            <p:extLst>
              <p:ext uri="{D42A27DB-BD31-4B8C-83A1-F6EECF244321}">
                <p14:modId xmlns:p14="http://schemas.microsoft.com/office/powerpoint/2010/main" val="1319996249"/>
              </p:ext>
            </p:extLst>
          </p:nvPr>
        </p:nvGraphicFramePr>
        <p:xfrm>
          <a:off x="3491879" y="1856509"/>
          <a:ext cx="1872208" cy="1593272"/>
        </p:xfrm>
        <a:graphic>
          <a:graphicData uri="http://schemas.openxmlformats.org/drawingml/2006/table">
            <a:tbl>
              <a:tblPr firstRow="1" bandRow="1">
                <a:tableStyleId>{5940675A-B579-460E-94D1-54222C63F5DA}</a:tableStyleId>
              </a:tblPr>
              <a:tblGrid>
                <a:gridCol w="850420"/>
                <a:gridCol w="1021788"/>
              </a:tblGrid>
              <a:tr h="637308">
                <a:tc gridSpan="2">
                  <a:txBody>
                    <a:bodyPr/>
                    <a:lstStyle/>
                    <a:p>
                      <a:pPr algn="ctr"/>
                      <a:r>
                        <a:rPr lang="fr-FR" sz="1500" dirty="0" err="1" smtClean="0"/>
                        <a:t>Private</a:t>
                      </a:r>
                      <a:endParaRPr lang="fr-FR" sz="1500" dirty="0"/>
                    </a:p>
                  </a:txBody>
                  <a:tcPr anchor="ctr">
                    <a:solidFill>
                      <a:schemeClr val="bg1"/>
                    </a:solidFill>
                  </a:tcPr>
                </a:tc>
                <a:tc hMerge="1">
                  <a:txBody>
                    <a:bodyPr/>
                    <a:lstStyle/>
                    <a:p>
                      <a:endParaRPr lang="fr-FR" sz="1500" dirty="0"/>
                    </a:p>
                  </a:txBody>
                  <a:tcPr>
                    <a:solidFill>
                      <a:schemeClr val="bg1"/>
                    </a:solidFill>
                  </a:tcPr>
                </a:tc>
              </a:tr>
              <a:tr h="955964">
                <a:tc>
                  <a:txBody>
                    <a:bodyPr/>
                    <a:lstStyle/>
                    <a:p>
                      <a:pPr algn="ctr"/>
                      <a:r>
                        <a:rPr lang="en-US" sz="1400" dirty="0" smtClean="0"/>
                        <a:t>Employ-</a:t>
                      </a:r>
                      <a:r>
                        <a:rPr lang="en-US" sz="1400" dirty="0" err="1" smtClean="0"/>
                        <a:t>ment</a:t>
                      </a:r>
                      <a:r>
                        <a:rPr lang="en-US" sz="1400" dirty="0" smtClean="0"/>
                        <a:t> declared</a:t>
                      </a:r>
                      <a:r>
                        <a:rPr lang="fr-FR" sz="1400" baseline="0" dirty="0" smtClean="0"/>
                        <a:t> </a:t>
                      </a:r>
                      <a:r>
                        <a:rPr lang="fr-FR" sz="1400" dirty="0" err="1" smtClean="0"/>
                        <a:t>CNaPS</a:t>
                      </a:r>
                      <a:endParaRPr lang="fr-FR" sz="1400" dirty="0"/>
                    </a:p>
                  </a:txBody>
                  <a:tcPr anchor="ctr">
                    <a:solidFill>
                      <a:schemeClr val="bg1"/>
                    </a:solidFill>
                  </a:tcPr>
                </a:tc>
                <a:tc>
                  <a:txBody>
                    <a:bodyPr/>
                    <a:lstStyle/>
                    <a:p>
                      <a:pPr algn="ctr"/>
                      <a:endParaRPr lang="fr-FR" sz="16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fr-FR" sz="1600" dirty="0" smtClean="0"/>
                        <a:t>Informal</a:t>
                      </a:r>
                    </a:p>
                    <a:p>
                      <a:pPr algn="ctr"/>
                      <a:r>
                        <a:rPr lang="fr-FR" sz="1600" dirty="0" err="1" smtClean="0"/>
                        <a:t>employ</a:t>
                      </a:r>
                      <a:endParaRPr lang="fr-FR" sz="1600" dirty="0" smtClean="0"/>
                    </a:p>
                  </a:txBody>
                  <a:tcPr anchor="ctr">
                    <a:solidFill>
                      <a:schemeClr val="bg1"/>
                    </a:solidFill>
                  </a:tcPr>
                </a:tc>
              </a:tr>
            </a:tbl>
          </a:graphicData>
        </a:graphic>
      </p:graphicFrame>
      <p:graphicFrame>
        <p:nvGraphicFramePr>
          <p:cNvPr id="21" name="Table 20"/>
          <p:cNvGraphicFramePr>
            <a:graphicFrameLocks noGrp="1"/>
          </p:cNvGraphicFramePr>
          <p:nvPr>
            <p:extLst>
              <p:ext uri="{D42A27DB-BD31-4B8C-83A1-F6EECF244321}">
                <p14:modId xmlns:p14="http://schemas.microsoft.com/office/powerpoint/2010/main" val="759582035"/>
              </p:ext>
            </p:extLst>
          </p:nvPr>
        </p:nvGraphicFramePr>
        <p:xfrm>
          <a:off x="5364087" y="1501861"/>
          <a:ext cx="2304256" cy="1954563"/>
        </p:xfrm>
        <a:graphic>
          <a:graphicData uri="http://schemas.openxmlformats.org/drawingml/2006/table">
            <a:tbl>
              <a:tblPr firstRow="1" bandRow="1">
                <a:tableStyleId>{5940675A-B579-460E-94D1-54222C63F5DA}</a:tableStyleId>
              </a:tblPr>
              <a:tblGrid>
                <a:gridCol w="1131133"/>
                <a:gridCol w="1173123"/>
              </a:tblGrid>
              <a:tr h="339639">
                <a:tc gridSpan="2">
                  <a:txBody>
                    <a:bodyPr/>
                    <a:lstStyle/>
                    <a:p>
                      <a:pPr algn="ctr"/>
                      <a:r>
                        <a:rPr lang="fr-FR" dirty="0" err="1" smtClean="0"/>
                        <a:t>Houshold</a:t>
                      </a:r>
                      <a:r>
                        <a:rPr lang="fr-FR" dirty="0" smtClean="0"/>
                        <a:t> </a:t>
                      </a:r>
                      <a:r>
                        <a:rPr lang="fr-FR" dirty="0" err="1" smtClean="0"/>
                        <a:t>sector</a:t>
                      </a:r>
                      <a:endParaRPr lang="fr-FR" dirty="0"/>
                    </a:p>
                  </a:txBody>
                  <a:tcPr>
                    <a:solidFill>
                      <a:schemeClr val="bg1"/>
                    </a:solidFill>
                  </a:tcPr>
                </a:tc>
                <a:tc hMerge="1">
                  <a:txBody>
                    <a:bodyPr/>
                    <a:lstStyle/>
                    <a:p>
                      <a:endParaRPr lang="fr-FR" dirty="0"/>
                    </a:p>
                  </a:txBody>
                  <a:tcPr/>
                </a:tc>
              </a:tr>
              <a:tr h="632839">
                <a:tc>
                  <a:txBody>
                    <a:bodyPr/>
                    <a:lstStyle/>
                    <a:p>
                      <a:pPr algn="ctr"/>
                      <a:r>
                        <a:rPr lang="fr-FR" sz="1500" dirty="0" smtClean="0"/>
                        <a:t>Informal </a:t>
                      </a:r>
                      <a:r>
                        <a:rPr lang="fr-FR" sz="1500" dirty="0" err="1" smtClean="0"/>
                        <a:t>Sector</a:t>
                      </a:r>
                      <a:endParaRPr lang="fr-FR" sz="1500" dirty="0"/>
                    </a:p>
                  </a:txBody>
                  <a:tcPr anchor="ctr">
                    <a:solidFill>
                      <a:schemeClr val="bg1"/>
                    </a:solidFill>
                  </a:tcPr>
                </a:tc>
                <a:tc>
                  <a:txBody>
                    <a:bodyPr/>
                    <a:lstStyle/>
                    <a:p>
                      <a:pPr algn="ctr"/>
                      <a:r>
                        <a:rPr lang="fr-FR" sz="1500" dirty="0" err="1" smtClean="0"/>
                        <a:t>Others</a:t>
                      </a:r>
                      <a:endParaRPr lang="fr-FR" sz="1500" dirty="0"/>
                    </a:p>
                  </a:txBody>
                  <a:tcPr anchor="ctr">
                    <a:solidFill>
                      <a:schemeClr val="bg1"/>
                    </a:solidFill>
                  </a:tcPr>
                </a:tc>
              </a:tr>
              <a:tr h="955964">
                <a:tc>
                  <a:txBody>
                    <a:bodyPr/>
                    <a:lstStyle/>
                    <a:p>
                      <a:pPr algn="ctr"/>
                      <a:r>
                        <a:rPr lang="fr-FR" sz="1600" dirty="0" smtClean="0"/>
                        <a:t>Informal </a:t>
                      </a:r>
                      <a:r>
                        <a:rPr lang="fr-FR" sz="1600" dirty="0" err="1" smtClean="0"/>
                        <a:t>sector</a:t>
                      </a:r>
                      <a:endParaRPr lang="fr-FR" sz="16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fr-FR" sz="1600" dirty="0" err="1" smtClean="0"/>
                        <a:t>Employ</a:t>
                      </a:r>
                      <a:endParaRPr lang="fr-FR" sz="1600" dirty="0" smtClean="0"/>
                    </a:p>
                  </a:txBody>
                  <a:tcPr anchor="ctr">
                    <a:solidFill>
                      <a:schemeClr val="bg1"/>
                    </a:solidFill>
                  </a:tcPr>
                </a:tc>
                <a:tc>
                  <a:txBody>
                    <a:bodyPr/>
                    <a:lstStyle/>
                    <a:p>
                      <a:pPr algn="ctr"/>
                      <a:r>
                        <a:rPr lang="fr-FR" sz="1600" dirty="0" err="1" smtClean="0"/>
                        <a:t>Empl</a:t>
                      </a:r>
                      <a:endParaRPr lang="fr-FR" sz="1600" dirty="0" smtClean="0"/>
                    </a:p>
                    <a:p>
                      <a:pPr algn="ctr"/>
                      <a:r>
                        <a:rPr lang="fr-FR" sz="1600" dirty="0" err="1" smtClean="0"/>
                        <a:t>others</a:t>
                      </a:r>
                      <a:endParaRPr lang="fr-FR" sz="1600" dirty="0" smtClean="0"/>
                    </a:p>
                    <a:p>
                      <a:pPr algn="ctr"/>
                      <a:r>
                        <a:rPr lang="fr-FR" sz="1600" dirty="0" err="1" smtClean="0"/>
                        <a:t>Sector</a:t>
                      </a:r>
                      <a:endParaRPr lang="fr-FR" sz="1600" dirty="0"/>
                    </a:p>
                  </a:txBody>
                  <a:tcPr anchor="ctr">
                    <a:solidFill>
                      <a:schemeClr val="bg1"/>
                    </a:solidFill>
                  </a:tcPr>
                </a:tc>
              </a:tr>
            </a:tbl>
          </a:graphicData>
        </a:graphic>
      </p:graphicFrame>
      <p:sp>
        <p:nvSpPr>
          <p:cNvPr id="4" name="Line Callout 1 3"/>
          <p:cNvSpPr/>
          <p:nvPr/>
        </p:nvSpPr>
        <p:spPr>
          <a:xfrm>
            <a:off x="7362564" y="4365104"/>
            <a:ext cx="1619672" cy="2376264"/>
          </a:xfrm>
          <a:prstGeom prst="borderCallout1">
            <a:avLst>
              <a:gd name="adj1" fmla="val -4541"/>
              <a:gd name="adj2" fmla="val 48014"/>
              <a:gd name="adj3" fmla="val -32984"/>
              <a:gd name="adj4" fmla="val 49609"/>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smtClean="0"/>
              <a:t>= </a:t>
            </a:r>
            <a:r>
              <a:rPr lang="fr-FR" dirty="0" smtClean="0"/>
              <a:t> </a:t>
            </a:r>
            <a:r>
              <a:rPr lang="fr-FR" b="1" dirty="0" smtClean="0">
                <a:solidFill>
                  <a:schemeClr val="tx1"/>
                </a:solidFill>
              </a:rPr>
              <a:t>Pop</a:t>
            </a:r>
          </a:p>
          <a:p>
            <a:pPr algn="ctr"/>
            <a:r>
              <a:rPr lang="fr-FR" dirty="0" smtClean="0"/>
              <a:t>*</a:t>
            </a:r>
          </a:p>
          <a:p>
            <a:pPr algn="ctr"/>
            <a:r>
              <a:rPr lang="fr-FR" sz="1600" b="1" dirty="0" err="1" smtClean="0">
                <a:solidFill>
                  <a:srgbClr val="FF0000"/>
                </a:solidFill>
              </a:rPr>
              <a:t>Pop_active</a:t>
            </a:r>
            <a:r>
              <a:rPr lang="fr-FR" sz="1600" b="1" dirty="0" smtClean="0">
                <a:solidFill>
                  <a:srgbClr val="FF0000"/>
                </a:solidFill>
              </a:rPr>
              <a:t>_ rate</a:t>
            </a:r>
          </a:p>
          <a:p>
            <a:pPr algn="ctr"/>
            <a:r>
              <a:rPr lang="fr-FR" dirty="0" smtClean="0"/>
              <a:t>* </a:t>
            </a:r>
          </a:p>
          <a:p>
            <a:r>
              <a:rPr lang="fr-FR" sz="1600" b="1" dirty="0" smtClean="0">
                <a:solidFill>
                  <a:schemeClr val="accent3">
                    <a:lumMod val="50000"/>
                  </a:schemeClr>
                </a:solidFill>
              </a:rPr>
              <a:t>(1-unemploymt rate)</a:t>
            </a:r>
            <a:endParaRPr lang="fr-FR" sz="1600" b="1" dirty="0">
              <a:solidFill>
                <a:schemeClr val="accent3">
                  <a:lumMod val="50000"/>
                </a:schemeClr>
              </a:solidFill>
            </a:endParaRPr>
          </a:p>
        </p:txBody>
      </p:sp>
      <p:sp>
        <p:nvSpPr>
          <p:cNvPr id="5" name="Rounded Rectangle 4"/>
          <p:cNvSpPr/>
          <p:nvPr/>
        </p:nvSpPr>
        <p:spPr>
          <a:xfrm>
            <a:off x="2404445" y="3645024"/>
            <a:ext cx="576064" cy="4320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A</a:t>
            </a:r>
            <a:endParaRPr lang="fr-FR" dirty="0"/>
          </a:p>
        </p:txBody>
      </p:sp>
      <p:sp>
        <p:nvSpPr>
          <p:cNvPr id="15" name="Rounded Rectangle 14"/>
          <p:cNvSpPr/>
          <p:nvPr/>
        </p:nvSpPr>
        <p:spPr>
          <a:xfrm>
            <a:off x="3635896" y="3645024"/>
            <a:ext cx="576064" cy="4320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B</a:t>
            </a:r>
          </a:p>
        </p:txBody>
      </p:sp>
      <p:sp>
        <p:nvSpPr>
          <p:cNvPr id="22" name="Rounded Rectangle 21"/>
          <p:cNvSpPr/>
          <p:nvPr/>
        </p:nvSpPr>
        <p:spPr>
          <a:xfrm>
            <a:off x="7884368" y="3645024"/>
            <a:ext cx="576064" cy="4320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D</a:t>
            </a:r>
            <a:endParaRPr lang="fr-FR" dirty="0"/>
          </a:p>
        </p:txBody>
      </p:sp>
      <p:sp>
        <p:nvSpPr>
          <p:cNvPr id="23" name="Line Callout 1 22"/>
          <p:cNvSpPr/>
          <p:nvPr/>
        </p:nvSpPr>
        <p:spPr>
          <a:xfrm>
            <a:off x="7362564" y="4365104"/>
            <a:ext cx="1619672" cy="2376264"/>
          </a:xfrm>
          <a:prstGeom prst="borderCallout1">
            <a:avLst>
              <a:gd name="adj1" fmla="val -1626"/>
              <a:gd name="adj2" fmla="val 48014"/>
              <a:gd name="adj3" fmla="val -13273"/>
              <a:gd name="adj4" fmla="val 47043"/>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smtClean="0"/>
              <a:t>= </a:t>
            </a:r>
            <a:r>
              <a:rPr lang="fr-FR" dirty="0" smtClean="0"/>
              <a:t> </a:t>
            </a:r>
          </a:p>
          <a:p>
            <a:pPr algn="ctr"/>
            <a:r>
              <a:rPr lang="fr-FR" b="1" dirty="0" smtClean="0">
                <a:solidFill>
                  <a:schemeClr val="tx1"/>
                </a:solidFill>
              </a:rPr>
              <a:t>total </a:t>
            </a:r>
            <a:r>
              <a:rPr lang="fr-FR" b="1" dirty="0" err="1" smtClean="0">
                <a:solidFill>
                  <a:schemeClr val="tx1"/>
                </a:solidFill>
              </a:rPr>
              <a:t>workers</a:t>
            </a:r>
            <a:endParaRPr lang="fr-FR" b="1" dirty="0" smtClean="0">
              <a:solidFill>
                <a:schemeClr val="tx1"/>
              </a:solidFill>
            </a:endParaRPr>
          </a:p>
          <a:p>
            <a:pPr algn="ctr"/>
            <a:endParaRPr lang="fr-FR" dirty="0"/>
          </a:p>
          <a:p>
            <a:pPr algn="ctr"/>
            <a:r>
              <a:rPr lang="fr-FR" dirty="0" smtClean="0"/>
              <a:t>+</a:t>
            </a:r>
          </a:p>
          <a:p>
            <a:r>
              <a:rPr lang="fr-FR" b="1" dirty="0" err="1" smtClean="0">
                <a:solidFill>
                  <a:schemeClr val="accent3">
                    <a:lumMod val="50000"/>
                  </a:schemeClr>
                </a:solidFill>
              </a:rPr>
              <a:t>Secondaries</a:t>
            </a:r>
            <a:r>
              <a:rPr lang="fr-FR" b="1" dirty="0" smtClean="0">
                <a:solidFill>
                  <a:schemeClr val="accent3">
                    <a:lumMod val="50000"/>
                  </a:schemeClr>
                </a:solidFill>
              </a:rPr>
              <a:t> </a:t>
            </a:r>
            <a:r>
              <a:rPr lang="fr-FR" b="1" dirty="0" err="1" smtClean="0">
                <a:solidFill>
                  <a:schemeClr val="accent3">
                    <a:lumMod val="50000"/>
                  </a:schemeClr>
                </a:solidFill>
              </a:rPr>
              <a:t>employment</a:t>
            </a:r>
            <a:endParaRPr lang="fr-FR" b="1" dirty="0">
              <a:solidFill>
                <a:schemeClr val="accent3">
                  <a:lumMod val="50000"/>
                </a:schemeClr>
              </a:solidFill>
            </a:endParaRPr>
          </a:p>
        </p:txBody>
      </p:sp>
      <p:sp>
        <p:nvSpPr>
          <p:cNvPr id="24" name="Rounded Rectangle 23"/>
          <p:cNvSpPr/>
          <p:nvPr/>
        </p:nvSpPr>
        <p:spPr>
          <a:xfrm>
            <a:off x="4572000" y="3645024"/>
            <a:ext cx="576064" cy="4320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B’</a:t>
            </a:r>
            <a:endParaRPr lang="fr-FR" dirty="0"/>
          </a:p>
        </p:txBody>
      </p:sp>
      <p:sp>
        <p:nvSpPr>
          <p:cNvPr id="25" name="Rounded Rectangle 24"/>
          <p:cNvSpPr/>
          <p:nvPr/>
        </p:nvSpPr>
        <p:spPr>
          <a:xfrm>
            <a:off x="5586294" y="3645024"/>
            <a:ext cx="576064" cy="46299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C’</a:t>
            </a:r>
            <a:endParaRPr lang="fr-FR" dirty="0"/>
          </a:p>
        </p:txBody>
      </p:sp>
      <p:sp>
        <p:nvSpPr>
          <p:cNvPr id="26" name="Line Callout 1 25"/>
          <p:cNvSpPr/>
          <p:nvPr/>
        </p:nvSpPr>
        <p:spPr>
          <a:xfrm>
            <a:off x="3809999" y="4949066"/>
            <a:ext cx="2064327" cy="938734"/>
          </a:xfrm>
          <a:prstGeom prst="borderCallout1">
            <a:avLst>
              <a:gd name="adj1" fmla="val 886"/>
              <a:gd name="adj2" fmla="val 51141"/>
              <a:gd name="adj3" fmla="val -89116"/>
              <a:gd name="adj4" fmla="val 51111"/>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err="1" smtClean="0"/>
              <a:t>Proportional</a:t>
            </a:r>
            <a:r>
              <a:rPr lang="fr-FR" b="1" dirty="0" smtClean="0"/>
              <a:t> by total </a:t>
            </a:r>
            <a:r>
              <a:rPr lang="fr-FR" b="1" dirty="0" err="1" smtClean="0"/>
              <a:t>formal</a:t>
            </a:r>
            <a:r>
              <a:rPr lang="fr-FR" b="1" dirty="0" smtClean="0"/>
              <a:t> </a:t>
            </a:r>
            <a:r>
              <a:rPr lang="fr-FR" b="1" dirty="0" err="1" smtClean="0"/>
              <a:t>private</a:t>
            </a:r>
            <a:r>
              <a:rPr lang="fr-FR" b="1" dirty="0" smtClean="0"/>
              <a:t> </a:t>
            </a:r>
            <a:r>
              <a:rPr lang="fr-FR" b="1" dirty="0" err="1" smtClean="0"/>
              <a:t>sector</a:t>
            </a:r>
            <a:r>
              <a:rPr lang="fr-FR" b="1" dirty="0" smtClean="0"/>
              <a:t> </a:t>
            </a:r>
            <a:r>
              <a:rPr lang="fr-FR" b="1" dirty="0" err="1" smtClean="0"/>
              <a:t>employment</a:t>
            </a:r>
            <a:endParaRPr lang="fr-FR" sz="1600" b="1" dirty="0" smtClean="0">
              <a:solidFill>
                <a:schemeClr val="tx1"/>
              </a:solidFill>
            </a:endParaRPr>
          </a:p>
        </p:txBody>
      </p:sp>
      <p:sp>
        <p:nvSpPr>
          <p:cNvPr id="27" name="Line Callout 1 26"/>
          <p:cNvSpPr/>
          <p:nvPr/>
        </p:nvSpPr>
        <p:spPr>
          <a:xfrm>
            <a:off x="5015943" y="4345378"/>
            <a:ext cx="2016224" cy="562268"/>
          </a:xfrm>
          <a:prstGeom prst="borderCallout1">
            <a:avLst>
              <a:gd name="adj1" fmla="val 1839"/>
              <a:gd name="adj2" fmla="val 45266"/>
              <a:gd name="adj3" fmla="val -39489"/>
              <a:gd name="adj4" fmla="val 45456"/>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smtClean="0"/>
              <a:t>C’=D-A-B-B’-C</a:t>
            </a:r>
            <a:endParaRPr lang="fr-FR" sz="1600" b="1" dirty="0" smtClean="0">
              <a:solidFill>
                <a:schemeClr val="tx1"/>
              </a:solidFill>
            </a:endParaRPr>
          </a:p>
        </p:txBody>
      </p:sp>
      <p:sp>
        <p:nvSpPr>
          <p:cNvPr id="28" name="Rounded Rectangle 27"/>
          <p:cNvSpPr/>
          <p:nvPr/>
        </p:nvSpPr>
        <p:spPr>
          <a:xfrm>
            <a:off x="6744135" y="3645024"/>
            <a:ext cx="576064" cy="4320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C</a:t>
            </a:r>
            <a:endParaRPr lang="fr-FR" dirty="0"/>
          </a:p>
        </p:txBody>
      </p:sp>
    </p:spTree>
    <p:extLst>
      <p:ext uri="{BB962C8B-B14F-4D97-AF65-F5344CB8AC3E}">
        <p14:creationId xmlns:p14="http://schemas.microsoft.com/office/powerpoint/2010/main" val="2338070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5"/>
                                        </p:tgtEl>
                                        <p:attrNameLst>
                                          <p:attrName>style.visibility</p:attrName>
                                        </p:attrNameLst>
                                      </p:cBhvr>
                                      <p:to>
                                        <p:strVal val="visible"/>
                                      </p:to>
                                    </p:set>
                                    <p:anim calcmode="lin" valueType="num">
                                      <p:cBhvr>
                                        <p:cTn id="14" dur="500" fill="hold"/>
                                        <p:tgtEl>
                                          <p:spTgt spid="15"/>
                                        </p:tgtEl>
                                        <p:attrNameLst>
                                          <p:attrName>ppt_w</p:attrName>
                                        </p:attrNameLst>
                                      </p:cBhvr>
                                      <p:tavLst>
                                        <p:tav tm="0">
                                          <p:val>
                                            <p:fltVal val="0"/>
                                          </p:val>
                                        </p:tav>
                                        <p:tav tm="100000">
                                          <p:val>
                                            <p:strVal val="#ppt_w"/>
                                          </p:val>
                                        </p:tav>
                                      </p:tavLst>
                                    </p:anim>
                                    <p:anim calcmode="lin" valueType="num">
                                      <p:cBhvr>
                                        <p:cTn id="15" dur="500" fill="hold"/>
                                        <p:tgtEl>
                                          <p:spTgt spid="15"/>
                                        </p:tgtEl>
                                        <p:attrNameLst>
                                          <p:attrName>ppt_h</p:attrName>
                                        </p:attrNameLst>
                                      </p:cBhvr>
                                      <p:tavLst>
                                        <p:tav tm="0">
                                          <p:val>
                                            <p:fltVal val="0"/>
                                          </p:val>
                                        </p:tav>
                                        <p:tav tm="100000">
                                          <p:val>
                                            <p:strVal val="#ppt_h"/>
                                          </p:val>
                                        </p:tav>
                                      </p:tavLst>
                                    </p:anim>
                                    <p:animEffect transition="in" filter="fade">
                                      <p:cBhvr>
                                        <p:cTn id="16" dur="500"/>
                                        <p:tgtEl>
                                          <p:spTgt spid="15"/>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anim calcmode="lin" valueType="num">
                                      <p:cBhvr>
                                        <p:cTn id="21" dur="500" fill="hold"/>
                                        <p:tgtEl>
                                          <p:spTgt spid="22"/>
                                        </p:tgtEl>
                                        <p:attrNameLst>
                                          <p:attrName>ppt_w</p:attrName>
                                        </p:attrNameLst>
                                      </p:cBhvr>
                                      <p:tavLst>
                                        <p:tav tm="0">
                                          <p:val>
                                            <p:fltVal val="0"/>
                                          </p:val>
                                        </p:tav>
                                        <p:tav tm="100000">
                                          <p:val>
                                            <p:strVal val="#ppt_w"/>
                                          </p:val>
                                        </p:tav>
                                      </p:tavLst>
                                    </p:anim>
                                    <p:anim calcmode="lin" valueType="num">
                                      <p:cBhvr>
                                        <p:cTn id="22" dur="500" fill="hold"/>
                                        <p:tgtEl>
                                          <p:spTgt spid="22"/>
                                        </p:tgtEl>
                                        <p:attrNameLst>
                                          <p:attrName>ppt_h</p:attrName>
                                        </p:attrNameLst>
                                      </p:cBhvr>
                                      <p:tavLst>
                                        <p:tav tm="0">
                                          <p:val>
                                            <p:fltVal val="0"/>
                                          </p:val>
                                        </p:tav>
                                        <p:tav tm="100000">
                                          <p:val>
                                            <p:strVal val="#ppt_h"/>
                                          </p:val>
                                        </p:tav>
                                      </p:tavLst>
                                    </p:anim>
                                    <p:animEffect transition="in" filter="fade">
                                      <p:cBhvr>
                                        <p:cTn id="23" dur="500"/>
                                        <p:tgtEl>
                                          <p:spTgt spid="22"/>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barn(inVertical)">
                                      <p:cBhvr>
                                        <p:cTn id="28" dur="500"/>
                                        <p:tgtEl>
                                          <p:spTgt spid="4"/>
                                        </p:tgtEl>
                                      </p:cBhvr>
                                    </p:animEffect>
                                  </p:childTnLst>
                                </p:cTn>
                              </p:par>
                            </p:childTnLst>
                          </p:cTn>
                        </p:par>
                      </p:childTnLst>
                    </p:cTn>
                  </p:par>
                  <p:par>
                    <p:cTn id="29" fill="hold">
                      <p:stCondLst>
                        <p:cond delay="indefinite"/>
                      </p:stCondLst>
                      <p:childTnLst>
                        <p:par>
                          <p:cTn id="30" fill="hold">
                            <p:stCondLst>
                              <p:cond delay="0"/>
                            </p:stCondLst>
                            <p:childTnLst>
                              <p:par>
                                <p:cTn id="31" presetID="26" presetClass="entr" presetSubtype="0" fill="hold" nodeType="clickEffect">
                                  <p:stCondLst>
                                    <p:cond delay="0"/>
                                  </p:stCondLst>
                                  <p:childTnLst>
                                    <p:set>
                                      <p:cBhvr>
                                        <p:cTn id="32" dur="1" fill="hold">
                                          <p:stCondLst>
                                            <p:cond delay="0"/>
                                          </p:stCondLst>
                                        </p:cTn>
                                        <p:tgtEl>
                                          <p:spTgt spid="19"/>
                                        </p:tgtEl>
                                        <p:attrNameLst>
                                          <p:attrName>style.visibility</p:attrName>
                                        </p:attrNameLst>
                                      </p:cBhvr>
                                      <p:to>
                                        <p:strVal val="visible"/>
                                      </p:to>
                                    </p:set>
                                    <p:animEffect transition="in" filter="wipe(down)">
                                      <p:cBhvr>
                                        <p:cTn id="33" dur="580">
                                          <p:stCondLst>
                                            <p:cond delay="0"/>
                                          </p:stCondLst>
                                        </p:cTn>
                                        <p:tgtEl>
                                          <p:spTgt spid="19"/>
                                        </p:tgtEl>
                                      </p:cBhvr>
                                    </p:animEffect>
                                    <p:anim calcmode="lin" valueType="num">
                                      <p:cBhvr>
                                        <p:cTn id="34"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35"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36"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37"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38"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39" dur="26">
                                          <p:stCondLst>
                                            <p:cond delay="650"/>
                                          </p:stCondLst>
                                        </p:cTn>
                                        <p:tgtEl>
                                          <p:spTgt spid="19"/>
                                        </p:tgtEl>
                                      </p:cBhvr>
                                      <p:to x="100000" y="60000"/>
                                    </p:animScale>
                                    <p:animScale>
                                      <p:cBhvr>
                                        <p:cTn id="40" dur="166" decel="50000">
                                          <p:stCondLst>
                                            <p:cond delay="676"/>
                                          </p:stCondLst>
                                        </p:cTn>
                                        <p:tgtEl>
                                          <p:spTgt spid="19"/>
                                        </p:tgtEl>
                                      </p:cBhvr>
                                      <p:to x="100000" y="100000"/>
                                    </p:animScale>
                                    <p:animScale>
                                      <p:cBhvr>
                                        <p:cTn id="41" dur="26">
                                          <p:stCondLst>
                                            <p:cond delay="1312"/>
                                          </p:stCondLst>
                                        </p:cTn>
                                        <p:tgtEl>
                                          <p:spTgt spid="19"/>
                                        </p:tgtEl>
                                      </p:cBhvr>
                                      <p:to x="100000" y="80000"/>
                                    </p:animScale>
                                    <p:animScale>
                                      <p:cBhvr>
                                        <p:cTn id="42" dur="166" decel="50000">
                                          <p:stCondLst>
                                            <p:cond delay="1338"/>
                                          </p:stCondLst>
                                        </p:cTn>
                                        <p:tgtEl>
                                          <p:spTgt spid="19"/>
                                        </p:tgtEl>
                                      </p:cBhvr>
                                      <p:to x="100000" y="100000"/>
                                    </p:animScale>
                                    <p:animScale>
                                      <p:cBhvr>
                                        <p:cTn id="43" dur="26">
                                          <p:stCondLst>
                                            <p:cond delay="1642"/>
                                          </p:stCondLst>
                                        </p:cTn>
                                        <p:tgtEl>
                                          <p:spTgt spid="19"/>
                                        </p:tgtEl>
                                      </p:cBhvr>
                                      <p:to x="100000" y="90000"/>
                                    </p:animScale>
                                    <p:animScale>
                                      <p:cBhvr>
                                        <p:cTn id="44" dur="166" decel="50000">
                                          <p:stCondLst>
                                            <p:cond delay="1668"/>
                                          </p:stCondLst>
                                        </p:cTn>
                                        <p:tgtEl>
                                          <p:spTgt spid="19"/>
                                        </p:tgtEl>
                                      </p:cBhvr>
                                      <p:to x="100000" y="100000"/>
                                    </p:animScale>
                                    <p:animScale>
                                      <p:cBhvr>
                                        <p:cTn id="45" dur="26">
                                          <p:stCondLst>
                                            <p:cond delay="1808"/>
                                          </p:stCondLst>
                                        </p:cTn>
                                        <p:tgtEl>
                                          <p:spTgt spid="19"/>
                                        </p:tgtEl>
                                      </p:cBhvr>
                                      <p:to x="100000" y="95000"/>
                                    </p:animScale>
                                    <p:animScale>
                                      <p:cBhvr>
                                        <p:cTn id="46" dur="166" decel="50000">
                                          <p:stCondLst>
                                            <p:cond delay="1834"/>
                                          </p:stCondLst>
                                        </p:cTn>
                                        <p:tgtEl>
                                          <p:spTgt spid="19"/>
                                        </p:tgtEl>
                                      </p:cBhvr>
                                      <p:to x="100000" y="100000"/>
                                    </p:animScale>
                                  </p:childTnLst>
                                </p:cTn>
                              </p:par>
                            </p:childTnLst>
                          </p:cTn>
                        </p:par>
                      </p:childTnLst>
                    </p:cTn>
                  </p:par>
                  <p:par>
                    <p:cTn id="47" fill="hold">
                      <p:stCondLst>
                        <p:cond delay="indefinite"/>
                      </p:stCondLst>
                      <p:childTnLst>
                        <p:par>
                          <p:cTn id="48" fill="hold">
                            <p:stCondLst>
                              <p:cond delay="0"/>
                            </p:stCondLst>
                            <p:childTnLst>
                              <p:par>
                                <p:cTn id="49" presetID="53" presetClass="entr" presetSubtype="16" fill="hold" grpId="0" nodeType="clickEffect">
                                  <p:stCondLst>
                                    <p:cond delay="0"/>
                                  </p:stCondLst>
                                  <p:childTnLst>
                                    <p:set>
                                      <p:cBhvr>
                                        <p:cTn id="50" dur="1" fill="hold">
                                          <p:stCondLst>
                                            <p:cond delay="0"/>
                                          </p:stCondLst>
                                        </p:cTn>
                                        <p:tgtEl>
                                          <p:spTgt spid="24"/>
                                        </p:tgtEl>
                                        <p:attrNameLst>
                                          <p:attrName>style.visibility</p:attrName>
                                        </p:attrNameLst>
                                      </p:cBhvr>
                                      <p:to>
                                        <p:strVal val="visible"/>
                                      </p:to>
                                    </p:set>
                                    <p:anim calcmode="lin" valueType="num">
                                      <p:cBhvr>
                                        <p:cTn id="51" dur="500" fill="hold"/>
                                        <p:tgtEl>
                                          <p:spTgt spid="24"/>
                                        </p:tgtEl>
                                        <p:attrNameLst>
                                          <p:attrName>ppt_w</p:attrName>
                                        </p:attrNameLst>
                                      </p:cBhvr>
                                      <p:tavLst>
                                        <p:tav tm="0">
                                          <p:val>
                                            <p:fltVal val="0"/>
                                          </p:val>
                                        </p:tav>
                                        <p:tav tm="100000">
                                          <p:val>
                                            <p:strVal val="#ppt_w"/>
                                          </p:val>
                                        </p:tav>
                                      </p:tavLst>
                                    </p:anim>
                                    <p:anim calcmode="lin" valueType="num">
                                      <p:cBhvr>
                                        <p:cTn id="52" dur="500" fill="hold"/>
                                        <p:tgtEl>
                                          <p:spTgt spid="24"/>
                                        </p:tgtEl>
                                        <p:attrNameLst>
                                          <p:attrName>ppt_h</p:attrName>
                                        </p:attrNameLst>
                                      </p:cBhvr>
                                      <p:tavLst>
                                        <p:tav tm="0">
                                          <p:val>
                                            <p:fltVal val="0"/>
                                          </p:val>
                                        </p:tav>
                                        <p:tav tm="100000">
                                          <p:val>
                                            <p:strVal val="#ppt_h"/>
                                          </p:val>
                                        </p:tav>
                                      </p:tavLst>
                                    </p:anim>
                                    <p:animEffect transition="in" filter="fade">
                                      <p:cBhvr>
                                        <p:cTn id="53" dur="500"/>
                                        <p:tgtEl>
                                          <p:spTgt spid="24"/>
                                        </p:tgtEl>
                                      </p:cBhvr>
                                    </p:animEffect>
                                  </p:childTnLst>
                                </p:cTn>
                              </p:par>
                            </p:childTnLst>
                          </p:cTn>
                        </p:par>
                      </p:childTnLst>
                    </p:cTn>
                  </p:par>
                  <p:par>
                    <p:cTn id="54" fill="hold">
                      <p:stCondLst>
                        <p:cond delay="indefinite"/>
                      </p:stCondLst>
                      <p:childTnLst>
                        <p:par>
                          <p:cTn id="55" fill="hold">
                            <p:stCondLst>
                              <p:cond delay="0"/>
                            </p:stCondLst>
                            <p:childTnLst>
                              <p:par>
                                <p:cTn id="56" presetID="16" presetClass="entr" presetSubtype="21" fill="hold" grpId="0" nodeType="clickEffect">
                                  <p:stCondLst>
                                    <p:cond delay="0"/>
                                  </p:stCondLst>
                                  <p:childTnLst>
                                    <p:set>
                                      <p:cBhvr>
                                        <p:cTn id="57" dur="1" fill="hold">
                                          <p:stCondLst>
                                            <p:cond delay="0"/>
                                          </p:stCondLst>
                                        </p:cTn>
                                        <p:tgtEl>
                                          <p:spTgt spid="26"/>
                                        </p:tgtEl>
                                        <p:attrNameLst>
                                          <p:attrName>style.visibility</p:attrName>
                                        </p:attrNameLst>
                                      </p:cBhvr>
                                      <p:to>
                                        <p:strVal val="visible"/>
                                      </p:to>
                                    </p:set>
                                    <p:animEffect transition="in" filter="barn(inVertical)">
                                      <p:cBhvr>
                                        <p:cTn id="58" dur="500"/>
                                        <p:tgtEl>
                                          <p:spTgt spid="26"/>
                                        </p:tgtEl>
                                      </p:cBhvr>
                                    </p:animEffect>
                                  </p:childTnLst>
                                </p:cTn>
                              </p:par>
                            </p:childTnLst>
                          </p:cTn>
                        </p:par>
                      </p:childTnLst>
                    </p:cTn>
                  </p:par>
                  <p:par>
                    <p:cTn id="59" fill="hold">
                      <p:stCondLst>
                        <p:cond delay="indefinite"/>
                      </p:stCondLst>
                      <p:childTnLst>
                        <p:par>
                          <p:cTn id="60" fill="hold">
                            <p:stCondLst>
                              <p:cond delay="0"/>
                            </p:stCondLst>
                            <p:childTnLst>
                              <p:par>
                                <p:cTn id="61" presetID="26" presetClass="entr" presetSubtype="0" fill="hold" grpId="0" nodeType="clickEffect">
                                  <p:stCondLst>
                                    <p:cond delay="0"/>
                                  </p:stCondLst>
                                  <p:childTnLst>
                                    <p:set>
                                      <p:cBhvr>
                                        <p:cTn id="62" dur="1" fill="hold">
                                          <p:stCondLst>
                                            <p:cond delay="0"/>
                                          </p:stCondLst>
                                        </p:cTn>
                                        <p:tgtEl>
                                          <p:spTgt spid="13"/>
                                        </p:tgtEl>
                                        <p:attrNameLst>
                                          <p:attrName>style.visibility</p:attrName>
                                        </p:attrNameLst>
                                      </p:cBhvr>
                                      <p:to>
                                        <p:strVal val="visible"/>
                                      </p:to>
                                    </p:set>
                                    <p:animEffect transition="in" filter="wipe(down)">
                                      <p:cBhvr>
                                        <p:cTn id="63" dur="580">
                                          <p:stCondLst>
                                            <p:cond delay="0"/>
                                          </p:stCondLst>
                                        </p:cTn>
                                        <p:tgtEl>
                                          <p:spTgt spid="13"/>
                                        </p:tgtEl>
                                      </p:cBhvr>
                                    </p:animEffect>
                                    <p:anim calcmode="lin" valueType="num">
                                      <p:cBhvr>
                                        <p:cTn id="64"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65"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66"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67"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68"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69" dur="26">
                                          <p:stCondLst>
                                            <p:cond delay="650"/>
                                          </p:stCondLst>
                                        </p:cTn>
                                        <p:tgtEl>
                                          <p:spTgt spid="13"/>
                                        </p:tgtEl>
                                      </p:cBhvr>
                                      <p:to x="100000" y="60000"/>
                                    </p:animScale>
                                    <p:animScale>
                                      <p:cBhvr>
                                        <p:cTn id="70" dur="166" decel="50000">
                                          <p:stCondLst>
                                            <p:cond delay="676"/>
                                          </p:stCondLst>
                                        </p:cTn>
                                        <p:tgtEl>
                                          <p:spTgt spid="13"/>
                                        </p:tgtEl>
                                      </p:cBhvr>
                                      <p:to x="100000" y="100000"/>
                                    </p:animScale>
                                    <p:animScale>
                                      <p:cBhvr>
                                        <p:cTn id="71" dur="26">
                                          <p:stCondLst>
                                            <p:cond delay="1312"/>
                                          </p:stCondLst>
                                        </p:cTn>
                                        <p:tgtEl>
                                          <p:spTgt spid="13"/>
                                        </p:tgtEl>
                                      </p:cBhvr>
                                      <p:to x="100000" y="80000"/>
                                    </p:animScale>
                                    <p:animScale>
                                      <p:cBhvr>
                                        <p:cTn id="72" dur="166" decel="50000">
                                          <p:stCondLst>
                                            <p:cond delay="1338"/>
                                          </p:stCondLst>
                                        </p:cTn>
                                        <p:tgtEl>
                                          <p:spTgt spid="13"/>
                                        </p:tgtEl>
                                      </p:cBhvr>
                                      <p:to x="100000" y="100000"/>
                                    </p:animScale>
                                    <p:animScale>
                                      <p:cBhvr>
                                        <p:cTn id="73" dur="26">
                                          <p:stCondLst>
                                            <p:cond delay="1642"/>
                                          </p:stCondLst>
                                        </p:cTn>
                                        <p:tgtEl>
                                          <p:spTgt spid="13"/>
                                        </p:tgtEl>
                                      </p:cBhvr>
                                      <p:to x="100000" y="90000"/>
                                    </p:animScale>
                                    <p:animScale>
                                      <p:cBhvr>
                                        <p:cTn id="74" dur="166" decel="50000">
                                          <p:stCondLst>
                                            <p:cond delay="1668"/>
                                          </p:stCondLst>
                                        </p:cTn>
                                        <p:tgtEl>
                                          <p:spTgt spid="13"/>
                                        </p:tgtEl>
                                      </p:cBhvr>
                                      <p:to x="100000" y="100000"/>
                                    </p:animScale>
                                    <p:animScale>
                                      <p:cBhvr>
                                        <p:cTn id="75" dur="26">
                                          <p:stCondLst>
                                            <p:cond delay="1808"/>
                                          </p:stCondLst>
                                        </p:cTn>
                                        <p:tgtEl>
                                          <p:spTgt spid="13"/>
                                        </p:tgtEl>
                                      </p:cBhvr>
                                      <p:to x="100000" y="95000"/>
                                    </p:animScale>
                                    <p:animScale>
                                      <p:cBhvr>
                                        <p:cTn id="76" dur="166" decel="50000">
                                          <p:stCondLst>
                                            <p:cond delay="1834"/>
                                          </p:stCondLst>
                                        </p:cTn>
                                        <p:tgtEl>
                                          <p:spTgt spid="13"/>
                                        </p:tgtEl>
                                      </p:cBhvr>
                                      <p:to x="100000" y="100000"/>
                                    </p:animScale>
                                  </p:childTnLst>
                                </p:cTn>
                              </p:par>
                            </p:childTnLst>
                          </p:cTn>
                        </p:par>
                      </p:childTnLst>
                    </p:cTn>
                  </p:par>
                  <p:par>
                    <p:cTn id="77" fill="hold">
                      <p:stCondLst>
                        <p:cond delay="indefinite"/>
                      </p:stCondLst>
                      <p:childTnLst>
                        <p:par>
                          <p:cTn id="78" fill="hold">
                            <p:stCondLst>
                              <p:cond delay="0"/>
                            </p:stCondLst>
                            <p:childTnLst>
                              <p:par>
                                <p:cTn id="79" presetID="16" presetClass="entr" presetSubtype="21" fill="hold" grpId="0" nodeType="clickEffect">
                                  <p:stCondLst>
                                    <p:cond delay="0"/>
                                  </p:stCondLst>
                                  <p:childTnLst>
                                    <p:set>
                                      <p:cBhvr>
                                        <p:cTn id="80" dur="1" fill="hold">
                                          <p:stCondLst>
                                            <p:cond delay="0"/>
                                          </p:stCondLst>
                                        </p:cTn>
                                        <p:tgtEl>
                                          <p:spTgt spid="23"/>
                                        </p:tgtEl>
                                        <p:attrNameLst>
                                          <p:attrName>style.visibility</p:attrName>
                                        </p:attrNameLst>
                                      </p:cBhvr>
                                      <p:to>
                                        <p:strVal val="visible"/>
                                      </p:to>
                                    </p:set>
                                    <p:animEffect transition="in" filter="barn(inVertical)">
                                      <p:cBhvr>
                                        <p:cTn id="81" dur="500"/>
                                        <p:tgtEl>
                                          <p:spTgt spid="23"/>
                                        </p:tgtEl>
                                      </p:cBhvr>
                                    </p:animEffect>
                                  </p:childTnLst>
                                </p:cTn>
                              </p:par>
                            </p:childTnLst>
                          </p:cTn>
                        </p:par>
                      </p:childTnLst>
                    </p:cTn>
                  </p:par>
                  <p:par>
                    <p:cTn id="82" fill="hold">
                      <p:stCondLst>
                        <p:cond delay="indefinite"/>
                      </p:stCondLst>
                      <p:childTnLst>
                        <p:par>
                          <p:cTn id="83" fill="hold">
                            <p:stCondLst>
                              <p:cond delay="0"/>
                            </p:stCondLst>
                            <p:childTnLst>
                              <p:par>
                                <p:cTn id="84" presetID="26" presetClass="entr" presetSubtype="0" fill="hold" grpId="0" nodeType="clickEffect">
                                  <p:stCondLst>
                                    <p:cond delay="0"/>
                                  </p:stCondLst>
                                  <p:childTnLst>
                                    <p:set>
                                      <p:cBhvr>
                                        <p:cTn id="85" dur="1" fill="hold">
                                          <p:stCondLst>
                                            <p:cond delay="0"/>
                                          </p:stCondLst>
                                        </p:cTn>
                                        <p:tgtEl>
                                          <p:spTgt spid="20"/>
                                        </p:tgtEl>
                                        <p:attrNameLst>
                                          <p:attrName>style.visibility</p:attrName>
                                        </p:attrNameLst>
                                      </p:cBhvr>
                                      <p:to>
                                        <p:strVal val="visible"/>
                                      </p:to>
                                    </p:set>
                                    <p:animEffect transition="in" filter="wipe(down)">
                                      <p:cBhvr>
                                        <p:cTn id="86" dur="580">
                                          <p:stCondLst>
                                            <p:cond delay="0"/>
                                          </p:stCondLst>
                                        </p:cTn>
                                        <p:tgtEl>
                                          <p:spTgt spid="20"/>
                                        </p:tgtEl>
                                      </p:cBhvr>
                                    </p:animEffect>
                                    <p:anim calcmode="lin" valueType="num">
                                      <p:cBhvr>
                                        <p:cTn id="87" dur="1822" tmFilter="0,0; 0.14,0.36; 0.43,0.73; 0.71,0.91; 1.0,1.0">
                                          <p:stCondLst>
                                            <p:cond delay="0"/>
                                          </p:stCondLst>
                                        </p:cTn>
                                        <p:tgtEl>
                                          <p:spTgt spid="20"/>
                                        </p:tgtEl>
                                        <p:attrNameLst>
                                          <p:attrName>ppt_x</p:attrName>
                                        </p:attrNameLst>
                                      </p:cBhvr>
                                      <p:tavLst>
                                        <p:tav tm="0">
                                          <p:val>
                                            <p:strVal val="#ppt_x-0.25"/>
                                          </p:val>
                                        </p:tav>
                                        <p:tav tm="100000">
                                          <p:val>
                                            <p:strVal val="#ppt_x"/>
                                          </p:val>
                                        </p:tav>
                                      </p:tavLst>
                                    </p:anim>
                                    <p:anim calcmode="lin" valueType="num">
                                      <p:cBhvr>
                                        <p:cTn id="88" dur="664" tmFilter="0.0,0.0; 0.25,0.07; 0.50,0.2; 0.75,0.467; 1.0,1.0">
                                          <p:stCondLst>
                                            <p:cond delay="0"/>
                                          </p:stCondLst>
                                        </p:cTn>
                                        <p:tgtEl>
                                          <p:spTgt spid="20"/>
                                        </p:tgtEl>
                                        <p:attrNameLst>
                                          <p:attrName>ppt_y</p:attrName>
                                        </p:attrNameLst>
                                      </p:cBhvr>
                                      <p:tavLst>
                                        <p:tav tm="0" fmla="#ppt_y-sin(pi*$)/3">
                                          <p:val>
                                            <p:fltVal val="0.5"/>
                                          </p:val>
                                        </p:tav>
                                        <p:tav tm="100000">
                                          <p:val>
                                            <p:fltVal val="1"/>
                                          </p:val>
                                        </p:tav>
                                      </p:tavLst>
                                    </p:anim>
                                    <p:anim calcmode="lin" valueType="num">
                                      <p:cBhvr>
                                        <p:cTn id="89" dur="664" tmFilter="0, 0; 0.125,0.2665; 0.25,0.4; 0.375,0.465; 0.5,0.5;  0.625,0.535; 0.75,0.6; 0.875,0.7335; 1,1">
                                          <p:stCondLst>
                                            <p:cond delay="664"/>
                                          </p:stCondLst>
                                        </p:cTn>
                                        <p:tgtEl>
                                          <p:spTgt spid="20"/>
                                        </p:tgtEl>
                                        <p:attrNameLst>
                                          <p:attrName>ppt_y</p:attrName>
                                        </p:attrNameLst>
                                      </p:cBhvr>
                                      <p:tavLst>
                                        <p:tav tm="0" fmla="#ppt_y-sin(pi*$)/9">
                                          <p:val>
                                            <p:fltVal val="0"/>
                                          </p:val>
                                        </p:tav>
                                        <p:tav tm="100000">
                                          <p:val>
                                            <p:fltVal val="1"/>
                                          </p:val>
                                        </p:tav>
                                      </p:tavLst>
                                    </p:anim>
                                    <p:anim calcmode="lin" valueType="num">
                                      <p:cBhvr>
                                        <p:cTn id="90" dur="332" tmFilter="0, 0; 0.125,0.2665; 0.25,0.4; 0.375,0.465; 0.5,0.5;  0.625,0.535; 0.75,0.6; 0.875,0.7335; 1,1">
                                          <p:stCondLst>
                                            <p:cond delay="1324"/>
                                          </p:stCondLst>
                                        </p:cTn>
                                        <p:tgtEl>
                                          <p:spTgt spid="20"/>
                                        </p:tgtEl>
                                        <p:attrNameLst>
                                          <p:attrName>ppt_y</p:attrName>
                                        </p:attrNameLst>
                                      </p:cBhvr>
                                      <p:tavLst>
                                        <p:tav tm="0" fmla="#ppt_y-sin(pi*$)/27">
                                          <p:val>
                                            <p:fltVal val="0"/>
                                          </p:val>
                                        </p:tav>
                                        <p:tav tm="100000">
                                          <p:val>
                                            <p:fltVal val="1"/>
                                          </p:val>
                                        </p:tav>
                                      </p:tavLst>
                                    </p:anim>
                                    <p:anim calcmode="lin" valueType="num">
                                      <p:cBhvr>
                                        <p:cTn id="91" dur="164" tmFilter="0, 0; 0.125,0.2665; 0.25,0.4; 0.375,0.465; 0.5,0.5;  0.625,0.535; 0.75,0.6; 0.875,0.7335; 1,1">
                                          <p:stCondLst>
                                            <p:cond delay="1656"/>
                                          </p:stCondLst>
                                        </p:cTn>
                                        <p:tgtEl>
                                          <p:spTgt spid="20"/>
                                        </p:tgtEl>
                                        <p:attrNameLst>
                                          <p:attrName>ppt_y</p:attrName>
                                        </p:attrNameLst>
                                      </p:cBhvr>
                                      <p:tavLst>
                                        <p:tav tm="0" fmla="#ppt_y-sin(pi*$)/81">
                                          <p:val>
                                            <p:fltVal val="0"/>
                                          </p:val>
                                        </p:tav>
                                        <p:tav tm="100000">
                                          <p:val>
                                            <p:fltVal val="1"/>
                                          </p:val>
                                        </p:tav>
                                      </p:tavLst>
                                    </p:anim>
                                    <p:animScale>
                                      <p:cBhvr>
                                        <p:cTn id="92" dur="26">
                                          <p:stCondLst>
                                            <p:cond delay="650"/>
                                          </p:stCondLst>
                                        </p:cTn>
                                        <p:tgtEl>
                                          <p:spTgt spid="20"/>
                                        </p:tgtEl>
                                      </p:cBhvr>
                                      <p:to x="100000" y="60000"/>
                                    </p:animScale>
                                    <p:animScale>
                                      <p:cBhvr>
                                        <p:cTn id="93" dur="166" decel="50000">
                                          <p:stCondLst>
                                            <p:cond delay="676"/>
                                          </p:stCondLst>
                                        </p:cTn>
                                        <p:tgtEl>
                                          <p:spTgt spid="20"/>
                                        </p:tgtEl>
                                      </p:cBhvr>
                                      <p:to x="100000" y="100000"/>
                                    </p:animScale>
                                    <p:animScale>
                                      <p:cBhvr>
                                        <p:cTn id="94" dur="26">
                                          <p:stCondLst>
                                            <p:cond delay="1312"/>
                                          </p:stCondLst>
                                        </p:cTn>
                                        <p:tgtEl>
                                          <p:spTgt spid="20"/>
                                        </p:tgtEl>
                                      </p:cBhvr>
                                      <p:to x="100000" y="80000"/>
                                    </p:animScale>
                                    <p:animScale>
                                      <p:cBhvr>
                                        <p:cTn id="95" dur="166" decel="50000">
                                          <p:stCondLst>
                                            <p:cond delay="1338"/>
                                          </p:stCondLst>
                                        </p:cTn>
                                        <p:tgtEl>
                                          <p:spTgt spid="20"/>
                                        </p:tgtEl>
                                      </p:cBhvr>
                                      <p:to x="100000" y="100000"/>
                                    </p:animScale>
                                    <p:animScale>
                                      <p:cBhvr>
                                        <p:cTn id="96" dur="26">
                                          <p:stCondLst>
                                            <p:cond delay="1642"/>
                                          </p:stCondLst>
                                        </p:cTn>
                                        <p:tgtEl>
                                          <p:spTgt spid="20"/>
                                        </p:tgtEl>
                                      </p:cBhvr>
                                      <p:to x="100000" y="90000"/>
                                    </p:animScale>
                                    <p:animScale>
                                      <p:cBhvr>
                                        <p:cTn id="97" dur="166" decel="50000">
                                          <p:stCondLst>
                                            <p:cond delay="1668"/>
                                          </p:stCondLst>
                                        </p:cTn>
                                        <p:tgtEl>
                                          <p:spTgt spid="20"/>
                                        </p:tgtEl>
                                      </p:cBhvr>
                                      <p:to x="100000" y="100000"/>
                                    </p:animScale>
                                    <p:animScale>
                                      <p:cBhvr>
                                        <p:cTn id="98" dur="26">
                                          <p:stCondLst>
                                            <p:cond delay="1808"/>
                                          </p:stCondLst>
                                        </p:cTn>
                                        <p:tgtEl>
                                          <p:spTgt spid="20"/>
                                        </p:tgtEl>
                                      </p:cBhvr>
                                      <p:to x="100000" y="95000"/>
                                    </p:animScale>
                                    <p:animScale>
                                      <p:cBhvr>
                                        <p:cTn id="99" dur="166" decel="50000">
                                          <p:stCondLst>
                                            <p:cond delay="1834"/>
                                          </p:stCondLst>
                                        </p:cTn>
                                        <p:tgtEl>
                                          <p:spTgt spid="20"/>
                                        </p:tgtEl>
                                      </p:cBhvr>
                                      <p:to x="100000" y="100000"/>
                                    </p:animScale>
                                  </p:childTnLst>
                                </p:cTn>
                              </p:par>
                            </p:childTnLst>
                          </p:cTn>
                        </p:par>
                      </p:childTnLst>
                    </p:cTn>
                  </p:par>
                  <p:par>
                    <p:cTn id="100" fill="hold">
                      <p:stCondLst>
                        <p:cond delay="indefinite"/>
                      </p:stCondLst>
                      <p:childTnLst>
                        <p:par>
                          <p:cTn id="101" fill="hold">
                            <p:stCondLst>
                              <p:cond delay="0"/>
                            </p:stCondLst>
                            <p:childTnLst>
                              <p:par>
                                <p:cTn id="102" presetID="53" presetClass="entr" presetSubtype="16" fill="hold" nodeType="clickEffect">
                                  <p:stCondLst>
                                    <p:cond delay="0"/>
                                  </p:stCondLst>
                                  <p:childTnLst>
                                    <p:set>
                                      <p:cBhvr>
                                        <p:cTn id="103" dur="1" fill="hold">
                                          <p:stCondLst>
                                            <p:cond delay="0"/>
                                          </p:stCondLst>
                                        </p:cTn>
                                        <p:tgtEl>
                                          <p:spTgt spid="21"/>
                                        </p:tgtEl>
                                        <p:attrNameLst>
                                          <p:attrName>style.visibility</p:attrName>
                                        </p:attrNameLst>
                                      </p:cBhvr>
                                      <p:to>
                                        <p:strVal val="visible"/>
                                      </p:to>
                                    </p:set>
                                    <p:anim calcmode="lin" valueType="num">
                                      <p:cBhvr>
                                        <p:cTn id="104" dur="500" fill="hold"/>
                                        <p:tgtEl>
                                          <p:spTgt spid="21"/>
                                        </p:tgtEl>
                                        <p:attrNameLst>
                                          <p:attrName>ppt_w</p:attrName>
                                        </p:attrNameLst>
                                      </p:cBhvr>
                                      <p:tavLst>
                                        <p:tav tm="0">
                                          <p:val>
                                            <p:fltVal val="0"/>
                                          </p:val>
                                        </p:tav>
                                        <p:tav tm="100000">
                                          <p:val>
                                            <p:strVal val="#ppt_w"/>
                                          </p:val>
                                        </p:tav>
                                      </p:tavLst>
                                    </p:anim>
                                    <p:anim calcmode="lin" valueType="num">
                                      <p:cBhvr>
                                        <p:cTn id="105" dur="500" fill="hold"/>
                                        <p:tgtEl>
                                          <p:spTgt spid="21"/>
                                        </p:tgtEl>
                                        <p:attrNameLst>
                                          <p:attrName>ppt_h</p:attrName>
                                        </p:attrNameLst>
                                      </p:cBhvr>
                                      <p:tavLst>
                                        <p:tav tm="0">
                                          <p:val>
                                            <p:fltVal val="0"/>
                                          </p:val>
                                        </p:tav>
                                        <p:tav tm="100000">
                                          <p:val>
                                            <p:strVal val="#ppt_h"/>
                                          </p:val>
                                        </p:tav>
                                      </p:tavLst>
                                    </p:anim>
                                    <p:animEffect transition="in" filter="fade">
                                      <p:cBhvr>
                                        <p:cTn id="106" dur="500"/>
                                        <p:tgtEl>
                                          <p:spTgt spid="21"/>
                                        </p:tgtEl>
                                      </p:cBhvr>
                                    </p:animEffect>
                                  </p:childTnLst>
                                </p:cTn>
                              </p:par>
                            </p:childTnLst>
                          </p:cTn>
                        </p:par>
                      </p:childTnLst>
                    </p:cTn>
                  </p:par>
                  <p:par>
                    <p:cTn id="107" fill="hold">
                      <p:stCondLst>
                        <p:cond delay="indefinite"/>
                      </p:stCondLst>
                      <p:childTnLst>
                        <p:par>
                          <p:cTn id="108" fill="hold">
                            <p:stCondLst>
                              <p:cond delay="0"/>
                            </p:stCondLst>
                            <p:childTnLst>
                              <p:par>
                                <p:cTn id="109" presetID="26" presetClass="entr" presetSubtype="0" fill="hold" grpId="0" nodeType="clickEffect">
                                  <p:stCondLst>
                                    <p:cond delay="0"/>
                                  </p:stCondLst>
                                  <p:childTnLst>
                                    <p:set>
                                      <p:cBhvr>
                                        <p:cTn id="110" dur="1" fill="hold">
                                          <p:stCondLst>
                                            <p:cond delay="0"/>
                                          </p:stCondLst>
                                        </p:cTn>
                                        <p:tgtEl>
                                          <p:spTgt spid="28"/>
                                        </p:tgtEl>
                                        <p:attrNameLst>
                                          <p:attrName>style.visibility</p:attrName>
                                        </p:attrNameLst>
                                      </p:cBhvr>
                                      <p:to>
                                        <p:strVal val="visible"/>
                                      </p:to>
                                    </p:set>
                                    <p:animEffect transition="in" filter="wipe(down)">
                                      <p:cBhvr>
                                        <p:cTn id="111" dur="580">
                                          <p:stCondLst>
                                            <p:cond delay="0"/>
                                          </p:stCondLst>
                                        </p:cTn>
                                        <p:tgtEl>
                                          <p:spTgt spid="28"/>
                                        </p:tgtEl>
                                      </p:cBhvr>
                                    </p:animEffect>
                                    <p:anim calcmode="lin" valueType="num">
                                      <p:cBhvr>
                                        <p:cTn id="112" dur="1822" tmFilter="0,0; 0.14,0.36; 0.43,0.73; 0.71,0.91; 1.0,1.0">
                                          <p:stCondLst>
                                            <p:cond delay="0"/>
                                          </p:stCondLst>
                                        </p:cTn>
                                        <p:tgtEl>
                                          <p:spTgt spid="28"/>
                                        </p:tgtEl>
                                        <p:attrNameLst>
                                          <p:attrName>ppt_x</p:attrName>
                                        </p:attrNameLst>
                                      </p:cBhvr>
                                      <p:tavLst>
                                        <p:tav tm="0">
                                          <p:val>
                                            <p:strVal val="#ppt_x-0.25"/>
                                          </p:val>
                                        </p:tav>
                                        <p:tav tm="100000">
                                          <p:val>
                                            <p:strVal val="#ppt_x"/>
                                          </p:val>
                                        </p:tav>
                                      </p:tavLst>
                                    </p:anim>
                                    <p:anim calcmode="lin" valueType="num">
                                      <p:cBhvr>
                                        <p:cTn id="113" dur="664" tmFilter="0.0,0.0; 0.25,0.07; 0.50,0.2; 0.75,0.467; 1.0,1.0">
                                          <p:stCondLst>
                                            <p:cond delay="0"/>
                                          </p:stCondLst>
                                        </p:cTn>
                                        <p:tgtEl>
                                          <p:spTgt spid="28"/>
                                        </p:tgtEl>
                                        <p:attrNameLst>
                                          <p:attrName>ppt_y</p:attrName>
                                        </p:attrNameLst>
                                      </p:cBhvr>
                                      <p:tavLst>
                                        <p:tav tm="0" fmla="#ppt_y-sin(pi*$)/3">
                                          <p:val>
                                            <p:fltVal val="0.5"/>
                                          </p:val>
                                        </p:tav>
                                        <p:tav tm="100000">
                                          <p:val>
                                            <p:fltVal val="1"/>
                                          </p:val>
                                        </p:tav>
                                      </p:tavLst>
                                    </p:anim>
                                    <p:anim calcmode="lin" valueType="num">
                                      <p:cBhvr>
                                        <p:cTn id="114" dur="664" tmFilter="0, 0; 0.125,0.2665; 0.25,0.4; 0.375,0.465; 0.5,0.5;  0.625,0.535; 0.75,0.6; 0.875,0.7335; 1,1">
                                          <p:stCondLst>
                                            <p:cond delay="664"/>
                                          </p:stCondLst>
                                        </p:cTn>
                                        <p:tgtEl>
                                          <p:spTgt spid="28"/>
                                        </p:tgtEl>
                                        <p:attrNameLst>
                                          <p:attrName>ppt_y</p:attrName>
                                        </p:attrNameLst>
                                      </p:cBhvr>
                                      <p:tavLst>
                                        <p:tav tm="0" fmla="#ppt_y-sin(pi*$)/9">
                                          <p:val>
                                            <p:fltVal val="0"/>
                                          </p:val>
                                        </p:tav>
                                        <p:tav tm="100000">
                                          <p:val>
                                            <p:fltVal val="1"/>
                                          </p:val>
                                        </p:tav>
                                      </p:tavLst>
                                    </p:anim>
                                    <p:anim calcmode="lin" valueType="num">
                                      <p:cBhvr>
                                        <p:cTn id="115" dur="332" tmFilter="0, 0; 0.125,0.2665; 0.25,0.4; 0.375,0.465; 0.5,0.5;  0.625,0.535; 0.75,0.6; 0.875,0.7335; 1,1">
                                          <p:stCondLst>
                                            <p:cond delay="1324"/>
                                          </p:stCondLst>
                                        </p:cTn>
                                        <p:tgtEl>
                                          <p:spTgt spid="28"/>
                                        </p:tgtEl>
                                        <p:attrNameLst>
                                          <p:attrName>ppt_y</p:attrName>
                                        </p:attrNameLst>
                                      </p:cBhvr>
                                      <p:tavLst>
                                        <p:tav tm="0" fmla="#ppt_y-sin(pi*$)/27">
                                          <p:val>
                                            <p:fltVal val="0"/>
                                          </p:val>
                                        </p:tav>
                                        <p:tav tm="100000">
                                          <p:val>
                                            <p:fltVal val="1"/>
                                          </p:val>
                                        </p:tav>
                                      </p:tavLst>
                                    </p:anim>
                                    <p:anim calcmode="lin" valueType="num">
                                      <p:cBhvr>
                                        <p:cTn id="116" dur="164" tmFilter="0, 0; 0.125,0.2665; 0.25,0.4; 0.375,0.465; 0.5,0.5;  0.625,0.535; 0.75,0.6; 0.875,0.7335; 1,1">
                                          <p:stCondLst>
                                            <p:cond delay="1656"/>
                                          </p:stCondLst>
                                        </p:cTn>
                                        <p:tgtEl>
                                          <p:spTgt spid="28"/>
                                        </p:tgtEl>
                                        <p:attrNameLst>
                                          <p:attrName>ppt_y</p:attrName>
                                        </p:attrNameLst>
                                      </p:cBhvr>
                                      <p:tavLst>
                                        <p:tav tm="0" fmla="#ppt_y-sin(pi*$)/81">
                                          <p:val>
                                            <p:fltVal val="0"/>
                                          </p:val>
                                        </p:tav>
                                        <p:tav tm="100000">
                                          <p:val>
                                            <p:fltVal val="1"/>
                                          </p:val>
                                        </p:tav>
                                      </p:tavLst>
                                    </p:anim>
                                    <p:animScale>
                                      <p:cBhvr>
                                        <p:cTn id="117" dur="26">
                                          <p:stCondLst>
                                            <p:cond delay="650"/>
                                          </p:stCondLst>
                                        </p:cTn>
                                        <p:tgtEl>
                                          <p:spTgt spid="28"/>
                                        </p:tgtEl>
                                      </p:cBhvr>
                                      <p:to x="100000" y="60000"/>
                                    </p:animScale>
                                    <p:animScale>
                                      <p:cBhvr>
                                        <p:cTn id="118" dur="166" decel="50000">
                                          <p:stCondLst>
                                            <p:cond delay="676"/>
                                          </p:stCondLst>
                                        </p:cTn>
                                        <p:tgtEl>
                                          <p:spTgt spid="28"/>
                                        </p:tgtEl>
                                      </p:cBhvr>
                                      <p:to x="100000" y="100000"/>
                                    </p:animScale>
                                    <p:animScale>
                                      <p:cBhvr>
                                        <p:cTn id="119" dur="26">
                                          <p:stCondLst>
                                            <p:cond delay="1312"/>
                                          </p:stCondLst>
                                        </p:cTn>
                                        <p:tgtEl>
                                          <p:spTgt spid="28"/>
                                        </p:tgtEl>
                                      </p:cBhvr>
                                      <p:to x="100000" y="80000"/>
                                    </p:animScale>
                                    <p:animScale>
                                      <p:cBhvr>
                                        <p:cTn id="120" dur="166" decel="50000">
                                          <p:stCondLst>
                                            <p:cond delay="1338"/>
                                          </p:stCondLst>
                                        </p:cTn>
                                        <p:tgtEl>
                                          <p:spTgt spid="28"/>
                                        </p:tgtEl>
                                      </p:cBhvr>
                                      <p:to x="100000" y="100000"/>
                                    </p:animScale>
                                    <p:animScale>
                                      <p:cBhvr>
                                        <p:cTn id="121" dur="26">
                                          <p:stCondLst>
                                            <p:cond delay="1642"/>
                                          </p:stCondLst>
                                        </p:cTn>
                                        <p:tgtEl>
                                          <p:spTgt spid="28"/>
                                        </p:tgtEl>
                                      </p:cBhvr>
                                      <p:to x="100000" y="90000"/>
                                    </p:animScale>
                                    <p:animScale>
                                      <p:cBhvr>
                                        <p:cTn id="122" dur="166" decel="50000">
                                          <p:stCondLst>
                                            <p:cond delay="1668"/>
                                          </p:stCondLst>
                                        </p:cTn>
                                        <p:tgtEl>
                                          <p:spTgt spid="28"/>
                                        </p:tgtEl>
                                      </p:cBhvr>
                                      <p:to x="100000" y="100000"/>
                                    </p:animScale>
                                    <p:animScale>
                                      <p:cBhvr>
                                        <p:cTn id="123" dur="26">
                                          <p:stCondLst>
                                            <p:cond delay="1808"/>
                                          </p:stCondLst>
                                        </p:cTn>
                                        <p:tgtEl>
                                          <p:spTgt spid="28"/>
                                        </p:tgtEl>
                                      </p:cBhvr>
                                      <p:to x="100000" y="95000"/>
                                    </p:animScale>
                                    <p:animScale>
                                      <p:cBhvr>
                                        <p:cTn id="124" dur="166" decel="50000">
                                          <p:stCondLst>
                                            <p:cond delay="1834"/>
                                          </p:stCondLst>
                                        </p:cTn>
                                        <p:tgtEl>
                                          <p:spTgt spid="28"/>
                                        </p:tgtEl>
                                      </p:cBhvr>
                                      <p:to x="100000" y="100000"/>
                                    </p:animScale>
                                  </p:childTnLst>
                                </p:cTn>
                              </p:par>
                            </p:childTnLst>
                          </p:cTn>
                        </p:par>
                      </p:childTnLst>
                    </p:cTn>
                  </p:par>
                  <p:par>
                    <p:cTn id="125" fill="hold">
                      <p:stCondLst>
                        <p:cond delay="indefinite"/>
                      </p:stCondLst>
                      <p:childTnLst>
                        <p:par>
                          <p:cTn id="126" fill="hold">
                            <p:stCondLst>
                              <p:cond delay="0"/>
                            </p:stCondLst>
                            <p:childTnLst>
                              <p:par>
                                <p:cTn id="127" presetID="26" presetClass="entr" presetSubtype="0" fill="hold" grpId="0" nodeType="clickEffect">
                                  <p:stCondLst>
                                    <p:cond delay="0"/>
                                  </p:stCondLst>
                                  <p:childTnLst>
                                    <p:set>
                                      <p:cBhvr>
                                        <p:cTn id="128" dur="1" fill="hold">
                                          <p:stCondLst>
                                            <p:cond delay="0"/>
                                          </p:stCondLst>
                                        </p:cTn>
                                        <p:tgtEl>
                                          <p:spTgt spid="25"/>
                                        </p:tgtEl>
                                        <p:attrNameLst>
                                          <p:attrName>style.visibility</p:attrName>
                                        </p:attrNameLst>
                                      </p:cBhvr>
                                      <p:to>
                                        <p:strVal val="visible"/>
                                      </p:to>
                                    </p:set>
                                    <p:animEffect transition="in" filter="wipe(down)">
                                      <p:cBhvr>
                                        <p:cTn id="129" dur="580">
                                          <p:stCondLst>
                                            <p:cond delay="0"/>
                                          </p:stCondLst>
                                        </p:cTn>
                                        <p:tgtEl>
                                          <p:spTgt spid="25"/>
                                        </p:tgtEl>
                                      </p:cBhvr>
                                    </p:animEffect>
                                    <p:anim calcmode="lin" valueType="num">
                                      <p:cBhvr>
                                        <p:cTn id="130" dur="1822" tmFilter="0,0; 0.14,0.36; 0.43,0.73; 0.71,0.91; 1.0,1.0">
                                          <p:stCondLst>
                                            <p:cond delay="0"/>
                                          </p:stCondLst>
                                        </p:cTn>
                                        <p:tgtEl>
                                          <p:spTgt spid="25"/>
                                        </p:tgtEl>
                                        <p:attrNameLst>
                                          <p:attrName>ppt_x</p:attrName>
                                        </p:attrNameLst>
                                      </p:cBhvr>
                                      <p:tavLst>
                                        <p:tav tm="0">
                                          <p:val>
                                            <p:strVal val="#ppt_x-0.25"/>
                                          </p:val>
                                        </p:tav>
                                        <p:tav tm="100000">
                                          <p:val>
                                            <p:strVal val="#ppt_x"/>
                                          </p:val>
                                        </p:tav>
                                      </p:tavLst>
                                    </p:anim>
                                    <p:anim calcmode="lin" valueType="num">
                                      <p:cBhvr>
                                        <p:cTn id="131" dur="664" tmFilter="0.0,0.0; 0.25,0.07; 0.50,0.2; 0.75,0.467; 1.0,1.0">
                                          <p:stCondLst>
                                            <p:cond delay="0"/>
                                          </p:stCondLst>
                                        </p:cTn>
                                        <p:tgtEl>
                                          <p:spTgt spid="25"/>
                                        </p:tgtEl>
                                        <p:attrNameLst>
                                          <p:attrName>ppt_y</p:attrName>
                                        </p:attrNameLst>
                                      </p:cBhvr>
                                      <p:tavLst>
                                        <p:tav tm="0" fmla="#ppt_y-sin(pi*$)/3">
                                          <p:val>
                                            <p:fltVal val="0.5"/>
                                          </p:val>
                                        </p:tav>
                                        <p:tav tm="100000">
                                          <p:val>
                                            <p:fltVal val="1"/>
                                          </p:val>
                                        </p:tav>
                                      </p:tavLst>
                                    </p:anim>
                                    <p:anim calcmode="lin" valueType="num">
                                      <p:cBhvr>
                                        <p:cTn id="132" dur="664" tmFilter="0, 0; 0.125,0.2665; 0.25,0.4; 0.375,0.465; 0.5,0.5;  0.625,0.535; 0.75,0.6; 0.875,0.7335; 1,1">
                                          <p:stCondLst>
                                            <p:cond delay="664"/>
                                          </p:stCondLst>
                                        </p:cTn>
                                        <p:tgtEl>
                                          <p:spTgt spid="25"/>
                                        </p:tgtEl>
                                        <p:attrNameLst>
                                          <p:attrName>ppt_y</p:attrName>
                                        </p:attrNameLst>
                                      </p:cBhvr>
                                      <p:tavLst>
                                        <p:tav tm="0" fmla="#ppt_y-sin(pi*$)/9">
                                          <p:val>
                                            <p:fltVal val="0"/>
                                          </p:val>
                                        </p:tav>
                                        <p:tav tm="100000">
                                          <p:val>
                                            <p:fltVal val="1"/>
                                          </p:val>
                                        </p:tav>
                                      </p:tavLst>
                                    </p:anim>
                                    <p:anim calcmode="lin" valueType="num">
                                      <p:cBhvr>
                                        <p:cTn id="133" dur="332" tmFilter="0, 0; 0.125,0.2665; 0.25,0.4; 0.375,0.465; 0.5,0.5;  0.625,0.535; 0.75,0.6; 0.875,0.7335; 1,1">
                                          <p:stCondLst>
                                            <p:cond delay="1324"/>
                                          </p:stCondLst>
                                        </p:cTn>
                                        <p:tgtEl>
                                          <p:spTgt spid="25"/>
                                        </p:tgtEl>
                                        <p:attrNameLst>
                                          <p:attrName>ppt_y</p:attrName>
                                        </p:attrNameLst>
                                      </p:cBhvr>
                                      <p:tavLst>
                                        <p:tav tm="0" fmla="#ppt_y-sin(pi*$)/27">
                                          <p:val>
                                            <p:fltVal val="0"/>
                                          </p:val>
                                        </p:tav>
                                        <p:tav tm="100000">
                                          <p:val>
                                            <p:fltVal val="1"/>
                                          </p:val>
                                        </p:tav>
                                      </p:tavLst>
                                    </p:anim>
                                    <p:anim calcmode="lin" valueType="num">
                                      <p:cBhvr>
                                        <p:cTn id="134" dur="164" tmFilter="0, 0; 0.125,0.2665; 0.25,0.4; 0.375,0.465; 0.5,0.5;  0.625,0.535; 0.75,0.6; 0.875,0.7335; 1,1">
                                          <p:stCondLst>
                                            <p:cond delay="1656"/>
                                          </p:stCondLst>
                                        </p:cTn>
                                        <p:tgtEl>
                                          <p:spTgt spid="25"/>
                                        </p:tgtEl>
                                        <p:attrNameLst>
                                          <p:attrName>ppt_y</p:attrName>
                                        </p:attrNameLst>
                                      </p:cBhvr>
                                      <p:tavLst>
                                        <p:tav tm="0" fmla="#ppt_y-sin(pi*$)/81">
                                          <p:val>
                                            <p:fltVal val="0"/>
                                          </p:val>
                                        </p:tav>
                                        <p:tav tm="100000">
                                          <p:val>
                                            <p:fltVal val="1"/>
                                          </p:val>
                                        </p:tav>
                                      </p:tavLst>
                                    </p:anim>
                                    <p:animScale>
                                      <p:cBhvr>
                                        <p:cTn id="135" dur="26">
                                          <p:stCondLst>
                                            <p:cond delay="650"/>
                                          </p:stCondLst>
                                        </p:cTn>
                                        <p:tgtEl>
                                          <p:spTgt spid="25"/>
                                        </p:tgtEl>
                                      </p:cBhvr>
                                      <p:to x="100000" y="60000"/>
                                    </p:animScale>
                                    <p:animScale>
                                      <p:cBhvr>
                                        <p:cTn id="136" dur="166" decel="50000">
                                          <p:stCondLst>
                                            <p:cond delay="676"/>
                                          </p:stCondLst>
                                        </p:cTn>
                                        <p:tgtEl>
                                          <p:spTgt spid="25"/>
                                        </p:tgtEl>
                                      </p:cBhvr>
                                      <p:to x="100000" y="100000"/>
                                    </p:animScale>
                                    <p:animScale>
                                      <p:cBhvr>
                                        <p:cTn id="137" dur="26">
                                          <p:stCondLst>
                                            <p:cond delay="1312"/>
                                          </p:stCondLst>
                                        </p:cTn>
                                        <p:tgtEl>
                                          <p:spTgt spid="25"/>
                                        </p:tgtEl>
                                      </p:cBhvr>
                                      <p:to x="100000" y="80000"/>
                                    </p:animScale>
                                    <p:animScale>
                                      <p:cBhvr>
                                        <p:cTn id="138" dur="166" decel="50000">
                                          <p:stCondLst>
                                            <p:cond delay="1338"/>
                                          </p:stCondLst>
                                        </p:cTn>
                                        <p:tgtEl>
                                          <p:spTgt spid="25"/>
                                        </p:tgtEl>
                                      </p:cBhvr>
                                      <p:to x="100000" y="100000"/>
                                    </p:animScale>
                                    <p:animScale>
                                      <p:cBhvr>
                                        <p:cTn id="139" dur="26">
                                          <p:stCondLst>
                                            <p:cond delay="1642"/>
                                          </p:stCondLst>
                                        </p:cTn>
                                        <p:tgtEl>
                                          <p:spTgt spid="25"/>
                                        </p:tgtEl>
                                      </p:cBhvr>
                                      <p:to x="100000" y="90000"/>
                                    </p:animScale>
                                    <p:animScale>
                                      <p:cBhvr>
                                        <p:cTn id="140" dur="166" decel="50000">
                                          <p:stCondLst>
                                            <p:cond delay="1668"/>
                                          </p:stCondLst>
                                        </p:cTn>
                                        <p:tgtEl>
                                          <p:spTgt spid="25"/>
                                        </p:tgtEl>
                                      </p:cBhvr>
                                      <p:to x="100000" y="100000"/>
                                    </p:animScale>
                                    <p:animScale>
                                      <p:cBhvr>
                                        <p:cTn id="141" dur="26">
                                          <p:stCondLst>
                                            <p:cond delay="1808"/>
                                          </p:stCondLst>
                                        </p:cTn>
                                        <p:tgtEl>
                                          <p:spTgt spid="25"/>
                                        </p:tgtEl>
                                      </p:cBhvr>
                                      <p:to x="100000" y="95000"/>
                                    </p:animScale>
                                    <p:animScale>
                                      <p:cBhvr>
                                        <p:cTn id="142" dur="166" decel="50000">
                                          <p:stCondLst>
                                            <p:cond delay="1834"/>
                                          </p:stCondLst>
                                        </p:cTn>
                                        <p:tgtEl>
                                          <p:spTgt spid="25"/>
                                        </p:tgtEl>
                                      </p:cBhvr>
                                      <p:to x="100000" y="100000"/>
                                    </p:animScale>
                                  </p:childTnLst>
                                </p:cTn>
                              </p:par>
                            </p:childTnLst>
                          </p:cTn>
                        </p:par>
                      </p:childTnLst>
                    </p:cTn>
                  </p:par>
                  <p:par>
                    <p:cTn id="143" fill="hold">
                      <p:stCondLst>
                        <p:cond delay="indefinite"/>
                      </p:stCondLst>
                      <p:childTnLst>
                        <p:par>
                          <p:cTn id="144" fill="hold">
                            <p:stCondLst>
                              <p:cond delay="0"/>
                            </p:stCondLst>
                            <p:childTnLst>
                              <p:par>
                                <p:cTn id="145" presetID="16" presetClass="entr" presetSubtype="21" fill="hold" grpId="0" nodeType="clickEffect">
                                  <p:stCondLst>
                                    <p:cond delay="0"/>
                                  </p:stCondLst>
                                  <p:childTnLst>
                                    <p:set>
                                      <p:cBhvr>
                                        <p:cTn id="146" dur="1" fill="hold">
                                          <p:stCondLst>
                                            <p:cond delay="0"/>
                                          </p:stCondLst>
                                        </p:cTn>
                                        <p:tgtEl>
                                          <p:spTgt spid="27"/>
                                        </p:tgtEl>
                                        <p:attrNameLst>
                                          <p:attrName>style.visibility</p:attrName>
                                        </p:attrNameLst>
                                      </p:cBhvr>
                                      <p:to>
                                        <p:strVal val="visible"/>
                                      </p:to>
                                    </p:set>
                                    <p:animEffect transition="in" filter="barn(inVertical)">
                                      <p:cBhvr>
                                        <p:cTn id="147"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20" grpId="0" animBg="1"/>
      <p:bldP spid="4" grpId="0" animBg="1"/>
      <p:bldP spid="5" grpId="0" animBg="1"/>
      <p:bldP spid="15" grpId="0" animBg="1"/>
      <p:bldP spid="22" grpId="0" animBg="1"/>
      <p:bldP spid="23" grpId="0" animBg="1"/>
      <p:bldP spid="24" grpId="0" animBg="1"/>
      <p:bldP spid="25" grpId="0" animBg="1"/>
      <p:bldP spid="26" grpId="0" animBg="1"/>
      <p:bldP spid="27" grpId="0" animBg="1"/>
      <p:bldP spid="2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ontent Placeholder 11"/>
          <p:cNvGraphicFramePr>
            <a:graphicFrameLocks noGrp="1"/>
          </p:cNvGraphicFramePr>
          <p:nvPr>
            <p:ph idx="1"/>
            <p:extLst>
              <p:ext uri="{D42A27DB-BD31-4B8C-83A1-F6EECF244321}">
                <p14:modId xmlns:p14="http://schemas.microsoft.com/office/powerpoint/2010/main" val="3938207440"/>
              </p:ext>
            </p:extLst>
          </p:nvPr>
        </p:nvGraphicFramePr>
        <p:xfrm>
          <a:off x="450242" y="1492587"/>
          <a:ext cx="8291264" cy="1961813"/>
        </p:xfrm>
        <a:graphic>
          <a:graphicData uri="http://schemas.openxmlformats.org/drawingml/2006/table">
            <a:tbl>
              <a:tblPr firstRow="1" bandRow="1">
                <a:tableStyleId>{5940675A-B579-460E-94D1-54222C63F5DA}</a:tableStyleId>
              </a:tblPr>
              <a:tblGrid>
                <a:gridCol w="1607158"/>
                <a:gridCol w="1427134"/>
                <a:gridCol w="1872596"/>
                <a:gridCol w="2264206"/>
                <a:gridCol w="1120170"/>
              </a:tblGrid>
              <a:tr h="360040">
                <a:tc rowSpan="2">
                  <a:txBody>
                    <a:bodyPr/>
                    <a:lstStyle/>
                    <a:p>
                      <a:endParaRPr lang="fr-FR" dirty="0"/>
                    </a:p>
                  </a:txBody>
                  <a:tcPr/>
                </a:tc>
                <a:tc gridSpan="2">
                  <a:txBody>
                    <a:bodyPr/>
                    <a:lstStyle/>
                    <a:p>
                      <a:pPr algn="ctr"/>
                      <a:r>
                        <a:rPr lang="fr-FR" sz="1600" dirty="0" err="1" smtClean="0"/>
                        <a:t>Formal</a:t>
                      </a:r>
                      <a:r>
                        <a:rPr lang="fr-FR" sz="1600" dirty="0" smtClean="0"/>
                        <a:t> </a:t>
                      </a:r>
                      <a:r>
                        <a:rPr lang="fr-FR" sz="1600" dirty="0" err="1" smtClean="0"/>
                        <a:t>sector</a:t>
                      </a:r>
                      <a:r>
                        <a:rPr lang="fr-FR" sz="1600" dirty="0" smtClean="0"/>
                        <a:t> </a:t>
                      </a:r>
                      <a:endParaRPr lang="fr-FR" sz="1600" dirty="0"/>
                    </a:p>
                  </a:txBody>
                  <a:tcPr anchor="ctr"/>
                </a:tc>
                <a:tc hMerge="1">
                  <a:txBody>
                    <a:bodyPr/>
                    <a:lstStyle/>
                    <a:p>
                      <a:endParaRPr lang="fr-FR" dirty="0"/>
                    </a:p>
                  </a:txBody>
                  <a:tcPr/>
                </a:tc>
                <a:tc rowSpan="2">
                  <a:txBody>
                    <a:bodyPr/>
                    <a:lstStyle/>
                    <a:p>
                      <a:pPr algn="ctr"/>
                      <a:endParaRPr lang="fr-FR" dirty="0" smtClean="0"/>
                    </a:p>
                    <a:p>
                      <a:pPr algn="ctr"/>
                      <a:r>
                        <a:rPr lang="fr-FR" dirty="0" err="1" smtClean="0"/>
                        <a:t>Houshold</a:t>
                      </a:r>
                      <a:r>
                        <a:rPr lang="fr-FR" dirty="0" smtClean="0"/>
                        <a:t> </a:t>
                      </a:r>
                      <a:r>
                        <a:rPr lang="fr-FR" dirty="0" err="1" smtClean="0"/>
                        <a:t>sector</a:t>
                      </a:r>
                      <a:endParaRPr lang="fr-FR" dirty="0" smtClean="0"/>
                    </a:p>
                    <a:p>
                      <a:pPr algn="ctr"/>
                      <a:endParaRPr lang="fr-FR" sz="1500" dirty="0"/>
                    </a:p>
                  </a:txBody>
                  <a:tcPr anchor="ctr"/>
                </a:tc>
                <a:tc rowSpan="2">
                  <a:txBody>
                    <a:bodyPr/>
                    <a:lstStyle/>
                    <a:p>
                      <a:pPr algn="ctr"/>
                      <a:r>
                        <a:rPr lang="fr-FR" dirty="0" smtClean="0"/>
                        <a:t>Total</a:t>
                      </a:r>
                      <a:endParaRPr lang="fr-FR" dirty="0"/>
                    </a:p>
                  </a:txBody>
                  <a:tcPr anchor="ctr"/>
                </a:tc>
              </a:tr>
              <a:tr h="613482">
                <a:tc vMerge="1">
                  <a:txBody>
                    <a:bodyPr/>
                    <a:lstStyle/>
                    <a:p>
                      <a:endParaRPr lang="fr-FR" dirty="0"/>
                    </a:p>
                  </a:txBody>
                  <a:tcPr/>
                </a:tc>
                <a:tc>
                  <a:txBody>
                    <a:bodyPr/>
                    <a:lstStyle/>
                    <a:p>
                      <a:pPr algn="ctr"/>
                      <a:r>
                        <a:rPr lang="fr-FR" sz="1500" dirty="0" smtClean="0"/>
                        <a:t>Administration</a:t>
                      </a:r>
                      <a:endParaRPr lang="fr-FR" sz="1500" dirty="0"/>
                    </a:p>
                  </a:txBody>
                  <a:tcPr anchor="ctr"/>
                </a:tc>
                <a:tc>
                  <a:txBody>
                    <a:bodyPr/>
                    <a:lstStyle/>
                    <a:p>
                      <a:pPr algn="ctr"/>
                      <a:endParaRPr lang="fr-FR" sz="1500" dirty="0" smtClean="0"/>
                    </a:p>
                    <a:p>
                      <a:pPr algn="ctr"/>
                      <a:r>
                        <a:rPr lang="fr-FR" sz="1500" dirty="0" err="1" smtClean="0"/>
                        <a:t>Prived</a:t>
                      </a:r>
                      <a:endParaRPr lang="fr-FR" sz="1500" dirty="0"/>
                    </a:p>
                  </a:txBody>
                  <a:tcPr/>
                </a:tc>
                <a:tc vMerge="1">
                  <a:txBody>
                    <a:bodyPr/>
                    <a:lstStyle/>
                    <a:p>
                      <a:endParaRPr lang="fr-FR" sz="1500" dirty="0"/>
                    </a:p>
                  </a:txBody>
                  <a:tcPr/>
                </a:tc>
                <a:tc vMerge="1">
                  <a:txBody>
                    <a:bodyPr/>
                    <a:lstStyle/>
                    <a:p>
                      <a:endParaRPr lang="fr-FR" dirty="0"/>
                    </a:p>
                  </a:txBody>
                  <a:tcPr/>
                </a:tc>
              </a:tr>
              <a:tr h="988291">
                <a:tc>
                  <a:txBody>
                    <a:bodyPr/>
                    <a:lstStyle/>
                    <a:p>
                      <a:r>
                        <a:rPr lang="fr-FR" dirty="0" smtClean="0"/>
                        <a:t>Total</a:t>
                      </a:r>
                      <a:endParaRPr lang="fr-FR" dirty="0"/>
                    </a:p>
                  </a:txBody>
                  <a:tcPr/>
                </a:tc>
                <a:tc>
                  <a:txBody>
                    <a:bodyPr/>
                    <a:lstStyle/>
                    <a:p>
                      <a:pPr algn="ctr"/>
                      <a:r>
                        <a:rPr lang="fr-FR" sz="1600" dirty="0" smtClean="0"/>
                        <a:t>Civil servants </a:t>
                      </a:r>
                      <a:r>
                        <a:rPr lang="fr-FR" sz="1600" dirty="0" err="1" smtClean="0"/>
                        <a:t>number</a:t>
                      </a:r>
                      <a:endParaRPr lang="fr-FR" sz="1600" dirty="0"/>
                    </a:p>
                  </a:txBody>
                  <a:tcPr anchor="ctr"/>
                </a:tc>
                <a:tc>
                  <a:txBody>
                    <a:bodyPr/>
                    <a:lstStyle/>
                    <a:p>
                      <a:pPr algn="ctr"/>
                      <a:endParaRPr lang="fr-FR" sz="1400" dirty="0" smtClean="0"/>
                    </a:p>
                    <a:p>
                      <a:pPr algn="ctr"/>
                      <a:r>
                        <a:rPr lang="fr-FR" sz="1400" dirty="0" err="1" smtClean="0"/>
                        <a:t>Eff_CNaPS</a:t>
                      </a:r>
                      <a:endParaRPr lang="fr-FR" sz="1400" dirty="0"/>
                    </a:p>
                  </a:txBody>
                  <a:tcPr anchor="ctr"/>
                </a:tc>
                <a:tc>
                  <a:txBody>
                    <a:bodyPr/>
                    <a:lstStyle/>
                    <a:p>
                      <a:endParaRPr lang="fr-FR" dirty="0" smtClean="0"/>
                    </a:p>
                    <a:p>
                      <a:r>
                        <a:rPr lang="fr-FR" sz="1600" dirty="0" err="1" smtClean="0"/>
                        <a:t>Non_formal</a:t>
                      </a:r>
                      <a:r>
                        <a:rPr lang="fr-FR" sz="1600" dirty="0" smtClean="0"/>
                        <a:t> </a:t>
                      </a:r>
                      <a:r>
                        <a:rPr lang="fr-FR" sz="1600" dirty="0" err="1" smtClean="0"/>
                        <a:t>workers</a:t>
                      </a:r>
                      <a:r>
                        <a:rPr lang="fr-FR" sz="1600" dirty="0" smtClean="0"/>
                        <a:t> </a:t>
                      </a:r>
                      <a:endParaRPr lang="fr-FR" sz="1600" dirty="0"/>
                    </a:p>
                  </a:txBody>
                  <a:tcPr/>
                </a:tc>
                <a:tc>
                  <a:txBody>
                    <a:bodyPr/>
                    <a:lstStyle/>
                    <a:p>
                      <a:endParaRPr lang="fr-FR" sz="1600" dirty="0" smtClean="0"/>
                    </a:p>
                    <a:p>
                      <a:pPr algn="ctr"/>
                      <a:r>
                        <a:rPr lang="fr-FR" sz="1600" dirty="0" smtClean="0"/>
                        <a:t>Total_</a:t>
                      </a:r>
                    </a:p>
                    <a:p>
                      <a:pPr algn="ctr"/>
                      <a:r>
                        <a:rPr lang="fr-FR" sz="1600" dirty="0" err="1" smtClean="0"/>
                        <a:t>Workers</a:t>
                      </a:r>
                      <a:endParaRPr lang="fr-FR" sz="1600" dirty="0"/>
                    </a:p>
                  </a:txBody>
                  <a:tcPr/>
                </a:tc>
              </a:tr>
            </a:tbl>
          </a:graphicData>
        </a:graphic>
      </p:graphicFrame>
      <p:sp>
        <p:nvSpPr>
          <p:cNvPr id="2" name="Title 1"/>
          <p:cNvSpPr>
            <a:spLocks noGrp="1"/>
          </p:cNvSpPr>
          <p:nvPr>
            <p:ph type="title"/>
          </p:nvPr>
        </p:nvSpPr>
        <p:spPr>
          <a:xfrm>
            <a:off x="539551" y="220038"/>
            <a:ext cx="8229600" cy="1143000"/>
          </a:xfrm>
        </p:spPr>
        <p:txBody>
          <a:bodyPr>
            <a:normAutofit fontScale="90000"/>
          </a:bodyPr>
          <a:lstStyle/>
          <a:p>
            <a:r>
              <a:rPr lang="fr-FR" dirty="0" smtClean="0"/>
              <a:t>PROCESSING LABOR MATRIX:</a:t>
            </a:r>
            <a:r>
              <a:rPr lang="fr-FR" dirty="0" smtClean="0"/>
              <a:t/>
            </a:r>
            <a:br>
              <a:rPr lang="fr-FR" dirty="0" smtClean="0"/>
            </a:br>
            <a:r>
              <a:rPr lang="fr-FR" dirty="0" err="1" smtClean="0"/>
              <a:t>activity</a:t>
            </a:r>
            <a:r>
              <a:rPr lang="fr-FR" dirty="0" smtClean="0"/>
              <a:t> </a:t>
            </a:r>
            <a:r>
              <a:rPr lang="fr-FR" dirty="0"/>
              <a:t>estimation</a:t>
            </a:r>
          </a:p>
        </p:txBody>
      </p:sp>
      <p:sp>
        <p:nvSpPr>
          <p:cNvPr id="13" name="Rectangle 12"/>
          <p:cNvSpPr/>
          <p:nvPr/>
        </p:nvSpPr>
        <p:spPr>
          <a:xfrm>
            <a:off x="7696800" y="2608547"/>
            <a:ext cx="1041195" cy="6762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smtClean="0">
              <a:solidFill>
                <a:schemeClr val="tx1"/>
              </a:solidFill>
            </a:endParaRPr>
          </a:p>
          <a:p>
            <a:pPr algn="ctr"/>
            <a:r>
              <a:rPr lang="fr-FR" sz="1600" dirty="0" smtClean="0">
                <a:solidFill>
                  <a:schemeClr val="tx1"/>
                </a:solidFill>
              </a:rPr>
              <a:t>Total_</a:t>
            </a:r>
          </a:p>
          <a:p>
            <a:pPr algn="ctr"/>
            <a:r>
              <a:rPr lang="fr-FR" sz="1600" dirty="0" err="1" smtClean="0">
                <a:solidFill>
                  <a:schemeClr val="tx1"/>
                </a:solidFill>
              </a:rPr>
              <a:t>employ</a:t>
            </a:r>
            <a:endParaRPr lang="fr-FR" sz="1600" dirty="0">
              <a:solidFill>
                <a:schemeClr val="tx1"/>
              </a:solidFill>
            </a:endParaRPr>
          </a:p>
          <a:p>
            <a:pPr algn="ctr"/>
            <a:endParaRPr lang="fr-FR" dirty="0">
              <a:solidFill>
                <a:schemeClr val="tx1"/>
              </a:solidFill>
            </a:endParaRPr>
          </a:p>
        </p:txBody>
      </p:sp>
      <p:sp>
        <p:nvSpPr>
          <p:cNvPr id="20" name="Rectangle 19"/>
          <p:cNvSpPr/>
          <p:nvPr/>
        </p:nvSpPr>
        <p:spPr>
          <a:xfrm>
            <a:off x="5413145" y="2687070"/>
            <a:ext cx="2088232" cy="5191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smtClean="0">
              <a:solidFill>
                <a:schemeClr val="tx1"/>
              </a:solidFill>
            </a:endParaRPr>
          </a:p>
          <a:p>
            <a:pPr algn="ctr"/>
            <a:r>
              <a:rPr lang="fr-FR" sz="1600" dirty="0" err="1" smtClean="0">
                <a:solidFill>
                  <a:schemeClr val="tx1"/>
                </a:solidFill>
              </a:rPr>
              <a:t>Non_formal</a:t>
            </a:r>
            <a:r>
              <a:rPr lang="fr-FR" sz="1600" dirty="0" smtClean="0">
                <a:solidFill>
                  <a:schemeClr val="tx1"/>
                </a:solidFill>
              </a:rPr>
              <a:t> _</a:t>
            </a:r>
            <a:r>
              <a:rPr lang="fr-FR" sz="1600" dirty="0" err="1" smtClean="0">
                <a:solidFill>
                  <a:schemeClr val="tx1"/>
                </a:solidFill>
              </a:rPr>
              <a:t>empl</a:t>
            </a:r>
            <a:r>
              <a:rPr lang="fr-FR" sz="1600" dirty="0" smtClean="0">
                <a:solidFill>
                  <a:schemeClr val="tx1"/>
                </a:solidFill>
              </a:rPr>
              <a:t>_</a:t>
            </a:r>
          </a:p>
          <a:p>
            <a:pPr algn="ctr"/>
            <a:endParaRPr lang="fr-FR" dirty="0">
              <a:solidFill>
                <a:schemeClr val="tx1"/>
              </a:solidFill>
            </a:endParaRPr>
          </a:p>
        </p:txBody>
      </p:sp>
      <p:graphicFrame>
        <p:nvGraphicFramePr>
          <p:cNvPr id="19" name="Table 18"/>
          <p:cNvGraphicFramePr>
            <a:graphicFrameLocks noGrp="1"/>
          </p:cNvGraphicFramePr>
          <p:nvPr>
            <p:extLst>
              <p:ext uri="{D42A27DB-BD31-4B8C-83A1-F6EECF244321}">
                <p14:modId xmlns:p14="http://schemas.microsoft.com/office/powerpoint/2010/main" val="4208188746"/>
              </p:ext>
            </p:extLst>
          </p:nvPr>
        </p:nvGraphicFramePr>
        <p:xfrm>
          <a:off x="3492500" y="1866900"/>
          <a:ext cx="1920645" cy="1574800"/>
        </p:xfrm>
        <a:graphic>
          <a:graphicData uri="http://schemas.openxmlformats.org/drawingml/2006/table">
            <a:tbl>
              <a:tblPr firstRow="1" bandRow="1">
                <a:tableStyleId>{5940675A-B579-460E-94D1-54222C63F5DA}</a:tableStyleId>
              </a:tblPr>
              <a:tblGrid>
                <a:gridCol w="984541"/>
                <a:gridCol w="936104"/>
              </a:tblGrid>
              <a:tr h="596900">
                <a:tc gridSpan="2">
                  <a:txBody>
                    <a:bodyPr/>
                    <a:lstStyle/>
                    <a:p>
                      <a:pPr algn="ctr"/>
                      <a:r>
                        <a:rPr lang="fr-FR" sz="1500" dirty="0" err="1" smtClean="0"/>
                        <a:t>Private</a:t>
                      </a:r>
                      <a:endParaRPr lang="fr-FR" sz="1500" dirty="0"/>
                    </a:p>
                  </a:txBody>
                  <a:tcPr anchor="ctr">
                    <a:solidFill>
                      <a:schemeClr val="bg1"/>
                    </a:solidFill>
                  </a:tcPr>
                </a:tc>
                <a:tc hMerge="1">
                  <a:txBody>
                    <a:bodyPr/>
                    <a:lstStyle/>
                    <a:p>
                      <a:endParaRPr lang="fr-FR" sz="1500" dirty="0"/>
                    </a:p>
                  </a:txBody>
                  <a:tcPr>
                    <a:solidFill>
                      <a:schemeClr val="bg1"/>
                    </a:solidFill>
                  </a:tcPr>
                </a:tc>
              </a:tr>
              <a:tr h="977900">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200" dirty="0" smtClean="0"/>
                        <a:t>Employ-</a:t>
                      </a:r>
                      <a:r>
                        <a:rPr lang="en-US" sz="1200" dirty="0" err="1" smtClean="0"/>
                        <a:t>ment</a:t>
                      </a:r>
                      <a:r>
                        <a:rPr lang="en-US" sz="1200" dirty="0" smtClean="0"/>
                        <a:t> declared</a:t>
                      </a:r>
                      <a:r>
                        <a:rPr lang="fr-FR" sz="1200" baseline="0" dirty="0" smtClean="0"/>
                        <a:t> </a:t>
                      </a:r>
                      <a:r>
                        <a:rPr lang="fr-FR" sz="1200" dirty="0" err="1" smtClean="0"/>
                        <a:t>CNaPS</a:t>
                      </a:r>
                      <a:endParaRPr lang="fr-FR" sz="1200" dirty="0" smtClean="0"/>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600" dirty="0" smtClean="0"/>
                        <a:t>Informal</a:t>
                      </a:r>
                    </a:p>
                    <a:p>
                      <a:pPr algn="ctr"/>
                      <a:r>
                        <a:rPr lang="fr-FR" sz="1600" dirty="0" err="1" smtClean="0"/>
                        <a:t>employ</a:t>
                      </a:r>
                      <a:endParaRPr lang="fr-FR" sz="1600" dirty="0" smtClean="0"/>
                    </a:p>
                  </a:txBody>
                  <a:tcPr anchor="ctr">
                    <a:solidFill>
                      <a:schemeClr val="bg1"/>
                    </a:solidFill>
                  </a:tcPr>
                </a:tc>
              </a:tr>
            </a:tbl>
          </a:graphicData>
        </a:graphic>
      </p:graphicFrame>
      <p:graphicFrame>
        <p:nvGraphicFramePr>
          <p:cNvPr id="21" name="Table 20"/>
          <p:cNvGraphicFramePr>
            <a:graphicFrameLocks noGrp="1"/>
          </p:cNvGraphicFramePr>
          <p:nvPr>
            <p:extLst>
              <p:ext uri="{D42A27DB-BD31-4B8C-83A1-F6EECF244321}">
                <p14:modId xmlns:p14="http://schemas.microsoft.com/office/powerpoint/2010/main" val="1274797812"/>
              </p:ext>
            </p:extLst>
          </p:nvPr>
        </p:nvGraphicFramePr>
        <p:xfrm>
          <a:off x="5346700" y="1492587"/>
          <a:ext cx="2350100" cy="1961813"/>
        </p:xfrm>
        <a:graphic>
          <a:graphicData uri="http://schemas.openxmlformats.org/drawingml/2006/table">
            <a:tbl>
              <a:tblPr firstRow="1" bandRow="1">
                <a:tableStyleId>{5940675A-B579-460E-94D1-54222C63F5DA}</a:tableStyleId>
              </a:tblPr>
              <a:tblGrid>
                <a:gridCol w="1125964"/>
                <a:gridCol w="1224136"/>
              </a:tblGrid>
              <a:tr h="364026">
                <a:tc gridSpan="2">
                  <a:txBody>
                    <a:bodyPr/>
                    <a:lstStyle/>
                    <a:p>
                      <a:pPr algn="ctr"/>
                      <a:r>
                        <a:rPr lang="fr-FR" dirty="0" err="1" smtClean="0"/>
                        <a:t>Houshold</a:t>
                      </a:r>
                      <a:r>
                        <a:rPr lang="fr-FR" dirty="0" smtClean="0"/>
                        <a:t> </a:t>
                      </a:r>
                      <a:r>
                        <a:rPr lang="fr-FR" dirty="0" err="1" smtClean="0"/>
                        <a:t>sector</a:t>
                      </a:r>
                      <a:endParaRPr lang="fr-FR" dirty="0"/>
                    </a:p>
                  </a:txBody>
                  <a:tcPr anchor="ctr">
                    <a:solidFill>
                      <a:schemeClr val="bg1"/>
                    </a:solidFill>
                  </a:tcPr>
                </a:tc>
                <a:tc hMerge="1">
                  <a:txBody>
                    <a:bodyPr/>
                    <a:lstStyle/>
                    <a:p>
                      <a:endParaRPr lang="fr-FR" dirty="0"/>
                    </a:p>
                  </a:txBody>
                  <a:tcPr/>
                </a:tc>
              </a:tr>
              <a:tr h="605453">
                <a:tc>
                  <a:txBody>
                    <a:bodyPr/>
                    <a:lstStyle/>
                    <a:p>
                      <a:pPr algn="ctr"/>
                      <a:r>
                        <a:rPr lang="fr-FR" sz="1500" dirty="0" smtClean="0"/>
                        <a:t>Informal </a:t>
                      </a:r>
                      <a:r>
                        <a:rPr lang="fr-FR" sz="1500" dirty="0" err="1" smtClean="0"/>
                        <a:t>Sector</a:t>
                      </a:r>
                      <a:endParaRPr lang="fr-FR" sz="1500" dirty="0"/>
                    </a:p>
                  </a:txBody>
                  <a:tcPr anchor="ctr">
                    <a:solidFill>
                      <a:schemeClr val="bg1"/>
                    </a:solidFill>
                  </a:tcPr>
                </a:tc>
                <a:tc>
                  <a:txBody>
                    <a:bodyPr/>
                    <a:lstStyle/>
                    <a:p>
                      <a:pPr algn="ctr"/>
                      <a:r>
                        <a:rPr lang="fr-FR" sz="1500" dirty="0" err="1" smtClean="0"/>
                        <a:t>Others</a:t>
                      </a:r>
                      <a:endParaRPr lang="fr-FR" sz="1500" dirty="0"/>
                    </a:p>
                  </a:txBody>
                  <a:tcPr anchor="ctr">
                    <a:solidFill>
                      <a:schemeClr val="bg1"/>
                    </a:solidFill>
                  </a:tcPr>
                </a:tc>
              </a:tr>
              <a:tr h="990600">
                <a:tc>
                  <a:txBody>
                    <a:bodyPr/>
                    <a:lstStyle/>
                    <a:p>
                      <a:pPr algn="ctr"/>
                      <a:r>
                        <a:rPr lang="fr-FR" sz="1400" dirty="0" err="1" smtClean="0"/>
                        <a:t>Employ</a:t>
                      </a:r>
                      <a:endParaRPr lang="fr-FR" sz="1400" dirty="0" smtClean="0"/>
                    </a:p>
                    <a:p>
                      <a:pPr algn="ctr"/>
                      <a:r>
                        <a:rPr lang="fr-FR" sz="1400" dirty="0" err="1" smtClean="0"/>
                        <a:t>informal</a:t>
                      </a:r>
                      <a:r>
                        <a:rPr lang="fr-FR" sz="1400" dirty="0" smtClean="0"/>
                        <a:t> </a:t>
                      </a:r>
                      <a:r>
                        <a:rPr lang="fr-FR" sz="1400" dirty="0" err="1" smtClean="0"/>
                        <a:t>sector</a:t>
                      </a:r>
                      <a:endParaRPr lang="fr-FR" sz="1400" dirty="0"/>
                    </a:p>
                  </a:txBody>
                  <a:tcPr anchor="ctr">
                    <a:solidFill>
                      <a:schemeClr val="bg1"/>
                    </a:solidFill>
                  </a:tcPr>
                </a:tc>
                <a:tc>
                  <a:txBody>
                    <a:bodyPr/>
                    <a:lstStyle/>
                    <a:p>
                      <a:pPr algn="ctr"/>
                      <a:r>
                        <a:rPr lang="fr-FR" sz="1400" dirty="0" err="1" smtClean="0"/>
                        <a:t>Empl</a:t>
                      </a:r>
                      <a:endParaRPr lang="fr-FR" sz="1400" dirty="0" smtClean="0"/>
                    </a:p>
                    <a:p>
                      <a:pPr algn="ctr"/>
                      <a:r>
                        <a:rPr lang="fr-FR" sz="1400" dirty="0" err="1" smtClean="0"/>
                        <a:t>Others</a:t>
                      </a:r>
                      <a:endParaRPr lang="fr-FR" sz="1400" dirty="0" smtClean="0"/>
                    </a:p>
                    <a:p>
                      <a:pPr algn="ctr"/>
                      <a:r>
                        <a:rPr lang="fr-FR" sz="1400" dirty="0" err="1" smtClean="0"/>
                        <a:t>sector</a:t>
                      </a:r>
                      <a:endParaRPr lang="fr-FR" sz="1400" dirty="0"/>
                    </a:p>
                  </a:txBody>
                  <a:tcPr anchor="ctr">
                    <a:solidFill>
                      <a:schemeClr val="bg1"/>
                    </a:solidFill>
                  </a:tcPr>
                </a:tc>
              </a:tr>
            </a:tbl>
          </a:graphicData>
        </a:graphic>
      </p:graphicFrame>
      <p:graphicFrame>
        <p:nvGraphicFramePr>
          <p:cNvPr id="29" name="Table 28"/>
          <p:cNvGraphicFramePr>
            <a:graphicFrameLocks noGrp="1"/>
          </p:cNvGraphicFramePr>
          <p:nvPr>
            <p:extLst>
              <p:ext uri="{D42A27DB-BD31-4B8C-83A1-F6EECF244321}">
                <p14:modId xmlns:p14="http://schemas.microsoft.com/office/powerpoint/2010/main" val="3073179872"/>
              </p:ext>
            </p:extLst>
          </p:nvPr>
        </p:nvGraphicFramePr>
        <p:xfrm>
          <a:off x="450242" y="3441700"/>
          <a:ext cx="8287753" cy="3181938"/>
        </p:xfrm>
        <a:graphic>
          <a:graphicData uri="http://schemas.openxmlformats.org/drawingml/2006/table">
            <a:tbl>
              <a:tblPr firstRow="1" bandRow="1">
                <a:tableStyleId>{5940675A-B579-460E-94D1-54222C63F5DA}</a:tableStyleId>
              </a:tblPr>
              <a:tblGrid>
                <a:gridCol w="1582153"/>
                <a:gridCol w="1454728"/>
                <a:gridCol w="995977"/>
                <a:gridCol w="876300"/>
                <a:gridCol w="1117600"/>
                <a:gridCol w="1231900"/>
                <a:gridCol w="1029095"/>
              </a:tblGrid>
              <a:tr h="413338">
                <a:tc>
                  <a:txBody>
                    <a:bodyPr/>
                    <a:lstStyle/>
                    <a:p>
                      <a:r>
                        <a:rPr lang="fr-FR" dirty="0" smtClean="0"/>
                        <a:t>Br1</a:t>
                      </a:r>
                      <a:endParaRPr lang="fr-FR" dirty="0"/>
                    </a:p>
                  </a:txBody>
                  <a:tcPr>
                    <a:solidFill>
                      <a:schemeClr val="bg1"/>
                    </a:solidFill>
                  </a:tcPr>
                </a:tc>
                <a:tc>
                  <a:txBody>
                    <a:bodyPr/>
                    <a:lstStyle/>
                    <a:p>
                      <a:endParaRPr lang="fr-FR" dirty="0"/>
                    </a:p>
                  </a:txBody>
                  <a:tcPr>
                    <a:solidFill>
                      <a:schemeClr val="bg1"/>
                    </a:solidFill>
                  </a:tcPr>
                </a:tc>
                <a:tc>
                  <a:txBody>
                    <a:bodyPr/>
                    <a:lstStyle/>
                    <a:p>
                      <a:endParaRPr lang="fr-FR" dirty="0"/>
                    </a:p>
                  </a:txBody>
                  <a:tcPr>
                    <a:solidFill>
                      <a:schemeClr val="bg1"/>
                    </a:solidFill>
                  </a:tcPr>
                </a:tc>
                <a:tc>
                  <a:txBody>
                    <a:bodyPr/>
                    <a:lstStyle/>
                    <a:p>
                      <a:endParaRPr lang="fr-FR" dirty="0"/>
                    </a:p>
                  </a:txBody>
                  <a:tcPr>
                    <a:solidFill>
                      <a:schemeClr val="bg1"/>
                    </a:solidFill>
                  </a:tcPr>
                </a:tc>
                <a:tc>
                  <a:txBody>
                    <a:bodyPr/>
                    <a:lstStyle/>
                    <a:p>
                      <a:endParaRPr lang="fr-FR" dirty="0"/>
                    </a:p>
                  </a:txBody>
                  <a:tcPr>
                    <a:solidFill>
                      <a:schemeClr val="bg1"/>
                    </a:solidFill>
                  </a:tcPr>
                </a:tc>
                <a:tc>
                  <a:txBody>
                    <a:bodyPr/>
                    <a:lstStyle/>
                    <a:p>
                      <a:endParaRPr lang="fr-FR" dirty="0"/>
                    </a:p>
                  </a:txBody>
                  <a:tcPr>
                    <a:solidFill>
                      <a:schemeClr val="bg1"/>
                    </a:solidFill>
                  </a:tcPr>
                </a:tc>
                <a:tc>
                  <a:txBody>
                    <a:bodyPr/>
                    <a:lstStyle/>
                    <a:p>
                      <a:endParaRPr lang="fr-FR" dirty="0"/>
                    </a:p>
                  </a:txBody>
                  <a:tcPr>
                    <a:solidFill>
                      <a:schemeClr val="bg1"/>
                    </a:solidFill>
                  </a:tcPr>
                </a:tc>
              </a:tr>
              <a:tr h="370840">
                <a:tc>
                  <a:txBody>
                    <a:bodyPr/>
                    <a:lstStyle/>
                    <a:p>
                      <a:r>
                        <a:rPr lang="fr-FR" dirty="0" smtClean="0"/>
                        <a:t>Br2</a:t>
                      </a:r>
                      <a:endParaRPr lang="fr-FR" dirty="0"/>
                    </a:p>
                  </a:txBody>
                  <a:tcPr>
                    <a:solidFill>
                      <a:schemeClr val="bg1"/>
                    </a:solidFill>
                  </a:tcPr>
                </a:tc>
                <a:tc>
                  <a:txBody>
                    <a:bodyPr/>
                    <a:lstStyle/>
                    <a:p>
                      <a:endParaRPr lang="fr-FR" dirty="0"/>
                    </a:p>
                  </a:txBody>
                  <a:tcPr>
                    <a:solidFill>
                      <a:schemeClr val="bg1"/>
                    </a:solidFill>
                  </a:tcPr>
                </a:tc>
                <a:tc>
                  <a:txBody>
                    <a:bodyPr/>
                    <a:lstStyle/>
                    <a:p>
                      <a:endParaRPr lang="fr-FR" dirty="0"/>
                    </a:p>
                  </a:txBody>
                  <a:tcPr>
                    <a:solidFill>
                      <a:schemeClr val="bg1"/>
                    </a:solidFill>
                  </a:tcPr>
                </a:tc>
                <a:tc>
                  <a:txBody>
                    <a:bodyPr/>
                    <a:lstStyle/>
                    <a:p>
                      <a:endParaRPr lang="fr-FR" dirty="0"/>
                    </a:p>
                  </a:txBody>
                  <a:tcPr>
                    <a:solidFill>
                      <a:schemeClr val="bg1"/>
                    </a:solidFill>
                  </a:tcPr>
                </a:tc>
                <a:tc>
                  <a:txBody>
                    <a:bodyPr/>
                    <a:lstStyle/>
                    <a:p>
                      <a:endParaRPr lang="fr-FR" dirty="0"/>
                    </a:p>
                  </a:txBody>
                  <a:tcPr>
                    <a:solidFill>
                      <a:schemeClr val="bg1"/>
                    </a:solidFill>
                  </a:tcPr>
                </a:tc>
                <a:tc>
                  <a:txBody>
                    <a:bodyPr/>
                    <a:lstStyle/>
                    <a:p>
                      <a:endParaRPr lang="fr-FR" dirty="0"/>
                    </a:p>
                  </a:txBody>
                  <a:tcPr>
                    <a:solidFill>
                      <a:schemeClr val="bg1"/>
                    </a:solidFill>
                  </a:tcPr>
                </a:tc>
                <a:tc>
                  <a:txBody>
                    <a:bodyPr/>
                    <a:lstStyle/>
                    <a:p>
                      <a:endParaRPr lang="fr-FR" dirty="0"/>
                    </a:p>
                  </a:txBody>
                  <a:tcPr>
                    <a:solidFill>
                      <a:schemeClr val="bg1"/>
                    </a:solidFill>
                  </a:tcPr>
                </a:tc>
              </a:tr>
              <a:tr h="370840">
                <a:tc>
                  <a:txBody>
                    <a:bodyPr/>
                    <a:lstStyle/>
                    <a:p>
                      <a:r>
                        <a:rPr lang="fr-FR" dirty="0" smtClean="0"/>
                        <a:t>Br3</a:t>
                      </a:r>
                      <a:endParaRPr lang="fr-FR" dirty="0"/>
                    </a:p>
                  </a:txBody>
                  <a:tcPr>
                    <a:solidFill>
                      <a:schemeClr val="bg1"/>
                    </a:solidFill>
                  </a:tcPr>
                </a:tc>
                <a:tc>
                  <a:txBody>
                    <a:bodyPr/>
                    <a:lstStyle/>
                    <a:p>
                      <a:endParaRPr lang="fr-FR" dirty="0"/>
                    </a:p>
                  </a:txBody>
                  <a:tcPr>
                    <a:solidFill>
                      <a:schemeClr val="bg1"/>
                    </a:solidFill>
                  </a:tcPr>
                </a:tc>
                <a:tc>
                  <a:txBody>
                    <a:bodyPr/>
                    <a:lstStyle/>
                    <a:p>
                      <a:endParaRPr lang="fr-FR" dirty="0"/>
                    </a:p>
                  </a:txBody>
                  <a:tcPr>
                    <a:solidFill>
                      <a:schemeClr val="bg1"/>
                    </a:solidFill>
                  </a:tcPr>
                </a:tc>
                <a:tc>
                  <a:txBody>
                    <a:bodyPr/>
                    <a:lstStyle/>
                    <a:p>
                      <a:endParaRPr lang="fr-FR" dirty="0"/>
                    </a:p>
                  </a:txBody>
                  <a:tcPr>
                    <a:solidFill>
                      <a:schemeClr val="bg1"/>
                    </a:solidFill>
                  </a:tcPr>
                </a:tc>
                <a:tc>
                  <a:txBody>
                    <a:bodyPr/>
                    <a:lstStyle/>
                    <a:p>
                      <a:endParaRPr lang="fr-FR" dirty="0"/>
                    </a:p>
                  </a:txBody>
                  <a:tcPr>
                    <a:solidFill>
                      <a:schemeClr val="bg1"/>
                    </a:solidFill>
                  </a:tcPr>
                </a:tc>
                <a:tc>
                  <a:txBody>
                    <a:bodyPr/>
                    <a:lstStyle/>
                    <a:p>
                      <a:endParaRPr lang="fr-FR" dirty="0"/>
                    </a:p>
                  </a:txBody>
                  <a:tcPr>
                    <a:solidFill>
                      <a:schemeClr val="bg1"/>
                    </a:solidFill>
                  </a:tcPr>
                </a:tc>
                <a:tc>
                  <a:txBody>
                    <a:bodyPr/>
                    <a:lstStyle/>
                    <a:p>
                      <a:endParaRPr lang="fr-FR" dirty="0"/>
                    </a:p>
                  </a:txBody>
                  <a:tcPr>
                    <a:solidFill>
                      <a:schemeClr val="bg1"/>
                    </a:solidFill>
                  </a:tcPr>
                </a:tc>
              </a:tr>
              <a:tr h="370840">
                <a:tc>
                  <a:txBody>
                    <a:bodyPr/>
                    <a:lstStyle/>
                    <a:p>
                      <a:endParaRPr lang="fr-FR" dirty="0"/>
                    </a:p>
                  </a:txBody>
                  <a:tcPr>
                    <a:solidFill>
                      <a:schemeClr val="bg1"/>
                    </a:solidFill>
                  </a:tcPr>
                </a:tc>
                <a:tc>
                  <a:txBody>
                    <a:bodyPr/>
                    <a:lstStyle/>
                    <a:p>
                      <a:endParaRPr lang="fr-FR" dirty="0"/>
                    </a:p>
                  </a:txBody>
                  <a:tcPr>
                    <a:solidFill>
                      <a:schemeClr val="bg1"/>
                    </a:solidFill>
                  </a:tcPr>
                </a:tc>
                <a:tc>
                  <a:txBody>
                    <a:bodyPr/>
                    <a:lstStyle/>
                    <a:p>
                      <a:endParaRPr lang="fr-FR" dirty="0"/>
                    </a:p>
                  </a:txBody>
                  <a:tcPr>
                    <a:solidFill>
                      <a:schemeClr val="bg1"/>
                    </a:solidFill>
                  </a:tcPr>
                </a:tc>
                <a:tc>
                  <a:txBody>
                    <a:bodyPr/>
                    <a:lstStyle/>
                    <a:p>
                      <a:endParaRPr lang="fr-FR" dirty="0"/>
                    </a:p>
                  </a:txBody>
                  <a:tcPr>
                    <a:solidFill>
                      <a:schemeClr val="bg1"/>
                    </a:solidFill>
                  </a:tcPr>
                </a:tc>
                <a:tc>
                  <a:txBody>
                    <a:bodyPr/>
                    <a:lstStyle/>
                    <a:p>
                      <a:endParaRPr lang="fr-FR" dirty="0"/>
                    </a:p>
                  </a:txBody>
                  <a:tcPr>
                    <a:solidFill>
                      <a:schemeClr val="bg1"/>
                    </a:solidFill>
                  </a:tcPr>
                </a:tc>
                <a:tc>
                  <a:txBody>
                    <a:bodyPr/>
                    <a:lstStyle/>
                    <a:p>
                      <a:endParaRPr lang="fr-FR" dirty="0"/>
                    </a:p>
                  </a:txBody>
                  <a:tcPr>
                    <a:solidFill>
                      <a:schemeClr val="bg1"/>
                    </a:solidFill>
                  </a:tcPr>
                </a:tc>
                <a:tc>
                  <a:txBody>
                    <a:bodyPr/>
                    <a:lstStyle/>
                    <a:p>
                      <a:endParaRPr lang="fr-FR" dirty="0"/>
                    </a:p>
                  </a:txBody>
                  <a:tcPr>
                    <a:solidFill>
                      <a:schemeClr val="bg1"/>
                    </a:solidFill>
                  </a:tcPr>
                </a:tc>
              </a:tr>
              <a:tr h="370840">
                <a:tc>
                  <a:txBody>
                    <a:bodyPr/>
                    <a:lstStyle/>
                    <a:p>
                      <a:r>
                        <a:rPr lang="fr-FR" dirty="0" err="1" smtClean="0"/>
                        <a:t>Br</a:t>
                      </a:r>
                      <a:r>
                        <a:rPr lang="fr-FR" dirty="0" smtClean="0"/>
                        <a:t> n-1</a:t>
                      </a:r>
                      <a:endParaRPr lang="fr-FR" dirty="0"/>
                    </a:p>
                  </a:txBody>
                  <a:tcPr>
                    <a:solidFill>
                      <a:schemeClr val="bg1"/>
                    </a:solidFill>
                  </a:tcPr>
                </a:tc>
                <a:tc>
                  <a:txBody>
                    <a:bodyPr/>
                    <a:lstStyle/>
                    <a:p>
                      <a:endParaRPr lang="fr-FR" dirty="0"/>
                    </a:p>
                  </a:txBody>
                  <a:tcPr>
                    <a:solidFill>
                      <a:schemeClr val="bg1"/>
                    </a:solidFill>
                  </a:tcPr>
                </a:tc>
                <a:tc>
                  <a:txBody>
                    <a:bodyPr/>
                    <a:lstStyle/>
                    <a:p>
                      <a:endParaRPr lang="fr-FR" dirty="0"/>
                    </a:p>
                  </a:txBody>
                  <a:tcPr>
                    <a:solidFill>
                      <a:schemeClr val="bg1"/>
                    </a:solidFill>
                  </a:tcPr>
                </a:tc>
                <a:tc>
                  <a:txBody>
                    <a:bodyPr/>
                    <a:lstStyle/>
                    <a:p>
                      <a:endParaRPr lang="fr-FR"/>
                    </a:p>
                  </a:txBody>
                  <a:tcPr>
                    <a:solidFill>
                      <a:schemeClr val="bg1"/>
                    </a:solidFill>
                  </a:tcPr>
                </a:tc>
                <a:tc>
                  <a:txBody>
                    <a:bodyPr/>
                    <a:lstStyle/>
                    <a:p>
                      <a:endParaRPr lang="fr-FR" dirty="0"/>
                    </a:p>
                  </a:txBody>
                  <a:tcPr>
                    <a:solidFill>
                      <a:schemeClr val="bg1"/>
                    </a:solidFill>
                  </a:tcPr>
                </a:tc>
                <a:tc>
                  <a:txBody>
                    <a:bodyPr/>
                    <a:lstStyle/>
                    <a:p>
                      <a:endParaRPr lang="fr-FR" dirty="0"/>
                    </a:p>
                  </a:txBody>
                  <a:tcPr>
                    <a:solidFill>
                      <a:schemeClr val="bg1"/>
                    </a:solidFill>
                  </a:tcPr>
                </a:tc>
                <a:tc>
                  <a:txBody>
                    <a:bodyPr/>
                    <a:lstStyle/>
                    <a:p>
                      <a:endParaRPr lang="fr-FR" dirty="0"/>
                    </a:p>
                  </a:txBody>
                  <a:tcPr>
                    <a:solidFill>
                      <a:schemeClr val="bg1"/>
                    </a:solidFill>
                  </a:tcPr>
                </a:tc>
              </a:tr>
              <a:tr h="370840">
                <a:tc>
                  <a:txBody>
                    <a:bodyPr/>
                    <a:lstStyle/>
                    <a:p>
                      <a:r>
                        <a:rPr lang="fr-FR" dirty="0" err="1" smtClean="0"/>
                        <a:t>Br</a:t>
                      </a:r>
                      <a:r>
                        <a:rPr lang="fr-FR" dirty="0" smtClean="0"/>
                        <a:t> n</a:t>
                      </a:r>
                      <a:endParaRPr lang="fr-FR" dirty="0"/>
                    </a:p>
                  </a:txBody>
                  <a:tcPr>
                    <a:solidFill>
                      <a:schemeClr val="bg1"/>
                    </a:solidFill>
                  </a:tcPr>
                </a:tc>
                <a:tc>
                  <a:txBody>
                    <a:bodyPr/>
                    <a:lstStyle/>
                    <a:p>
                      <a:endParaRPr lang="fr-FR" dirty="0"/>
                    </a:p>
                  </a:txBody>
                  <a:tcPr>
                    <a:solidFill>
                      <a:schemeClr val="bg1"/>
                    </a:solidFill>
                  </a:tcPr>
                </a:tc>
                <a:tc>
                  <a:txBody>
                    <a:bodyPr/>
                    <a:lstStyle/>
                    <a:p>
                      <a:endParaRPr lang="fr-FR" dirty="0"/>
                    </a:p>
                  </a:txBody>
                  <a:tcPr>
                    <a:solidFill>
                      <a:schemeClr val="bg1"/>
                    </a:solidFill>
                  </a:tcPr>
                </a:tc>
                <a:tc>
                  <a:txBody>
                    <a:bodyPr/>
                    <a:lstStyle/>
                    <a:p>
                      <a:endParaRPr lang="fr-FR" dirty="0"/>
                    </a:p>
                  </a:txBody>
                  <a:tcPr>
                    <a:solidFill>
                      <a:schemeClr val="bg1"/>
                    </a:solidFill>
                  </a:tcPr>
                </a:tc>
                <a:tc>
                  <a:txBody>
                    <a:bodyPr/>
                    <a:lstStyle/>
                    <a:p>
                      <a:endParaRPr lang="fr-FR" dirty="0"/>
                    </a:p>
                  </a:txBody>
                  <a:tcPr>
                    <a:solidFill>
                      <a:schemeClr val="bg1"/>
                    </a:solidFill>
                  </a:tcPr>
                </a:tc>
                <a:tc>
                  <a:txBody>
                    <a:bodyPr/>
                    <a:lstStyle/>
                    <a:p>
                      <a:endParaRPr lang="fr-FR" dirty="0"/>
                    </a:p>
                  </a:txBody>
                  <a:tcPr>
                    <a:solidFill>
                      <a:schemeClr val="bg1"/>
                    </a:solidFill>
                  </a:tcPr>
                </a:tc>
                <a:tc>
                  <a:txBody>
                    <a:bodyPr/>
                    <a:lstStyle/>
                    <a:p>
                      <a:endParaRPr lang="fr-FR" dirty="0"/>
                    </a:p>
                  </a:txBody>
                  <a:tcPr>
                    <a:solidFill>
                      <a:schemeClr val="bg1"/>
                    </a:solidFill>
                  </a:tcPr>
                </a:tc>
              </a:tr>
              <a:tr h="370840">
                <a:tc>
                  <a:txBody>
                    <a:bodyPr/>
                    <a:lstStyle/>
                    <a:p>
                      <a:r>
                        <a:rPr lang="fr-FR" dirty="0" smtClean="0"/>
                        <a:t>Total</a:t>
                      </a:r>
                      <a:endParaRPr lang="fr-FR" dirty="0"/>
                    </a:p>
                  </a:txBody>
                  <a:tcPr>
                    <a:solidFill>
                      <a:schemeClr val="bg1"/>
                    </a:solidFill>
                  </a:tcPr>
                </a:tc>
                <a:tc>
                  <a:txBody>
                    <a:bodyPr/>
                    <a:lstStyle/>
                    <a:p>
                      <a:pPr algn="ctr"/>
                      <a:r>
                        <a:rPr lang="fr-FR" sz="1600" dirty="0" smtClean="0"/>
                        <a:t>Civil servants </a:t>
                      </a:r>
                      <a:r>
                        <a:rPr lang="fr-FR" sz="1600" dirty="0" err="1" smtClean="0"/>
                        <a:t>number</a:t>
                      </a:r>
                      <a:endParaRPr lang="fr-FR" sz="1600" dirty="0"/>
                    </a:p>
                  </a:txBody>
                  <a:tcPr anchor="ctr">
                    <a:solidFill>
                      <a:schemeClr val="bg1"/>
                    </a:solidFill>
                  </a:tcPr>
                </a:tc>
                <a:tc>
                  <a:txBody>
                    <a:bodyPr/>
                    <a:lstStyle/>
                    <a:p>
                      <a:pPr algn="ctr"/>
                      <a:r>
                        <a:rPr lang="fr-FR" sz="1400" dirty="0" err="1" smtClean="0"/>
                        <a:t>CNaPS</a:t>
                      </a:r>
                      <a:endParaRPr lang="fr-FR" sz="1400" dirty="0"/>
                    </a:p>
                  </a:txBody>
                  <a:tcPr anchor="ctr">
                    <a:solidFill>
                      <a:schemeClr val="bg1"/>
                    </a:solidFill>
                  </a:tcPr>
                </a:tc>
                <a:tc>
                  <a:txBody>
                    <a:bodyPr/>
                    <a:lstStyle/>
                    <a:p>
                      <a:pPr algn="ctr"/>
                      <a:r>
                        <a:rPr lang="fr-FR" sz="1550" dirty="0" smtClean="0"/>
                        <a:t>Informal </a:t>
                      </a:r>
                      <a:r>
                        <a:rPr lang="fr-FR" sz="1550" dirty="0" err="1" smtClean="0"/>
                        <a:t>employ</a:t>
                      </a:r>
                      <a:endParaRPr lang="fr-FR" sz="1550" dirty="0"/>
                    </a:p>
                  </a:txBody>
                  <a:tcPr anchor="ctr">
                    <a:solidFill>
                      <a:schemeClr val="bg1"/>
                    </a:solidFill>
                  </a:tcPr>
                </a:tc>
                <a:tc>
                  <a:txBody>
                    <a:bodyPr/>
                    <a:lstStyle/>
                    <a:p>
                      <a:pPr algn="ctr"/>
                      <a:r>
                        <a:rPr lang="fr-FR" sz="1600" dirty="0" smtClean="0"/>
                        <a:t>Informal </a:t>
                      </a:r>
                    </a:p>
                    <a:p>
                      <a:pPr algn="ctr"/>
                      <a:r>
                        <a:rPr lang="fr-FR" sz="1600" dirty="0" err="1" smtClean="0"/>
                        <a:t>Sector</a:t>
                      </a:r>
                      <a:endParaRPr lang="fr-FR" sz="1600" dirty="0" smtClean="0"/>
                    </a:p>
                    <a:p>
                      <a:pPr algn="ctr"/>
                      <a:r>
                        <a:rPr lang="fr-FR" sz="1600" dirty="0" err="1" smtClean="0"/>
                        <a:t>employ</a:t>
                      </a:r>
                      <a:endParaRPr lang="fr-FR" sz="1600" dirty="0"/>
                    </a:p>
                  </a:txBody>
                  <a:tcPr anchor="ctr">
                    <a:solidFill>
                      <a:schemeClr val="bg1"/>
                    </a:solidFill>
                  </a:tcPr>
                </a:tc>
                <a:tc>
                  <a:txBody>
                    <a:bodyPr/>
                    <a:lstStyle/>
                    <a:p>
                      <a:pPr algn="ctr"/>
                      <a:r>
                        <a:rPr lang="fr-FR" dirty="0" err="1" smtClean="0"/>
                        <a:t>Empl</a:t>
                      </a:r>
                      <a:endParaRPr lang="fr-FR" dirty="0" smtClean="0"/>
                    </a:p>
                    <a:p>
                      <a:pPr algn="ctr"/>
                      <a:r>
                        <a:rPr lang="fr-FR" dirty="0" err="1" smtClean="0"/>
                        <a:t>others</a:t>
                      </a:r>
                      <a:endParaRPr lang="fr-FR" dirty="0" smtClean="0"/>
                    </a:p>
                    <a:p>
                      <a:pPr algn="ctr"/>
                      <a:r>
                        <a:rPr lang="fr-FR" dirty="0" err="1" smtClean="0"/>
                        <a:t>sector</a:t>
                      </a:r>
                      <a:endParaRPr lang="fr-FR" dirty="0"/>
                    </a:p>
                  </a:txBody>
                  <a:tcPr anchor="ctr">
                    <a:solidFill>
                      <a:schemeClr val="bg1"/>
                    </a:solidFill>
                  </a:tcPr>
                </a:tc>
                <a:tc>
                  <a:txBody>
                    <a:bodyPr/>
                    <a:lstStyle/>
                    <a:p>
                      <a:pPr algn="ctr"/>
                      <a:r>
                        <a:rPr lang="fr-FR" dirty="0" smtClean="0"/>
                        <a:t>Total</a:t>
                      </a:r>
                    </a:p>
                    <a:p>
                      <a:pPr algn="ctr"/>
                      <a:r>
                        <a:rPr lang="fr-FR" dirty="0" err="1" smtClean="0"/>
                        <a:t>employ</a:t>
                      </a:r>
                      <a:endParaRPr lang="fr-FR" dirty="0"/>
                    </a:p>
                  </a:txBody>
                  <a:tcPr anchor="ctr">
                    <a:solidFill>
                      <a:schemeClr val="bg1"/>
                    </a:solidFill>
                  </a:tcPr>
                </a:tc>
              </a:tr>
            </a:tbl>
          </a:graphicData>
        </a:graphic>
      </p:graphicFrame>
      <p:sp>
        <p:nvSpPr>
          <p:cNvPr id="11" name="Right Triangle 10"/>
          <p:cNvSpPr/>
          <p:nvPr/>
        </p:nvSpPr>
        <p:spPr>
          <a:xfrm>
            <a:off x="539550" y="1531019"/>
            <a:ext cx="1440161" cy="864096"/>
          </a:xfrm>
          <a:prstGeom prst="rtTriangle">
            <a:avLst/>
          </a:prstGeom>
        </p:spPr>
        <p:style>
          <a:lnRef idx="3">
            <a:schemeClr val="lt1"/>
          </a:lnRef>
          <a:fillRef idx="1">
            <a:schemeClr val="accent1"/>
          </a:fillRef>
          <a:effectRef idx="1">
            <a:schemeClr val="accent1"/>
          </a:effectRef>
          <a:fontRef idx="minor">
            <a:schemeClr val="lt1"/>
          </a:fontRef>
        </p:style>
        <p:txBody>
          <a:bodyPr rtlCol="0" anchor="ctr"/>
          <a:lstStyle/>
          <a:p>
            <a:r>
              <a:rPr lang="fr-FR" sz="1200" dirty="0" err="1" smtClean="0"/>
              <a:t>Activity</a:t>
            </a:r>
            <a:endParaRPr lang="fr-FR" sz="1200" dirty="0"/>
          </a:p>
        </p:txBody>
      </p:sp>
      <p:sp>
        <p:nvSpPr>
          <p:cNvPr id="14" name="Right Triangle 13"/>
          <p:cNvSpPr/>
          <p:nvPr/>
        </p:nvSpPr>
        <p:spPr>
          <a:xfrm rot="10800000">
            <a:off x="539552" y="1501861"/>
            <a:ext cx="1440160" cy="864097"/>
          </a:xfrm>
          <a:prstGeom prst="rtTriangle">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fr-FR" dirty="0" smtClean="0"/>
              <a:t>SI</a:t>
            </a:r>
            <a:endParaRPr lang="fr-FR" dirty="0"/>
          </a:p>
        </p:txBody>
      </p:sp>
    </p:spTree>
    <p:extLst>
      <p:ext uri="{BB962C8B-B14F-4D97-AF65-F5344CB8AC3E}">
        <p14:creationId xmlns:p14="http://schemas.microsoft.com/office/powerpoint/2010/main" val="2432843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wipe(down)">
                                      <p:cBhvr>
                                        <p:cTn id="7"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154464079"/>
              </p:ext>
            </p:extLst>
          </p:nvPr>
        </p:nvGraphicFramePr>
        <p:xfrm>
          <a:off x="457200" y="1481138"/>
          <a:ext cx="8229600" cy="4543742"/>
        </p:xfrm>
        <a:graphic>
          <a:graphicData uri="http://schemas.openxmlformats.org/drawingml/2006/table">
            <a:tbl>
              <a:tblPr firstRow="1" bandRow="1">
                <a:tableStyleId>{5940675A-B579-460E-94D1-54222C63F5DA}</a:tableStyleId>
              </a:tblPr>
              <a:tblGrid>
                <a:gridCol w="1666528"/>
                <a:gridCol w="1367764"/>
                <a:gridCol w="1008500"/>
                <a:gridCol w="936104"/>
                <a:gridCol w="1019075"/>
                <a:gridCol w="1069157"/>
                <a:gridCol w="1162472"/>
              </a:tblGrid>
              <a:tr h="370840">
                <a:tc rowSpan="2">
                  <a:txBody>
                    <a:bodyPr/>
                    <a:lstStyle/>
                    <a:p>
                      <a:endParaRPr lang="fr-FR" dirty="0"/>
                    </a:p>
                  </a:txBody>
                  <a:tcPr/>
                </a:tc>
                <a:tc gridSpan="3">
                  <a:txBody>
                    <a:bodyPr/>
                    <a:lstStyle/>
                    <a:p>
                      <a:pPr algn="ctr"/>
                      <a:r>
                        <a:rPr lang="fr-FR" sz="1600" dirty="0" err="1" smtClean="0"/>
                        <a:t>Formal</a:t>
                      </a:r>
                      <a:r>
                        <a:rPr lang="fr-FR" sz="1600" dirty="0" smtClean="0"/>
                        <a:t> </a:t>
                      </a:r>
                      <a:r>
                        <a:rPr lang="fr-FR" sz="1600" dirty="0" err="1" smtClean="0"/>
                        <a:t>sector</a:t>
                      </a:r>
                      <a:r>
                        <a:rPr lang="fr-FR" sz="1600" dirty="0" smtClean="0"/>
                        <a:t> </a:t>
                      </a:r>
                      <a:endParaRPr lang="fr-FR" sz="1600" dirty="0"/>
                    </a:p>
                  </a:txBody>
                  <a:tcPr/>
                </a:tc>
                <a:tc hMerge="1">
                  <a:txBody>
                    <a:bodyPr/>
                    <a:lstStyle/>
                    <a:p>
                      <a:endParaRPr lang="fr-FR" dirty="0"/>
                    </a:p>
                  </a:txBody>
                  <a:tcPr/>
                </a:tc>
                <a:tc hMerge="1">
                  <a:txBody>
                    <a:bodyPr/>
                    <a:lstStyle/>
                    <a:p>
                      <a:endParaRPr lang="fr-FR" dirty="0"/>
                    </a:p>
                  </a:txBody>
                  <a:tcPr/>
                </a:tc>
                <a:tc gridSpan="2">
                  <a:txBody>
                    <a:bodyPr/>
                    <a:lstStyle/>
                    <a:p>
                      <a:r>
                        <a:rPr lang="fr-FR" dirty="0" err="1" smtClean="0"/>
                        <a:t>Household</a:t>
                      </a:r>
                      <a:r>
                        <a:rPr lang="fr-FR" dirty="0" smtClean="0"/>
                        <a:t> </a:t>
                      </a:r>
                      <a:r>
                        <a:rPr lang="fr-FR" dirty="0" err="1" smtClean="0"/>
                        <a:t>Sector</a:t>
                      </a:r>
                      <a:endParaRPr lang="fr-FR" dirty="0"/>
                    </a:p>
                  </a:txBody>
                  <a:tcPr/>
                </a:tc>
                <a:tc hMerge="1">
                  <a:txBody>
                    <a:bodyPr/>
                    <a:lstStyle/>
                    <a:p>
                      <a:endParaRPr lang="fr-FR" dirty="0"/>
                    </a:p>
                  </a:txBody>
                  <a:tcPr/>
                </a:tc>
                <a:tc rowSpan="2">
                  <a:txBody>
                    <a:bodyPr/>
                    <a:lstStyle/>
                    <a:p>
                      <a:pPr algn="ctr"/>
                      <a:r>
                        <a:rPr lang="fr-FR" dirty="0" smtClean="0"/>
                        <a:t>Total</a:t>
                      </a:r>
                      <a:endParaRPr lang="fr-FR" dirty="0"/>
                    </a:p>
                  </a:txBody>
                  <a:tcPr anchor="ctr"/>
                </a:tc>
              </a:tr>
              <a:tr h="521856">
                <a:tc vMerge="1">
                  <a:txBody>
                    <a:bodyPr/>
                    <a:lstStyle/>
                    <a:p>
                      <a:endParaRPr lang="fr-FR" dirty="0"/>
                    </a:p>
                  </a:txBody>
                  <a:tcPr/>
                </a:tc>
                <a:tc>
                  <a:txBody>
                    <a:bodyPr/>
                    <a:lstStyle/>
                    <a:p>
                      <a:pPr algn="ctr"/>
                      <a:r>
                        <a:rPr lang="fr-FR" sz="1500" dirty="0" smtClean="0"/>
                        <a:t>Administration</a:t>
                      </a:r>
                      <a:endParaRPr lang="fr-FR" sz="1500" dirty="0"/>
                    </a:p>
                  </a:txBody>
                  <a:tcPr anchor="ctr"/>
                </a:tc>
                <a:tc gridSpan="2">
                  <a:txBody>
                    <a:bodyPr/>
                    <a:lstStyle/>
                    <a:p>
                      <a:pPr algn="ctr"/>
                      <a:r>
                        <a:rPr lang="fr-FR" sz="1500" dirty="0" err="1" smtClean="0"/>
                        <a:t>Private</a:t>
                      </a:r>
                      <a:endParaRPr lang="fr-FR" sz="1500" dirty="0"/>
                    </a:p>
                  </a:txBody>
                  <a:tcPr anchor="ctr"/>
                </a:tc>
                <a:tc hMerge="1">
                  <a:txBody>
                    <a:bodyPr/>
                    <a:lstStyle/>
                    <a:p>
                      <a:endParaRPr lang="fr-FR" sz="1500" dirty="0"/>
                    </a:p>
                  </a:txBody>
                  <a:tcPr/>
                </a:tc>
                <a:tc>
                  <a:txBody>
                    <a:bodyPr/>
                    <a:lstStyle/>
                    <a:p>
                      <a:pPr algn="ctr"/>
                      <a:r>
                        <a:rPr lang="fr-FR" sz="1500" dirty="0" smtClean="0"/>
                        <a:t>Informal </a:t>
                      </a:r>
                      <a:r>
                        <a:rPr lang="fr-FR" sz="1500" dirty="0" err="1" smtClean="0"/>
                        <a:t>Sector</a:t>
                      </a:r>
                      <a:endParaRPr lang="fr-FR" sz="1500" dirty="0"/>
                    </a:p>
                  </a:txBody>
                  <a:tcPr anchor="ctr"/>
                </a:tc>
                <a:tc>
                  <a:txBody>
                    <a:bodyPr/>
                    <a:lstStyle/>
                    <a:p>
                      <a:pPr algn="ctr"/>
                      <a:r>
                        <a:rPr lang="fr-FR" sz="1500" dirty="0" err="1" smtClean="0"/>
                        <a:t>Others</a:t>
                      </a:r>
                      <a:endParaRPr lang="fr-FR" sz="1500" dirty="0"/>
                    </a:p>
                  </a:txBody>
                  <a:tcPr anchor="ctr"/>
                </a:tc>
                <a:tc vMerge="1">
                  <a:txBody>
                    <a:bodyPr/>
                    <a:lstStyle/>
                    <a:p>
                      <a:endParaRPr lang="fr-FR" dirty="0"/>
                    </a:p>
                  </a:txBody>
                  <a:tcPr/>
                </a:tc>
              </a:tr>
              <a:tr h="370840">
                <a:tc>
                  <a:txBody>
                    <a:bodyPr/>
                    <a:lstStyle/>
                    <a:p>
                      <a:r>
                        <a:rPr lang="fr-FR" dirty="0" smtClean="0"/>
                        <a:t>Br1</a:t>
                      </a:r>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r>
              <a:tr h="370840">
                <a:tc>
                  <a:txBody>
                    <a:bodyPr/>
                    <a:lstStyle/>
                    <a:p>
                      <a:r>
                        <a:rPr lang="fr-FR" dirty="0" smtClean="0"/>
                        <a:t>Br2</a:t>
                      </a:r>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r>
              <a:tr h="370840">
                <a:tc>
                  <a:txBody>
                    <a:bodyPr/>
                    <a:lstStyle/>
                    <a:p>
                      <a:r>
                        <a:rPr lang="fr-FR" dirty="0" smtClean="0"/>
                        <a:t>Br3</a:t>
                      </a:r>
                      <a:endParaRPr lang="fr-FR" dirty="0"/>
                    </a:p>
                  </a:txBody>
                  <a:tcPr/>
                </a:tc>
                <a:tc>
                  <a:txBody>
                    <a:bodyPr/>
                    <a:lstStyle/>
                    <a:p>
                      <a:endParaRPr lang="fr-FR" dirty="0"/>
                    </a:p>
                  </a:txBody>
                  <a:tcPr/>
                </a:tc>
                <a:tc>
                  <a:txBody>
                    <a:bodyPr/>
                    <a:lstStyle/>
                    <a:p>
                      <a:endParaRPr lang="fr-FR" dirty="0"/>
                    </a:p>
                  </a:txBody>
                  <a:tcPr>
                    <a:pattFill prst="pct5">
                      <a:fgClr>
                        <a:schemeClr val="accent1"/>
                      </a:fgClr>
                      <a:bgClr>
                        <a:schemeClr val="bg1"/>
                      </a:bgClr>
                    </a:pattFill>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r>
              <a:tr h="370840">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r>
              <a:tr h="370840">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r>
              <a:tr h="370840">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r>
              <a:tr h="370840">
                <a:tc>
                  <a:txBody>
                    <a:bodyPr/>
                    <a:lstStyle/>
                    <a:p>
                      <a:r>
                        <a:rPr lang="fr-FR" dirty="0" err="1" smtClean="0"/>
                        <a:t>Br</a:t>
                      </a:r>
                      <a:r>
                        <a:rPr lang="fr-FR" dirty="0" smtClean="0"/>
                        <a:t> n-1</a:t>
                      </a:r>
                      <a:endParaRPr lang="fr-FR" dirty="0"/>
                    </a:p>
                  </a:txBody>
                  <a:tcPr/>
                </a:tc>
                <a:tc>
                  <a:txBody>
                    <a:bodyPr/>
                    <a:lstStyle/>
                    <a:p>
                      <a:endParaRPr lang="fr-FR" dirty="0"/>
                    </a:p>
                  </a:txBody>
                  <a:tcPr/>
                </a:tc>
                <a:tc>
                  <a:txBody>
                    <a:bodyPr/>
                    <a:lstStyle/>
                    <a:p>
                      <a:endParaRPr lang="fr-FR" dirty="0"/>
                    </a:p>
                  </a:txBody>
                  <a:tcPr/>
                </a:tc>
                <a:tc>
                  <a:txBody>
                    <a:bodyPr/>
                    <a:lstStyle/>
                    <a:p>
                      <a:endParaRPr lang="fr-FR"/>
                    </a:p>
                  </a:txBody>
                  <a:tcPr/>
                </a:tc>
                <a:tc>
                  <a:txBody>
                    <a:bodyPr/>
                    <a:lstStyle/>
                    <a:p>
                      <a:endParaRPr lang="fr-FR" dirty="0"/>
                    </a:p>
                  </a:txBody>
                  <a:tcPr/>
                </a:tc>
                <a:tc>
                  <a:txBody>
                    <a:bodyPr/>
                    <a:lstStyle/>
                    <a:p>
                      <a:endParaRPr lang="fr-FR" dirty="0"/>
                    </a:p>
                  </a:txBody>
                  <a:tcPr/>
                </a:tc>
                <a:tc>
                  <a:txBody>
                    <a:bodyPr/>
                    <a:lstStyle/>
                    <a:p>
                      <a:endParaRPr lang="fr-FR" dirty="0"/>
                    </a:p>
                  </a:txBody>
                  <a:tcPr/>
                </a:tc>
              </a:tr>
              <a:tr h="388302">
                <a:tc>
                  <a:txBody>
                    <a:bodyPr/>
                    <a:lstStyle/>
                    <a:p>
                      <a:r>
                        <a:rPr lang="fr-FR" dirty="0" err="1" smtClean="0"/>
                        <a:t>Br</a:t>
                      </a:r>
                      <a:r>
                        <a:rPr lang="fr-FR" dirty="0" smtClean="0"/>
                        <a:t> n</a:t>
                      </a:r>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r>
              <a:tr h="370840">
                <a:tc>
                  <a:txBody>
                    <a:bodyPr/>
                    <a:lstStyle/>
                    <a:p>
                      <a:pPr algn="ctr"/>
                      <a:r>
                        <a:rPr lang="fr-FR" dirty="0" smtClean="0"/>
                        <a:t>Total</a:t>
                      </a:r>
                      <a:endParaRPr lang="fr-FR" dirty="0"/>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fr-FR" sz="1200" dirty="0" smtClean="0"/>
                        <a:t>Civil servants </a:t>
                      </a:r>
                      <a:r>
                        <a:rPr lang="fr-FR" sz="1200" dirty="0" err="1" smtClean="0"/>
                        <a:t>number</a:t>
                      </a:r>
                      <a:endParaRPr lang="fr-FR" sz="1200" dirty="0" smtClean="0"/>
                    </a:p>
                  </a:txBody>
                  <a:tcPr anchor="ctr"/>
                </a:tc>
                <a:tc>
                  <a:txBody>
                    <a:bodyPr/>
                    <a:lstStyle/>
                    <a:p>
                      <a:pPr algn="ctr"/>
                      <a:r>
                        <a:rPr lang="fr-FR" sz="1200" dirty="0" err="1" smtClean="0"/>
                        <a:t>CNaPS</a:t>
                      </a:r>
                      <a:endParaRPr lang="fr-FR" sz="1200" dirty="0"/>
                    </a:p>
                  </a:txBody>
                  <a:tcPr anchor="ctr"/>
                </a:tc>
                <a:tc>
                  <a:txBody>
                    <a:bodyPr/>
                    <a:lstStyle/>
                    <a:p>
                      <a:pPr algn="ctr"/>
                      <a:r>
                        <a:rPr lang="fr-FR" sz="1200" dirty="0" smtClean="0"/>
                        <a:t>Informal </a:t>
                      </a:r>
                      <a:r>
                        <a:rPr lang="fr-FR" sz="1200" dirty="0" err="1" smtClean="0"/>
                        <a:t>empl</a:t>
                      </a:r>
                      <a:endParaRPr lang="fr-FR" sz="1200" dirty="0"/>
                    </a:p>
                  </a:txBody>
                  <a:tcPr anchor="ctr"/>
                </a:tc>
                <a:tc>
                  <a:txBody>
                    <a:bodyPr/>
                    <a:lstStyle/>
                    <a:p>
                      <a:pPr algn="ctr"/>
                      <a:r>
                        <a:rPr lang="fr-FR" sz="1200" dirty="0" smtClean="0"/>
                        <a:t>Informal </a:t>
                      </a:r>
                    </a:p>
                    <a:p>
                      <a:pPr algn="ctr"/>
                      <a:r>
                        <a:rPr lang="fr-FR" sz="1200" dirty="0" err="1" smtClean="0"/>
                        <a:t>Sector</a:t>
                      </a:r>
                      <a:endParaRPr lang="fr-FR" sz="1200" dirty="0" smtClean="0"/>
                    </a:p>
                    <a:p>
                      <a:pPr algn="ctr"/>
                      <a:r>
                        <a:rPr lang="fr-FR" sz="1200" dirty="0" err="1" smtClean="0"/>
                        <a:t>empl</a:t>
                      </a:r>
                      <a:endParaRPr lang="fr-FR" sz="1200" dirty="0"/>
                    </a:p>
                  </a:txBody>
                  <a:tcPr anchor="ctr"/>
                </a:tc>
                <a:tc>
                  <a:txBody>
                    <a:bodyPr/>
                    <a:lstStyle/>
                    <a:p>
                      <a:pPr algn="ctr"/>
                      <a:r>
                        <a:rPr lang="fr-FR" sz="1200" dirty="0" err="1" smtClean="0"/>
                        <a:t>Empl</a:t>
                      </a:r>
                      <a:endParaRPr lang="fr-FR" sz="1200" dirty="0" smtClean="0"/>
                    </a:p>
                    <a:p>
                      <a:pPr algn="ctr"/>
                      <a:r>
                        <a:rPr lang="fr-FR" sz="1200" dirty="0" err="1" smtClean="0"/>
                        <a:t>Others</a:t>
                      </a:r>
                      <a:endParaRPr lang="fr-FR" sz="1200" dirty="0" smtClean="0"/>
                    </a:p>
                    <a:p>
                      <a:pPr algn="ctr"/>
                      <a:r>
                        <a:rPr lang="fr-FR" sz="1200" dirty="0" err="1" smtClean="0"/>
                        <a:t>sector</a:t>
                      </a:r>
                      <a:endParaRPr lang="fr-FR" sz="1200" dirty="0"/>
                    </a:p>
                  </a:txBody>
                  <a:tcPr anchor="ctr"/>
                </a:tc>
                <a:tc>
                  <a:txBody>
                    <a:bodyPr/>
                    <a:lstStyle/>
                    <a:p>
                      <a:pPr algn="ctr"/>
                      <a:r>
                        <a:rPr lang="fr-FR" sz="1200" dirty="0" smtClean="0"/>
                        <a:t>Total</a:t>
                      </a:r>
                    </a:p>
                    <a:p>
                      <a:pPr algn="ctr"/>
                      <a:r>
                        <a:rPr lang="fr-FR" sz="1200" dirty="0" err="1" smtClean="0"/>
                        <a:t>empl</a:t>
                      </a:r>
                      <a:endParaRPr lang="fr-FR" sz="1200" dirty="0"/>
                    </a:p>
                  </a:txBody>
                  <a:tcPr anchor="ctr"/>
                </a:tc>
              </a:tr>
            </a:tbl>
          </a:graphicData>
        </a:graphic>
      </p:graphicFrame>
      <p:sp>
        <p:nvSpPr>
          <p:cNvPr id="2" name="Title 1"/>
          <p:cNvSpPr>
            <a:spLocks noGrp="1"/>
          </p:cNvSpPr>
          <p:nvPr>
            <p:ph type="title"/>
          </p:nvPr>
        </p:nvSpPr>
        <p:spPr>
          <a:xfrm>
            <a:off x="458797" y="116632"/>
            <a:ext cx="8229600" cy="1143000"/>
          </a:xfrm>
        </p:spPr>
        <p:txBody>
          <a:bodyPr>
            <a:normAutofit fontScale="90000"/>
          </a:bodyPr>
          <a:lstStyle/>
          <a:p>
            <a:r>
              <a:rPr lang="fr-FR" dirty="0" smtClean="0"/>
              <a:t>PROCESSING LABOR MATRIX:</a:t>
            </a:r>
            <a:r>
              <a:rPr lang="fr-FR" dirty="0"/>
              <a:t/>
            </a:r>
            <a:br>
              <a:rPr lang="fr-FR" dirty="0"/>
            </a:br>
            <a:r>
              <a:rPr lang="fr-FR" dirty="0" err="1" smtClean="0"/>
              <a:t>activity</a:t>
            </a:r>
            <a:r>
              <a:rPr lang="fr-FR" dirty="0" smtClean="0"/>
              <a:t> </a:t>
            </a:r>
            <a:r>
              <a:rPr lang="fr-FR" dirty="0"/>
              <a:t>estimation</a:t>
            </a:r>
          </a:p>
        </p:txBody>
      </p:sp>
      <p:sp>
        <p:nvSpPr>
          <p:cNvPr id="6" name="Right Triangle 5"/>
          <p:cNvSpPr/>
          <p:nvPr/>
        </p:nvSpPr>
        <p:spPr>
          <a:xfrm>
            <a:off x="539551" y="1636350"/>
            <a:ext cx="1440161" cy="864097"/>
          </a:xfrm>
          <a:prstGeom prst="rtTriangle">
            <a:avLst/>
          </a:prstGeom>
        </p:spPr>
        <p:style>
          <a:lnRef idx="3">
            <a:schemeClr val="lt1"/>
          </a:lnRef>
          <a:fillRef idx="1">
            <a:schemeClr val="accent1"/>
          </a:fillRef>
          <a:effectRef idx="1">
            <a:schemeClr val="accent1"/>
          </a:effectRef>
          <a:fontRef idx="minor">
            <a:schemeClr val="lt1"/>
          </a:fontRef>
        </p:style>
        <p:txBody>
          <a:bodyPr rtlCol="0" anchor="ctr"/>
          <a:lstStyle/>
          <a:p>
            <a:pPr algn="r"/>
            <a:r>
              <a:rPr lang="fr-FR" sz="1200" dirty="0" smtClean="0"/>
              <a:t>Branche</a:t>
            </a:r>
            <a:endParaRPr lang="fr-FR" sz="1200" dirty="0"/>
          </a:p>
        </p:txBody>
      </p:sp>
      <p:sp>
        <p:nvSpPr>
          <p:cNvPr id="8" name="Right Triangle 7"/>
          <p:cNvSpPr/>
          <p:nvPr/>
        </p:nvSpPr>
        <p:spPr>
          <a:xfrm rot="10800000">
            <a:off x="539552" y="1636350"/>
            <a:ext cx="1440160" cy="864096"/>
          </a:xfrm>
          <a:prstGeom prst="rtTriangle">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fr-FR" dirty="0" smtClean="0"/>
              <a:t>IS</a:t>
            </a:r>
            <a:endParaRPr lang="fr-FR" dirty="0"/>
          </a:p>
        </p:txBody>
      </p:sp>
      <p:sp>
        <p:nvSpPr>
          <p:cNvPr id="3" name="Rectangle 2"/>
          <p:cNvSpPr/>
          <p:nvPr/>
        </p:nvSpPr>
        <p:spPr>
          <a:xfrm rot="16200000">
            <a:off x="6612034" y="3320263"/>
            <a:ext cx="2984501" cy="114457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err="1" smtClean="0">
                <a:solidFill>
                  <a:schemeClr val="tx1"/>
                </a:solidFill>
              </a:rPr>
              <a:t>Struture</a:t>
            </a:r>
            <a:r>
              <a:rPr lang="fr-FR" b="1" dirty="0" smtClean="0">
                <a:solidFill>
                  <a:schemeClr val="tx1"/>
                </a:solidFill>
              </a:rPr>
              <a:t> </a:t>
            </a:r>
            <a:r>
              <a:rPr lang="fr-FR" b="1" dirty="0" err="1" smtClean="0">
                <a:solidFill>
                  <a:schemeClr val="tx1"/>
                </a:solidFill>
              </a:rPr>
              <a:t>available</a:t>
            </a:r>
            <a:r>
              <a:rPr lang="fr-FR" b="1" dirty="0" smtClean="0">
                <a:solidFill>
                  <a:schemeClr val="tx1"/>
                </a:solidFill>
              </a:rPr>
              <a:t>: </a:t>
            </a:r>
            <a:r>
              <a:rPr lang="fr-FR" b="1" dirty="0" err="1" smtClean="0">
                <a:solidFill>
                  <a:schemeClr val="tx1"/>
                </a:solidFill>
              </a:rPr>
              <a:t>survey</a:t>
            </a:r>
            <a:r>
              <a:rPr lang="fr-FR" b="1" dirty="0" smtClean="0">
                <a:solidFill>
                  <a:schemeClr val="tx1"/>
                </a:solidFill>
              </a:rPr>
              <a:t> type 1-2</a:t>
            </a:r>
            <a:endParaRPr lang="fr-FR" b="1" dirty="0">
              <a:solidFill>
                <a:schemeClr val="tx1"/>
              </a:solidFill>
            </a:endParaRPr>
          </a:p>
        </p:txBody>
      </p:sp>
      <p:sp>
        <p:nvSpPr>
          <p:cNvPr id="7" name="Rectangle 6"/>
          <p:cNvSpPr/>
          <p:nvPr/>
        </p:nvSpPr>
        <p:spPr>
          <a:xfrm rot="16200000">
            <a:off x="1315554" y="3208476"/>
            <a:ext cx="2984503" cy="136815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smtClean="0">
                <a:solidFill>
                  <a:schemeClr val="tx1"/>
                </a:solidFill>
              </a:rPr>
              <a:t>Data </a:t>
            </a:r>
            <a:r>
              <a:rPr lang="fr-FR" b="1" dirty="0" err="1" smtClean="0">
                <a:solidFill>
                  <a:schemeClr val="tx1"/>
                </a:solidFill>
              </a:rPr>
              <a:t>available</a:t>
            </a:r>
            <a:r>
              <a:rPr lang="fr-FR" b="1" dirty="0" smtClean="0">
                <a:solidFill>
                  <a:schemeClr val="tx1"/>
                </a:solidFill>
              </a:rPr>
              <a:t>: Source Administration</a:t>
            </a:r>
            <a:endParaRPr lang="fr-FR" b="1" dirty="0">
              <a:solidFill>
                <a:schemeClr val="tx1"/>
              </a:solidFill>
            </a:endParaRPr>
          </a:p>
        </p:txBody>
      </p:sp>
      <p:sp>
        <p:nvSpPr>
          <p:cNvPr id="9" name="Rectangle 8"/>
          <p:cNvSpPr/>
          <p:nvPr/>
        </p:nvSpPr>
        <p:spPr>
          <a:xfrm rot="16200000">
            <a:off x="2503687" y="3388496"/>
            <a:ext cx="2984503" cy="100811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smtClean="0">
                <a:solidFill>
                  <a:schemeClr val="tx1"/>
                </a:solidFill>
              </a:rPr>
              <a:t>Data </a:t>
            </a:r>
            <a:r>
              <a:rPr lang="fr-FR" b="1" dirty="0" err="1" smtClean="0">
                <a:solidFill>
                  <a:schemeClr val="tx1"/>
                </a:solidFill>
              </a:rPr>
              <a:t>available</a:t>
            </a:r>
            <a:r>
              <a:rPr lang="fr-FR" b="1" dirty="0" smtClean="0">
                <a:solidFill>
                  <a:schemeClr val="tx1"/>
                </a:solidFill>
              </a:rPr>
              <a:t>: Source </a:t>
            </a:r>
            <a:r>
              <a:rPr lang="fr-FR" b="1" dirty="0" err="1" smtClean="0">
                <a:solidFill>
                  <a:schemeClr val="tx1"/>
                </a:solidFill>
              </a:rPr>
              <a:t>CNaPS</a:t>
            </a:r>
            <a:endParaRPr lang="fr-FR" b="1" dirty="0">
              <a:solidFill>
                <a:schemeClr val="tx1"/>
              </a:solidFill>
            </a:endParaRPr>
          </a:p>
        </p:txBody>
      </p:sp>
      <p:sp>
        <p:nvSpPr>
          <p:cNvPr id="10" name="Rectangle 9"/>
          <p:cNvSpPr/>
          <p:nvPr/>
        </p:nvSpPr>
        <p:spPr>
          <a:xfrm rot="16200000">
            <a:off x="5499685" y="3352492"/>
            <a:ext cx="2984503" cy="108011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smtClean="0">
                <a:solidFill>
                  <a:schemeClr val="tx1"/>
                </a:solidFill>
              </a:rPr>
              <a:t>Data </a:t>
            </a:r>
            <a:r>
              <a:rPr lang="fr-FR" b="1" dirty="0" err="1" smtClean="0">
                <a:solidFill>
                  <a:schemeClr val="tx1"/>
                </a:solidFill>
              </a:rPr>
              <a:t>available</a:t>
            </a:r>
            <a:r>
              <a:rPr lang="fr-FR" b="1" dirty="0" smtClean="0">
                <a:solidFill>
                  <a:schemeClr val="tx1"/>
                </a:solidFill>
              </a:rPr>
              <a:t>: Source </a:t>
            </a:r>
            <a:r>
              <a:rPr lang="fr-FR" b="1" dirty="0" err="1">
                <a:solidFill>
                  <a:schemeClr val="tx1"/>
                </a:solidFill>
              </a:rPr>
              <a:t>survey</a:t>
            </a:r>
            <a:r>
              <a:rPr lang="fr-FR" b="1" dirty="0">
                <a:solidFill>
                  <a:schemeClr val="tx1"/>
                </a:solidFill>
              </a:rPr>
              <a:t> type 1-2</a:t>
            </a:r>
          </a:p>
        </p:txBody>
      </p:sp>
      <p:sp>
        <p:nvSpPr>
          <p:cNvPr id="11" name="Rectangle 10"/>
          <p:cNvSpPr/>
          <p:nvPr/>
        </p:nvSpPr>
        <p:spPr>
          <a:xfrm rot="16200000">
            <a:off x="3987519" y="2920443"/>
            <a:ext cx="2984504" cy="1944215"/>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r-FR" b="1" dirty="0" err="1" smtClean="0">
                <a:solidFill>
                  <a:schemeClr val="tx1"/>
                </a:solidFill>
              </a:rPr>
              <a:t>Estimated</a:t>
            </a:r>
            <a:r>
              <a:rPr lang="fr-FR" b="1" dirty="0" smtClean="0">
                <a:solidFill>
                  <a:schemeClr val="tx1"/>
                </a:solidFill>
              </a:rPr>
              <a:t> by RAS </a:t>
            </a:r>
            <a:r>
              <a:rPr lang="fr-FR" b="1" dirty="0" err="1" smtClean="0">
                <a:solidFill>
                  <a:schemeClr val="tx1"/>
                </a:solidFill>
              </a:rPr>
              <a:t>method</a:t>
            </a:r>
            <a:endParaRPr lang="fr-FR" b="1" dirty="0">
              <a:solidFill>
                <a:schemeClr val="tx1"/>
              </a:solidFill>
            </a:endParaRPr>
          </a:p>
        </p:txBody>
      </p:sp>
    </p:spTree>
    <p:extLst>
      <p:ext uri="{BB962C8B-B14F-4D97-AF65-F5344CB8AC3E}">
        <p14:creationId xmlns:p14="http://schemas.microsoft.com/office/powerpoint/2010/main" val="4035831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down)">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down)">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randombar(horizontal)">
                                      <p:cBhvr>
                                        <p:cTn id="2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P spid="9" grpId="0" animBg="1"/>
      <p:bldP spid="10" grpId="0" animBg="1"/>
      <p:bldP spid="1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fr-FR" dirty="0" smtClean="0"/>
              <a:t>LABOUR MATRIX RESULTS</a:t>
            </a:r>
            <a:endParaRPr lang="fr-FR" dirty="0"/>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1520" y="1412776"/>
            <a:ext cx="8712968" cy="4392488"/>
          </a:xfrm>
          <a:prstGeom prst="rect">
            <a:avLst/>
          </a:prstGeom>
          <a:noFill/>
          <a:ln>
            <a:noFill/>
          </a:ln>
        </p:spPr>
      </p:pic>
    </p:spTree>
    <p:extLst>
      <p:ext uri="{BB962C8B-B14F-4D97-AF65-F5344CB8AC3E}">
        <p14:creationId xmlns:p14="http://schemas.microsoft.com/office/powerpoint/2010/main" val="11955325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extLst>
              <p:ext uri="{D42A27DB-BD31-4B8C-83A1-F6EECF244321}">
                <p14:modId xmlns:p14="http://schemas.microsoft.com/office/powerpoint/2010/main" val="542907365"/>
              </p:ext>
            </p:extLst>
          </p:nvPr>
        </p:nvGraphicFramePr>
        <p:xfrm>
          <a:off x="468313" y="13414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p:txBody>
          <a:bodyPr/>
          <a:lstStyle/>
          <a:p>
            <a:r>
              <a:rPr lang="fr-FR" sz="3600" dirty="0" smtClean="0"/>
              <a:t>INTEGRATION IN NATIONAL ACCOUNTS</a:t>
            </a:r>
            <a:endParaRPr lang="fr-FR" sz="3600" dirty="0"/>
          </a:p>
        </p:txBody>
      </p:sp>
      <p:sp>
        <p:nvSpPr>
          <p:cNvPr id="4" name="Oval 3"/>
          <p:cNvSpPr/>
          <p:nvPr/>
        </p:nvSpPr>
        <p:spPr>
          <a:xfrm>
            <a:off x="2915816" y="1268760"/>
            <a:ext cx="2304256" cy="1440160"/>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smtClean="0"/>
              <a:t>Labour </a:t>
            </a:r>
            <a:r>
              <a:rPr lang="fr-FR" b="1" dirty="0" err="1" smtClean="0"/>
              <a:t>productivity</a:t>
            </a:r>
            <a:endParaRPr lang="fr-FR" b="1" dirty="0"/>
          </a:p>
        </p:txBody>
      </p:sp>
      <p:sp>
        <p:nvSpPr>
          <p:cNvPr id="5" name="Rounded Rectangle 4"/>
          <p:cNvSpPr/>
          <p:nvPr/>
        </p:nvSpPr>
        <p:spPr>
          <a:xfrm>
            <a:off x="2483768" y="5157192"/>
            <a:ext cx="4536504" cy="1152128"/>
          </a:xfrm>
          <a:prstGeom prst="roundRect">
            <a:avLst/>
          </a:prstGeom>
          <a:effectLst>
            <a:outerShdw blurRad="203200" dist="190500" dir="8040000" rotWithShape="0">
              <a:srgbClr val="000000">
                <a:alpha val="35000"/>
              </a:srgbClr>
            </a:outerShdw>
          </a:effectLst>
        </p:spPr>
        <p:style>
          <a:lnRef idx="0">
            <a:schemeClr val="accent1"/>
          </a:lnRef>
          <a:fillRef idx="3">
            <a:schemeClr val="accent1"/>
          </a:fillRef>
          <a:effectRef idx="3">
            <a:schemeClr val="accent1"/>
          </a:effectRef>
          <a:fontRef idx="minor">
            <a:schemeClr val="lt1"/>
          </a:fontRef>
        </p:style>
        <p:txBody>
          <a:bodyPr rtlCol="0" anchor="ctr"/>
          <a:lstStyle/>
          <a:p>
            <a:pPr algn="ctr"/>
            <a:r>
              <a:rPr lang="fr-FR" sz="2800" b="1" dirty="0" smtClean="0"/>
              <a:t>Informal </a:t>
            </a:r>
            <a:r>
              <a:rPr lang="fr-FR" sz="2800" b="1" dirty="0" err="1" smtClean="0"/>
              <a:t>sector</a:t>
            </a:r>
            <a:r>
              <a:rPr lang="fr-FR" sz="2800" b="1" dirty="0" smtClean="0"/>
              <a:t> </a:t>
            </a:r>
            <a:r>
              <a:rPr lang="fr-FR" sz="2800" b="1" dirty="0" err="1" smtClean="0"/>
              <a:t>accounts</a:t>
            </a:r>
            <a:endParaRPr lang="fr-FR" sz="2800" b="1" dirty="0"/>
          </a:p>
        </p:txBody>
      </p:sp>
    </p:spTree>
    <p:extLst>
      <p:ext uri="{BB962C8B-B14F-4D97-AF65-F5344CB8AC3E}">
        <p14:creationId xmlns:p14="http://schemas.microsoft.com/office/powerpoint/2010/main" val="1378997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Effect transition="in" filter="fade">
                                      <p:cBhvr>
                                        <p:cTn id="2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741193897"/>
              </p:ext>
            </p:extLst>
          </p:nvPr>
        </p:nvGraphicFramePr>
        <p:xfrm>
          <a:off x="457200" y="1600200"/>
          <a:ext cx="8442364" cy="4277072"/>
        </p:xfrm>
        <a:graphic>
          <a:graphicData uri="http://schemas.openxmlformats.org/drawingml/2006/table">
            <a:tbl>
              <a:tblPr firstRow="1" bandRow="1">
                <a:tableStyleId>{5940675A-B579-460E-94D1-54222C63F5DA}</a:tableStyleId>
              </a:tblPr>
              <a:tblGrid>
                <a:gridCol w="1522512"/>
                <a:gridCol w="864096"/>
                <a:gridCol w="1152128"/>
                <a:gridCol w="1296144"/>
                <a:gridCol w="1008112"/>
                <a:gridCol w="1008112"/>
                <a:gridCol w="792088"/>
                <a:gridCol w="799172"/>
              </a:tblGrid>
              <a:tr h="892696">
                <a:tc>
                  <a:txBody>
                    <a:bodyPr/>
                    <a:lstStyle/>
                    <a:p>
                      <a:endParaRPr lang="fr-FR" dirty="0"/>
                    </a:p>
                  </a:txBody>
                  <a:tcPr/>
                </a:tc>
                <a:tc>
                  <a:txBody>
                    <a:bodyPr/>
                    <a:lstStyle/>
                    <a:p>
                      <a:endParaRPr lang="fr-FR" sz="1200" dirty="0" smtClean="0"/>
                    </a:p>
                    <a:p>
                      <a:r>
                        <a:rPr lang="fr-FR" sz="1200" dirty="0" smtClean="0"/>
                        <a:t>Informal </a:t>
                      </a:r>
                      <a:r>
                        <a:rPr lang="fr-FR" sz="1200" dirty="0" err="1" smtClean="0"/>
                        <a:t>Sector</a:t>
                      </a:r>
                      <a:endParaRPr lang="fr-FR" sz="1200" dirty="0"/>
                    </a:p>
                  </a:txBody>
                  <a:tcPr/>
                </a:tc>
                <a:tc>
                  <a:txBody>
                    <a:bodyPr/>
                    <a:lstStyle/>
                    <a:p>
                      <a:pPr algn="ctr"/>
                      <a:endParaRPr lang="fr-FR" sz="1500"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pPr algn="ctr"/>
                      <a:endParaRPr lang="fr-FR" dirty="0"/>
                    </a:p>
                  </a:txBody>
                  <a:tcPr/>
                </a:tc>
              </a:tr>
              <a:tr h="370840">
                <a:tc>
                  <a:txBody>
                    <a:bodyPr/>
                    <a:lstStyle/>
                    <a:p>
                      <a:r>
                        <a:rPr lang="fr-FR" dirty="0" smtClean="0"/>
                        <a:t>Br1</a:t>
                      </a:r>
                      <a:endParaRPr lang="fr-FR" dirty="0"/>
                    </a:p>
                  </a:txBody>
                  <a:tcPr/>
                </a:tc>
                <a:tc>
                  <a:txBody>
                    <a:bodyPr/>
                    <a:lstStyle/>
                    <a:p>
                      <a:endParaRPr lang="fr-FR" sz="1200"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r>
              <a:tr h="370840">
                <a:tc>
                  <a:txBody>
                    <a:bodyPr/>
                    <a:lstStyle/>
                    <a:p>
                      <a:r>
                        <a:rPr lang="fr-FR" dirty="0" smtClean="0"/>
                        <a:t>Br2</a:t>
                      </a:r>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r>
              <a:tr h="370840">
                <a:tc>
                  <a:txBody>
                    <a:bodyPr/>
                    <a:lstStyle/>
                    <a:p>
                      <a:r>
                        <a:rPr lang="fr-FR" dirty="0" smtClean="0"/>
                        <a:t>Br3</a:t>
                      </a:r>
                      <a:endParaRPr lang="fr-FR" dirty="0"/>
                    </a:p>
                  </a:txBody>
                  <a:tcPr/>
                </a:tc>
                <a:tc>
                  <a:txBody>
                    <a:bodyPr/>
                    <a:lstStyle/>
                    <a:p>
                      <a:endParaRPr lang="fr-FR" dirty="0"/>
                    </a:p>
                  </a:txBody>
                  <a:tcPr/>
                </a:tc>
                <a:tc>
                  <a:txBody>
                    <a:bodyPr/>
                    <a:lstStyle/>
                    <a:p>
                      <a:endParaRPr lang="fr-FR" dirty="0"/>
                    </a:p>
                  </a:txBody>
                  <a:tcPr>
                    <a:pattFill prst="pct5">
                      <a:fgClr>
                        <a:schemeClr val="accent1"/>
                      </a:fgClr>
                      <a:bgClr>
                        <a:schemeClr val="bg1"/>
                      </a:bgClr>
                    </a:pattFill>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r>
              <a:tr h="370840">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r>
              <a:tr h="370840">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r>
              <a:tr h="370840">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r>
              <a:tr h="370840">
                <a:tc>
                  <a:txBody>
                    <a:bodyPr/>
                    <a:lstStyle/>
                    <a:p>
                      <a:r>
                        <a:rPr lang="fr-FR" dirty="0" err="1" smtClean="0"/>
                        <a:t>Br</a:t>
                      </a:r>
                      <a:r>
                        <a:rPr lang="fr-FR" dirty="0" smtClean="0"/>
                        <a:t> n-1</a:t>
                      </a:r>
                      <a:endParaRPr lang="fr-FR" dirty="0"/>
                    </a:p>
                  </a:txBody>
                  <a:tcPr/>
                </a:tc>
                <a:tc>
                  <a:txBody>
                    <a:bodyPr/>
                    <a:lstStyle/>
                    <a:p>
                      <a:endParaRPr lang="fr-FR" dirty="0"/>
                    </a:p>
                  </a:txBody>
                  <a:tcPr/>
                </a:tc>
                <a:tc>
                  <a:txBody>
                    <a:bodyPr/>
                    <a:lstStyle/>
                    <a:p>
                      <a:endParaRPr lang="fr-FR" dirty="0"/>
                    </a:p>
                  </a:txBody>
                  <a:tcPr/>
                </a:tc>
                <a:tc>
                  <a:txBody>
                    <a:bodyPr/>
                    <a:lstStyle/>
                    <a:p>
                      <a:endParaRPr lang="fr-FR"/>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r>
              <a:tr h="370840">
                <a:tc>
                  <a:txBody>
                    <a:bodyPr/>
                    <a:lstStyle/>
                    <a:p>
                      <a:r>
                        <a:rPr lang="fr-FR" dirty="0" err="1" smtClean="0"/>
                        <a:t>Br</a:t>
                      </a:r>
                      <a:r>
                        <a:rPr lang="fr-FR" dirty="0" smtClean="0"/>
                        <a:t> n</a:t>
                      </a:r>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r>
              <a:tr h="417656">
                <a:tc>
                  <a:txBody>
                    <a:bodyPr/>
                    <a:lstStyle/>
                    <a:p>
                      <a:r>
                        <a:rPr lang="fr-FR" dirty="0" smtClean="0"/>
                        <a:t>Total</a:t>
                      </a:r>
                      <a:endParaRPr lang="fr-FR" dirty="0"/>
                    </a:p>
                  </a:txBody>
                  <a:tcPr/>
                </a:tc>
                <a:tc>
                  <a:txBody>
                    <a:bodyPr/>
                    <a:lstStyle/>
                    <a:p>
                      <a:pPr algn="ctr"/>
                      <a:endParaRPr lang="fr-FR" sz="1600" dirty="0"/>
                    </a:p>
                  </a:txBody>
                  <a:tcPr/>
                </a:tc>
                <a:tc>
                  <a:txBody>
                    <a:bodyPr/>
                    <a:lstStyle/>
                    <a:p>
                      <a:endParaRPr lang="fr-FR" sz="1400" dirty="0"/>
                    </a:p>
                  </a:txBody>
                  <a:tcPr/>
                </a:tc>
                <a:tc>
                  <a:txBody>
                    <a:bodyPr/>
                    <a:lstStyle/>
                    <a:p>
                      <a:endParaRPr lang="fr-FR" sz="1600" dirty="0"/>
                    </a:p>
                  </a:txBody>
                  <a:tcPr/>
                </a:tc>
                <a:tc>
                  <a:txBody>
                    <a:bodyPr/>
                    <a:lstStyle/>
                    <a:p>
                      <a:endParaRPr lang="fr-FR" sz="1600" dirty="0"/>
                    </a:p>
                  </a:txBody>
                  <a:tcPr/>
                </a:tc>
                <a:tc>
                  <a:txBody>
                    <a:bodyPr/>
                    <a:lstStyle/>
                    <a:p>
                      <a:endParaRPr lang="fr-FR" dirty="0"/>
                    </a:p>
                  </a:txBody>
                  <a:tcPr/>
                </a:tc>
                <a:tc>
                  <a:txBody>
                    <a:bodyPr/>
                    <a:lstStyle/>
                    <a:p>
                      <a:endParaRPr lang="fr-FR" dirty="0"/>
                    </a:p>
                  </a:txBody>
                  <a:tcPr/>
                </a:tc>
                <a:tc>
                  <a:txBody>
                    <a:bodyPr/>
                    <a:lstStyle/>
                    <a:p>
                      <a:endParaRPr lang="fr-FR" dirty="0"/>
                    </a:p>
                  </a:txBody>
                  <a:tcPr/>
                </a:tc>
              </a:tr>
            </a:tbl>
          </a:graphicData>
        </a:graphic>
      </p:graphicFrame>
      <p:sp>
        <p:nvSpPr>
          <p:cNvPr id="2" name="Title 1"/>
          <p:cNvSpPr>
            <a:spLocks noGrp="1"/>
          </p:cNvSpPr>
          <p:nvPr>
            <p:ph type="title"/>
          </p:nvPr>
        </p:nvSpPr>
        <p:spPr/>
        <p:txBody>
          <a:bodyPr/>
          <a:lstStyle/>
          <a:p>
            <a:r>
              <a:rPr lang="fr-FR" sz="4200" dirty="0" smtClean="0"/>
              <a:t>INTEGRATION IN NATIONAL ACCOUNTS</a:t>
            </a:r>
            <a:endParaRPr lang="fr-FR" sz="4200" dirty="0"/>
          </a:p>
        </p:txBody>
      </p:sp>
      <p:sp>
        <p:nvSpPr>
          <p:cNvPr id="6" name="Right Triangle 5"/>
          <p:cNvSpPr/>
          <p:nvPr/>
        </p:nvSpPr>
        <p:spPr>
          <a:xfrm>
            <a:off x="467545" y="1636350"/>
            <a:ext cx="1512168" cy="864097"/>
          </a:xfrm>
          <a:prstGeom prst="rtTriangle">
            <a:avLst/>
          </a:prstGeom>
        </p:spPr>
        <p:style>
          <a:lnRef idx="3">
            <a:schemeClr val="lt1"/>
          </a:lnRef>
          <a:fillRef idx="1">
            <a:schemeClr val="accent1"/>
          </a:fillRef>
          <a:effectRef idx="1">
            <a:schemeClr val="accent1"/>
          </a:effectRef>
          <a:fontRef idx="minor">
            <a:schemeClr val="lt1"/>
          </a:fontRef>
        </p:style>
        <p:txBody>
          <a:bodyPr rtlCol="0" anchor="ctr"/>
          <a:lstStyle/>
          <a:p>
            <a:pPr algn="r"/>
            <a:r>
              <a:rPr lang="fr-FR" sz="1200" dirty="0" err="1" smtClean="0"/>
              <a:t>Activity</a:t>
            </a:r>
            <a:endParaRPr lang="fr-FR" sz="1200" dirty="0"/>
          </a:p>
        </p:txBody>
      </p:sp>
      <p:sp>
        <p:nvSpPr>
          <p:cNvPr id="8" name="Right Triangle 7"/>
          <p:cNvSpPr/>
          <p:nvPr/>
        </p:nvSpPr>
        <p:spPr>
          <a:xfrm rot="10800000">
            <a:off x="539552" y="1636350"/>
            <a:ext cx="1440160" cy="864096"/>
          </a:xfrm>
          <a:prstGeom prst="rtTriangle">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fr-FR" dirty="0" smtClean="0"/>
              <a:t>IS</a:t>
            </a:r>
            <a:endParaRPr lang="fr-FR" dirty="0"/>
          </a:p>
        </p:txBody>
      </p:sp>
      <p:sp>
        <p:nvSpPr>
          <p:cNvPr id="7" name="Rectangle 6"/>
          <p:cNvSpPr/>
          <p:nvPr/>
        </p:nvSpPr>
        <p:spPr>
          <a:xfrm rot="16200000">
            <a:off x="922087" y="3550523"/>
            <a:ext cx="2979350" cy="86409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err="1" smtClean="0">
                <a:solidFill>
                  <a:schemeClr val="tx1"/>
                </a:solidFill>
              </a:rPr>
              <a:t>Employment</a:t>
            </a:r>
            <a:r>
              <a:rPr lang="fr-FR" b="1" dirty="0" smtClean="0">
                <a:solidFill>
                  <a:schemeClr val="tx1"/>
                </a:solidFill>
              </a:rPr>
              <a:t> data </a:t>
            </a:r>
            <a:r>
              <a:rPr lang="fr-FR" b="1" dirty="0" err="1" smtClean="0">
                <a:solidFill>
                  <a:schemeClr val="tx1"/>
                </a:solidFill>
              </a:rPr>
              <a:t>available</a:t>
            </a:r>
            <a:endParaRPr lang="fr-FR" b="1" dirty="0">
              <a:solidFill>
                <a:schemeClr val="tx1"/>
              </a:solidFill>
            </a:endParaRPr>
          </a:p>
        </p:txBody>
      </p:sp>
      <p:sp>
        <p:nvSpPr>
          <p:cNvPr id="9" name="Rectangle 8"/>
          <p:cNvSpPr/>
          <p:nvPr/>
        </p:nvSpPr>
        <p:spPr>
          <a:xfrm rot="16200000">
            <a:off x="1949624" y="3417512"/>
            <a:ext cx="2940834" cy="115212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smtClean="0">
                <a:solidFill>
                  <a:schemeClr val="tx1"/>
                </a:solidFill>
              </a:rPr>
              <a:t>Labour </a:t>
            </a:r>
            <a:r>
              <a:rPr lang="fr-FR" b="1" dirty="0" err="1" smtClean="0">
                <a:solidFill>
                  <a:schemeClr val="tx1"/>
                </a:solidFill>
              </a:rPr>
              <a:t>productivity</a:t>
            </a:r>
            <a:r>
              <a:rPr lang="fr-FR" b="1" dirty="0" smtClean="0">
                <a:solidFill>
                  <a:schemeClr val="tx1"/>
                </a:solidFill>
              </a:rPr>
              <a:t> </a:t>
            </a:r>
            <a:r>
              <a:rPr lang="fr-FR" b="1" dirty="0" err="1">
                <a:solidFill>
                  <a:schemeClr val="tx1"/>
                </a:solidFill>
              </a:rPr>
              <a:t>available</a:t>
            </a:r>
            <a:r>
              <a:rPr lang="fr-FR" b="1" dirty="0">
                <a:solidFill>
                  <a:schemeClr val="tx1"/>
                </a:solidFill>
              </a:rPr>
              <a:t>: Source </a:t>
            </a:r>
            <a:r>
              <a:rPr lang="fr-FR" b="1" dirty="0" err="1">
                <a:solidFill>
                  <a:schemeClr val="tx1"/>
                </a:solidFill>
              </a:rPr>
              <a:t>survey</a:t>
            </a:r>
            <a:r>
              <a:rPr lang="fr-FR" b="1" dirty="0">
                <a:solidFill>
                  <a:schemeClr val="tx1"/>
                </a:solidFill>
              </a:rPr>
              <a:t> type 1-2</a:t>
            </a:r>
          </a:p>
        </p:txBody>
      </p:sp>
      <p:sp>
        <p:nvSpPr>
          <p:cNvPr id="4" name="Rounded Rectangle 3"/>
          <p:cNvSpPr/>
          <p:nvPr/>
        </p:nvSpPr>
        <p:spPr>
          <a:xfrm>
            <a:off x="1955630" y="5476406"/>
            <a:ext cx="888180" cy="4008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A</a:t>
            </a:r>
            <a:endParaRPr lang="fr-FR" dirty="0"/>
          </a:p>
        </p:txBody>
      </p:sp>
      <p:sp>
        <p:nvSpPr>
          <p:cNvPr id="12" name="Rounded Rectangle 11"/>
          <p:cNvSpPr/>
          <p:nvPr/>
        </p:nvSpPr>
        <p:spPr>
          <a:xfrm>
            <a:off x="2843810" y="5447435"/>
            <a:ext cx="1152127" cy="4178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b</a:t>
            </a:r>
          </a:p>
        </p:txBody>
      </p:sp>
      <p:sp>
        <p:nvSpPr>
          <p:cNvPr id="13" name="Rounded Rectangle 12"/>
          <p:cNvSpPr/>
          <p:nvPr/>
        </p:nvSpPr>
        <p:spPr>
          <a:xfrm>
            <a:off x="2921717" y="1662743"/>
            <a:ext cx="1008110" cy="78453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smtClean="0"/>
          </a:p>
          <a:p>
            <a:pPr algn="ctr"/>
            <a:r>
              <a:rPr lang="fr-FR" sz="1100" b="1" dirty="0" smtClean="0">
                <a:solidFill>
                  <a:schemeClr val="tx1"/>
                </a:solidFill>
              </a:rPr>
              <a:t>Production per</a:t>
            </a:r>
          </a:p>
          <a:p>
            <a:pPr algn="ctr"/>
            <a:r>
              <a:rPr lang="fr-FR" sz="1100" b="1" dirty="0" err="1" smtClean="0">
                <a:solidFill>
                  <a:schemeClr val="tx1"/>
                </a:solidFill>
              </a:rPr>
              <a:t>employ</a:t>
            </a:r>
            <a:endParaRPr lang="fr-FR" sz="1100" b="1" dirty="0">
              <a:solidFill>
                <a:schemeClr val="tx1"/>
              </a:solidFill>
            </a:endParaRPr>
          </a:p>
          <a:p>
            <a:pPr algn="ctr"/>
            <a:endParaRPr lang="fr-FR" dirty="0"/>
          </a:p>
        </p:txBody>
      </p:sp>
      <p:sp>
        <p:nvSpPr>
          <p:cNvPr id="14" name="Rounded Rectangle 13"/>
          <p:cNvSpPr/>
          <p:nvPr/>
        </p:nvSpPr>
        <p:spPr>
          <a:xfrm>
            <a:off x="2915818" y="1662741"/>
            <a:ext cx="1008110" cy="784538"/>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smtClean="0"/>
          </a:p>
          <a:p>
            <a:pPr algn="ctr"/>
            <a:r>
              <a:rPr lang="fr-FR" sz="1100" b="1" dirty="0" smtClean="0">
                <a:solidFill>
                  <a:schemeClr val="tx1"/>
                </a:solidFill>
              </a:rPr>
              <a:t>Production</a:t>
            </a:r>
            <a:endParaRPr lang="fr-FR" sz="1100" b="1" dirty="0">
              <a:solidFill>
                <a:schemeClr val="tx1"/>
              </a:solidFill>
            </a:endParaRPr>
          </a:p>
          <a:p>
            <a:pPr algn="ctr"/>
            <a:endParaRPr lang="fr-FR" dirty="0"/>
          </a:p>
        </p:txBody>
      </p:sp>
      <p:sp>
        <p:nvSpPr>
          <p:cNvPr id="15" name="Rectangle 14"/>
          <p:cNvSpPr/>
          <p:nvPr/>
        </p:nvSpPr>
        <p:spPr>
          <a:xfrm rot="16200000">
            <a:off x="1949227" y="3394018"/>
            <a:ext cx="2954540" cy="115229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r"/>
            <a:r>
              <a:rPr lang="fr-FR" b="1" dirty="0" smtClean="0">
                <a:solidFill>
                  <a:schemeClr val="tx1"/>
                </a:solidFill>
              </a:rPr>
              <a:t>Production = A *      (production/</a:t>
            </a:r>
            <a:r>
              <a:rPr lang="fr-FR" b="1" dirty="0" err="1" smtClean="0">
                <a:solidFill>
                  <a:schemeClr val="tx1"/>
                </a:solidFill>
              </a:rPr>
              <a:t>employment</a:t>
            </a:r>
            <a:r>
              <a:rPr lang="fr-FR" b="1" dirty="0" smtClean="0">
                <a:solidFill>
                  <a:schemeClr val="tx1"/>
                </a:solidFill>
              </a:rPr>
              <a:t>)</a:t>
            </a:r>
            <a:endParaRPr lang="fr-FR" b="1" dirty="0">
              <a:solidFill>
                <a:schemeClr val="tx1"/>
              </a:solidFill>
            </a:endParaRPr>
          </a:p>
        </p:txBody>
      </p:sp>
      <p:sp>
        <p:nvSpPr>
          <p:cNvPr id="16" name="Rounded Rectangle 15"/>
          <p:cNvSpPr/>
          <p:nvPr/>
        </p:nvSpPr>
        <p:spPr>
          <a:xfrm>
            <a:off x="2850347" y="5095352"/>
            <a:ext cx="1115887" cy="381150"/>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B=A*b</a:t>
            </a:r>
            <a:endParaRPr lang="fr-FR" dirty="0"/>
          </a:p>
        </p:txBody>
      </p:sp>
      <p:sp>
        <p:nvSpPr>
          <p:cNvPr id="18" name="Rounded Rectangle 17"/>
          <p:cNvSpPr/>
          <p:nvPr/>
        </p:nvSpPr>
        <p:spPr>
          <a:xfrm>
            <a:off x="4094923" y="1697954"/>
            <a:ext cx="1110612" cy="722225"/>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b="1" dirty="0" smtClean="0">
              <a:solidFill>
                <a:schemeClr val="tx1"/>
              </a:solidFill>
            </a:endParaRPr>
          </a:p>
          <a:p>
            <a:pPr algn="ctr"/>
            <a:r>
              <a:rPr lang="fr-FR" sz="1050" b="1" dirty="0" err="1" smtClean="0">
                <a:solidFill>
                  <a:schemeClr val="tx1"/>
                </a:solidFill>
              </a:rPr>
              <a:t>Technical</a:t>
            </a:r>
            <a:r>
              <a:rPr lang="fr-FR" sz="1050" b="1" dirty="0" smtClean="0">
                <a:solidFill>
                  <a:schemeClr val="tx1"/>
                </a:solidFill>
              </a:rPr>
              <a:t> coefficient</a:t>
            </a:r>
            <a:endParaRPr lang="fr-FR" sz="1050" b="1" dirty="0">
              <a:solidFill>
                <a:schemeClr val="tx1"/>
              </a:solidFill>
            </a:endParaRPr>
          </a:p>
          <a:p>
            <a:pPr algn="ctr"/>
            <a:endParaRPr lang="fr-FR" sz="1100" dirty="0"/>
          </a:p>
        </p:txBody>
      </p:sp>
      <p:sp>
        <p:nvSpPr>
          <p:cNvPr id="19" name="Rounded Rectangle 18"/>
          <p:cNvSpPr/>
          <p:nvPr/>
        </p:nvSpPr>
        <p:spPr>
          <a:xfrm>
            <a:off x="4060675" y="1663097"/>
            <a:ext cx="1179107" cy="78382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b="1" dirty="0" smtClean="0">
              <a:solidFill>
                <a:schemeClr val="tx1"/>
              </a:solidFill>
            </a:endParaRPr>
          </a:p>
          <a:p>
            <a:pPr algn="ctr"/>
            <a:r>
              <a:rPr lang="fr-FR" sz="1100" b="1" dirty="0" err="1" smtClean="0">
                <a:solidFill>
                  <a:schemeClr val="tx1"/>
                </a:solidFill>
              </a:rPr>
              <a:t>Intermediate</a:t>
            </a:r>
            <a:r>
              <a:rPr lang="fr-FR" sz="1100" b="1" dirty="0" smtClean="0">
                <a:solidFill>
                  <a:schemeClr val="tx1"/>
                </a:solidFill>
              </a:rPr>
              <a:t> </a:t>
            </a:r>
            <a:r>
              <a:rPr lang="fr-FR" sz="1100" b="1" dirty="0" err="1" smtClean="0">
                <a:solidFill>
                  <a:schemeClr val="tx1"/>
                </a:solidFill>
              </a:rPr>
              <a:t>consumption</a:t>
            </a:r>
            <a:endParaRPr lang="fr-FR" sz="1100" b="1" dirty="0">
              <a:solidFill>
                <a:schemeClr val="tx1"/>
              </a:solidFill>
            </a:endParaRPr>
          </a:p>
          <a:p>
            <a:pPr algn="ctr"/>
            <a:endParaRPr lang="fr-FR" dirty="0"/>
          </a:p>
        </p:txBody>
      </p:sp>
      <p:sp>
        <p:nvSpPr>
          <p:cNvPr id="20" name="Rectangle 19"/>
          <p:cNvSpPr/>
          <p:nvPr/>
        </p:nvSpPr>
        <p:spPr>
          <a:xfrm rot="16200000">
            <a:off x="3169841" y="3349426"/>
            <a:ext cx="2924276" cy="1271741"/>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a:solidFill>
                  <a:schemeClr val="tx1"/>
                </a:solidFill>
              </a:rPr>
              <a:t>Labour </a:t>
            </a:r>
            <a:r>
              <a:rPr lang="fr-FR" b="1" dirty="0" err="1">
                <a:solidFill>
                  <a:schemeClr val="tx1"/>
                </a:solidFill>
              </a:rPr>
              <a:t>productivity</a:t>
            </a:r>
            <a:r>
              <a:rPr lang="fr-FR" b="1" dirty="0">
                <a:solidFill>
                  <a:schemeClr val="tx1"/>
                </a:solidFill>
              </a:rPr>
              <a:t> </a:t>
            </a:r>
            <a:r>
              <a:rPr lang="fr-FR" b="1" dirty="0" err="1">
                <a:solidFill>
                  <a:schemeClr val="tx1"/>
                </a:solidFill>
              </a:rPr>
              <a:t>available</a:t>
            </a:r>
            <a:r>
              <a:rPr lang="fr-FR" b="1" dirty="0">
                <a:solidFill>
                  <a:schemeClr val="tx1"/>
                </a:solidFill>
              </a:rPr>
              <a:t>: Source </a:t>
            </a:r>
            <a:r>
              <a:rPr lang="fr-FR" b="1" dirty="0" err="1">
                <a:solidFill>
                  <a:schemeClr val="tx1"/>
                </a:solidFill>
              </a:rPr>
              <a:t>survey</a:t>
            </a:r>
            <a:r>
              <a:rPr lang="fr-FR" b="1" dirty="0">
                <a:solidFill>
                  <a:schemeClr val="tx1"/>
                </a:solidFill>
              </a:rPr>
              <a:t> type 1-2</a:t>
            </a:r>
          </a:p>
          <a:p>
            <a:pPr algn="ctr"/>
            <a:endParaRPr lang="fr-FR" b="1" dirty="0">
              <a:solidFill>
                <a:schemeClr val="tx1"/>
              </a:solidFill>
            </a:endParaRPr>
          </a:p>
        </p:txBody>
      </p:sp>
      <p:sp>
        <p:nvSpPr>
          <p:cNvPr id="21" name="Rounded Rectangle 20"/>
          <p:cNvSpPr/>
          <p:nvPr/>
        </p:nvSpPr>
        <p:spPr>
          <a:xfrm>
            <a:off x="4017036" y="5489321"/>
            <a:ext cx="1250813" cy="3759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c</a:t>
            </a:r>
            <a:endParaRPr lang="fr-FR" dirty="0"/>
          </a:p>
        </p:txBody>
      </p:sp>
      <p:sp>
        <p:nvSpPr>
          <p:cNvPr id="23" name="Rectangle 22"/>
          <p:cNvSpPr/>
          <p:nvPr/>
        </p:nvSpPr>
        <p:spPr>
          <a:xfrm rot="16200000">
            <a:off x="3123999" y="3345469"/>
            <a:ext cx="2993378" cy="129432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r"/>
            <a:r>
              <a:rPr lang="fr-FR" b="1" dirty="0">
                <a:solidFill>
                  <a:schemeClr val="tx1"/>
                </a:solidFill>
              </a:rPr>
              <a:t>IC= </a:t>
            </a:r>
            <a:r>
              <a:rPr lang="fr-FR" b="1" dirty="0" err="1" smtClean="0">
                <a:solidFill>
                  <a:schemeClr val="tx1"/>
                </a:solidFill>
              </a:rPr>
              <a:t>Prodution</a:t>
            </a:r>
            <a:r>
              <a:rPr lang="fr-FR" b="1" dirty="0" smtClean="0">
                <a:solidFill>
                  <a:schemeClr val="tx1"/>
                </a:solidFill>
              </a:rPr>
              <a:t> </a:t>
            </a:r>
            <a:r>
              <a:rPr lang="fr-FR" b="1" dirty="0">
                <a:solidFill>
                  <a:schemeClr val="tx1"/>
                </a:solidFill>
              </a:rPr>
              <a:t>* </a:t>
            </a:r>
            <a:r>
              <a:rPr lang="fr-FR" b="1" dirty="0" err="1" smtClean="0">
                <a:solidFill>
                  <a:schemeClr val="tx1"/>
                </a:solidFill>
              </a:rPr>
              <a:t>Technical</a:t>
            </a:r>
            <a:r>
              <a:rPr lang="fr-FR" b="1" dirty="0" smtClean="0">
                <a:solidFill>
                  <a:schemeClr val="tx1"/>
                </a:solidFill>
              </a:rPr>
              <a:t> coefficient</a:t>
            </a:r>
            <a:endParaRPr lang="fr-FR" b="1" dirty="0">
              <a:solidFill>
                <a:schemeClr val="tx1"/>
              </a:solidFill>
            </a:endParaRPr>
          </a:p>
          <a:p>
            <a:pPr algn="ctr"/>
            <a:endParaRPr lang="fr-FR" b="1" dirty="0" smtClean="0">
              <a:solidFill>
                <a:schemeClr val="tx1"/>
              </a:solidFill>
            </a:endParaRPr>
          </a:p>
        </p:txBody>
      </p:sp>
      <p:sp>
        <p:nvSpPr>
          <p:cNvPr id="24" name="Rounded Rectangle 23"/>
          <p:cNvSpPr/>
          <p:nvPr/>
        </p:nvSpPr>
        <p:spPr>
          <a:xfrm>
            <a:off x="3981218" y="5095352"/>
            <a:ext cx="1286632" cy="368640"/>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C=B*c</a:t>
            </a:r>
            <a:endParaRPr lang="fr-FR" dirty="0"/>
          </a:p>
        </p:txBody>
      </p:sp>
      <p:sp>
        <p:nvSpPr>
          <p:cNvPr id="25" name="Rounded Rectangle 24"/>
          <p:cNvSpPr/>
          <p:nvPr/>
        </p:nvSpPr>
        <p:spPr>
          <a:xfrm>
            <a:off x="5359642" y="1693899"/>
            <a:ext cx="848395" cy="722225"/>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b="1" dirty="0" smtClean="0">
              <a:solidFill>
                <a:schemeClr val="tx1"/>
              </a:solidFill>
            </a:endParaRPr>
          </a:p>
          <a:p>
            <a:pPr algn="ctr"/>
            <a:r>
              <a:rPr lang="fr-FR" sz="1200" b="1" dirty="0" smtClean="0">
                <a:solidFill>
                  <a:schemeClr val="tx1"/>
                </a:solidFill>
              </a:rPr>
              <a:t>Value </a:t>
            </a:r>
            <a:r>
              <a:rPr lang="fr-FR" sz="1200" b="1" dirty="0" err="1" smtClean="0">
                <a:solidFill>
                  <a:schemeClr val="tx1"/>
                </a:solidFill>
              </a:rPr>
              <a:t>Added</a:t>
            </a:r>
            <a:endParaRPr lang="fr-FR" sz="1200" b="1" dirty="0">
              <a:solidFill>
                <a:schemeClr val="tx1"/>
              </a:solidFill>
            </a:endParaRPr>
          </a:p>
          <a:p>
            <a:pPr algn="ctr"/>
            <a:endParaRPr lang="fr-FR" dirty="0"/>
          </a:p>
        </p:txBody>
      </p:sp>
      <p:sp>
        <p:nvSpPr>
          <p:cNvPr id="26" name="Rectangle 25"/>
          <p:cNvSpPr/>
          <p:nvPr/>
        </p:nvSpPr>
        <p:spPr>
          <a:xfrm rot="16200000">
            <a:off x="4292728" y="3487482"/>
            <a:ext cx="2982591" cy="99342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smtClean="0">
                <a:solidFill>
                  <a:schemeClr val="tx1"/>
                </a:solidFill>
              </a:rPr>
              <a:t>VA=Production - IC</a:t>
            </a:r>
            <a:endParaRPr lang="fr-FR" b="1" dirty="0">
              <a:solidFill>
                <a:schemeClr val="tx1"/>
              </a:solidFill>
            </a:endParaRPr>
          </a:p>
          <a:p>
            <a:pPr algn="ctr"/>
            <a:endParaRPr lang="fr-FR" b="1" dirty="0" smtClean="0">
              <a:solidFill>
                <a:schemeClr val="tx1"/>
              </a:solidFill>
            </a:endParaRPr>
          </a:p>
        </p:txBody>
      </p:sp>
      <p:sp>
        <p:nvSpPr>
          <p:cNvPr id="28" name="Rounded Rectangle 27"/>
          <p:cNvSpPr/>
          <p:nvPr/>
        </p:nvSpPr>
        <p:spPr>
          <a:xfrm>
            <a:off x="5303277" y="5095352"/>
            <a:ext cx="961492" cy="352083"/>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smtClean="0"/>
              <a:t>D=B-C</a:t>
            </a:r>
            <a:endParaRPr lang="fr-FR" sz="1600" dirty="0"/>
          </a:p>
        </p:txBody>
      </p:sp>
      <p:sp>
        <p:nvSpPr>
          <p:cNvPr id="29" name="Rounded Rectangle 28"/>
          <p:cNvSpPr/>
          <p:nvPr/>
        </p:nvSpPr>
        <p:spPr>
          <a:xfrm>
            <a:off x="6444208" y="1697955"/>
            <a:ext cx="684919" cy="71817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b="1" dirty="0" smtClean="0">
              <a:solidFill>
                <a:schemeClr val="tx1"/>
              </a:solidFill>
            </a:endParaRPr>
          </a:p>
          <a:p>
            <a:pPr algn="ctr"/>
            <a:r>
              <a:rPr lang="fr-FR" sz="1200" b="1" dirty="0" err="1" smtClean="0">
                <a:solidFill>
                  <a:schemeClr val="tx1"/>
                </a:solidFill>
              </a:rPr>
              <a:t>Remuneration</a:t>
            </a:r>
            <a:endParaRPr lang="fr-FR" sz="1200" b="1" dirty="0">
              <a:solidFill>
                <a:schemeClr val="tx1"/>
              </a:solidFill>
            </a:endParaRPr>
          </a:p>
          <a:p>
            <a:pPr algn="ctr"/>
            <a:endParaRPr lang="fr-FR" dirty="0"/>
          </a:p>
        </p:txBody>
      </p:sp>
      <p:sp>
        <p:nvSpPr>
          <p:cNvPr id="30" name="Rectangle 29"/>
          <p:cNvSpPr/>
          <p:nvPr/>
        </p:nvSpPr>
        <p:spPr>
          <a:xfrm rot="16200000">
            <a:off x="5284860" y="3495527"/>
            <a:ext cx="2996425" cy="991161"/>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b="1" dirty="0" smtClean="0">
              <a:solidFill>
                <a:schemeClr val="tx1"/>
              </a:solidFill>
            </a:endParaRPr>
          </a:p>
          <a:p>
            <a:pPr algn="r"/>
            <a:r>
              <a:rPr lang="fr-FR" b="1" dirty="0" err="1" smtClean="0">
                <a:solidFill>
                  <a:schemeClr val="tx1"/>
                </a:solidFill>
              </a:rPr>
              <a:t>remuneration</a:t>
            </a:r>
            <a:r>
              <a:rPr lang="fr-FR" b="1" dirty="0" smtClean="0">
                <a:solidFill>
                  <a:schemeClr val="tx1"/>
                </a:solidFill>
              </a:rPr>
              <a:t>=A *</a:t>
            </a:r>
          </a:p>
          <a:p>
            <a:pPr algn="r"/>
            <a:r>
              <a:rPr lang="fr-FR" b="1" dirty="0" smtClean="0">
                <a:solidFill>
                  <a:schemeClr val="tx1"/>
                </a:solidFill>
              </a:rPr>
              <a:t>(</a:t>
            </a:r>
            <a:r>
              <a:rPr lang="fr-FR" b="1" dirty="0" err="1" smtClean="0">
                <a:solidFill>
                  <a:schemeClr val="tx1"/>
                </a:solidFill>
              </a:rPr>
              <a:t>Remuneration</a:t>
            </a:r>
            <a:r>
              <a:rPr lang="fr-FR" b="1" dirty="0" smtClean="0">
                <a:solidFill>
                  <a:schemeClr val="tx1"/>
                </a:solidFill>
              </a:rPr>
              <a:t>/</a:t>
            </a:r>
          </a:p>
          <a:p>
            <a:pPr algn="r"/>
            <a:r>
              <a:rPr lang="fr-FR" b="1" dirty="0" err="1" smtClean="0">
                <a:solidFill>
                  <a:schemeClr val="tx1"/>
                </a:solidFill>
              </a:rPr>
              <a:t>employement</a:t>
            </a:r>
            <a:r>
              <a:rPr lang="fr-FR" b="1" dirty="0" smtClean="0">
                <a:solidFill>
                  <a:schemeClr val="tx1"/>
                </a:solidFill>
              </a:rPr>
              <a:t>)</a:t>
            </a:r>
            <a:endParaRPr lang="fr-FR" b="1" dirty="0">
              <a:solidFill>
                <a:schemeClr val="tx1"/>
              </a:solidFill>
            </a:endParaRPr>
          </a:p>
          <a:p>
            <a:pPr algn="ctr"/>
            <a:endParaRPr lang="fr-FR" b="1" dirty="0" smtClean="0">
              <a:solidFill>
                <a:schemeClr val="tx1"/>
              </a:solidFill>
            </a:endParaRPr>
          </a:p>
        </p:txBody>
      </p:sp>
      <p:sp>
        <p:nvSpPr>
          <p:cNvPr id="31" name="Rounded Rectangle 30"/>
          <p:cNvSpPr/>
          <p:nvPr/>
        </p:nvSpPr>
        <p:spPr>
          <a:xfrm>
            <a:off x="6302326" y="5095352"/>
            <a:ext cx="961492" cy="368640"/>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E=A*e</a:t>
            </a:r>
            <a:endParaRPr lang="fr-FR" dirty="0"/>
          </a:p>
        </p:txBody>
      </p:sp>
      <p:sp>
        <p:nvSpPr>
          <p:cNvPr id="32" name="Rounded Rectangle 31"/>
          <p:cNvSpPr/>
          <p:nvPr/>
        </p:nvSpPr>
        <p:spPr>
          <a:xfrm>
            <a:off x="7391400" y="1743360"/>
            <a:ext cx="584200" cy="62330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b="1" dirty="0" smtClean="0">
              <a:solidFill>
                <a:schemeClr val="tx1"/>
              </a:solidFill>
            </a:endParaRPr>
          </a:p>
          <a:p>
            <a:pPr algn="ctr"/>
            <a:r>
              <a:rPr lang="fr-FR" sz="1200" b="1" dirty="0" smtClean="0">
                <a:solidFill>
                  <a:schemeClr val="tx1"/>
                </a:solidFill>
              </a:rPr>
              <a:t>Taxes</a:t>
            </a:r>
            <a:endParaRPr lang="fr-FR" sz="1200" b="1" dirty="0">
              <a:solidFill>
                <a:schemeClr val="tx1"/>
              </a:solidFill>
            </a:endParaRPr>
          </a:p>
          <a:p>
            <a:pPr algn="ctr"/>
            <a:endParaRPr lang="fr-FR" dirty="0"/>
          </a:p>
        </p:txBody>
      </p:sp>
      <p:sp>
        <p:nvSpPr>
          <p:cNvPr id="33" name="Rectangle 32"/>
          <p:cNvSpPr/>
          <p:nvPr/>
        </p:nvSpPr>
        <p:spPr>
          <a:xfrm rot="16200000">
            <a:off x="6190147" y="3579075"/>
            <a:ext cx="2996426" cy="82406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smtClean="0">
                <a:solidFill>
                  <a:schemeClr val="tx1"/>
                </a:solidFill>
              </a:rPr>
              <a:t>Taxes=A </a:t>
            </a:r>
            <a:r>
              <a:rPr lang="fr-FR" b="1" dirty="0">
                <a:solidFill>
                  <a:schemeClr val="tx1"/>
                </a:solidFill>
              </a:rPr>
              <a:t>*</a:t>
            </a:r>
          </a:p>
          <a:p>
            <a:pPr algn="ctr"/>
            <a:r>
              <a:rPr lang="fr-FR" b="1" dirty="0" smtClean="0">
                <a:solidFill>
                  <a:schemeClr val="tx1"/>
                </a:solidFill>
              </a:rPr>
              <a:t>(Taxes/</a:t>
            </a:r>
            <a:r>
              <a:rPr lang="fr-FR" b="1" dirty="0" err="1" smtClean="0">
                <a:solidFill>
                  <a:schemeClr val="tx1"/>
                </a:solidFill>
              </a:rPr>
              <a:t>employement</a:t>
            </a:r>
            <a:r>
              <a:rPr lang="fr-FR" b="1" dirty="0" smtClean="0">
                <a:solidFill>
                  <a:schemeClr val="tx1"/>
                </a:solidFill>
              </a:rPr>
              <a:t>)</a:t>
            </a:r>
          </a:p>
        </p:txBody>
      </p:sp>
      <p:sp>
        <p:nvSpPr>
          <p:cNvPr id="34" name="Rounded Rectangle 33"/>
          <p:cNvSpPr/>
          <p:nvPr/>
        </p:nvSpPr>
        <p:spPr>
          <a:xfrm>
            <a:off x="7263818" y="5095352"/>
            <a:ext cx="808081" cy="35949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smtClean="0"/>
              <a:t>F=A*f</a:t>
            </a:r>
            <a:endParaRPr lang="fr-FR" sz="1600" dirty="0"/>
          </a:p>
        </p:txBody>
      </p:sp>
      <p:sp>
        <p:nvSpPr>
          <p:cNvPr id="35" name="Rounded Rectangle 34"/>
          <p:cNvSpPr/>
          <p:nvPr/>
        </p:nvSpPr>
        <p:spPr>
          <a:xfrm>
            <a:off x="8116382" y="1776318"/>
            <a:ext cx="655460" cy="62330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b="1" dirty="0" smtClean="0">
              <a:solidFill>
                <a:schemeClr val="tx1"/>
              </a:solidFill>
            </a:endParaRPr>
          </a:p>
          <a:p>
            <a:pPr algn="ctr"/>
            <a:r>
              <a:rPr lang="fr-FR" sz="1200" b="1" dirty="0" smtClean="0">
                <a:solidFill>
                  <a:schemeClr val="tx1"/>
                </a:solidFill>
              </a:rPr>
              <a:t>GOIMR</a:t>
            </a:r>
            <a:endParaRPr lang="fr-FR" sz="1200" b="1" dirty="0">
              <a:solidFill>
                <a:schemeClr val="tx1"/>
              </a:solidFill>
            </a:endParaRPr>
          </a:p>
          <a:p>
            <a:pPr algn="ctr"/>
            <a:endParaRPr lang="fr-FR" dirty="0"/>
          </a:p>
        </p:txBody>
      </p:sp>
      <p:sp>
        <p:nvSpPr>
          <p:cNvPr id="36" name="Rectangle 35"/>
          <p:cNvSpPr/>
          <p:nvPr/>
        </p:nvSpPr>
        <p:spPr>
          <a:xfrm rot="16200000">
            <a:off x="6998226" y="3595066"/>
            <a:ext cx="2996425" cy="79208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smtClean="0">
                <a:solidFill>
                  <a:schemeClr val="tx1"/>
                </a:solidFill>
              </a:rPr>
              <a:t>GIO/MR=</a:t>
            </a:r>
          </a:p>
          <a:p>
            <a:pPr algn="r"/>
            <a:r>
              <a:rPr lang="fr-FR" b="1" dirty="0" smtClean="0">
                <a:solidFill>
                  <a:schemeClr val="tx1"/>
                </a:solidFill>
              </a:rPr>
              <a:t>VA – </a:t>
            </a:r>
            <a:r>
              <a:rPr lang="fr-FR" b="1" dirty="0" err="1" smtClean="0">
                <a:solidFill>
                  <a:schemeClr val="tx1"/>
                </a:solidFill>
              </a:rPr>
              <a:t>Remuneration</a:t>
            </a:r>
            <a:r>
              <a:rPr lang="fr-FR" b="1" dirty="0" smtClean="0">
                <a:solidFill>
                  <a:schemeClr val="tx1"/>
                </a:solidFill>
              </a:rPr>
              <a:t>-Taxes</a:t>
            </a:r>
            <a:endParaRPr lang="fr-FR" b="1" dirty="0">
              <a:solidFill>
                <a:schemeClr val="tx1"/>
              </a:solidFill>
            </a:endParaRPr>
          </a:p>
          <a:p>
            <a:pPr algn="ctr"/>
            <a:endParaRPr lang="fr-FR" b="1" dirty="0" smtClean="0">
              <a:solidFill>
                <a:schemeClr val="tx1"/>
              </a:solidFill>
            </a:endParaRPr>
          </a:p>
        </p:txBody>
      </p:sp>
      <p:sp>
        <p:nvSpPr>
          <p:cNvPr id="37" name="Rounded Rectangle 36"/>
          <p:cNvSpPr/>
          <p:nvPr/>
        </p:nvSpPr>
        <p:spPr>
          <a:xfrm>
            <a:off x="8116382" y="5095351"/>
            <a:ext cx="792088" cy="36864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smtClean="0"/>
              <a:t>G=D-E-F</a:t>
            </a:r>
            <a:endParaRPr lang="fr-FR" sz="1200" dirty="0"/>
          </a:p>
        </p:txBody>
      </p:sp>
    </p:spTree>
    <p:extLst>
      <p:ext uri="{BB962C8B-B14F-4D97-AF65-F5344CB8AC3E}">
        <p14:creationId xmlns:p14="http://schemas.microsoft.com/office/powerpoint/2010/main" val="180542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580">
                                          <p:stCondLst>
                                            <p:cond delay="0"/>
                                          </p:stCondLst>
                                        </p:cTn>
                                        <p:tgtEl>
                                          <p:spTgt spid="13"/>
                                        </p:tgtEl>
                                      </p:cBhvr>
                                    </p:animEffect>
                                    <p:anim calcmode="lin" valueType="num">
                                      <p:cBhvr>
                                        <p:cTn id="8"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13" dur="26">
                                          <p:stCondLst>
                                            <p:cond delay="650"/>
                                          </p:stCondLst>
                                        </p:cTn>
                                        <p:tgtEl>
                                          <p:spTgt spid="13"/>
                                        </p:tgtEl>
                                      </p:cBhvr>
                                      <p:to x="100000" y="60000"/>
                                    </p:animScale>
                                    <p:animScale>
                                      <p:cBhvr>
                                        <p:cTn id="14" dur="166" decel="50000">
                                          <p:stCondLst>
                                            <p:cond delay="676"/>
                                          </p:stCondLst>
                                        </p:cTn>
                                        <p:tgtEl>
                                          <p:spTgt spid="13"/>
                                        </p:tgtEl>
                                      </p:cBhvr>
                                      <p:to x="100000" y="100000"/>
                                    </p:animScale>
                                    <p:animScale>
                                      <p:cBhvr>
                                        <p:cTn id="15" dur="26">
                                          <p:stCondLst>
                                            <p:cond delay="1312"/>
                                          </p:stCondLst>
                                        </p:cTn>
                                        <p:tgtEl>
                                          <p:spTgt spid="13"/>
                                        </p:tgtEl>
                                      </p:cBhvr>
                                      <p:to x="100000" y="80000"/>
                                    </p:animScale>
                                    <p:animScale>
                                      <p:cBhvr>
                                        <p:cTn id="16" dur="166" decel="50000">
                                          <p:stCondLst>
                                            <p:cond delay="1338"/>
                                          </p:stCondLst>
                                        </p:cTn>
                                        <p:tgtEl>
                                          <p:spTgt spid="13"/>
                                        </p:tgtEl>
                                      </p:cBhvr>
                                      <p:to x="100000" y="100000"/>
                                    </p:animScale>
                                    <p:animScale>
                                      <p:cBhvr>
                                        <p:cTn id="17" dur="26">
                                          <p:stCondLst>
                                            <p:cond delay="1642"/>
                                          </p:stCondLst>
                                        </p:cTn>
                                        <p:tgtEl>
                                          <p:spTgt spid="13"/>
                                        </p:tgtEl>
                                      </p:cBhvr>
                                      <p:to x="100000" y="90000"/>
                                    </p:animScale>
                                    <p:animScale>
                                      <p:cBhvr>
                                        <p:cTn id="18" dur="166" decel="50000">
                                          <p:stCondLst>
                                            <p:cond delay="1668"/>
                                          </p:stCondLst>
                                        </p:cTn>
                                        <p:tgtEl>
                                          <p:spTgt spid="13"/>
                                        </p:tgtEl>
                                      </p:cBhvr>
                                      <p:to x="100000" y="100000"/>
                                    </p:animScale>
                                    <p:animScale>
                                      <p:cBhvr>
                                        <p:cTn id="19" dur="26">
                                          <p:stCondLst>
                                            <p:cond delay="1808"/>
                                          </p:stCondLst>
                                        </p:cTn>
                                        <p:tgtEl>
                                          <p:spTgt spid="13"/>
                                        </p:tgtEl>
                                      </p:cBhvr>
                                      <p:to x="100000" y="95000"/>
                                    </p:animScale>
                                    <p:animScale>
                                      <p:cBhvr>
                                        <p:cTn id="20" dur="166" decel="50000">
                                          <p:stCondLst>
                                            <p:cond delay="1834"/>
                                          </p:stCondLst>
                                        </p:cTn>
                                        <p:tgtEl>
                                          <p:spTgt spid="13"/>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wipe(down)">
                                      <p:cBhvr>
                                        <p:cTn id="25" dur="580">
                                          <p:stCondLst>
                                            <p:cond delay="0"/>
                                          </p:stCondLst>
                                        </p:cTn>
                                        <p:tgtEl>
                                          <p:spTgt spid="9"/>
                                        </p:tgtEl>
                                      </p:cBhvr>
                                    </p:animEffect>
                                    <p:anim calcmode="lin" valueType="num">
                                      <p:cBhvr>
                                        <p:cTn id="26"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31" dur="26">
                                          <p:stCondLst>
                                            <p:cond delay="650"/>
                                          </p:stCondLst>
                                        </p:cTn>
                                        <p:tgtEl>
                                          <p:spTgt spid="9"/>
                                        </p:tgtEl>
                                      </p:cBhvr>
                                      <p:to x="100000" y="60000"/>
                                    </p:animScale>
                                    <p:animScale>
                                      <p:cBhvr>
                                        <p:cTn id="32" dur="166" decel="50000">
                                          <p:stCondLst>
                                            <p:cond delay="676"/>
                                          </p:stCondLst>
                                        </p:cTn>
                                        <p:tgtEl>
                                          <p:spTgt spid="9"/>
                                        </p:tgtEl>
                                      </p:cBhvr>
                                      <p:to x="100000" y="100000"/>
                                    </p:animScale>
                                    <p:animScale>
                                      <p:cBhvr>
                                        <p:cTn id="33" dur="26">
                                          <p:stCondLst>
                                            <p:cond delay="1312"/>
                                          </p:stCondLst>
                                        </p:cTn>
                                        <p:tgtEl>
                                          <p:spTgt spid="9"/>
                                        </p:tgtEl>
                                      </p:cBhvr>
                                      <p:to x="100000" y="80000"/>
                                    </p:animScale>
                                    <p:animScale>
                                      <p:cBhvr>
                                        <p:cTn id="34" dur="166" decel="50000">
                                          <p:stCondLst>
                                            <p:cond delay="1338"/>
                                          </p:stCondLst>
                                        </p:cTn>
                                        <p:tgtEl>
                                          <p:spTgt spid="9"/>
                                        </p:tgtEl>
                                      </p:cBhvr>
                                      <p:to x="100000" y="100000"/>
                                    </p:animScale>
                                    <p:animScale>
                                      <p:cBhvr>
                                        <p:cTn id="35" dur="26">
                                          <p:stCondLst>
                                            <p:cond delay="1642"/>
                                          </p:stCondLst>
                                        </p:cTn>
                                        <p:tgtEl>
                                          <p:spTgt spid="9"/>
                                        </p:tgtEl>
                                      </p:cBhvr>
                                      <p:to x="100000" y="90000"/>
                                    </p:animScale>
                                    <p:animScale>
                                      <p:cBhvr>
                                        <p:cTn id="36" dur="166" decel="50000">
                                          <p:stCondLst>
                                            <p:cond delay="1668"/>
                                          </p:stCondLst>
                                        </p:cTn>
                                        <p:tgtEl>
                                          <p:spTgt spid="9"/>
                                        </p:tgtEl>
                                      </p:cBhvr>
                                      <p:to x="100000" y="100000"/>
                                    </p:animScale>
                                    <p:animScale>
                                      <p:cBhvr>
                                        <p:cTn id="37" dur="26">
                                          <p:stCondLst>
                                            <p:cond delay="1808"/>
                                          </p:stCondLst>
                                        </p:cTn>
                                        <p:tgtEl>
                                          <p:spTgt spid="9"/>
                                        </p:tgtEl>
                                      </p:cBhvr>
                                      <p:to x="100000" y="95000"/>
                                    </p:animScale>
                                    <p:animScale>
                                      <p:cBhvr>
                                        <p:cTn id="38" dur="166" decel="50000">
                                          <p:stCondLst>
                                            <p:cond delay="1834"/>
                                          </p:stCondLst>
                                        </p:cTn>
                                        <p:tgtEl>
                                          <p:spTgt spid="9"/>
                                        </p:tgtEl>
                                      </p:cBhvr>
                                      <p:to x="100000" y="100000"/>
                                    </p:animScale>
                                  </p:childTnLst>
                                </p:cTn>
                              </p:par>
                              <p:par>
                                <p:cTn id="39" presetID="26" presetClass="entr" presetSubtype="0" fill="hold" grpId="0" nodeType="with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wipe(down)">
                                      <p:cBhvr>
                                        <p:cTn id="41" dur="580">
                                          <p:stCondLst>
                                            <p:cond delay="0"/>
                                          </p:stCondLst>
                                        </p:cTn>
                                        <p:tgtEl>
                                          <p:spTgt spid="12"/>
                                        </p:tgtEl>
                                      </p:cBhvr>
                                    </p:animEffect>
                                    <p:anim calcmode="lin" valueType="num">
                                      <p:cBhvr>
                                        <p:cTn id="42"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47" dur="26">
                                          <p:stCondLst>
                                            <p:cond delay="650"/>
                                          </p:stCondLst>
                                        </p:cTn>
                                        <p:tgtEl>
                                          <p:spTgt spid="12"/>
                                        </p:tgtEl>
                                      </p:cBhvr>
                                      <p:to x="100000" y="60000"/>
                                    </p:animScale>
                                    <p:animScale>
                                      <p:cBhvr>
                                        <p:cTn id="48" dur="166" decel="50000">
                                          <p:stCondLst>
                                            <p:cond delay="676"/>
                                          </p:stCondLst>
                                        </p:cTn>
                                        <p:tgtEl>
                                          <p:spTgt spid="12"/>
                                        </p:tgtEl>
                                      </p:cBhvr>
                                      <p:to x="100000" y="100000"/>
                                    </p:animScale>
                                    <p:animScale>
                                      <p:cBhvr>
                                        <p:cTn id="49" dur="26">
                                          <p:stCondLst>
                                            <p:cond delay="1312"/>
                                          </p:stCondLst>
                                        </p:cTn>
                                        <p:tgtEl>
                                          <p:spTgt spid="12"/>
                                        </p:tgtEl>
                                      </p:cBhvr>
                                      <p:to x="100000" y="80000"/>
                                    </p:animScale>
                                    <p:animScale>
                                      <p:cBhvr>
                                        <p:cTn id="50" dur="166" decel="50000">
                                          <p:stCondLst>
                                            <p:cond delay="1338"/>
                                          </p:stCondLst>
                                        </p:cTn>
                                        <p:tgtEl>
                                          <p:spTgt spid="12"/>
                                        </p:tgtEl>
                                      </p:cBhvr>
                                      <p:to x="100000" y="100000"/>
                                    </p:animScale>
                                    <p:animScale>
                                      <p:cBhvr>
                                        <p:cTn id="51" dur="26">
                                          <p:stCondLst>
                                            <p:cond delay="1642"/>
                                          </p:stCondLst>
                                        </p:cTn>
                                        <p:tgtEl>
                                          <p:spTgt spid="12"/>
                                        </p:tgtEl>
                                      </p:cBhvr>
                                      <p:to x="100000" y="90000"/>
                                    </p:animScale>
                                    <p:animScale>
                                      <p:cBhvr>
                                        <p:cTn id="52" dur="166" decel="50000">
                                          <p:stCondLst>
                                            <p:cond delay="1668"/>
                                          </p:stCondLst>
                                        </p:cTn>
                                        <p:tgtEl>
                                          <p:spTgt spid="12"/>
                                        </p:tgtEl>
                                      </p:cBhvr>
                                      <p:to x="100000" y="100000"/>
                                    </p:animScale>
                                    <p:animScale>
                                      <p:cBhvr>
                                        <p:cTn id="53" dur="26">
                                          <p:stCondLst>
                                            <p:cond delay="1808"/>
                                          </p:stCondLst>
                                        </p:cTn>
                                        <p:tgtEl>
                                          <p:spTgt spid="12"/>
                                        </p:tgtEl>
                                      </p:cBhvr>
                                      <p:to x="100000" y="95000"/>
                                    </p:animScale>
                                    <p:animScale>
                                      <p:cBhvr>
                                        <p:cTn id="54" dur="166" decel="50000">
                                          <p:stCondLst>
                                            <p:cond delay="1834"/>
                                          </p:stCondLst>
                                        </p:cTn>
                                        <p:tgtEl>
                                          <p:spTgt spid="12"/>
                                        </p:tgtEl>
                                      </p:cBhvr>
                                      <p:to x="100000" y="100000"/>
                                    </p:animScale>
                                  </p:childTnLst>
                                </p:cTn>
                              </p:par>
                            </p:childTnLst>
                          </p:cTn>
                        </p:par>
                      </p:childTnLst>
                    </p:cTn>
                  </p:par>
                  <p:par>
                    <p:cTn id="55" fill="hold">
                      <p:stCondLst>
                        <p:cond delay="indefinite"/>
                      </p:stCondLst>
                      <p:childTnLst>
                        <p:par>
                          <p:cTn id="56" fill="hold">
                            <p:stCondLst>
                              <p:cond delay="0"/>
                            </p:stCondLst>
                            <p:childTnLst>
                              <p:par>
                                <p:cTn id="57" presetID="26" presetClass="entr" presetSubtype="0" fill="hold" grpId="0" nodeType="clickEffect">
                                  <p:stCondLst>
                                    <p:cond delay="0"/>
                                  </p:stCondLst>
                                  <p:childTnLst>
                                    <p:set>
                                      <p:cBhvr>
                                        <p:cTn id="58" dur="1" fill="hold">
                                          <p:stCondLst>
                                            <p:cond delay="0"/>
                                          </p:stCondLst>
                                        </p:cTn>
                                        <p:tgtEl>
                                          <p:spTgt spid="14"/>
                                        </p:tgtEl>
                                        <p:attrNameLst>
                                          <p:attrName>style.visibility</p:attrName>
                                        </p:attrNameLst>
                                      </p:cBhvr>
                                      <p:to>
                                        <p:strVal val="visible"/>
                                      </p:to>
                                    </p:set>
                                    <p:animEffect transition="in" filter="wipe(down)">
                                      <p:cBhvr>
                                        <p:cTn id="59" dur="580">
                                          <p:stCondLst>
                                            <p:cond delay="0"/>
                                          </p:stCondLst>
                                        </p:cTn>
                                        <p:tgtEl>
                                          <p:spTgt spid="14"/>
                                        </p:tgtEl>
                                      </p:cBhvr>
                                    </p:animEffect>
                                    <p:anim calcmode="lin" valueType="num">
                                      <p:cBhvr>
                                        <p:cTn id="60"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61"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62"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63"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64"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65" dur="26">
                                          <p:stCondLst>
                                            <p:cond delay="650"/>
                                          </p:stCondLst>
                                        </p:cTn>
                                        <p:tgtEl>
                                          <p:spTgt spid="14"/>
                                        </p:tgtEl>
                                      </p:cBhvr>
                                      <p:to x="100000" y="60000"/>
                                    </p:animScale>
                                    <p:animScale>
                                      <p:cBhvr>
                                        <p:cTn id="66" dur="166" decel="50000">
                                          <p:stCondLst>
                                            <p:cond delay="676"/>
                                          </p:stCondLst>
                                        </p:cTn>
                                        <p:tgtEl>
                                          <p:spTgt spid="14"/>
                                        </p:tgtEl>
                                      </p:cBhvr>
                                      <p:to x="100000" y="100000"/>
                                    </p:animScale>
                                    <p:animScale>
                                      <p:cBhvr>
                                        <p:cTn id="67" dur="26">
                                          <p:stCondLst>
                                            <p:cond delay="1312"/>
                                          </p:stCondLst>
                                        </p:cTn>
                                        <p:tgtEl>
                                          <p:spTgt spid="14"/>
                                        </p:tgtEl>
                                      </p:cBhvr>
                                      <p:to x="100000" y="80000"/>
                                    </p:animScale>
                                    <p:animScale>
                                      <p:cBhvr>
                                        <p:cTn id="68" dur="166" decel="50000">
                                          <p:stCondLst>
                                            <p:cond delay="1338"/>
                                          </p:stCondLst>
                                        </p:cTn>
                                        <p:tgtEl>
                                          <p:spTgt spid="14"/>
                                        </p:tgtEl>
                                      </p:cBhvr>
                                      <p:to x="100000" y="100000"/>
                                    </p:animScale>
                                    <p:animScale>
                                      <p:cBhvr>
                                        <p:cTn id="69" dur="26">
                                          <p:stCondLst>
                                            <p:cond delay="1642"/>
                                          </p:stCondLst>
                                        </p:cTn>
                                        <p:tgtEl>
                                          <p:spTgt spid="14"/>
                                        </p:tgtEl>
                                      </p:cBhvr>
                                      <p:to x="100000" y="90000"/>
                                    </p:animScale>
                                    <p:animScale>
                                      <p:cBhvr>
                                        <p:cTn id="70" dur="166" decel="50000">
                                          <p:stCondLst>
                                            <p:cond delay="1668"/>
                                          </p:stCondLst>
                                        </p:cTn>
                                        <p:tgtEl>
                                          <p:spTgt spid="14"/>
                                        </p:tgtEl>
                                      </p:cBhvr>
                                      <p:to x="100000" y="100000"/>
                                    </p:animScale>
                                    <p:animScale>
                                      <p:cBhvr>
                                        <p:cTn id="71" dur="26">
                                          <p:stCondLst>
                                            <p:cond delay="1808"/>
                                          </p:stCondLst>
                                        </p:cTn>
                                        <p:tgtEl>
                                          <p:spTgt spid="14"/>
                                        </p:tgtEl>
                                      </p:cBhvr>
                                      <p:to x="100000" y="95000"/>
                                    </p:animScale>
                                    <p:animScale>
                                      <p:cBhvr>
                                        <p:cTn id="72" dur="166" decel="50000">
                                          <p:stCondLst>
                                            <p:cond delay="1834"/>
                                          </p:stCondLst>
                                        </p:cTn>
                                        <p:tgtEl>
                                          <p:spTgt spid="14"/>
                                        </p:tgtEl>
                                      </p:cBhvr>
                                      <p:to x="100000" y="100000"/>
                                    </p:animScale>
                                  </p:childTnLst>
                                </p:cTn>
                              </p:par>
                            </p:childTnLst>
                          </p:cTn>
                        </p:par>
                      </p:childTnLst>
                    </p:cTn>
                  </p:par>
                  <p:par>
                    <p:cTn id="73" fill="hold">
                      <p:stCondLst>
                        <p:cond delay="indefinite"/>
                      </p:stCondLst>
                      <p:childTnLst>
                        <p:par>
                          <p:cTn id="74" fill="hold">
                            <p:stCondLst>
                              <p:cond delay="0"/>
                            </p:stCondLst>
                            <p:childTnLst>
                              <p:par>
                                <p:cTn id="75" presetID="26" presetClass="entr" presetSubtype="0" fill="hold" grpId="0" nodeType="clickEffect">
                                  <p:stCondLst>
                                    <p:cond delay="0"/>
                                  </p:stCondLst>
                                  <p:childTnLst>
                                    <p:set>
                                      <p:cBhvr>
                                        <p:cTn id="76" dur="1" fill="hold">
                                          <p:stCondLst>
                                            <p:cond delay="0"/>
                                          </p:stCondLst>
                                        </p:cTn>
                                        <p:tgtEl>
                                          <p:spTgt spid="15"/>
                                        </p:tgtEl>
                                        <p:attrNameLst>
                                          <p:attrName>style.visibility</p:attrName>
                                        </p:attrNameLst>
                                      </p:cBhvr>
                                      <p:to>
                                        <p:strVal val="visible"/>
                                      </p:to>
                                    </p:set>
                                    <p:animEffect transition="in" filter="wipe(down)">
                                      <p:cBhvr>
                                        <p:cTn id="77" dur="580">
                                          <p:stCondLst>
                                            <p:cond delay="0"/>
                                          </p:stCondLst>
                                        </p:cTn>
                                        <p:tgtEl>
                                          <p:spTgt spid="15"/>
                                        </p:tgtEl>
                                      </p:cBhvr>
                                    </p:animEffect>
                                    <p:anim calcmode="lin" valueType="num">
                                      <p:cBhvr>
                                        <p:cTn id="78"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79"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80"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81"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82"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83" dur="26">
                                          <p:stCondLst>
                                            <p:cond delay="650"/>
                                          </p:stCondLst>
                                        </p:cTn>
                                        <p:tgtEl>
                                          <p:spTgt spid="15"/>
                                        </p:tgtEl>
                                      </p:cBhvr>
                                      <p:to x="100000" y="60000"/>
                                    </p:animScale>
                                    <p:animScale>
                                      <p:cBhvr>
                                        <p:cTn id="84" dur="166" decel="50000">
                                          <p:stCondLst>
                                            <p:cond delay="676"/>
                                          </p:stCondLst>
                                        </p:cTn>
                                        <p:tgtEl>
                                          <p:spTgt spid="15"/>
                                        </p:tgtEl>
                                      </p:cBhvr>
                                      <p:to x="100000" y="100000"/>
                                    </p:animScale>
                                    <p:animScale>
                                      <p:cBhvr>
                                        <p:cTn id="85" dur="26">
                                          <p:stCondLst>
                                            <p:cond delay="1312"/>
                                          </p:stCondLst>
                                        </p:cTn>
                                        <p:tgtEl>
                                          <p:spTgt spid="15"/>
                                        </p:tgtEl>
                                      </p:cBhvr>
                                      <p:to x="100000" y="80000"/>
                                    </p:animScale>
                                    <p:animScale>
                                      <p:cBhvr>
                                        <p:cTn id="86" dur="166" decel="50000">
                                          <p:stCondLst>
                                            <p:cond delay="1338"/>
                                          </p:stCondLst>
                                        </p:cTn>
                                        <p:tgtEl>
                                          <p:spTgt spid="15"/>
                                        </p:tgtEl>
                                      </p:cBhvr>
                                      <p:to x="100000" y="100000"/>
                                    </p:animScale>
                                    <p:animScale>
                                      <p:cBhvr>
                                        <p:cTn id="87" dur="26">
                                          <p:stCondLst>
                                            <p:cond delay="1642"/>
                                          </p:stCondLst>
                                        </p:cTn>
                                        <p:tgtEl>
                                          <p:spTgt spid="15"/>
                                        </p:tgtEl>
                                      </p:cBhvr>
                                      <p:to x="100000" y="90000"/>
                                    </p:animScale>
                                    <p:animScale>
                                      <p:cBhvr>
                                        <p:cTn id="88" dur="166" decel="50000">
                                          <p:stCondLst>
                                            <p:cond delay="1668"/>
                                          </p:stCondLst>
                                        </p:cTn>
                                        <p:tgtEl>
                                          <p:spTgt spid="15"/>
                                        </p:tgtEl>
                                      </p:cBhvr>
                                      <p:to x="100000" y="100000"/>
                                    </p:animScale>
                                    <p:animScale>
                                      <p:cBhvr>
                                        <p:cTn id="89" dur="26">
                                          <p:stCondLst>
                                            <p:cond delay="1808"/>
                                          </p:stCondLst>
                                        </p:cTn>
                                        <p:tgtEl>
                                          <p:spTgt spid="15"/>
                                        </p:tgtEl>
                                      </p:cBhvr>
                                      <p:to x="100000" y="95000"/>
                                    </p:animScale>
                                    <p:animScale>
                                      <p:cBhvr>
                                        <p:cTn id="90" dur="166" decel="50000">
                                          <p:stCondLst>
                                            <p:cond delay="1834"/>
                                          </p:stCondLst>
                                        </p:cTn>
                                        <p:tgtEl>
                                          <p:spTgt spid="15"/>
                                        </p:tgtEl>
                                      </p:cBhvr>
                                      <p:to x="100000" y="100000"/>
                                    </p:animScale>
                                  </p:childTnLst>
                                </p:cTn>
                              </p:par>
                              <p:par>
                                <p:cTn id="91" presetID="26" presetClass="entr" presetSubtype="0" fill="hold" grpId="0" nodeType="withEffect">
                                  <p:stCondLst>
                                    <p:cond delay="0"/>
                                  </p:stCondLst>
                                  <p:childTnLst>
                                    <p:set>
                                      <p:cBhvr>
                                        <p:cTn id="92" dur="1" fill="hold">
                                          <p:stCondLst>
                                            <p:cond delay="0"/>
                                          </p:stCondLst>
                                        </p:cTn>
                                        <p:tgtEl>
                                          <p:spTgt spid="16"/>
                                        </p:tgtEl>
                                        <p:attrNameLst>
                                          <p:attrName>style.visibility</p:attrName>
                                        </p:attrNameLst>
                                      </p:cBhvr>
                                      <p:to>
                                        <p:strVal val="visible"/>
                                      </p:to>
                                    </p:set>
                                    <p:animEffect transition="in" filter="wipe(down)">
                                      <p:cBhvr>
                                        <p:cTn id="93" dur="580">
                                          <p:stCondLst>
                                            <p:cond delay="0"/>
                                          </p:stCondLst>
                                        </p:cTn>
                                        <p:tgtEl>
                                          <p:spTgt spid="16"/>
                                        </p:tgtEl>
                                      </p:cBhvr>
                                    </p:animEffect>
                                    <p:anim calcmode="lin" valueType="num">
                                      <p:cBhvr>
                                        <p:cTn id="94"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95"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96"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97"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98"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99" dur="26">
                                          <p:stCondLst>
                                            <p:cond delay="650"/>
                                          </p:stCondLst>
                                        </p:cTn>
                                        <p:tgtEl>
                                          <p:spTgt spid="16"/>
                                        </p:tgtEl>
                                      </p:cBhvr>
                                      <p:to x="100000" y="60000"/>
                                    </p:animScale>
                                    <p:animScale>
                                      <p:cBhvr>
                                        <p:cTn id="100" dur="166" decel="50000">
                                          <p:stCondLst>
                                            <p:cond delay="676"/>
                                          </p:stCondLst>
                                        </p:cTn>
                                        <p:tgtEl>
                                          <p:spTgt spid="16"/>
                                        </p:tgtEl>
                                      </p:cBhvr>
                                      <p:to x="100000" y="100000"/>
                                    </p:animScale>
                                    <p:animScale>
                                      <p:cBhvr>
                                        <p:cTn id="101" dur="26">
                                          <p:stCondLst>
                                            <p:cond delay="1312"/>
                                          </p:stCondLst>
                                        </p:cTn>
                                        <p:tgtEl>
                                          <p:spTgt spid="16"/>
                                        </p:tgtEl>
                                      </p:cBhvr>
                                      <p:to x="100000" y="80000"/>
                                    </p:animScale>
                                    <p:animScale>
                                      <p:cBhvr>
                                        <p:cTn id="102" dur="166" decel="50000">
                                          <p:stCondLst>
                                            <p:cond delay="1338"/>
                                          </p:stCondLst>
                                        </p:cTn>
                                        <p:tgtEl>
                                          <p:spTgt spid="16"/>
                                        </p:tgtEl>
                                      </p:cBhvr>
                                      <p:to x="100000" y="100000"/>
                                    </p:animScale>
                                    <p:animScale>
                                      <p:cBhvr>
                                        <p:cTn id="103" dur="26">
                                          <p:stCondLst>
                                            <p:cond delay="1642"/>
                                          </p:stCondLst>
                                        </p:cTn>
                                        <p:tgtEl>
                                          <p:spTgt spid="16"/>
                                        </p:tgtEl>
                                      </p:cBhvr>
                                      <p:to x="100000" y="90000"/>
                                    </p:animScale>
                                    <p:animScale>
                                      <p:cBhvr>
                                        <p:cTn id="104" dur="166" decel="50000">
                                          <p:stCondLst>
                                            <p:cond delay="1668"/>
                                          </p:stCondLst>
                                        </p:cTn>
                                        <p:tgtEl>
                                          <p:spTgt spid="16"/>
                                        </p:tgtEl>
                                      </p:cBhvr>
                                      <p:to x="100000" y="100000"/>
                                    </p:animScale>
                                    <p:animScale>
                                      <p:cBhvr>
                                        <p:cTn id="105" dur="26">
                                          <p:stCondLst>
                                            <p:cond delay="1808"/>
                                          </p:stCondLst>
                                        </p:cTn>
                                        <p:tgtEl>
                                          <p:spTgt spid="16"/>
                                        </p:tgtEl>
                                      </p:cBhvr>
                                      <p:to x="100000" y="95000"/>
                                    </p:animScale>
                                    <p:animScale>
                                      <p:cBhvr>
                                        <p:cTn id="106" dur="166" decel="50000">
                                          <p:stCondLst>
                                            <p:cond delay="1834"/>
                                          </p:stCondLst>
                                        </p:cTn>
                                        <p:tgtEl>
                                          <p:spTgt spid="16"/>
                                        </p:tgtEl>
                                      </p:cBhvr>
                                      <p:to x="100000" y="100000"/>
                                    </p:animScale>
                                  </p:childTnLst>
                                </p:cTn>
                              </p:par>
                            </p:childTnLst>
                          </p:cTn>
                        </p:par>
                      </p:childTnLst>
                    </p:cTn>
                  </p:par>
                  <p:par>
                    <p:cTn id="107" fill="hold">
                      <p:stCondLst>
                        <p:cond delay="indefinite"/>
                      </p:stCondLst>
                      <p:childTnLst>
                        <p:par>
                          <p:cTn id="108" fill="hold">
                            <p:stCondLst>
                              <p:cond delay="0"/>
                            </p:stCondLst>
                            <p:childTnLst>
                              <p:par>
                                <p:cTn id="109" presetID="26" presetClass="entr" presetSubtype="0" fill="hold" grpId="0" nodeType="clickEffect">
                                  <p:stCondLst>
                                    <p:cond delay="0"/>
                                  </p:stCondLst>
                                  <p:childTnLst>
                                    <p:set>
                                      <p:cBhvr>
                                        <p:cTn id="110" dur="1" fill="hold">
                                          <p:stCondLst>
                                            <p:cond delay="0"/>
                                          </p:stCondLst>
                                        </p:cTn>
                                        <p:tgtEl>
                                          <p:spTgt spid="18"/>
                                        </p:tgtEl>
                                        <p:attrNameLst>
                                          <p:attrName>style.visibility</p:attrName>
                                        </p:attrNameLst>
                                      </p:cBhvr>
                                      <p:to>
                                        <p:strVal val="visible"/>
                                      </p:to>
                                    </p:set>
                                    <p:animEffect transition="in" filter="wipe(down)">
                                      <p:cBhvr>
                                        <p:cTn id="111" dur="580">
                                          <p:stCondLst>
                                            <p:cond delay="0"/>
                                          </p:stCondLst>
                                        </p:cTn>
                                        <p:tgtEl>
                                          <p:spTgt spid="18"/>
                                        </p:tgtEl>
                                      </p:cBhvr>
                                    </p:animEffect>
                                    <p:anim calcmode="lin" valueType="num">
                                      <p:cBhvr>
                                        <p:cTn id="112" dur="1822"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113" dur="664"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114" dur="664" tmFilter="0, 0; 0.125,0.2665; 0.25,0.4; 0.375,0.465; 0.5,0.5;  0.625,0.535; 0.75,0.6; 0.875,0.7335; 1,1">
                                          <p:stCondLst>
                                            <p:cond delay="664"/>
                                          </p:stCondLst>
                                        </p:cTn>
                                        <p:tgtEl>
                                          <p:spTgt spid="18"/>
                                        </p:tgtEl>
                                        <p:attrNameLst>
                                          <p:attrName>ppt_y</p:attrName>
                                        </p:attrNameLst>
                                      </p:cBhvr>
                                      <p:tavLst>
                                        <p:tav tm="0" fmla="#ppt_y-sin(pi*$)/9">
                                          <p:val>
                                            <p:fltVal val="0"/>
                                          </p:val>
                                        </p:tav>
                                        <p:tav tm="100000">
                                          <p:val>
                                            <p:fltVal val="1"/>
                                          </p:val>
                                        </p:tav>
                                      </p:tavLst>
                                    </p:anim>
                                    <p:anim calcmode="lin" valueType="num">
                                      <p:cBhvr>
                                        <p:cTn id="115" dur="332" tmFilter="0, 0; 0.125,0.2665; 0.25,0.4; 0.375,0.465; 0.5,0.5;  0.625,0.535; 0.75,0.6; 0.875,0.7335; 1,1">
                                          <p:stCondLst>
                                            <p:cond delay="1324"/>
                                          </p:stCondLst>
                                        </p:cTn>
                                        <p:tgtEl>
                                          <p:spTgt spid="18"/>
                                        </p:tgtEl>
                                        <p:attrNameLst>
                                          <p:attrName>ppt_y</p:attrName>
                                        </p:attrNameLst>
                                      </p:cBhvr>
                                      <p:tavLst>
                                        <p:tav tm="0" fmla="#ppt_y-sin(pi*$)/27">
                                          <p:val>
                                            <p:fltVal val="0"/>
                                          </p:val>
                                        </p:tav>
                                        <p:tav tm="100000">
                                          <p:val>
                                            <p:fltVal val="1"/>
                                          </p:val>
                                        </p:tav>
                                      </p:tavLst>
                                    </p:anim>
                                    <p:anim calcmode="lin" valueType="num">
                                      <p:cBhvr>
                                        <p:cTn id="116" dur="164" tmFilter="0, 0; 0.125,0.2665; 0.25,0.4; 0.375,0.465; 0.5,0.5;  0.625,0.535; 0.75,0.6; 0.875,0.7335; 1,1">
                                          <p:stCondLst>
                                            <p:cond delay="1656"/>
                                          </p:stCondLst>
                                        </p:cTn>
                                        <p:tgtEl>
                                          <p:spTgt spid="18"/>
                                        </p:tgtEl>
                                        <p:attrNameLst>
                                          <p:attrName>ppt_y</p:attrName>
                                        </p:attrNameLst>
                                      </p:cBhvr>
                                      <p:tavLst>
                                        <p:tav tm="0" fmla="#ppt_y-sin(pi*$)/81">
                                          <p:val>
                                            <p:fltVal val="0"/>
                                          </p:val>
                                        </p:tav>
                                        <p:tav tm="100000">
                                          <p:val>
                                            <p:fltVal val="1"/>
                                          </p:val>
                                        </p:tav>
                                      </p:tavLst>
                                    </p:anim>
                                    <p:animScale>
                                      <p:cBhvr>
                                        <p:cTn id="117" dur="26">
                                          <p:stCondLst>
                                            <p:cond delay="650"/>
                                          </p:stCondLst>
                                        </p:cTn>
                                        <p:tgtEl>
                                          <p:spTgt spid="18"/>
                                        </p:tgtEl>
                                      </p:cBhvr>
                                      <p:to x="100000" y="60000"/>
                                    </p:animScale>
                                    <p:animScale>
                                      <p:cBhvr>
                                        <p:cTn id="118" dur="166" decel="50000">
                                          <p:stCondLst>
                                            <p:cond delay="676"/>
                                          </p:stCondLst>
                                        </p:cTn>
                                        <p:tgtEl>
                                          <p:spTgt spid="18"/>
                                        </p:tgtEl>
                                      </p:cBhvr>
                                      <p:to x="100000" y="100000"/>
                                    </p:animScale>
                                    <p:animScale>
                                      <p:cBhvr>
                                        <p:cTn id="119" dur="26">
                                          <p:stCondLst>
                                            <p:cond delay="1312"/>
                                          </p:stCondLst>
                                        </p:cTn>
                                        <p:tgtEl>
                                          <p:spTgt spid="18"/>
                                        </p:tgtEl>
                                      </p:cBhvr>
                                      <p:to x="100000" y="80000"/>
                                    </p:animScale>
                                    <p:animScale>
                                      <p:cBhvr>
                                        <p:cTn id="120" dur="166" decel="50000">
                                          <p:stCondLst>
                                            <p:cond delay="1338"/>
                                          </p:stCondLst>
                                        </p:cTn>
                                        <p:tgtEl>
                                          <p:spTgt spid="18"/>
                                        </p:tgtEl>
                                      </p:cBhvr>
                                      <p:to x="100000" y="100000"/>
                                    </p:animScale>
                                    <p:animScale>
                                      <p:cBhvr>
                                        <p:cTn id="121" dur="26">
                                          <p:stCondLst>
                                            <p:cond delay="1642"/>
                                          </p:stCondLst>
                                        </p:cTn>
                                        <p:tgtEl>
                                          <p:spTgt spid="18"/>
                                        </p:tgtEl>
                                      </p:cBhvr>
                                      <p:to x="100000" y="90000"/>
                                    </p:animScale>
                                    <p:animScale>
                                      <p:cBhvr>
                                        <p:cTn id="122" dur="166" decel="50000">
                                          <p:stCondLst>
                                            <p:cond delay="1668"/>
                                          </p:stCondLst>
                                        </p:cTn>
                                        <p:tgtEl>
                                          <p:spTgt spid="18"/>
                                        </p:tgtEl>
                                      </p:cBhvr>
                                      <p:to x="100000" y="100000"/>
                                    </p:animScale>
                                    <p:animScale>
                                      <p:cBhvr>
                                        <p:cTn id="123" dur="26">
                                          <p:stCondLst>
                                            <p:cond delay="1808"/>
                                          </p:stCondLst>
                                        </p:cTn>
                                        <p:tgtEl>
                                          <p:spTgt spid="18"/>
                                        </p:tgtEl>
                                      </p:cBhvr>
                                      <p:to x="100000" y="95000"/>
                                    </p:animScale>
                                    <p:animScale>
                                      <p:cBhvr>
                                        <p:cTn id="124" dur="166" decel="50000">
                                          <p:stCondLst>
                                            <p:cond delay="1834"/>
                                          </p:stCondLst>
                                        </p:cTn>
                                        <p:tgtEl>
                                          <p:spTgt spid="18"/>
                                        </p:tgtEl>
                                      </p:cBhvr>
                                      <p:to x="100000" y="100000"/>
                                    </p:animScale>
                                  </p:childTnLst>
                                </p:cTn>
                              </p:par>
                            </p:childTnLst>
                          </p:cTn>
                        </p:par>
                      </p:childTnLst>
                    </p:cTn>
                  </p:par>
                  <p:par>
                    <p:cTn id="125" fill="hold">
                      <p:stCondLst>
                        <p:cond delay="indefinite"/>
                      </p:stCondLst>
                      <p:childTnLst>
                        <p:par>
                          <p:cTn id="126" fill="hold">
                            <p:stCondLst>
                              <p:cond delay="0"/>
                            </p:stCondLst>
                            <p:childTnLst>
                              <p:par>
                                <p:cTn id="127" presetID="26" presetClass="entr" presetSubtype="0" fill="hold" grpId="0" nodeType="clickEffect">
                                  <p:stCondLst>
                                    <p:cond delay="0"/>
                                  </p:stCondLst>
                                  <p:childTnLst>
                                    <p:set>
                                      <p:cBhvr>
                                        <p:cTn id="128" dur="1" fill="hold">
                                          <p:stCondLst>
                                            <p:cond delay="0"/>
                                          </p:stCondLst>
                                        </p:cTn>
                                        <p:tgtEl>
                                          <p:spTgt spid="20"/>
                                        </p:tgtEl>
                                        <p:attrNameLst>
                                          <p:attrName>style.visibility</p:attrName>
                                        </p:attrNameLst>
                                      </p:cBhvr>
                                      <p:to>
                                        <p:strVal val="visible"/>
                                      </p:to>
                                    </p:set>
                                    <p:animEffect transition="in" filter="wipe(down)">
                                      <p:cBhvr>
                                        <p:cTn id="129" dur="580">
                                          <p:stCondLst>
                                            <p:cond delay="0"/>
                                          </p:stCondLst>
                                        </p:cTn>
                                        <p:tgtEl>
                                          <p:spTgt spid="20"/>
                                        </p:tgtEl>
                                      </p:cBhvr>
                                    </p:animEffect>
                                    <p:anim calcmode="lin" valueType="num">
                                      <p:cBhvr>
                                        <p:cTn id="130" dur="1822" tmFilter="0,0; 0.14,0.36; 0.43,0.73; 0.71,0.91; 1.0,1.0">
                                          <p:stCondLst>
                                            <p:cond delay="0"/>
                                          </p:stCondLst>
                                        </p:cTn>
                                        <p:tgtEl>
                                          <p:spTgt spid="20"/>
                                        </p:tgtEl>
                                        <p:attrNameLst>
                                          <p:attrName>ppt_x</p:attrName>
                                        </p:attrNameLst>
                                      </p:cBhvr>
                                      <p:tavLst>
                                        <p:tav tm="0">
                                          <p:val>
                                            <p:strVal val="#ppt_x-0.25"/>
                                          </p:val>
                                        </p:tav>
                                        <p:tav tm="100000">
                                          <p:val>
                                            <p:strVal val="#ppt_x"/>
                                          </p:val>
                                        </p:tav>
                                      </p:tavLst>
                                    </p:anim>
                                    <p:anim calcmode="lin" valueType="num">
                                      <p:cBhvr>
                                        <p:cTn id="131" dur="664" tmFilter="0.0,0.0; 0.25,0.07; 0.50,0.2; 0.75,0.467; 1.0,1.0">
                                          <p:stCondLst>
                                            <p:cond delay="0"/>
                                          </p:stCondLst>
                                        </p:cTn>
                                        <p:tgtEl>
                                          <p:spTgt spid="20"/>
                                        </p:tgtEl>
                                        <p:attrNameLst>
                                          <p:attrName>ppt_y</p:attrName>
                                        </p:attrNameLst>
                                      </p:cBhvr>
                                      <p:tavLst>
                                        <p:tav tm="0" fmla="#ppt_y-sin(pi*$)/3">
                                          <p:val>
                                            <p:fltVal val="0.5"/>
                                          </p:val>
                                        </p:tav>
                                        <p:tav tm="100000">
                                          <p:val>
                                            <p:fltVal val="1"/>
                                          </p:val>
                                        </p:tav>
                                      </p:tavLst>
                                    </p:anim>
                                    <p:anim calcmode="lin" valueType="num">
                                      <p:cBhvr>
                                        <p:cTn id="132" dur="664" tmFilter="0, 0; 0.125,0.2665; 0.25,0.4; 0.375,0.465; 0.5,0.5;  0.625,0.535; 0.75,0.6; 0.875,0.7335; 1,1">
                                          <p:stCondLst>
                                            <p:cond delay="664"/>
                                          </p:stCondLst>
                                        </p:cTn>
                                        <p:tgtEl>
                                          <p:spTgt spid="20"/>
                                        </p:tgtEl>
                                        <p:attrNameLst>
                                          <p:attrName>ppt_y</p:attrName>
                                        </p:attrNameLst>
                                      </p:cBhvr>
                                      <p:tavLst>
                                        <p:tav tm="0" fmla="#ppt_y-sin(pi*$)/9">
                                          <p:val>
                                            <p:fltVal val="0"/>
                                          </p:val>
                                        </p:tav>
                                        <p:tav tm="100000">
                                          <p:val>
                                            <p:fltVal val="1"/>
                                          </p:val>
                                        </p:tav>
                                      </p:tavLst>
                                    </p:anim>
                                    <p:anim calcmode="lin" valueType="num">
                                      <p:cBhvr>
                                        <p:cTn id="133" dur="332" tmFilter="0, 0; 0.125,0.2665; 0.25,0.4; 0.375,0.465; 0.5,0.5;  0.625,0.535; 0.75,0.6; 0.875,0.7335; 1,1">
                                          <p:stCondLst>
                                            <p:cond delay="1324"/>
                                          </p:stCondLst>
                                        </p:cTn>
                                        <p:tgtEl>
                                          <p:spTgt spid="20"/>
                                        </p:tgtEl>
                                        <p:attrNameLst>
                                          <p:attrName>ppt_y</p:attrName>
                                        </p:attrNameLst>
                                      </p:cBhvr>
                                      <p:tavLst>
                                        <p:tav tm="0" fmla="#ppt_y-sin(pi*$)/27">
                                          <p:val>
                                            <p:fltVal val="0"/>
                                          </p:val>
                                        </p:tav>
                                        <p:tav tm="100000">
                                          <p:val>
                                            <p:fltVal val="1"/>
                                          </p:val>
                                        </p:tav>
                                      </p:tavLst>
                                    </p:anim>
                                    <p:anim calcmode="lin" valueType="num">
                                      <p:cBhvr>
                                        <p:cTn id="134" dur="164" tmFilter="0, 0; 0.125,0.2665; 0.25,0.4; 0.375,0.465; 0.5,0.5;  0.625,0.535; 0.75,0.6; 0.875,0.7335; 1,1">
                                          <p:stCondLst>
                                            <p:cond delay="1656"/>
                                          </p:stCondLst>
                                        </p:cTn>
                                        <p:tgtEl>
                                          <p:spTgt spid="20"/>
                                        </p:tgtEl>
                                        <p:attrNameLst>
                                          <p:attrName>ppt_y</p:attrName>
                                        </p:attrNameLst>
                                      </p:cBhvr>
                                      <p:tavLst>
                                        <p:tav tm="0" fmla="#ppt_y-sin(pi*$)/81">
                                          <p:val>
                                            <p:fltVal val="0"/>
                                          </p:val>
                                        </p:tav>
                                        <p:tav tm="100000">
                                          <p:val>
                                            <p:fltVal val="1"/>
                                          </p:val>
                                        </p:tav>
                                      </p:tavLst>
                                    </p:anim>
                                    <p:animScale>
                                      <p:cBhvr>
                                        <p:cTn id="135" dur="26">
                                          <p:stCondLst>
                                            <p:cond delay="650"/>
                                          </p:stCondLst>
                                        </p:cTn>
                                        <p:tgtEl>
                                          <p:spTgt spid="20"/>
                                        </p:tgtEl>
                                      </p:cBhvr>
                                      <p:to x="100000" y="60000"/>
                                    </p:animScale>
                                    <p:animScale>
                                      <p:cBhvr>
                                        <p:cTn id="136" dur="166" decel="50000">
                                          <p:stCondLst>
                                            <p:cond delay="676"/>
                                          </p:stCondLst>
                                        </p:cTn>
                                        <p:tgtEl>
                                          <p:spTgt spid="20"/>
                                        </p:tgtEl>
                                      </p:cBhvr>
                                      <p:to x="100000" y="100000"/>
                                    </p:animScale>
                                    <p:animScale>
                                      <p:cBhvr>
                                        <p:cTn id="137" dur="26">
                                          <p:stCondLst>
                                            <p:cond delay="1312"/>
                                          </p:stCondLst>
                                        </p:cTn>
                                        <p:tgtEl>
                                          <p:spTgt spid="20"/>
                                        </p:tgtEl>
                                      </p:cBhvr>
                                      <p:to x="100000" y="80000"/>
                                    </p:animScale>
                                    <p:animScale>
                                      <p:cBhvr>
                                        <p:cTn id="138" dur="166" decel="50000">
                                          <p:stCondLst>
                                            <p:cond delay="1338"/>
                                          </p:stCondLst>
                                        </p:cTn>
                                        <p:tgtEl>
                                          <p:spTgt spid="20"/>
                                        </p:tgtEl>
                                      </p:cBhvr>
                                      <p:to x="100000" y="100000"/>
                                    </p:animScale>
                                    <p:animScale>
                                      <p:cBhvr>
                                        <p:cTn id="139" dur="26">
                                          <p:stCondLst>
                                            <p:cond delay="1642"/>
                                          </p:stCondLst>
                                        </p:cTn>
                                        <p:tgtEl>
                                          <p:spTgt spid="20"/>
                                        </p:tgtEl>
                                      </p:cBhvr>
                                      <p:to x="100000" y="90000"/>
                                    </p:animScale>
                                    <p:animScale>
                                      <p:cBhvr>
                                        <p:cTn id="140" dur="166" decel="50000">
                                          <p:stCondLst>
                                            <p:cond delay="1668"/>
                                          </p:stCondLst>
                                        </p:cTn>
                                        <p:tgtEl>
                                          <p:spTgt spid="20"/>
                                        </p:tgtEl>
                                      </p:cBhvr>
                                      <p:to x="100000" y="100000"/>
                                    </p:animScale>
                                    <p:animScale>
                                      <p:cBhvr>
                                        <p:cTn id="141" dur="26">
                                          <p:stCondLst>
                                            <p:cond delay="1808"/>
                                          </p:stCondLst>
                                        </p:cTn>
                                        <p:tgtEl>
                                          <p:spTgt spid="20"/>
                                        </p:tgtEl>
                                      </p:cBhvr>
                                      <p:to x="100000" y="95000"/>
                                    </p:animScale>
                                    <p:animScale>
                                      <p:cBhvr>
                                        <p:cTn id="142" dur="166" decel="50000">
                                          <p:stCondLst>
                                            <p:cond delay="1834"/>
                                          </p:stCondLst>
                                        </p:cTn>
                                        <p:tgtEl>
                                          <p:spTgt spid="20"/>
                                        </p:tgtEl>
                                      </p:cBhvr>
                                      <p:to x="100000" y="100000"/>
                                    </p:animScale>
                                  </p:childTnLst>
                                </p:cTn>
                              </p:par>
                              <p:par>
                                <p:cTn id="143" presetID="26" presetClass="entr" presetSubtype="0" fill="hold" grpId="0" nodeType="withEffect">
                                  <p:stCondLst>
                                    <p:cond delay="0"/>
                                  </p:stCondLst>
                                  <p:childTnLst>
                                    <p:set>
                                      <p:cBhvr>
                                        <p:cTn id="144" dur="1" fill="hold">
                                          <p:stCondLst>
                                            <p:cond delay="0"/>
                                          </p:stCondLst>
                                        </p:cTn>
                                        <p:tgtEl>
                                          <p:spTgt spid="21"/>
                                        </p:tgtEl>
                                        <p:attrNameLst>
                                          <p:attrName>style.visibility</p:attrName>
                                        </p:attrNameLst>
                                      </p:cBhvr>
                                      <p:to>
                                        <p:strVal val="visible"/>
                                      </p:to>
                                    </p:set>
                                    <p:animEffect transition="in" filter="wipe(down)">
                                      <p:cBhvr>
                                        <p:cTn id="145" dur="580">
                                          <p:stCondLst>
                                            <p:cond delay="0"/>
                                          </p:stCondLst>
                                        </p:cTn>
                                        <p:tgtEl>
                                          <p:spTgt spid="21"/>
                                        </p:tgtEl>
                                      </p:cBhvr>
                                    </p:animEffect>
                                    <p:anim calcmode="lin" valueType="num">
                                      <p:cBhvr>
                                        <p:cTn id="146" dur="1822" tmFilter="0,0; 0.14,0.36; 0.43,0.73; 0.71,0.91; 1.0,1.0">
                                          <p:stCondLst>
                                            <p:cond delay="0"/>
                                          </p:stCondLst>
                                        </p:cTn>
                                        <p:tgtEl>
                                          <p:spTgt spid="21"/>
                                        </p:tgtEl>
                                        <p:attrNameLst>
                                          <p:attrName>ppt_x</p:attrName>
                                        </p:attrNameLst>
                                      </p:cBhvr>
                                      <p:tavLst>
                                        <p:tav tm="0">
                                          <p:val>
                                            <p:strVal val="#ppt_x-0.25"/>
                                          </p:val>
                                        </p:tav>
                                        <p:tav tm="100000">
                                          <p:val>
                                            <p:strVal val="#ppt_x"/>
                                          </p:val>
                                        </p:tav>
                                      </p:tavLst>
                                    </p:anim>
                                    <p:anim calcmode="lin" valueType="num">
                                      <p:cBhvr>
                                        <p:cTn id="147" dur="664" tmFilter="0.0,0.0; 0.25,0.07; 0.50,0.2; 0.75,0.467; 1.0,1.0">
                                          <p:stCondLst>
                                            <p:cond delay="0"/>
                                          </p:stCondLst>
                                        </p:cTn>
                                        <p:tgtEl>
                                          <p:spTgt spid="21"/>
                                        </p:tgtEl>
                                        <p:attrNameLst>
                                          <p:attrName>ppt_y</p:attrName>
                                        </p:attrNameLst>
                                      </p:cBhvr>
                                      <p:tavLst>
                                        <p:tav tm="0" fmla="#ppt_y-sin(pi*$)/3">
                                          <p:val>
                                            <p:fltVal val="0.5"/>
                                          </p:val>
                                        </p:tav>
                                        <p:tav tm="100000">
                                          <p:val>
                                            <p:fltVal val="1"/>
                                          </p:val>
                                        </p:tav>
                                      </p:tavLst>
                                    </p:anim>
                                    <p:anim calcmode="lin" valueType="num">
                                      <p:cBhvr>
                                        <p:cTn id="148" dur="664" tmFilter="0, 0; 0.125,0.2665; 0.25,0.4; 0.375,0.465; 0.5,0.5;  0.625,0.535; 0.75,0.6; 0.875,0.7335; 1,1">
                                          <p:stCondLst>
                                            <p:cond delay="664"/>
                                          </p:stCondLst>
                                        </p:cTn>
                                        <p:tgtEl>
                                          <p:spTgt spid="21"/>
                                        </p:tgtEl>
                                        <p:attrNameLst>
                                          <p:attrName>ppt_y</p:attrName>
                                        </p:attrNameLst>
                                      </p:cBhvr>
                                      <p:tavLst>
                                        <p:tav tm="0" fmla="#ppt_y-sin(pi*$)/9">
                                          <p:val>
                                            <p:fltVal val="0"/>
                                          </p:val>
                                        </p:tav>
                                        <p:tav tm="100000">
                                          <p:val>
                                            <p:fltVal val="1"/>
                                          </p:val>
                                        </p:tav>
                                      </p:tavLst>
                                    </p:anim>
                                    <p:anim calcmode="lin" valueType="num">
                                      <p:cBhvr>
                                        <p:cTn id="149" dur="332" tmFilter="0, 0; 0.125,0.2665; 0.25,0.4; 0.375,0.465; 0.5,0.5;  0.625,0.535; 0.75,0.6; 0.875,0.7335; 1,1">
                                          <p:stCondLst>
                                            <p:cond delay="1324"/>
                                          </p:stCondLst>
                                        </p:cTn>
                                        <p:tgtEl>
                                          <p:spTgt spid="21"/>
                                        </p:tgtEl>
                                        <p:attrNameLst>
                                          <p:attrName>ppt_y</p:attrName>
                                        </p:attrNameLst>
                                      </p:cBhvr>
                                      <p:tavLst>
                                        <p:tav tm="0" fmla="#ppt_y-sin(pi*$)/27">
                                          <p:val>
                                            <p:fltVal val="0"/>
                                          </p:val>
                                        </p:tav>
                                        <p:tav tm="100000">
                                          <p:val>
                                            <p:fltVal val="1"/>
                                          </p:val>
                                        </p:tav>
                                      </p:tavLst>
                                    </p:anim>
                                    <p:anim calcmode="lin" valueType="num">
                                      <p:cBhvr>
                                        <p:cTn id="150" dur="164" tmFilter="0, 0; 0.125,0.2665; 0.25,0.4; 0.375,0.465; 0.5,0.5;  0.625,0.535; 0.75,0.6; 0.875,0.7335; 1,1">
                                          <p:stCondLst>
                                            <p:cond delay="1656"/>
                                          </p:stCondLst>
                                        </p:cTn>
                                        <p:tgtEl>
                                          <p:spTgt spid="21"/>
                                        </p:tgtEl>
                                        <p:attrNameLst>
                                          <p:attrName>ppt_y</p:attrName>
                                        </p:attrNameLst>
                                      </p:cBhvr>
                                      <p:tavLst>
                                        <p:tav tm="0" fmla="#ppt_y-sin(pi*$)/81">
                                          <p:val>
                                            <p:fltVal val="0"/>
                                          </p:val>
                                        </p:tav>
                                        <p:tav tm="100000">
                                          <p:val>
                                            <p:fltVal val="1"/>
                                          </p:val>
                                        </p:tav>
                                      </p:tavLst>
                                    </p:anim>
                                    <p:animScale>
                                      <p:cBhvr>
                                        <p:cTn id="151" dur="26">
                                          <p:stCondLst>
                                            <p:cond delay="650"/>
                                          </p:stCondLst>
                                        </p:cTn>
                                        <p:tgtEl>
                                          <p:spTgt spid="21"/>
                                        </p:tgtEl>
                                      </p:cBhvr>
                                      <p:to x="100000" y="60000"/>
                                    </p:animScale>
                                    <p:animScale>
                                      <p:cBhvr>
                                        <p:cTn id="152" dur="166" decel="50000">
                                          <p:stCondLst>
                                            <p:cond delay="676"/>
                                          </p:stCondLst>
                                        </p:cTn>
                                        <p:tgtEl>
                                          <p:spTgt spid="21"/>
                                        </p:tgtEl>
                                      </p:cBhvr>
                                      <p:to x="100000" y="100000"/>
                                    </p:animScale>
                                    <p:animScale>
                                      <p:cBhvr>
                                        <p:cTn id="153" dur="26">
                                          <p:stCondLst>
                                            <p:cond delay="1312"/>
                                          </p:stCondLst>
                                        </p:cTn>
                                        <p:tgtEl>
                                          <p:spTgt spid="21"/>
                                        </p:tgtEl>
                                      </p:cBhvr>
                                      <p:to x="100000" y="80000"/>
                                    </p:animScale>
                                    <p:animScale>
                                      <p:cBhvr>
                                        <p:cTn id="154" dur="166" decel="50000">
                                          <p:stCondLst>
                                            <p:cond delay="1338"/>
                                          </p:stCondLst>
                                        </p:cTn>
                                        <p:tgtEl>
                                          <p:spTgt spid="21"/>
                                        </p:tgtEl>
                                      </p:cBhvr>
                                      <p:to x="100000" y="100000"/>
                                    </p:animScale>
                                    <p:animScale>
                                      <p:cBhvr>
                                        <p:cTn id="155" dur="26">
                                          <p:stCondLst>
                                            <p:cond delay="1642"/>
                                          </p:stCondLst>
                                        </p:cTn>
                                        <p:tgtEl>
                                          <p:spTgt spid="21"/>
                                        </p:tgtEl>
                                      </p:cBhvr>
                                      <p:to x="100000" y="90000"/>
                                    </p:animScale>
                                    <p:animScale>
                                      <p:cBhvr>
                                        <p:cTn id="156" dur="166" decel="50000">
                                          <p:stCondLst>
                                            <p:cond delay="1668"/>
                                          </p:stCondLst>
                                        </p:cTn>
                                        <p:tgtEl>
                                          <p:spTgt spid="21"/>
                                        </p:tgtEl>
                                      </p:cBhvr>
                                      <p:to x="100000" y="100000"/>
                                    </p:animScale>
                                    <p:animScale>
                                      <p:cBhvr>
                                        <p:cTn id="157" dur="26">
                                          <p:stCondLst>
                                            <p:cond delay="1808"/>
                                          </p:stCondLst>
                                        </p:cTn>
                                        <p:tgtEl>
                                          <p:spTgt spid="21"/>
                                        </p:tgtEl>
                                      </p:cBhvr>
                                      <p:to x="100000" y="95000"/>
                                    </p:animScale>
                                    <p:animScale>
                                      <p:cBhvr>
                                        <p:cTn id="158" dur="166" decel="50000">
                                          <p:stCondLst>
                                            <p:cond delay="1834"/>
                                          </p:stCondLst>
                                        </p:cTn>
                                        <p:tgtEl>
                                          <p:spTgt spid="21"/>
                                        </p:tgtEl>
                                      </p:cBhvr>
                                      <p:to x="100000" y="100000"/>
                                    </p:animScale>
                                  </p:childTnLst>
                                </p:cTn>
                              </p:par>
                            </p:childTnLst>
                          </p:cTn>
                        </p:par>
                      </p:childTnLst>
                    </p:cTn>
                  </p:par>
                  <p:par>
                    <p:cTn id="159" fill="hold">
                      <p:stCondLst>
                        <p:cond delay="indefinite"/>
                      </p:stCondLst>
                      <p:childTnLst>
                        <p:par>
                          <p:cTn id="160" fill="hold">
                            <p:stCondLst>
                              <p:cond delay="0"/>
                            </p:stCondLst>
                            <p:childTnLst>
                              <p:par>
                                <p:cTn id="161" presetID="26" presetClass="entr" presetSubtype="0" fill="hold" grpId="0" nodeType="clickEffect">
                                  <p:stCondLst>
                                    <p:cond delay="0"/>
                                  </p:stCondLst>
                                  <p:childTnLst>
                                    <p:set>
                                      <p:cBhvr>
                                        <p:cTn id="162" dur="1" fill="hold">
                                          <p:stCondLst>
                                            <p:cond delay="0"/>
                                          </p:stCondLst>
                                        </p:cTn>
                                        <p:tgtEl>
                                          <p:spTgt spid="19"/>
                                        </p:tgtEl>
                                        <p:attrNameLst>
                                          <p:attrName>style.visibility</p:attrName>
                                        </p:attrNameLst>
                                      </p:cBhvr>
                                      <p:to>
                                        <p:strVal val="visible"/>
                                      </p:to>
                                    </p:set>
                                    <p:animEffect transition="in" filter="wipe(down)">
                                      <p:cBhvr>
                                        <p:cTn id="163" dur="580">
                                          <p:stCondLst>
                                            <p:cond delay="0"/>
                                          </p:stCondLst>
                                        </p:cTn>
                                        <p:tgtEl>
                                          <p:spTgt spid="19"/>
                                        </p:tgtEl>
                                      </p:cBhvr>
                                    </p:animEffect>
                                    <p:anim calcmode="lin" valueType="num">
                                      <p:cBhvr>
                                        <p:cTn id="164"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165"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166"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167"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168"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169" dur="26">
                                          <p:stCondLst>
                                            <p:cond delay="650"/>
                                          </p:stCondLst>
                                        </p:cTn>
                                        <p:tgtEl>
                                          <p:spTgt spid="19"/>
                                        </p:tgtEl>
                                      </p:cBhvr>
                                      <p:to x="100000" y="60000"/>
                                    </p:animScale>
                                    <p:animScale>
                                      <p:cBhvr>
                                        <p:cTn id="170" dur="166" decel="50000">
                                          <p:stCondLst>
                                            <p:cond delay="676"/>
                                          </p:stCondLst>
                                        </p:cTn>
                                        <p:tgtEl>
                                          <p:spTgt spid="19"/>
                                        </p:tgtEl>
                                      </p:cBhvr>
                                      <p:to x="100000" y="100000"/>
                                    </p:animScale>
                                    <p:animScale>
                                      <p:cBhvr>
                                        <p:cTn id="171" dur="26">
                                          <p:stCondLst>
                                            <p:cond delay="1312"/>
                                          </p:stCondLst>
                                        </p:cTn>
                                        <p:tgtEl>
                                          <p:spTgt spid="19"/>
                                        </p:tgtEl>
                                      </p:cBhvr>
                                      <p:to x="100000" y="80000"/>
                                    </p:animScale>
                                    <p:animScale>
                                      <p:cBhvr>
                                        <p:cTn id="172" dur="166" decel="50000">
                                          <p:stCondLst>
                                            <p:cond delay="1338"/>
                                          </p:stCondLst>
                                        </p:cTn>
                                        <p:tgtEl>
                                          <p:spTgt spid="19"/>
                                        </p:tgtEl>
                                      </p:cBhvr>
                                      <p:to x="100000" y="100000"/>
                                    </p:animScale>
                                    <p:animScale>
                                      <p:cBhvr>
                                        <p:cTn id="173" dur="26">
                                          <p:stCondLst>
                                            <p:cond delay="1642"/>
                                          </p:stCondLst>
                                        </p:cTn>
                                        <p:tgtEl>
                                          <p:spTgt spid="19"/>
                                        </p:tgtEl>
                                      </p:cBhvr>
                                      <p:to x="100000" y="90000"/>
                                    </p:animScale>
                                    <p:animScale>
                                      <p:cBhvr>
                                        <p:cTn id="174" dur="166" decel="50000">
                                          <p:stCondLst>
                                            <p:cond delay="1668"/>
                                          </p:stCondLst>
                                        </p:cTn>
                                        <p:tgtEl>
                                          <p:spTgt spid="19"/>
                                        </p:tgtEl>
                                      </p:cBhvr>
                                      <p:to x="100000" y="100000"/>
                                    </p:animScale>
                                    <p:animScale>
                                      <p:cBhvr>
                                        <p:cTn id="175" dur="26">
                                          <p:stCondLst>
                                            <p:cond delay="1808"/>
                                          </p:stCondLst>
                                        </p:cTn>
                                        <p:tgtEl>
                                          <p:spTgt spid="19"/>
                                        </p:tgtEl>
                                      </p:cBhvr>
                                      <p:to x="100000" y="95000"/>
                                    </p:animScale>
                                    <p:animScale>
                                      <p:cBhvr>
                                        <p:cTn id="176" dur="166" decel="50000">
                                          <p:stCondLst>
                                            <p:cond delay="1834"/>
                                          </p:stCondLst>
                                        </p:cTn>
                                        <p:tgtEl>
                                          <p:spTgt spid="19"/>
                                        </p:tgtEl>
                                      </p:cBhvr>
                                      <p:to x="100000" y="100000"/>
                                    </p:animScale>
                                  </p:childTnLst>
                                </p:cTn>
                              </p:par>
                            </p:childTnLst>
                          </p:cTn>
                        </p:par>
                      </p:childTnLst>
                    </p:cTn>
                  </p:par>
                  <p:par>
                    <p:cTn id="177" fill="hold">
                      <p:stCondLst>
                        <p:cond delay="indefinite"/>
                      </p:stCondLst>
                      <p:childTnLst>
                        <p:par>
                          <p:cTn id="178" fill="hold">
                            <p:stCondLst>
                              <p:cond delay="0"/>
                            </p:stCondLst>
                            <p:childTnLst>
                              <p:par>
                                <p:cTn id="179" presetID="26" presetClass="entr" presetSubtype="0" fill="hold" grpId="0" nodeType="clickEffect">
                                  <p:stCondLst>
                                    <p:cond delay="0"/>
                                  </p:stCondLst>
                                  <p:childTnLst>
                                    <p:set>
                                      <p:cBhvr>
                                        <p:cTn id="180" dur="1" fill="hold">
                                          <p:stCondLst>
                                            <p:cond delay="0"/>
                                          </p:stCondLst>
                                        </p:cTn>
                                        <p:tgtEl>
                                          <p:spTgt spid="23"/>
                                        </p:tgtEl>
                                        <p:attrNameLst>
                                          <p:attrName>style.visibility</p:attrName>
                                        </p:attrNameLst>
                                      </p:cBhvr>
                                      <p:to>
                                        <p:strVal val="visible"/>
                                      </p:to>
                                    </p:set>
                                    <p:animEffect transition="in" filter="wipe(down)">
                                      <p:cBhvr>
                                        <p:cTn id="181" dur="580">
                                          <p:stCondLst>
                                            <p:cond delay="0"/>
                                          </p:stCondLst>
                                        </p:cTn>
                                        <p:tgtEl>
                                          <p:spTgt spid="23"/>
                                        </p:tgtEl>
                                      </p:cBhvr>
                                    </p:animEffect>
                                    <p:anim calcmode="lin" valueType="num">
                                      <p:cBhvr>
                                        <p:cTn id="182" dur="1822" tmFilter="0,0; 0.14,0.36; 0.43,0.73; 0.71,0.91; 1.0,1.0">
                                          <p:stCondLst>
                                            <p:cond delay="0"/>
                                          </p:stCondLst>
                                        </p:cTn>
                                        <p:tgtEl>
                                          <p:spTgt spid="23"/>
                                        </p:tgtEl>
                                        <p:attrNameLst>
                                          <p:attrName>ppt_x</p:attrName>
                                        </p:attrNameLst>
                                      </p:cBhvr>
                                      <p:tavLst>
                                        <p:tav tm="0">
                                          <p:val>
                                            <p:strVal val="#ppt_x-0.25"/>
                                          </p:val>
                                        </p:tav>
                                        <p:tav tm="100000">
                                          <p:val>
                                            <p:strVal val="#ppt_x"/>
                                          </p:val>
                                        </p:tav>
                                      </p:tavLst>
                                    </p:anim>
                                    <p:anim calcmode="lin" valueType="num">
                                      <p:cBhvr>
                                        <p:cTn id="183" dur="664" tmFilter="0.0,0.0; 0.25,0.07; 0.50,0.2; 0.75,0.467; 1.0,1.0">
                                          <p:stCondLst>
                                            <p:cond delay="0"/>
                                          </p:stCondLst>
                                        </p:cTn>
                                        <p:tgtEl>
                                          <p:spTgt spid="23"/>
                                        </p:tgtEl>
                                        <p:attrNameLst>
                                          <p:attrName>ppt_y</p:attrName>
                                        </p:attrNameLst>
                                      </p:cBhvr>
                                      <p:tavLst>
                                        <p:tav tm="0" fmla="#ppt_y-sin(pi*$)/3">
                                          <p:val>
                                            <p:fltVal val="0.5"/>
                                          </p:val>
                                        </p:tav>
                                        <p:tav tm="100000">
                                          <p:val>
                                            <p:fltVal val="1"/>
                                          </p:val>
                                        </p:tav>
                                      </p:tavLst>
                                    </p:anim>
                                    <p:anim calcmode="lin" valueType="num">
                                      <p:cBhvr>
                                        <p:cTn id="184" dur="664" tmFilter="0, 0; 0.125,0.2665; 0.25,0.4; 0.375,0.465; 0.5,0.5;  0.625,0.535; 0.75,0.6; 0.875,0.7335; 1,1">
                                          <p:stCondLst>
                                            <p:cond delay="664"/>
                                          </p:stCondLst>
                                        </p:cTn>
                                        <p:tgtEl>
                                          <p:spTgt spid="23"/>
                                        </p:tgtEl>
                                        <p:attrNameLst>
                                          <p:attrName>ppt_y</p:attrName>
                                        </p:attrNameLst>
                                      </p:cBhvr>
                                      <p:tavLst>
                                        <p:tav tm="0" fmla="#ppt_y-sin(pi*$)/9">
                                          <p:val>
                                            <p:fltVal val="0"/>
                                          </p:val>
                                        </p:tav>
                                        <p:tav tm="100000">
                                          <p:val>
                                            <p:fltVal val="1"/>
                                          </p:val>
                                        </p:tav>
                                      </p:tavLst>
                                    </p:anim>
                                    <p:anim calcmode="lin" valueType="num">
                                      <p:cBhvr>
                                        <p:cTn id="185" dur="332" tmFilter="0, 0; 0.125,0.2665; 0.25,0.4; 0.375,0.465; 0.5,0.5;  0.625,0.535; 0.75,0.6; 0.875,0.7335; 1,1">
                                          <p:stCondLst>
                                            <p:cond delay="1324"/>
                                          </p:stCondLst>
                                        </p:cTn>
                                        <p:tgtEl>
                                          <p:spTgt spid="23"/>
                                        </p:tgtEl>
                                        <p:attrNameLst>
                                          <p:attrName>ppt_y</p:attrName>
                                        </p:attrNameLst>
                                      </p:cBhvr>
                                      <p:tavLst>
                                        <p:tav tm="0" fmla="#ppt_y-sin(pi*$)/27">
                                          <p:val>
                                            <p:fltVal val="0"/>
                                          </p:val>
                                        </p:tav>
                                        <p:tav tm="100000">
                                          <p:val>
                                            <p:fltVal val="1"/>
                                          </p:val>
                                        </p:tav>
                                      </p:tavLst>
                                    </p:anim>
                                    <p:anim calcmode="lin" valueType="num">
                                      <p:cBhvr>
                                        <p:cTn id="186" dur="164" tmFilter="0, 0; 0.125,0.2665; 0.25,0.4; 0.375,0.465; 0.5,0.5;  0.625,0.535; 0.75,0.6; 0.875,0.7335; 1,1">
                                          <p:stCondLst>
                                            <p:cond delay="1656"/>
                                          </p:stCondLst>
                                        </p:cTn>
                                        <p:tgtEl>
                                          <p:spTgt spid="23"/>
                                        </p:tgtEl>
                                        <p:attrNameLst>
                                          <p:attrName>ppt_y</p:attrName>
                                        </p:attrNameLst>
                                      </p:cBhvr>
                                      <p:tavLst>
                                        <p:tav tm="0" fmla="#ppt_y-sin(pi*$)/81">
                                          <p:val>
                                            <p:fltVal val="0"/>
                                          </p:val>
                                        </p:tav>
                                        <p:tav tm="100000">
                                          <p:val>
                                            <p:fltVal val="1"/>
                                          </p:val>
                                        </p:tav>
                                      </p:tavLst>
                                    </p:anim>
                                    <p:animScale>
                                      <p:cBhvr>
                                        <p:cTn id="187" dur="26">
                                          <p:stCondLst>
                                            <p:cond delay="650"/>
                                          </p:stCondLst>
                                        </p:cTn>
                                        <p:tgtEl>
                                          <p:spTgt spid="23"/>
                                        </p:tgtEl>
                                      </p:cBhvr>
                                      <p:to x="100000" y="60000"/>
                                    </p:animScale>
                                    <p:animScale>
                                      <p:cBhvr>
                                        <p:cTn id="188" dur="166" decel="50000">
                                          <p:stCondLst>
                                            <p:cond delay="676"/>
                                          </p:stCondLst>
                                        </p:cTn>
                                        <p:tgtEl>
                                          <p:spTgt spid="23"/>
                                        </p:tgtEl>
                                      </p:cBhvr>
                                      <p:to x="100000" y="100000"/>
                                    </p:animScale>
                                    <p:animScale>
                                      <p:cBhvr>
                                        <p:cTn id="189" dur="26">
                                          <p:stCondLst>
                                            <p:cond delay="1312"/>
                                          </p:stCondLst>
                                        </p:cTn>
                                        <p:tgtEl>
                                          <p:spTgt spid="23"/>
                                        </p:tgtEl>
                                      </p:cBhvr>
                                      <p:to x="100000" y="80000"/>
                                    </p:animScale>
                                    <p:animScale>
                                      <p:cBhvr>
                                        <p:cTn id="190" dur="166" decel="50000">
                                          <p:stCondLst>
                                            <p:cond delay="1338"/>
                                          </p:stCondLst>
                                        </p:cTn>
                                        <p:tgtEl>
                                          <p:spTgt spid="23"/>
                                        </p:tgtEl>
                                      </p:cBhvr>
                                      <p:to x="100000" y="100000"/>
                                    </p:animScale>
                                    <p:animScale>
                                      <p:cBhvr>
                                        <p:cTn id="191" dur="26">
                                          <p:stCondLst>
                                            <p:cond delay="1642"/>
                                          </p:stCondLst>
                                        </p:cTn>
                                        <p:tgtEl>
                                          <p:spTgt spid="23"/>
                                        </p:tgtEl>
                                      </p:cBhvr>
                                      <p:to x="100000" y="90000"/>
                                    </p:animScale>
                                    <p:animScale>
                                      <p:cBhvr>
                                        <p:cTn id="192" dur="166" decel="50000">
                                          <p:stCondLst>
                                            <p:cond delay="1668"/>
                                          </p:stCondLst>
                                        </p:cTn>
                                        <p:tgtEl>
                                          <p:spTgt spid="23"/>
                                        </p:tgtEl>
                                      </p:cBhvr>
                                      <p:to x="100000" y="100000"/>
                                    </p:animScale>
                                    <p:animScale>
                                      <p:cBhvr>
                                        <p:cTn id="193" dur="26">
                                          <p:stCondLst>
                                            <p:cond delay="1808"/>
                                          </p:stCondLst>
                                        </p:cTn>
                                        <p:tgtEl>
                                          <p:spTgt spid="23"/>
                                        </p:tgtEl>
                                      </p:cBhvr>
                                      <p:to x="100000" y="95000"/>
                                    </p:animScale>
                                    <p:animScale>
                                      <p:cBhvr>
                                        <p:cTn id="194" dur="166" decel="50000">
                                          <p:stCondLst>
                                            <p:cond delay="1834"/>
                                          </p:stCondLst>
                                        </p:cTn>
                                        <p:tgtEl>
                                          <p:spTgt spid="23"/>
                                        </p:tgtEl>
                                      </p:cBhvr>
                                      <p:to x="100000" y="100000"/>
                                    </p:animScale>
                                  </p:childTnLst>
                                </p:cTn>
                              </p:par>
                              <p:par>
                                <p:cTn id="195" presetID="26" presetClass="entr" presetSubtype="0" fill="hold" grpId="0" nodeType="withEffect">
                                  <p:stCondLst>
                                    <p:cond delay="0"/>
                                  </p:stCondLst>
                                  <p:childTnLst>
                                    <p:set>
                                      <p:cBhvr>
                                        <p:cTn id="196" dur="1" fill="hold">
                                          <p:stCondLst>
                                            <p:cond delay="0"/>
                                          </p:stCondLst>
                                        </p:cTn>
                                        <p:tgtEl>
                                          <p:spTgt spid="24"/>
                                        </p:tgtEl>
                                        <p:attrNameLst>
                                          <p:attrName>style.visibility</p:attrName>
                                        </p:attrNameLst>
                                      </p:cBhvr>
                                      <p:to>
                                        <p:strVal val="visible"/>
                                      </p:to>
                                    </p:set>
                                    <p:animEffect transition="in" filter="wipe(down)">
                                      <p:cBhvr>
                                        <p:cTn id="197" dur="580">
                                          <p:stCondLst>
                                            <p:cond delay="0"/>
                                          </p:stCondLst>
                                        </p:cTn>
                                        <p:tgtEl>
                                          <p:spTgt spid="24"/>
                                        </p:tgtEl>
                                      </p:cBhvr>
                                    </p:animEffect>
                                    <p:anim calcmode="lin" valueType="num">
                                      <p:cBhvr>
                                        <p:cTn id="198" dur="1822" tmFilter="0,0; 0.14,0.36; 0.43,0.73; 0.71,0.91; 1.0,1.0">
                                          <p:stCondLst>
                                            <p:cond delay="0"/>
                                          </p:stCondLst>
                                        </p:cTn>
                                        <p:tgtEl>
                                          <p:spTgt spid="24"/>
                                        </p:tgtEl>
                                        <p:attrNameLst>
                                          <p:attrName>ppt_x</p:attrName>
                                        </p:attrNameLst>
                                      </p:cBhvr>
                                      <p:tavLst>
                                        <p:tav tm="0">
                                          <p:val>
                                            <p:strVal val="#ppt_x-0.25"/>
                                          </p:val>
                                        </p:tav>
                                        <p:tav tm="100000">
                                          <p:val>
                                            <p:strVal val="#ppt_x"/>
                                          </p:val>
                                        </p:tav>
                                      </p:tavLst>
                                    </p:anim>
                                    <p:anim calcmode="lin" valueType="num">
                                      <p:cBhvr>
                                        <p:cTn id="199" dur="664" tmFilter="0.0,0.0; 0.25,0.07; 0.50,0.2; 0.75,0.467; 1.0,1.0">
                                          <p:stCondLst>
                                            <p:cond delay="0"/>
                                          </p:stCondLst>
                                        </p:cTn>
                                        <p:tgtEl>
                                          <p:spTgt spid="24"/>
                                        </p:tgtEl>
                                        <p:attrNameLst>
                                          <p:attrName>ppt_y</p:attrName>
                                        </p:attrNameLst>
                                      </p:cBhvr>
                                      <p:tavLst>
                                        <p:tav tm="0" fmla="#ppt_y-sin(pi*$)/3">
                                          <p:val>
                                            <p:fltVal val="0.5"/>
                                          </p:val>
                                        </p:tav>
                                        <p:tav tm="100000">
                                          <p:val>
                                            <p:fltVal val="1"/>
                                          </p:val>
                                        </p:tav>
                                      </p:tavLst>
                                    </p:anim>
                                    <p:anim calcmode="lin" valueType="num">
                                      <p:cBhvr>
                                        <p:cTn id="200" dur="664" tmFilter="0, 0; 0.125,0.2665; 0.25,0.4; 0.375,0.465; 0.5,0.5;  0.625,0.535; 0.75,0.6; 0.875,0.7335; 1,1">
                                          <p:stCondLst>
                                            <p:cond delay="664"/>
                                          </p:stCondLst>
                                        </p:cTn>
                                        <p:tgtEl>
                                          <p:spTgt spid="24"/>
                                        </p:tgtEl>
                                        <p:attrNameLst>
                                          <p:attrName>ppt_y</p:attrName>
                                        </p:attrNameLst>
                                      </p:cBhvr>
                                      <p:tavLst>
                                        <p:tav tm="0" fmla="#ppt_y-sin(pi*$)/9">
                                          <p:val>
                                            <p:fltVal val="0"/>
                                          </p:val>
                                        </p:tav>
                                        <p:tav tm="100000">
                                          <p:val>
                                            <p:fltVal val="1"/>
                                          </p:val>
                                        </p:tav>
                                      </p:tavLst>
                                    </p:anim>
                                    <p:anim calcmode="lin" valueType="num">
                                      <p:cBhvr>
                                        <p:cTn id="201" dur="332" tmFilter="0, 0; 0.125,0.2665; 0.25,0.4; 0.375,0.465; 0.5,0.5;  0.625,0.535; 0.75,0.6; 0.875,0.7335; 1,1">
                                          <p:stCondLst>
                                            <p:cond delay="1324"/>
                                          </p:stCondLst>
                                        </p:cTn>
                                        <p:tgtEl>
                                          <p:spTgt spid="24"/>
                                        </p:tgtEl>
                                        <p:attrNameLst>
                                          <p:attrName>ppt_y</p:attrName>
                                        </p:attrNameLst>
                                      </p:cBhvr>
                                      <p:tavLst>
                                        <p:tav tm="0" fmla="#ppt_y-sin(pi*$)/27">
                                          <p:val>
                                            <p:fltVal val="0"/>
                                          </p:val>
                                        </p:tav>
                                        <p:tav tm="100000">
                                          <p:val>
                                            <p:fltVal val="1"/>
                                          </p:val>
                                        </p:tav>
                                      </p:tavLst>
                                    </p:anim>
                                    <p:anim calcmode="lin" valueType="num">
                                      <p:cBhvr>
                                        <p:cTn id="202" dur="164" tmFilter="0, 0; 0.125,0.2665; 0.25,0.4; 0.375,0.465; 0.5,0.5;  0.625,0.535; 0.75,0.6; 0.875,0.7335; 1,1">
                                          <p:stCondLst>
                                            <p:cond delay="1656"/>
                                          </p:stCondLst>
                                        </p:cTn>
                                        <p:tgtEl>
                                          <p:spTgt spid="24"/>
                                        </p:tgtEl>
                                        <p:attrNameLst>
                                          <p:attrName>ppt_y</p:attrName>
                                        </p:attrNameLst>
                                      </p:cBhvr>
                                      <p:tavLst>
                                        <p:tav tm="0" fmla="#ppt_y-sin(pi*$)/81">
                                          <p:val>
                                            <p:fltVal val="0"/>
                                          </p:val>
                                        </p:tav>
                                        <p:tav tm="100000">
                                          <p:val>
                                            <p:fltVal val="1"/>
                                          </p:val>
                                        </p:tav>
                                      </p:tavLst>
                                    </p:anim>
                                    <p:animScale>
                                      <p:cBhvr>
                                        <p:cTn id="203" dur="26">
                                          <p:stCondLst>
                                            <p:cond delay="650"/>
                                          </p:stCondLst>
                                        </p:cTn>
                                        <p:tgtEl>
                                          <p:spTgt spid="24"/>
                                        </p:tgtEl>
                                      </p:cBhvr>
                                      <p:to x="100000" y="60000"/>
                                    </p:animScale>
                                    <p:animScale>
                                      <p:cBhvr>
                                        <p:cTn id="204" dur="166" decel="50000">
                                          <p:stCondLst>
                                            <p:cond delay="676"/>
                                          </p:stCondLst>
                                        </p:cTn>
                                        <p:tgtEl>
                                          <p:spTgt spid="24"/>
                                        </p:tgtEl>
                                      </p:cBhvr>
                                      <p:to x="100000" y="100000"/>
                                    </p:animScale>
                                    <p:animScale>
                                      <p:cBhvr>
                                        <p:cTn id="205" dur="26">
                                          <p:stCondLst>
                                            <p:cond delay="1312"/>
                                          </p:stCondLst>
                                        </p:cTn>
                                        <p:tgtEl>
                                          <p:spTgt spid="24"/>
                                        </p:tgtEl>
                                      </p:cBhvr>
                                      <p:to x="100000" y="80000"/>
                                    </p:animScale>
                                    <p:animScale>
                                      <p:cBhvr>
                                        <p:cTn id="206" dur="166" decel="50000">
                                          <p:stCondLst>
                                            <p:cond delay="1338"/>
                                          </p:stCondLst>
                                        </p:cTn>
                                        <p:tgtEl>
                                          <p:spTgt spid="24"/>
                                        </p:tgtEl>
                                      </p:cBhvr>
                                      <p:to x="100000" y="100000"/>
                                    </p:animScale>
                                    <p:animScale>
                                      <p:cBhvr>
                                        <p:cTn id="207" dur="26">
                                          <p:stCondLst>
                                            <p:cond delay="1642"/>
                                          </p:stCondLst>
                                        </p:cTn>
                                        <p:tgtEl>
                                          <p:spTgt spid="24"/>
                                        </p:tgtEl>
                                      </p:cBhvr>
                                      <p:to x="100000" y="90000"/>
                                    </p:animScale>
                                    <p:animScale>
                                      <p:cBhvr>
                                        <p:cTn id="208" dur="166" decel="50000">
                                          <p:stCondLst>
                                            <p:cond delay="1668"/>
                                          </p:stCondLst>
                                        </p:cTn>
                                        <p:tgtEl>
                                          <p:spTgt spid="24"/>
                                        </p:tgtEl>
                                      </p:cBhvr>
                                      <p:to x="100000" y="100000"/>
                                    </p:animScale>
                                    <p:animScale>
                                      <p:cBhvr>
                                        <p:cTn id="209" dur="26">
                                          <p:stCondLst>
                                            <p:cond delay="1808"/>
                                          </p:stCondLst>
                                        </p:cTn>
                                        <p:tgtEl>
                                          <p:spTgt spid="24"/>
                                        </p:tgtEl>
                                      </p:cBhvr>
                                      <p:to x="100000" y="95000"/>
                                    </p:animScale>
                                    <p:animScale>
                                      <p:cBhvr>
                                        <p:cTn id="210" dur="166" decel="50000">
                                          <p:stCondLst>
                                            <p:cond delay="1834"/>
                                          </p:stCondLst>
                                        </p:cTn>
                                        <p:tgtEl>
                                          <p:spTgt spid="24"/>
                                        </p:tgtEl>
                                      </p:cBhvr>
                                      <p:to x="100000" y="100000"/>
                                    </p:animScale>
                                  </p:childTnLst>
                                </p:cTn>
                              </p:par>
                            </p:childTnLst>
                          </p:cTn>
                        </p:par>
                      </p:childTnLst>
                    </p:cTn>
                  </p:par>
                  <p:par>
                    <p:cTn id="211" fill="hold">
                      <p:stCondLst>
                        <p:cond delay="indefinite"/>
                      </p:stCondLst>
                      <p:childTnLst>
                        <p:par>
                          <p:cTn id="212" fill="hold">
                            <p:stCondLst>
                              <p:cond delay="0"/>
                            </p:stCondLst>
                            <p:childTnLst>
                              <p:par>
                                <p:cTn id="213" presetID="26" presetClass="entr" presetSubtype="0" fill="hold" grpId="0" nodeType="clickEffect">
                                  <p:stCondLst>
                                    <p:cond delay="0"/>
                                  </p:stCondLst>
                                  <p:childTnLst>
                                    <p:set>
                                      <p:cBhvr>
                                        <p:cTn id="214" dur="1" fill="hold">
                                          <p:stCondLst>
                                            <p:cond delay="0"/>
                                          </p:stCondLst>
                                        </p:cTn>
                                        <p:tgtEl>
                                          <p:spTgt spid="25"/>
                                        </p:tgtEl>
                                        <p:attrNameLst>
                                          <p:attrName>style.visibility</p:attrName>
                                        </p:attrNameLst>
                                      </p:cBhvr>
                                      <p:to>
                                        <p:strVal val="visible"/>
                                      </p:to>
                                    </p:set>
                                    <p:animEffect transition="in" filter="wipe(down)">
                                      <p:cBhvr>
                                        <p:cTn id="215" dur="580">
                                          <p:stCondLst>
                                            <p:cond delay="0"/>
                                          </p:stCondLst>
                                        </p:cTn>
                                        <p:tgtEl>
                                          <p:spTgt spid="25"/>
                                        </p:tgtEl>
                                      </p:cBhvr>
                                    </p:animEffect>
                                    <p:anim calcmode="lin" valueType="num">
                                      <p:cBhvr>
                                        <p:cTn id="216" dur="1822" tmFilter="0,0; 0.14,0.36; 0.43,0.73; 0.71,0.91; 1.0,1.0">
                                          <p:stCondLst>
                                            <p:cond delay="0"/>
                                          </p:stCondLst>
                                        </p:cTn>
                                        <p:tgtEl>
                                          <p:spTgt spid="25"/>
                                        </p:tgtEl>
                                        <p:attrNameLst>
                                          <p:attrName>ppt_x</p:attrName>
                                        </p:attrNameLst>
                                      </p:cBhvr>
                                      <p:tavLst>
                                        <p:tav tm="0">
                                          <p:val>
                                            <p:strVal val="#ppt_x-0.25"/>
                                          </p:val>
                                        </p:tav>
                                        <p:tav tm="100000">
                                          <p:val>
                                            <p:strVal val="#ppt_x"/>
                                          </p:val>
                                        </p:tav>
                                      </p:tavLst>
                                    </p:anim>
                                    <p:anim calcmode="lin" valueType="num">
                                      <p:cBhvr>
                                        <p:cTn id="217" dur="664" tmFilter="0.0,0.0; 0.25,0.07; 0.50,0.2; 0.75,0.467; 1.0,1.0">
                                          <p:stCondLst>
                                            <p:cond delay="0"/>
                                          </p:stCondLst>
                                        </p:cTn>
                                        <p:tgtEl>
                                          <p:spTgt spid="25"/>
                                        </p:tgtEl>
                                        <p:attrNameLst>
                                          <p:attrName>ppt_y</p:attrName>
                                        </p:attrNameLst>
                                      </p:cBhvr>
                                      <p:tavLst>
                                        <p:tav tm="0" fmla="#ppt_y-sin(pi*$)/3">
                                          <p:val>
                                            <p:fltVal val="0.5"/>
                                          </p:val>
                                        </p:tav>
                                        <p:tav tm="100000">
                                          <p:val>
                                            <p:fltVal val="1"/>
                                          </p:val>
                                        </p:tav>
                                      </p:tavLst>
                                    </p:anim>
                                    <p:anim calcmode="lin" valueType="num">
                                      <p:cBhvr>
                                        <p:cTn id="218" dur="664" tmFilter="0, 0; 0.125,0.2665; 0.25,0.4; 0.375,0.465; 0.5,0.5;  0.625,0.535; 0.75,0.6; 0.875,0.7335; 1,1">
                                          <p:stCondLst>
                                            <p:cond delay="664"/>
                                          </p:stCondLst>
                                        </p:cTn>
                                        <p:tgtEl>
                                          <p:spTgt spid="25"/>
                                        </p:tgtEl>
                                        <p:attrNameLst>
                                          <p:attrName>ppt_y</p:attrName>
                                        </p:attrNameLst>
                                      </p:cBhvr>
                                      <p:tavLst>
                                        <p:tav tm="0" fmla="#ppt_y-sin(pi*$)/9">
                                          <p:val>
                                            <p:fltVal val="0"/>
                                          </p:val>
                                        </p:tav>
                                        <p:tav tm="100000">
                                          <p:val>
                                            <p:fltVal val="1"/>
                                          </p:val>
                                        </p:tav>
                                      </p:tavLst>
                                    </p:anim>
                                    <p:anim calcmode="lin" valueType="num">
                                      <p:cBhvr>
                                        <p:cTn id="219" dur="332" tmFilter="0, 0; 0.125,0.2665; 0.25,0.4; 0.375,0.465; 0.5,0.5;  0.625,0.535; 0.75,0.6; 0.875,0.7335; 1,1">
                                          <p:stCondLst>
                                            <p:cond delay="1324"/>
                                          </p:stCondLst>
                                        </p:cTn>
                                        <p:tgtEl>
                                          <p:spTgt spid="25"/>
                                        </p:tgtEl>
                                        <p:attrNameLst>
                                          <p:attrName>ppt_y</p:attrName>
                                        </p:attrNameLst>
                                      </p:cBhvr>
                                      <p:tavLst>
                                        <p:tav tm="0" fmla="#ppt_y-sin(pi*$)/27">
                                          <p:val>
                                            <p:fltVal val="0"/>
                                          </p:val>
                                        </p:tav>
                                        <p:tav tm="100000">
                                          <p:val>
                                            <p:fltVal val="1"/>
                                          </p:val>
                                        </p:tav>
                                      </p:tavLst>
                                    </p:anim>
                                    <p:anim calcmode="lin" valueType="num">
                                      <p:cBhvr>
                                        <p:cTn id="220" dur="164" tmFilter="0, 0; 0.125,0.2665; 0.25,0.4; 0.375,0.465; 0.5,0.5;  0.625,0.535; 0.75,0.6; 0.875,0.7335; 1,1">
                                          <p:stCondLst>
                                            <p:cond delay="1656"/>
                                          </p:stCondLst>
                                        </p:cTn>
                                        <p:tgtEl>
                                          <p:spTgt spid="25"/>
                                        </p:tgtEl>
                                        <p:attrNameLst>
                                          <p:attrName>ppt_y</p:attrName>
                                        </p:attrNameLst>
                                      </p:cBhvr>
                                      <p:tavLst>
                                        <p:tav tm="0" fmla="#ppt_y-sin(pi*$)/81">
                                          <p:val>
                                            <p:fltVal val="0"/>
                                          </p:val>
                                        </p:tav>
                                        <p:tav tm="100000">
                                          <p:val>
                                            <p:fltVal val="1"/>
                                          </p:val>
                                        </p:tav>
                                      </p:tavLst>
                                    </p:anim>
                                    <p:animScale>
                                      <p:cBhvr>
                                        <p:cTn id="221" dur="26">
                                          <p:stCondLst>
                                            <p:cond delay="650"/>
                                          </p:stCondLst>
                                        </p:cTn>
                                        <p:tgtEl>
                                          <p:spTgt spid="25"/>
                                        </p:tgtEl>
                                      </p:cBhvr>
                                      <p:to x="100000" y="60000"/>
                                    </p:animScale>
                                    <p:animScale>
                                      <p:cBhvr>
                                        <p:cTn id="222" dur="166" decel="50000">
                                          <p:stCondLst>
                                            <p:cond delay="676"/>
                                          </p:stCondLst>
                                        </p:cTn>
                                        <p:tgtEl>
                                          <p:spTgt spid="25"/>
                                        </p:tgtEl>
                                      </p:cBhvr>
                                      <p:to x="100000" y="100000"/>
                                    </p:animScale>
                                    <p:animScale>
                                      <p:cBhvr>
                                        <p:cTn id="223" dur="26">
                                          <p:stCondLst>
                                            <p:cond delay="1312"/>
                                          </p:stCondLst>
                                        </p:cTn>
                                        <p:tgtEl>
                                          <p:spTgt spid="25"/>
                                        </p:tgtEl>
                                      </p:cBhvr>
                                      <p:to x="100000" y="80000"/>
                                    </p:animScale>
                                    <p:animScale>
                                      <p:cBhvr>
                                        <p:cTn id="224" dur="166" decel="50000">
                                          <p:stCondLst>
                                            <p:cond delay="1338"/>
                                          </p:stCondLst>
                                        </p:cTn>
                                        <p:tgtEl>
                                          <p:spTgt spid="25"/>
                                        </p:tgtEl>
                                      </p:cBhvr>
                                      <p:to x="100000" y="100000"/>
                                    </p:animScale>
                                    <p:animScale>
                                      <p:cBhvr>
                                        <p:cTn id="225" dur="26">
                                          <p:stCondLst>
                                            <p:cond delay="1642"/>
                                          </p:stCondLst>
                                        </p:cTn>
                                        <p:tgtEl>
                                          <p:spTgt spid="25"/>
                                        </p:tgtEl>
                                      </p:cBhvr>
                                      <p:to x="100000" y="90000"/>
                                    </p:animScale>
                                    <p:animScale>
                                      <p:cBhvr>
                                        <p:cTn id="226" dur="166" decel="50000">
                                          <p:stCondLst>
                                            <p:cond delay="1668"/>
                                          </p:stCondLst>
                                        </p:cTn>
                                        <p:tgtEl>
                                          <p:spTgt spid="25"/>
                                        </p:tgtEl>
                                      </p:cBhvr>
                                      <p:to x="100000" y="100000"/>
                                    </p:animScale>
                                    <p:animScale>
                                      <p:cBhvr>
                                        <p:cTn id="227" dur="26">
                                          <p:stCondLst>
                                            <p:cond delay="1808"/>
                                          </p:stCondLst>
                                        </p:cTn>
                                        <p:tgtEl>
                                          <p:spTgt spid="25"/>
                                        </p:tgtEl>
                                      </p:cBhvr>
                                      <p:to x="100000" y="95000"/>
                                    </p:animScale>
                                    <p:animScale>
                                      <p:cBhvr>
                                        <p:cTn id="228" dur="166" decel="50000">
                                          <p:stCondLst>
                                            <p:cond delay="1834"/>
                                          </p:stCondLst>
                                        </p:cTn>
                                        <p:tgtEl>
                                          <p:spTgt spid="25"/>
                                        </p:tgtEl>
                                      </p:cBhvr>
                                      <p:to x="100000" y="100000"/>
                                    </p:animScale>
                                  </p:childTnLst>
                                </p:cTn>
                              </p:par>
                            </p:childTnLst>
                          </p:cTn>
                        </p:par>
                      </p:childTnLst>
                    </p:cTn>
                  </p:par>
                  <p:par>
                    <p:cTn id="229" fill="hold">
                      <p:stCondLst>
                        <p:cond delay="indefinite"/>
                      </p:stCondLst>
                      <p:childTnLst>
                        <p:par>
                          <p:cTn id="230" fill="hold">
                            <p:stCondLst>
                              <p:cond delay="0"/>
                            </p:stCondLst>
                            <p:childTnLst>
                              <p:par>
                                <p:cTn id="231" presetID="26" presetClass="entr" presetSubtype="0" fill="hold" grpId="0" nodeType="clickEffect">
                                  <p:stCondLst>
                                    <p:cond delay="0"/>
                                  </p:stCondLst>
                                  <p:childTnLst>
                                    <p:set>
                                      <p:cBhvr>
                                        <p:cTn id="232" dur="1" fill="hold">
                                          <p:stCondLst>
                                            <p:cond delay="0"/>
                                          </p:stCondLst>
                                        </p:cTn>
                                        <p:tgtEl>
                                          <p:spTgt spid="26"/>
                                        </p:tgtEl>
                                        <p:attrNameLst>
                                          <p:attrName>style.visibility</p:attrName>
                                        </p:attrNameLst>
                                      </p:cBhvr>
                                      <p:to>
                                        <p:strVal val="visible"/>
                                      </p:to>
                                    </p:set>
                                    <p:animEffect transition="in" filter="wipe(down)">
                                      <p:cBhvr>
                                        <p:cTn id="233" dur="580">
                                          <p:stCondLst>
                                            <p:cond delay="0"/>
                                          </p:stCondLst>
                                        </p:cTn>
                                        <p:tgtEl>
                                          <p:spTgt spid="26"/>
                                        </p:tgtEl>
                                      </p:cBhvr>
                                    </p:animEffect>
                                    <p:anim calcmode="lin" valueType="num">
                                      <p:cBhvr>
                                        <p:cTn id="234" dur="1822" tmFilter="0,0; 0.14,0.36; 0.43,0.73; 0.71,0.91; 1.0,1.0">
                                          <p:stCondLst>
                                            <p:cond delay="0"/>
                                          </p:stCondLst>
                                        </p:cTn>
                                        <p:tgtEl>
                                          <p:spTgt spid="26"/>
                                        </p:tgtEl>
                                        <p:attrNameLst>
                                          <p:attrName>ppt_x</p:attrName>
                                        </p:attrNameLst>
                                      </p:cBhvr>
                                      <p:tavLst>
                                        <p:tav tm="0">
                                          <p:val>
                                            <p:strVal val="#ppt_x-0.25"/>
                                          </p:val>
                                        </p:tav>
                                        <p:tav tm="100000">
                                          <p:val>
                                            <p:strVal val="#ppt_x"/>
                                          </p:val>
                                        </p:tav>
                                      </p:tavLst>
                                    </p:anim>
                                    <p:anim calcmode="lin" valueType="num">
                                      <p:cBhvr>
                                        <p:cTn id="235" dur="664" tmFilter="0.0,0.0; 0.25,0.07; 0.50,0.2; 0.75,0.467; 1.0,1.0">
                                          <p:stCondLst>
                                            <p:cond delay="0"/>
                                          </p:stCondLst>
                                        </p:cTn>
                                        <p:tgtEl>
                                          <p:spTgt spid="26"/>
                                        </p:tgtEl>
                                        <p:attrNameLst>
                                          <p:attrName>ppt_y</p:attrName>
                                        </p:attrNameLst>
                                      </p:cBhvr>
                                      <p:tavLst>
                                        <p:tav tm="0" fmla="#ppt_y-sin(pi*$)/3">
                                          <p:val>
                                            <p:fltVal val="0.5"/>
                                          </p:val>
                                        </p:tav>
                                        <p:tav tm="100000">
                                          <p:val>
                                            <p:fltVal val="1"/>
                                          </p:val>
                                        </p:tav>
                                      </p:tavLst>
                                    </p:anim>
                                    <p:anim calcmode="lin" valueType="num">
                                      <p:cBhvr>
                                        <p:cTn id="236" dur="664" tmFilter="0, 0; 0.125,0.2665; 0.25,0.4; 0.375,0.465; 0.5,0.5;  0.625,0.535; 0.75,0.6; 0.875,0.7335; 1,1">
                                          <p:stCondLst>
                                            <p:cond delay="664"/>
                                          </p:stCondLst>
                                        </p:cTn>
                                        <p:tgtEl>
                                          <p:spTgt spid="26"/>
                                        </p:tgtEl>
                                        <p:attrNameLst>
                                          <p:attrName>ppt_y</p:attrName>
                                        </p:attrNameLst>
                                      </p:cBhvr>
                                      <p:tavLst>
                                        <p:tav tm="0" fmla="#ppt_y-sin(pi*$)/9">
                                          <p:val>
                                            <p:fltVal val="0"/>
                                          </p:val>
                                        </p:tav>
                                        <p:tav tm="100000">
                                          <p:val>
                                            <p:fltVal val="1"/>
                                          </p:val>
                                        </p:tav>
                                      </p:tavLst>
                                    </p:anim>
                                    <p:anim calcmode="lin" valueType="num">
                                      <p:cBhvr>
                                        <p:cTn id="237" dur="332" tmFilter="0, 0; 0.125,0.2665; 0.25,0.4; 0.375,0.465; 0.5,0.5;  0.625,0.535; 0.75,0.6; 0.875,0.7335; 1,1">
                                          <p:stCondLst>
                                            <p:cond delay="1324"/>
                                          </p:stCondLst>
                                        </p:cTn>
                                        <p:tgtEl>
                                          <p:spTgt spid="26"/>
                                        </p:tgtEl>
                                        <p:attrNameLst>
                                          <p:attrName>ppt_y</p:attrName>
                                        </p:attrNameLst>
                                      </p:cBhvr>
                                      <p:tavLst>
                                        <p:tav tm="0" fmla="#ppt_y-sin(pi*$)/27">
                                          <p:val>
                                            <p:fltVal val="0"/>
                                          </p:val>
                                        </p:tav>
                                        <p:tav tm="100000">
                                          <p:val>
                                            <p:fltVal val="1"/>
                                          </p:val>
                                        </p:tav>
                                      </p:tavLst>
                                    </p:anim>
                                    <p:anim calcmode="lin" valueType="num">
                                      <p:cBhvr>
                                        <p:cTn id="238" dur="164" tmFilter="0, 0; 0.125,0.2665; 0.25,0.4; 0.375,0.465; 0.5,0.5;  0.625,0.535; 0.75,0.6; 0.875,0.7335; 1,1">
                                          <p:stCondLst>
                                            <p:cond delay="1656"/>
                                          </p:stCondLst>
                                        </p:cTn>
                                        <p:tgtEl>
                                          <p:spTgt spid="26"/>
                                        </p:tgtEl>
                                        <p:attrNameLst>
                                          <p:attrName>ppt_y</p:attrName>
                                        </p:attrNameLst>
                                      </p:cBhvr>
                                      <p:tavLst>
                                        <p:tav tm="0" fmla="#ppt_y-sin(pi*$)/81">
                                          <p:val>
                                            <p:fltVal val="0"/>
                                          </p:val>
                                        </p:tav>
                                        <p:tav tm="100000">
                                          <p:val>
                                            <p:fltVal val="1"/>
                                          </p:val>
                                        </p:tav>
                                      </p:tavLst>
                                    </p:anim>
                                    <p:animScale>
                                      <p:cBhvr>
                                        <p:cTn id="239" dur="26">
                                          <p:stCondLst>
                                            <p:cond delay="650"/>
                                          </p:stCondLst>
                                        </p:cTn>
                                        <p:tgtEl>
                                          <p:spTgt spid="26"/>
                                        </p:tgtEl>
                                      </p:cBhvr>
                                      <p:to x="100000" y="60000"/>
                                    </p:animScale>
                                    <p:animScale>
                                      <p:cBhvr>
                                        <p:cTn id="240" dur="166" decel="50000">
                                          <p:stCondLst>
                                            <p:cond delay="676"/>
                                          </p:stCondLst>
                                        </p:cTn>
                                        <p:tgtEl>
                                          <p:spTgt spid="26"/>
                                        </p:tgtEl>
                                      </p:cBhvr>
                                      <p:to x="100000" y="100000"/>
                                    </p:animScale>
                                    <p:animScale>
                                      <p:cBhvr>
                                        <p:cTn id="241" dur="26">
                                          <p:stCondLst>
                                            <p:cond delay="1312"/>
                                          </p:stCondLst>
                                        </p:cTn>
                                        <p:tgtEl>
                                          <p:spTgt spid="26"/>
                                        </p:tgtEl>
                                      </p:cBhvr>
                                      <p:to x="100000" y="80000"/>
                                    </p:animScale>
                                    <p:animScale>
                                      <p:cBhvr>
                                        <p:cTn id="242" dur="166" decel="50000">
                                          <p:stCondLst>
                                            <p:cond delay="1338"/>
                                          </p:stCondLst>
                                        </p:cTn>
                                        <p:tgtEl>
                                          <p:spTgt spid="26"/>
                                        </p:tgtEl>
                                      </p:cBhvr>
                                      <p:to x="100000" y="100000"/>
                                    </p:animScale>
                                    <p:animScale>
                                      <p:cBhvr>
                                        <p:cTn id="243" dur="26">
                                          <p:stCondLst>
                                            <p:cond delay="1642"/>
                                          </p:stCondLst>
                                        </p:cTn>
                                        <p:tgtEl>
                                          <p:spTgt spid="26"/>
                                        </p:tgtEl>
                                      </p:cBhvr>
                                      <p:to x="100000" y="90000"/>
                                    </p:animScale>
                                    <p:animScale>
                                      <p:cBhvr>
                                        <p:cTn id="244" dur="166" decel="50000">
                                          <p:stCondLst>
                                            <p:cond delay="1668"/>
                                          </p:stCondLst>
                                        </p:cTn>
                                        <p:tgtEl>
                                          <p:spTgt spid="26"/>
                                        </p:tgtEl>
                                      </p:cBhvr>
                                      <p:to x="100000" y="100000"/>
                                    </p:animScale>
                                    <p:animScale>
                                      <p:cBhvr>
                                        <p:cTn id="245" dur="26">
                                          <p:stCondLst>
                                            <p:cond delay="1808"/>
                                          </p:stCondLst>
                                        </p:cTn>
                                        <p:tgtEl>
                                          <p:spTgt spid="26"/>
                                        </p:tgtEl>
                                      </p:cBhvr>
                                      <p:to x="100000" y="95000"/>
                                    </p:animScale>
                                    <p:animScale>
                                      <p:cBhvr>
                                        <p:cTn id="246" dur="166" decel="50000">
                                          <p:stCondLst>
                                            <p:cond delay="1834"/>
                                          </p:stCondLst>
                                        </p:cTn>
                                        <p:tgtEl>
                                          <p:spTgt spid="26"/>
                                        </p:tgtEl>
                                      </p:cBhvr>
                                      <p:to x="100000" y="100000"/>
                                    </p:animScale>
                                  </p:childTnLst>
                                </p:cTn>
                              </p:par>
                              <p:par>
                                <p:cTn id="247" presetID="26" presetClass="entr" presetSubtype="0" fill="hold" grpId="0" nodeType="withEffect">
                                  <p:stCondLst>
                                    <p:cond delay="0"/>
                                  </p:stCondLst>
                                  <p:childTnLst>
                                    <p:set>
                                      <p:cBhvr>
                                        <p:cTn id="248" dur="1" fill="hold">
                                          <p:stCondLst>
                                            <p:cond delay="0"/>
                                          </p:stCondLst>
                                        </p:cTn>
                                        <p:tgtEl>
                                          <p:spTgt spid="28"/>
                                        </p:tgtEl>
                                        <p:attrNameLst>
                                          <p:attrName>style.visibility</p:attrName>
                                        </p:attrNameLst>
                                      </p:cBhvr>
                                      <p:to>
                                        <p:strVal val="visible"/>
                                      </p:to>
                                    </p:set>
                                    <p:animEffect transition="in" filter="wipe(down)">
                                      <p:cBhvr>
                                        <p:cTn id="249" dur="580">
                                          <p:stCondLst>
                                            <p:cond delay="0"/>
                                          </p:stCondLst>
                                        </p:cTn>
                                        <p:tgtEl>
                                          <p:spTgt spid="28"/>
                                        </p:tgtEl>
                                      </p:cBhvr>
                                    </p:animEffect>
                                    <p:anim calcmode="lin" valueType="num">
                                      <p:cBhvr>
                                        <p:cTn id="250" dur="1822" tmFilter="0,0; 0.14,0.36; 0.43,0.73; 0.71,0.91; 1.0,1.0">
                                          <p:stCondLst>
                                            <p:cond delay="0"/>
                                          </p:stCondLst>
                                        </p:cTn>
                                        <p:tgtEl>
                                          <p:spTgt spid="28"/>
                                        </p:tgtEl>
                                        <p:attrNameLst>
                                          <p:attrName>ppt_x</p:attrName>
                                        </p:attrNameLst>
                                      </p:cBhvr>
                                      <p:tavLst>
                                        <p:tav tm="0">
                                          <p:val>
                                            <p:strVal val="#ppt_x-0.25"/>
                                          </p:val>
                                        </p:tav>
                                        <p:tav tm="100000">
                                          <p:val>
                                            <p:strVal val="#ppt_x"/>
                                          </p:val>
                                        </p:tav>
                                      </p:tavLst>
                                    </p:anim>
                                    <p:anim calcmode="lin" valueType="num">
                                      <p:cBhvr>
                                        <p:cTn id="251" dur="664" tmFilter="0.0,0.0; 0.25,0.07; 0.50,0.2; 0.75,0.467; 1.0,1.0">
                                          <p:stCondLst>
                                            <p:cond delay="0"/>
                                          </p:stCondLst>
                                        </p:cTn>
                                        <p:tgtEl>
                                          <p:spTgt spid="28"/>
                                        </p:tgtEl>
                                        <p:attrNameLst>
                                          <p:attrName>ppt_y</p:attrName>
                                        </p:attrNameLst>
                                      </p:cBhvr>
                                      <p:tavLst>
                                        <p:tav tm="0" fmla="#ppt_y-sin(pi*$)/3">
                                          <p:val>
                                            <p:fltVal val="0.5"/>
                                          </p:val>
                                        </p:tav>
                                        <p:tav tm="100000">
                                          <p:val>
                                            <p:fltVal val="1"/>
                                          </p:val>
                                        </p:tav>
                                      </p:tavLst>
                                    </p:anim>
                                    <p:anim calcmode="lin" valueType="num">
                                      <p:cBhvr>
                                        <p:cTn id="252" dur="664" tmFilter="0, 0; 0.125,0.2665; 0.25,0.4; 0.375,0.465; 0.5,0.5;  0.625,0.535; 0.75,0.6; 0.875,0.7335; 1,1">
                                          <p:stCondLst>
                                            <p:cond delay="664"/>
                                          </p:stCondLst>
                                        </p:cTn>
                                        <p:tgtEl>
                                          <p:spTgt spid="28"/>
                                        </p:tgtEl>
                                        <p:attrNameLst>
                                          <p:attrName>ppt_y</p:attrName>
                                        </p:attrNameLst>
                                      </p:cBhvr>
                                      <p:tavLst>
                                        <p:tav tm="0" fmla="#ppt_y-sin(pi*$)/9">
                                          <p:val>
                                            <p:fltVal val="0"/>
                                          </p:val>
                                        </p:tav>
                                        <p:tav tm="100000">
                                          <p:val>
                                            <p:fltVal val="1"/>
                                          </p:val>
                                        </p:tav>
                                      </p:tavLst>
                                    </p:anim>
                                    <p:anim calcmode="lin" valueType="num">
                                      <p:cBhvr>
                                        <p:cTn id="253" dur="332" tmFilter="0, 0; 0.125,0.2665; 0.25,0.4; 0.375,0.465; 0.5,0.5;  0.625,0.535; 0.75,0.6; 0.875,0.7335; 1,1">
                                          <p:stCondLst>
                                            <p:cond delay="1324"/>
                                          </p:stCondLst>
                                        </p:cTn>
                                        <p:tgtEl>
                                          <p:spTgt spid="28"/>
                                        </p:tgtEl>
                                        <p:attrNameLst>
                                          <p:attrName>ppt_y</p:attrName>
                                        </p:attrNameLst>
                                      </p:cBhvr>
                                      <p:tavLst>
                                        <p:tav tm="0" fmla="#ppt_y-sin(pi*$)/27">
                                          <p:val>
                                            <p:fltVal val="0"/>
                                          </p:val>
                                        </p:tav>
                                        <p:tav tm="100000">
                                          <p:val>
                                            <p:fltVal val="1"/>
                                          </p:val>
                                        </p:tav>
                                      </p:tavLst>
                                    </p:anim>
                                    <p:anim calcmode="lin" valueType="num">
                                      <p:cBhvr>
                                        <p:cTn id="254" dur="164" tmFilter="0, 0; 0.125,0.2665; 0.25,0.4; 0.375,0.465; 0.5,0.5;  0.625,0.535; 0.75,0.6; 0.875,0.7335; 1,1">
                                          <p:stCondLst>
                                            <p:cond delay="1656"/>
                                          </p:stCondLst>
                                        </p:cTn>
                                        <p:tgtEl>
                                          <p:spTgt spid="28"/>
                                        </p:tgtEl>
                                        <p:attrNameLst>
                                          <p:attrName>ppt_y</p:attrName>
                                        </p:attrNameLst>
                                      </p:cBhvr>
                                      <p:tavLst>
                                        <p:tav tm="0" fmla="#ppt_y-sin(pi*$)/81">
                                          <p:val>
                                            <p:fltVal val="0"/>
                                          </p:val>
                                        </p:tav>
                                        <p:tav tm="100000">
                                          <p:val>
                                            <p:fltVal val="1"/>
                                          </p:val>
                                        </p:tav>
                                      </p:tavLst>
                                    </p:anim>
                                    <p:animScale>
                                      <p:cBhvr>
                                        <p:cTn id="255" dur="26">
                                          <p:stCondLst>
                                            <p:cond delay="650"/>
                                          </p:stCondLst>
                                        </p:cTn>
                                        <p:tgtEl>
                                          <p:spTgt spid="28"/>
                                        </p:tgtEl>
                                      </p:cBhvr>
                                      <p:to x="100000" y="60000"/>
                                    </p:animScale>
                                    <p:animScale>
                                      <p:cBhvr>
                                        <p:cTn id="256" dur="166" decel="50000">
                                          <p:stCondLst>
                                            <p:cond delay="676"/>
                                          </p:stCondLst>
                                        </p:cTn>
                                        <p:tgtEl>
                                          <p:spTgt spid="28"/>
                                        </p:tgtEl>
                                      </p:cBhvr>
                                      <p:to x="100000" y="100000"/>
                                    </p:animScale>
                                    <p:animScale>
                                      <p:cBhvr>
                                        <p:cTn id="257" dur="26">
                                          <p:stCondLst>
                                            <p:cond delay="1312"/>
                                          </p:stCondLst>
                                        </p:cTn>
                                        <p:tgtEl>
                                          <p:spTgt spid="28"/>
                                        </p:tgtEl>
                                      </p:cBhvr>
                                      <p:to x="100000" y="80000"/>
                                    </p:animScale>
                                    <p:animScale>
                                      <p:cBhvr>
                                        <p:cTn id="258" dur="166" decel="50000">
                                          <p:stCondLst>
                                            <p:cond delay="1338"/>
                                          </p:stCondLst>
                                        </p:cTn>
                                        <p:tgtEl>
                                          <p:spTgt spid="28"/>
                                        </p:tgtEl>
                                      </p:cBhvr>
                                      <p:to x="100000" y="100000"/>
                                    </p:animScale>
                                    <p:animScale>
                                      <p:cBhvr>
                                        <p:cTn id="259" dur="26">
                                          <p:stCondLst>
                                            <p:cond delay="1642"/>
                                          </p:stCondLst>
                                        </p:cTn>
                                        <p:tgtEl>
                                          <p:spTgt spid="28"/>
                                        </p:tgtEl>
                                      </p:cBhvr>
                                      <p:to x="100000" y="90000"/>
                                    </p:animScale>
                                    <p:animScale>
                                      <p:cBhvr>
                                        <p:cTn id="260" dur="166" decel="50000">
                                          <p:stCondLst>
                                            <p:cond delay="1668"/>
                                          </p:stCondLst>
                                        </p:cTn>
                                        <p:tgtEl>
                                          <p:spTgt spid="28"/>
                                        </p:tgtEl>
                                      </p:cBhvr>
                                      <p:to x="100000" y="100000"/>
                                    </p:animScale>
                                    <p:animScale>
                                      <p:cBhvr>
                                        <p:cTn id="261" dur="26">
                                          <p:stCondLst>
                                            <p:cond delay="1808"/>
                                          </p:stCondLst>
                                        </p:cTn>
                                        <p:tgtEl>
                                          <p:spTgt spid="28"/>
                                        </p:tgtEl>
                                      </p:cBhvr>
                                      <p:to x="100000" y="95000"/>
                                    </p:animScale>
                                    <p:animScale>
                                      <p:cBhvr>
                                        <p:cTn id="262" dur="166" decel="50000">
                                          <p:stCondLst>
                                            <p:cond delay="1834"/>
                                          </p:stCondLst>
                                        </p:cTn>
                                        <p:tgtEl>
                                          <p:spTgt spid="28"/>
                                        </p:tgtEl>
                                      </p:cBhvr>
                                      <p:to x="100000" y="100000"/>
                                    </p:animScale>
                                  </p:childTnLst>
                                </p:cTn>
                              </p:par>
                            </p:childTnLst>
                          </p:cTn>
                        </p:par>
                      </p:childTnLst>
                    </p:cTn>
                  </p:par>
                  <p:par>
                    <p:cTn id="263" fill="hold">
                      <p:stCondLst>
                        <p:cond delay="indefinite"/>
                      </p:stCondLst>
                      <p:childTnLst>
                        <p:par>
                          <p:cTn id="264" fill="hold">
                            <p:stCondLst>
                              <p:cond delay="0"/>
                            </p:stCondLst>
                            <p:childTnLst>
                              <p:par>
                                <p:cTn id="265" presetID="26" presetClass="entr" presetSubtype="0" fill="hold" grpId="0" nodeType="clickEffect">
                                  <p:stCondLst>
                                    <p:cond delay="0"/>
                                  </p:stCondLst>
                                  <p:childTnLst>
                                    <p:set>
                                      <p:cBhvr>
                                        <p:cTn id="266" dur="1" fill="hold">
                                          <p:stCondLst>
                                            <p:cond delay="0"/>
                                          </p:stCondLst>
                                        </p:cTn>
                                        <p:tgtEl>
                                          <p:spTgt spid="29"/>
                                        </p:tgtEl>
                                        <p:attrNameLst>
                                          <p:attrName>style.visibility</p:attrName>
                                        </p:attrNameLst>
                                      </p:cBhvr>
                                      <p:to>
                                        <p:strVal val="visible"/>
                                      </p:to>
                                    </p:set>
                                    <p:animEffect transition="in" filter="wipe(down)">
                                      <p:cBhvr>
                                        <p:cTn id="267" dur="580">
                                          <p:stCondLst>
                                            <p:cond delay="0"/>
                                          </p:stCondLst>
                                        </p:cTn>
                                        <p:tgtEl>
                                          <p:spTgt spid="29"/>
                                        </p:tgtEl>
                                      </p:cBhvr>
                                    </p:animEffect>
                                    <p:anim calcmode="lin" valueType="num">
                                      <p:cBhvr>
                                        <p:cTn id="268" dur="1822" tmFilter="0,0; 0.14,0.36; 0.43,0.73; 0.71,0.91; 1.0,1.0">
                                          <p:stCondLst>
                                            <p:cond delay="0"/>
                                          </p:stCondLst>
                                        </p:cTn>
                                        <p:tgtEl>
                                          <p:spTgt spid="29"/>
                                        </p:tgtEl>
                                        <p:attrNameLst>
                                          <p:attrName>ppt_x</p:attrName>
                                        </p:attrNameLst>
                                      </p:cBhvr>
                                      <p:tavLst>
                                        <p:tav tm="0">
                                          <p:val>
                                            <p:strVal val="#ppt_x-0.25"/>
                                          </p:val>
                                        </p:tav>
                                        <p:tav tm="100000">
                                          <p:val>
                                            <p:strVal val="#ppt_x"/>
                                          </p:val>
                                        </p:tav>
                                      </p:tavLst>
                                    </p:anim>
                                    <p:anim calcmode="lin" valueType="num">
                                      <p:cBhvr>
                                        <p:cTn id="269" dur="664" tmFilter="0.0,0.0; 0.25,0.07; 0.50,0.2; 0.75,0.467; 1.0,1.0">
                                          <p:stCondLst>
                                            <p:cond delay="0"/>
                                          </p:stCondLst>
                                        </p:cTn>
                                        <p:tgtEl>
                                          <p:spTgt spid="29"/>
                                        </p:tgtEl>
                                        <p:attrNameLst>
                                          <p:attrName>ppt_y</p:attrName>
                                        </p:attrNameLst>
                                      </p:cBhvr>
                                      <p:tavLst>
                                        <p:tav tm="0" fmla="#ppt_y-sin(pi*$)/3">
                                          <p:val>
                                            <p:fltVal val="0.5"/>
                                          </p:val>
                                        </p:tav>
                                        <p:tav tm="100000">
                                          <p:val>
                                            <p:fltVal val="1"/>
                                          </p:val>
                                        </p:tav>
                                      </p:tavLst>
                                    </p:anim>
                                    <p:anim calcmode="lin" valueType="num">
                                      <p:cBhvr>
                                        <p:cTn id="270" dur="664" tmFilter="0, 0; 0.125,0.2665; 0.25,0.4; 0.375,0.465; 0.5,0.5;  0.625,0.535; 0.75,0.6; 0.875,0.7335; 1,1">
                                          <p:stCondLst>
                                            <p:cond delay="664"/>
                                          </p:stCondLst>
                                        </p:cTn>
                                        <p:tgtEl>
                                          <p:spTgt spid="29"/>
                                        </p:tgtEl>
                                        <p:attrNameLst>
                                          <p:attrName>ppt_y</p:attrName>
                                        </p:attrNameLst>
                                      </p:cBhvr>
                                      <p:tavLst>
                                        <p:tav tm="0" fmla="#ppt_y-sin(pi*$)/9">
                                          <p:val>
                                            <p:fltVal val="0"/>
                                          </p:val>
                                        </p:tav>
                                        <p:tav tm="100000">
                                          <p:val>
                                            <p:fltVal val="1"/>
                                          </p:val>
                                        </p:tav>
                                      </p:tavLst>
                                    </p:anim>
                                    <p:anim calcmode="lin" valueType="num">
                                      <p:cBhvr>
                                        <p:cTn id="271" dur="332" tmFilter="0, 0; 0.125,0.2665; 0.25,0.4; 0.375,0.465; 0.5,0.5;  0.625,0.535; 0.75,0.6; 0.875,0.7335; 1,1">
                                          <p:stCondLst>
                                            <p:cond delay="1324"/>
                                          </p:stCondLst>
                                        </p:cTn>
                                        <p:tgtEl>
                                          <p:spTgt spid="29"/>
                                        </p:tgtEl>
                                        <p:attrNameLst>
                                          <p:attrName>ppt_y</p:attrName>
                                        </p:attrNameLst>
                                      </p:cBhvr>
                                      <p:tavLst>
                                        <p:tav tm="0" fmla="#ppt_y-sin(pi*$)/27">
                                          <p:val>
                                            <p:fltVal val="0"/>
                                          </p:val>
                                        </p:tav>
                                        <p:tav tm="100000">
                                          <p:val>
                                            <p:fltVal val="1"/>
                                          </p:val>
                                        </p:tav>
                                      </p:tavLst>
                                    </p:anim>
                                    <p:anim calcmode="lin" valueType="num">
                                      <p:cBhvr>
                                        <p:cTn id="272" dur="164" tmFilter="0, 0; 0.125,0.2665; 0.25,0.4; 0.375,0.465; 0.5,0.5;  0.625,0.535; 0.75,0.6; 0.875,0.7335; 1,1">
                                          <p:stCondLst>
                                            <p:cond delay="1656"/>
                                          </p:stCondLst>
                                        </p:cTn>
                                        <p:tgtEl>
                                          <p:spTgt spid="29"/>
                                        </p:tgtEl>
                                        <p:attrNameLst>
                                          <p:attrName>ppt_y</p:attrName>
                                        </p:attrNameLst>
                                      </p:cBhvr>
                                      <p:tavLst>
                                        <p:tav tm="0" fmla="#ppt_y-sin(pi*$)/81">
                                          <p:val>
                                            <p:fltVal val="0"/>
                                          </p:val>
                                        </p:tav>
                                        <p:tav tm="100000">
                                          <p:val>
                                            <p:fltVal val="1"/>
                                          </p:val>
                                        </p:tav>
                                      </p:tavLst>
                                    </p:anim>
                                    <p:animScale>
                                      <p:cBhvr>
                                        <p:cTn id="273" dur="26">
                                          <p:stCondLst>
                                            <p:cond delay="650"/>
                                          </p:stCondLst>
                                        </p:cTn>
                                        <p:tgtEl>
                                          <p:spTgt spid="29"/>
                                        </p:tgtEl>
                                      </p:cBhvr>
                                      <p:to x="100000" y="60000"/>
                                    </p:animScale>
                                    <p:animScale>
                                      <p:cBhvr>
                                        <p:cTn id="274" dur="166" decel="50000">
                                          <p:stCondLst>
                                            <p:cond delay="676"/>
                                          </p:stCondLst>
                                        </p:cTn>
                                        <p:tgtEl>
                                          <p:spTgt spid="29"/>
                                        </p:tgtEl>
                                      </p:cBhvr>
                                      <p:to x="100000" y="100000"/>
                                    </p:animScale>
                                    <p:animScale>
                                      <p:cBhvr>
                                        <p:cTn id="275" dur="26">
                                          <p:stCondLst>
                                            <p:cond delay="1312"/>
                                          </p:stCondLst>
                                        </p:cTn>
                                        <p:tgtEl>
                                          <p:spTgt spid="29"/>
                                        </p:tgtEl>
                                      </p:cBhvr>
                                      <p:to x="100000" y="80000"/>
                                    </p:animScale>
                                    <p:animScale>
                                      <p:cBhvr>
                                        <p:cTn id="276" dur="166" decel="50000">
                                          <p:stCondLst>
                                            <p:cond delay="1338"/>
                                          </p:stCondLst>
                                        </p:cTn>
                                        <p:tgtEl>
                                          <p:spTgt spid="29"/>
                                        </p:tgtEl>
                                      </p:cBhvr>
                                      <p:to x="100000" y="100000"/>
                                    </p:animScale>
                                    <p:animScale>
                                      <p:cBhvr>
                                        <p:cTn id="277" dur="26">
                                          <p:stCondLst>
                                            <p:cond delay="1642"/>
                                          </p:stCondLst>
                                        </p:cTn>
                                        <p:tgtEl>
                                          <p:spTgt spid="29"/>
                                        </p:tgtEl>
                                      </p:cBhvr>
                                      <p:to x="100000" y="90000"/>
                                    </p:animScale>
                                    <p:animScale>
                                      <p:cBhvr>
                                        <p:cTn id="278" dur="166" decel="50000">
                                          <p:stCondLst>
                                            <p:cond delay="1668"/>
                                          </p:stCondLst>
                                        </p:cTn>
                                        <p:tgtEl>
                                          <p:spTgt spid="29"/>
                                        </p:tgtEl>
                                      </p:cBhvr>
                                      <p:to x="100000" y="100000"/>
                                    </p:animScale>
                                    <p:animScale>
                                      <p:cBhvr>
                                        <p:cTn id="279" dur="26">
                                          <p:stCondLst>
                                            <p:cond delay="1808"/>
                                          </p:stCondLst>
                                        </p:cTn>
                                        <p:tgtEl>
                                          <p:spTgt spid="29"/>
                                        </p:tgtEl>
                                      </p:cBhvr>
                                      <p:to x="100000" y="95000"/>
                                    </p:animScale>
                                    <p:animScale>
                                      <p:cBhvr>
                                        <p:cTn id="280" dur="166" decel="50000">
                                          <p:stCondLst>
                                            <p:cond delay="1834"/>
                                          </p:stCondLst>
                                        </p:cTn>
                                        <p:tgtEl>
                                          <p:spTgt spid="29"/>
                                        </p:tgtEl>
                                      </p:cBhvr>
                                      <p:to x="100000" y="100000"/>
                                    </p:animScale>
                                  </p:childTnLst>
                                </p:cTn>
                              </p:par>
                              <p:par>
                                <p:cTn id="281" presetID="26" presetClass="entr" presetSubtype="0" fill="hold" grpId="0" nodeType="withEffect">
                                  <p:stCondLst>
                                    <p:cond delay="0"/>
                                  </p:stCondLst>
                                  <p:childTnLst>
                                    <p:set>
                                      <p:cBhvr>
                                        <p:cTn id="282" dur="1" fill="hold">
                                          <p:stCondLst>
                                            <p:cond delay="0"/>
                                          </p:stCondLst>
                                        </p:cTn>
                                        <p:tgtEl>
                                          <p:spTgt spid="30"/>
                                        </p:tgtEl>
                                        <p:attrNameLst>
                                          <p:attrName>style.visibility</p:attrName>
                                        </p:attrNameLst>
                                      </p:cBhvr>
                                      <p:to>
                                        <p:strVal val="visible"/>
                                      </p:to>
                                    </p:set>
                                    <p:animEffect transition="in" filter="wipe(down)">
                                      <p:cBhvr>
                                        <p:cTn id="283" dur="580">
                                          <p:stCondLst>
                                            <p:cond delay="0"/>
                                          </p:stCondLst>
                                        </p:cTn>
                                        <p:tgtEl>
                                          <p:spTgt spid="30"/>
                                        </p:tgtEl>
                                      </p:cBhvr>
                                    </p:animEffect>
                                    <p:anim calcmode="lin" valueType="num">
                                      <p:cBhvr>
                                        <p:cTn id="284" dur="1822" tmFilter="0,0; 0.14,0.36; 0.43,0.73; 0.71,0.91; 1.0,1.0">
                                          <p:stCondLst>
                                            <p:cond delay="0"/>
                                          </p:stCondLst>
                                        </p:cTn>
                                        <p:tgtEl>
                                          <p:spTgt spid="30"/>
                                        </p:tgtEl>
                                        <p:attrNameLst>
                                          <p:attrName>ppt_x</p:attrName>
                                        </p:attrNameLst>
                                      </p:cBhvr>
                                      <p:tavLst>
                                        <p:tav tm="0">
                                          <p:val>
                                            <p:strVal val="#ppt_x-0.25"/>
                                          </p:val>
                                        </p:tav>
                                        <p:tav tm="100000">
                                          <p:val>
                                            <p:strVal val="#ppt_x"/>
                                          </p:val>
                                        </p:tav>
                                      </p:tavLst>
                                    </p:anim>
                                    <p:anim calcmode="lin" valueType="num">
                                      <p:cBhvr>
                                        <p:cTn id="285" dur="664" tmFilter="0.0,0.0; 0.25,0.07; 0.50,0.2; 0.75,0.467; 1.0,1.0">
                                          <p:stCondLst>
                                            <p:cond delay="0"/>
                                          </p:stCondLst>
                                        </p:cTn>
                                        <p:tgtEl>
                                          <p:spTgt spid="30"/>
                                        </p:tgtEl>
                                        <p:attrNameLst>
                                          <p:attrName>ppt_y</p:attrName>
                                        </p:attrNameLst>
                                      </p:cBhvr>
                                      <p:tavLst>
                                        <p:tav tm="0" fmla="#ppt_y-sin(pi*$)/3">
                                          <p:val>
                                            <p:fltVal val="0.5"/>
                                          </p:val>
                                        </p:tav>
                                        <p:tav tm="100000">
                                          <p:val>
                                            <p:fltVal val="1"/>
                                          </p:val>
                                        </p:tav>
                                      </p:tavLst>
                                    </p:anim>
                                    <p:anim calcmode="lin" valueType="num">
                                      <p:cBhvr>
                                        <p:cTn id="286" dur="664" tmFilter="0, 0; 0.125,0.2665; 0.25,0.4; 0.375,0.465; 0.5,0.5;  0.625,0.535; 0.75,0.6; 0.875,0.7335; 1,1">
                                          <p:stCondLst>
                                            <p:cond delay="664"/>
                                          </p:stCondLst>
                                        </p:cTn>
                                        <p:tgtEl>
                                          <p:spTgt spid="30"/>
                                        </p:tgtEl>
                                        <p:attrNameLst>
                                          <p:attrName>ppt_y</p:attrName>
                                        </p:attrNameLst>
                                      </p:cBhvr>
                                      <p:tavLst>
                                        <p:tav tm="0" fmla="#ppt_y-sin(pi*$)/9">
                                          <p:val>
                                            <p:fltVal val="0"/>
                                          </p:val>
                                        </p:tav>
                                        <p:tav tm="100000">
                                          <p:val>
                                            <p:fltVal val="1"/>
                                          </p:val>
                                        </p:tav>
                                      </p:tavLst>
                                    </p:anim>
                                    <p:anim calcmode="lin" valueType="num">
                                      <p:cBhvr>
                                        <p:cTn id="287" dur="332" tmFilter="0, 0; 0.125,0.2665; 0.25,0.4; 0.375,0.465; 0.5,0.5;  0.625,0.535; 0.75,0.6; 0.875,0.7335; 1,1">
                                          <p:stCondLst>
                                            <p:cond delay="1324"/>
                                          </p:stCondLst>
                                        </p:cTn>
                                        <p:tgtEl>
                                          <p:spTgt spid="30"/>
                                        </p:tgtEl>
                                        <p:attrNameLst>
                                          <p:attrName>ppt_y</p:attrName>
                                        </p:attrNameLst>
                                      </p:cBhvr>
                                      <p:tavLst>
                                        <p:tav tm="0" fmla="#ppt_y-sin(pi*$)/27">
                                          <p:val>
                                            <p:fltVal val="0"/>
                                          </p:val>
                                        </p:tav>
                                        <p:tav tm="100000">
                                          <p:val>
                                            <p:fltVal val="1"/>
                                          </p:val>
                                        </p:tav>
                                      </p:tavLst>
                                    </p:anim>
                                    <p:anim calcmode="lin" valueType="num">
                                      <p:cBhvr>
                                        <p:cTn id="288" dur="164" tmFilter="0, 0; 0.125,0.2665; 0.25,0.4; 0.375,0.465; 0.5,0.5;  0.625,0.535; 0.75,0.6; 0.875,0.7335; 1,1">
                                          <p:stCondLst>
                                            <p:cond delay="1656"/>
                                          </p:stCondLst>
                                        </p:cTn>
                                        <p:tgtEl>
                                          <p:spTgt spid="30"/>
                                        </p:tgtEl>
                                        <p:attrNameLst>
                                          <p:attrName>ppt_y</p:attrName>
                                        </p:attrNameLst>
                                      </p:cBhvr>
                                      <p:tavLst>
                                        <p:tav tm="0" fmla="#ppt_y-sin(pi*$)/81">
                                          <p:val>
                                            <p:fltVal val="0"/>
                                          </p:val>
                                        </p:tav>
                                        <p:tav tm="100000">
                                          <p:val>
                                            <p:fltVal val="1"/>
                                          </p:val>
                                        </p:tav>
                                      </p:tavLst>
                                    </p:anim>
                                    <p:animScale>
                                      <p:cBhvr>
                                        <p:cTn id="289" dur="26">
                                          <p:stCondLst>
                                            <p:cond delay="650"/>
                                          </p:stCondLst>
                                        </p:cTn>
                                        <p:tgtEl>
                                          <p:spTgt spid="30"/>
                                        </p:tgtEl>
                                      </p:cBhvr>
                                      <p:to x="100000" y="60000"/>
                                    </p:animScale>
                                    <p:animScale>
                                      <p:cBhvr>
                                        <p:cTn id="290" dur="166" decel="50000">
                                          <p:stCondLst>
                                            <p:cond delay="676"/>
                                          </p:stCondLst>
                                        </p:cTn>
                                        <p:tgtEl>
                                          <p:spTgt spid="30"/>
                                        </p:tgtEl>
                                      </p:cBhvr>
                                      <p:to x="100000" y="100000"/>
                                    </p:animScale>
                                    <p:animScale>
                                      <p:cBhvr>
                                        <p:cTn id="291" dur="26">
                                          <p:stCondLst>
                                            <p:cond delay="1312"/>
                                          </p:stCondLst>
                                        </p:cTn>
                                        <p:tgtEl>
                                          <p:spTgt spid="30"/>
                                        </p:tgtEl>
                                      </p:cBhvr>
                                      <p:to x="100000" y="80000"/>
                                    </p:animScale>
                                    <p:animScale>
                                      <p:cBhvr>
                                        <p:cTn id="292" dur="166" decel="50000">
                                          <p:stCondLst>
                                            <p:cond delay="1338"/>
                                          </p:stCondLst>
                                        </p:cTn>
                                        <p:tgtEl>
                                          <p:spTgt spid="30"/>
                                        </p:tgtEl>
                                      </p:cBhvr>
                                      <p:to x="100000" y="100000"/>
                                    </p:animScale>
                                    <p:animScale>
                                      <p:cBhvr>
                                        <p:cTn id="293" dur="26">
                                          <p:stCondLst>
                                            <p:cond delay="1642"/>
                                          </p:stCondLst>
                                        </p:cTn>
                                        <p:tgtEl>
                                          <p:spTgt spid="30"/>
                                        </p:tgtEl>
                                      </p:cBhvr>
                                      <p:to x="100000" y="90000"/>
                                    </p:animScale>
                                    <p:animScale>
                                      <p:cBhvr>
                                        <p:cTn id="294" dur="166" decel="50000">
                                          <p:stCondLst>
                                            <p:cond delay="1668"/>
                                          </p:stCondLst>
                                        </p:cTn>
                                        <p:tgtEl>
                                          <p:spTgt spid="30"/>
                                        </p:tgtEl>
                                      </p:cBhvr>
                                      <p:to x="100000" y="100000"/>
                                    </p:animScale>
                                    <p:animScale>
                                      <p:cBhvr>
                                        <p:cTn id="295" dur="26">
                                          <p:stCondLst>
                                            <p:cond delay="1808"/>
                                          </p:stCondLst>
                                        </p:cTn>
                                        <p:tgtEl>
                                          <p:spTgt spid="30"/>
                                        </p:tgtEl>
                                      </p:cBhvr>
                                      <p:to x="100000" y="95000"/>
                                    </p:animScale>
                                    <p:animScale>
                                      <p:cBhvr>
                                        <p:cTn id="296" dur="166" decel="50000">
                                          <p:stCondLst>
                                            <p:cond delay="1834"/>
                                          </p:stCondLst>
                                        </p:cTn>
                                        <p:tgtEl>
                                          <p:spTgt spid="30"/>
                                        </p:tgtEl>
                                      </p:cBhvr>
                                      <p:to x="100000" y="100000"/>
                                    </p:animScale>
                                  </p:childTnLst>
                                </p:cTn>
                              </p:par>
                              <p:par>
                                <p:cTn id="297" presetID="26" presetClass="entr" presetSubtype="0" fill="hold" grpId="0" nodeType="withEffect">
                                  <p:stCondLst>
                                    <p:cond delay="0"/>
                                  </p:stCondLst>
                                  <p:childTnLst>
                                    <p:set>
                                      <p:cBhvr>
                                        <p:cTn id="298" dur="1" fill="hold">
                                          <p:stCondLst>
                                            <p:cond delay="0"/>
                                          </p:stCondLst>
                                        </p:cTn>
                                        <p:tgtEl>
                                          <p:spTgt spid="31"/>
                                        </p:tgtEl>
                                        <p:attrNameLst>
                                          <p:attrName>style.visibility</p:attrName>
                                        </p:attrNameLst>
                                      </p:cBhvr>
                                      <p:to>
                                        <p:strVal val="visible"/>
                                      </p:to>
                                    </p:set>
                                    <p:animEffect transition="in" filter="wipe(down)">
                                      <p:cBhvr>
                                        <p:cTn id="299" dur="580">
                                          <p:stCondLst>
                                            <p:cond delay="0"/>
                                          </p:stCondLst>
                                        </p:cTn>
                                        <p:tgtEl>
                                          <p:spTgt spid="31"/>
                                        </p:tgtEl>
                                      </p:cBhvr>
                                    </p:animEffect>
                                    <p:anim calcmode="lin" valueType="num">
                                      <p:cBhvr>
                                        <p:cTn id="300" dur="1822" tmFilter="0,0; 0.14,0.36; 0.43,0.73; 0.71,0.91; 1.0,1.0">
                                          <p:stCondLst>
                                            <p:cond delay="0"/>
                                          </p:stCondLst>
                                        </p:cTn>
                                        <p:tgtEl>
                                          <p:spTgt spid="31"/>
                                        </p:tgtEl>
                                        <p:attrNameLst>
                                          <p:attrName>ppt_x</p:attrName>
                                        </p:attrNameLst>
                                      </p:cBhvr>
                                      <p:tavLst>
                                        <p:tav tm="0">
                                          <p:val>
                                            <p:strVal val="#ppt_x-0.25"/>
                                          </p:val>
                                        </p:tav>
                                        <p:tav tm="100000">
                                          <p:val>
                                            <p:strVal val="#ppt_x"/>
                                          </p:val>
                                        </p:tav>
                                      </p:tavLst>
                                    </p:anim>
                                    <p:anim calcmode="lin" valueType="num">
                                      <p:cBhvr>
                                        <p:cTn id="301" dur="664" tmFilter="0.0,0.0; 0.25,0.07; 0.50,0.2; 0.75,0.467; 1.0,1.0">
                                          <p:stCondLst>
                                            <p:cond delay="0"/>
                                          </p:stCondLst>
                                        </p:cTn>
                                        <p:tgtEl>
                                          <p:spTgt spid="31"/>
                                        </p:tgtEl>
                                        <p:attrNameLst>
                                          <p:attrName>ppt_y</p:attrName>
                                        </p:attrNameLst>
                                      </p:cBhvr>
                                      <p:tavLst>
                                        <p:tav tm="0" fmla="#ppt_y-sin(pi*$)/3">
                                          <p:val>
                                            <p:fltVal val="0.5"/>
                                          </p:val>
                                        </p:tav>
                                        <p:tav tm="100000">
                                          <p:val>
                                            <p:fltVal val="1"/>
                                          </p:val>
                                        </p:tav>
                                      </p:tavLst>
                                    </p:anim>
                                    <p:anim calcmode="lin" valueType="num">
                                      <p:cBhvr>
                                        <p:cTn id="302" dur="664" tmFilter="0, 0; 0.125,0.2665; 0.25,0.4; 0.375,0.465; 0.5,0.5;  0.625,0.535; 0.75,0.6; 0.875,0.7335; 1,1">
                                          <p:stCondLst>
                                            <p:cond delay="664"/>
                                          </p:stCondLst>
                                        </p:cTn>
                                        <p:tgtEl>
                                          <p:spTgt spid="31"/>
                                        </p:tgtEl>
                                        <p:attrNameLst>
                                          <p:attrName>ppt_y</p:attrName>
                                        </p:attrNameLst>
                                      </p:cBhvr>
                                      <p:tavLst>
                                        <p:tav tm="0" fmla="#ppt_y-sin(pi*$)/9">
                                          <p:val>
                                            <p:fltVal val="0"/>
                                          </p:val>
                                        </p:tav>
                                        <p:tav tm="100000">
                                          <p:val>
                                            <p:fltVal val="1"/>
                                          </p:val>
                                        </p:tav>
                                      </p:tavLst>
                                    </p:anim>
                                    <p:anim calcmode="lin" valueType="num">
                                      <p:cBhvr>
                                        <p:cTn id="303" dur="332" tmFilter="0, 0; 0.125,0.2665; 0.25,0.4; 0.375,0.465; 0.5,0.5;  0.625,0.535; 0.75,0.6; 0.875,0.7335; 1,1">
                                          <p:stCondLst>
                                            <p:cond delay="1324"/>
                                          </p:stCondLst>
                                        </p:cTn>
                                        <p:tgtEl>
                                          <p:spTgt spid="31"/>
                                        </p:tgtEl>
                                        <p:attrNameLst>
                                          <p:attrName>ppt_y</p:attrName>
                                        </p:attrNameLst>
                                      </p:cBhvr>
                                      <p:tavLst>
                                        <p:tav tm="0" fmla="#ppt_y-sin(pi*$)/27">
                                          <p:val>
                                            <p:fltVal val="0"/>
                                          </p:val>
                                        </p:tav>
                                        <p:tav tm="100000">
                                          <p:val>
                                            <p:fltVal val="1"/>
                                          </p:val>
                                        </p:tav>
                                      </p:tavLst>
                                    </p:anim>
                                    <p:anim calcmode="lin" valueType="num">
                                      <p:cBhvr>
                                        <p:cTn id="304" dur="164" tmFilter="0, 0; 0.125,0.2665; 0.25,0.4; 0.375,0.465; 0.5,0.5;  0.625,0.535; 0.75,0.6; 0.875,0.7335; 1,1">
                                          <p:stCondLst>
                                            <p:cond delay="1656"/>
                                          </p:stCondLst>
                                        </p:cTn>
                                        <p:tgtEl>
                                          <p:spTgt spid="31"/>
                                        </p:tgtEl>
                                        <p:attrNameLst>
                                          <p:attrName>ppt_y</p:attrName>
                                        </p:attrNameLst>
                                      </p:cBhvr>
                                      <p:tavLst>
                                        <p:tav tm="0" fmla="#ppt_y-sin(pi*$)/81">
                                          <p:val>
                                            <p:fltVal val="0"/>
                                          </p:val>
                                        </p:tav>
                                        <p:tav tm="100000">
                                          <p:val>
                                            <p:fltVal val="1"/>
                                          </p:val>
                                        </p:tav>
                                      </p:tavLst>
                                    </p:anim>
                                    <p:animScale>
                                      <p:cBhvr>
                                        <p:cTn id="305" dur="26">
                                          <p:stCondLst>
                                            <p:cond delay="650"/>
                                          </p:stCondLst>
                                        </p:cTn>
                                        <p:tgtEl>
                                          <p:spTgt spid="31"/>
                                        </p:tgtEl>
                                      </p:cBhvr>
                                      <p:to x="100000" y="60000"/>
                                    </p:animScale>
                                    <p:animScale>
                                      <p:cBhvr>
                                        <p:cTn id="306" dur="166" decel="50000">
                                          <p:stCondLst>
                                            <p:cond delay="676"/>
                                          </p:stCondLst>
                                        </p:cTn>
                                        <p:tgtEl>
                                          <p:spTgt spid="31"/>
                                        </p:tgtEl>
                                      </p:cBhvr>
                                      <p:to x="100000" y="100000"/>
                                    </p:animScale>
                                    <p:animScale>
                                      <p:cBhvr>
                                        <p:cTn id="307" dur="26">
                                          <p:stCondLst>
                                            <p:cond delay="1312"/>
                                          </p:stCondLst>
                                        </p:cTn>
                                        <p:tgtEl>
                                          <p:spTgt spid="31"/>
                                        </p:tgtEl>
                                      </p:cBhvr>
                                      <p:to x="100000" y="80000"/>
                                    </p:animScale>
                                    <p:animScale>
                                      <p:cBhvr>
                                        <p:cTn id="308" dur="166" decel="50000">
                                          <p:stCondLst>
                                            <p:cond delay="1338"/>
                                          </p:stCondLst>
                                        </p:cTn>
                                        <p:tgtEl>
                                          <p:spTgt spid="31"/>
                                        </p:tgtEl>
                                      </p:cBhvr>
                                      <p:to x="100000" y="100000"/>
                                    </p:animScale>
                                    <p:animScale>
                                      <p:cBhvr>
                                        <p:cTn id="309" dur="26">
                                          <p:stCondLst>
                                            <p:cond delay="1642"/>
                                          </p:stCondLst>
                                        </p:cTn>
                                        <p:tgtEl>
                                          <p:spTgt spid="31"/>
                                        </p:tgtEl>
                                      </p:cBhvr>
                                      <p:to x="100000" y="90000"/>
                                    </p:animScale>
                                    <p:animScale>
                                      <p:cBhvr>
                                        <p:cTn id="310" dur="166" decel="50000">
                                          <p:stCondLst>
                                            <p:cond delay="1668"/>
                                          </p:stCondLst>
                                        </p:cTn>
                                        <p:tgtEl>
                                          <p:spTgt spid="31"/>
                                        </p:tgtEl>
                                      </p:cBhvr>
                                      <p:to x="100000" y="100000"/>
                                    </p:animScale>
                                    <p:animScale>
                                      <p:cBhvr>
                                        <p:cTn id="311" dur="26">
                                          <p:stCondLst>
                                            <p:cond delay="1808"/>
                                          </p:stCondLst>
                                        </p:cTn>
                                        <p:tgtEl>
                                          <p:spTgt spid="31"/>
                                        </p:tgtEl>
                                      </p:cBhvr>
                                      <p:to x="100000" y="95000"/>
                                    </p:animScale>
                                    <p:animScale>
                                      <p:cBhvr>
                                        <p:cTn id="312" dur="166" decel="50000">
                                          <p:stCondLst>
                                            <p:cond delay="1834"/>
                                          </p:stCondLst>
                                        </p:cTn>
                                        <p:tgtEl>
                                          <p:spTgt spid="31"/>
                                        </p:tgtEl>
                                      </p:cBhvr>
                                      <p:to x="100000" y="100000"/>
                                    </p:animScale>
                                  </p:childTnLst>
                                </p:cTn>
                              </p:par>
                              <p:par>
                                <p:cTn id="313" presetID="26" presetClass="entr" presetSubtype="0" fill="hold" grpId="0" nodeType="withEffect">
                                  <p:stCondLst>
                                    <p:cond delay="0"/>
                                  </p:stCondLst>
                                  <p:childTnLst>
                                    <p:set>
                                      <p:cBhvr>
                                        <p:cTn id="314" dur="1" fill="hold">
                                          <p:stCondLst>
                                            <p:cond delay="0"/>
                                          </p:stCondLst>
                                        </p:cTn>
                                        <p:tgtEl>
                                          <p:spTgt spid="32"/>
                                        </p:tgtEl>
                                        <p:attrNameLst>
                                          <p:attrName>style.visibility</p:attrName>
                                        </p:attrNameLst>
                                      </p:cBhvr>
                                      <p:to>
                                        <p:strVal val="visible"/>
                                      </p:to>
                                    </p:set>
                                    <p:animEffect transition="in" filter="wipe(down)">
                                      <p:cBhvr>
                                        <p:cTn id="315" dur="580">
                                          <p:stCondLst>
                                            <p:cond delay="0"/>
                                          </p:stCondLst>
                                        </p:cTn>
                                        <p:tgtEl>
                                          <p:spTgt spid="32"/>
                                        </p:tgtEl>
                                      </p:cBhvr>
                                    </p:animEffect>
                                    <p:anim calcmode="lin" valueType="num">
                                      <p:cBhvr>
                                        <p:cTn id="316" dur="1822" tmFilter="0,0; 0.14,0.36; 0.43,0.73; 0.71,0.91; 1.0,1.0">
                                          <p:stCondLst>
                                            <p:cond delay="0"/>
                                          </p:stCondLst>
                                        </p:cTn>
                                        <p:tgtEl>
                                          <p:spTgt spid="32"/>
                                        </p:tgtEl>
                                        <p:attrNameLst>
                                          <p:attrName>ppt_x</p:attrName>
                                        </p:attrNameLst>
                                      </p:cBhvr>
                                      <p:tavLst>
                                        <p:tav tm="0">
                                          <p:val>
                                            <p:strVal val="#ppt_x-0.25"/>
                                          </p:val>
                                        </p:tav>
                                        <p:tav tm="100000">
                                          <p:val>
                                            <p:strVal val="#ppt_x"/>
                                          </p:val>
                                        </p:tav>
                                      </p:tavLst>
                                    </p:anim>
                                    <p:anim calcmode="lin" valueType="num">
                                      <p:cBhvr>
                                        <p:cTn id="317" dur="664" tmFilter="0.0,0.0; 0.25,0.07; 0.50,0.2; 0.75,0.467; 1.0,1.0">
                                          <p:stCondLst>
                                            <p:cond delay="0"/>
                                          </p:stCondLst>
                                        </p:cTn>
                                        <p:tgtEl>
                                          <p:spTgt spid="32"/>
                                        </p:tgtEl>
                                        <p:attrNameLst>
                                          <p:attrName>ppt_y</p:attrName>
                                        </p:attrNameLst>
                                      </p:cBhvr>
                                      <p:tavLst>
                                        <p:tav tm="0" fmla="#ppt_y-sin(pi*$)/3">
                                          <p:val>
                                            <p:fltVal val="0.5"/>
                                          </p:val>
                                        </p:tav>
                                        <p:tav tm="100000">
                                          <p:val>
                                            <p:fltVal val="1"/>
                                          </p:val>
                                        </p:tav>
                                      </p:tavLst>
                                    </p:anim>
                                    <p:anim calcmode="lin" valueType="num">
                                      <p:cBhvr>
                                        <p:cTn id="318" dur="664" tmFilter="0, 0; 0.125,0.2665; 0.25,0.4; 0.375,0.465; 0.5,0.5;  0.625,0.535; 0.75,0.6; 0.875,0.7335; 1,1">
                                          <p:stCondLst>
                                            <p:cond delay="664"/>
                                          </p:stCondLst>
                                        </p:cTn>
                                        <p:tgtEl>
                                          <p:spTgt spid="32"/>
                                        </p:tgtEl>
                                        <p:attrNameLst>
                                          <p:attrName>ppt_y</p:attrName>
                                        </p:attrNameLst>
                                      </p:cBhvr>
                                      <p:tavLst>
                                        <p:tav tm="0" fmla="#ppt_y-sin(pi*$)/9">
                                          <p:val>
                                            <p:fltVal val="0"/>
                                          </p:val>
                                        </p:tav>
                                        <p:tav tm="100000">
                                          <p:val>
                                            <p:fltVal val="1"/>
                                          </p:val>
                                        </p:tav>
                                      </p:tavLst>
                                    </p:anim>
                                    <p:anim calcmode="lin" valueType="num">
                                      <p:cBhvr>
                                        <p:cTn id="319" dur="332" tmFilter="0, 0; 0.125,0.2665; 0.25,0.4; 0.375,0.465; 0.5,0.5;  0.625,0.535; 0.75,0.6; 0.875,0.7335; 1,1">
                                          <p:stCondLst>
                                            <p:cond delay="1324"/>
                                          </p:stCondLst>
                                        </p:cTn>
                                        <p:tgtEl>
                                          <p:spTgt spid="32"/>
                                        </p:tgtEl>
                                        <p:attrNameLst>
                                          <p:attrName>ppt_y</p:attrName>
                                        </p:attrNameLst>
                                      </p:cBhvr>
                                      <p:tavLst>
                                        <p:tav tm="0" fmla="#ppt_y-sin(pi*$)/27">
                                          <p:val>
                                            <p:fltVal val="0"/>
                                          </p:val>
                                        </p:tav>
                                        <p:tav tm="100000">
                                          <p:val>
                                            <p:fltVal val="1"/>
                                          </p:val>
                                        </p:tav>
                                      </p:tavLst>
                                    </p:anim>
                                    <p:anim calcmode="lin" valueType="num">
                                      <p:cBhvr>
                                        <p:cTn id="320" dur="164" tmFilter="0, 0; 0.125,0.2665; 0.25,0.4; 0.375,0.465; 0.5,0.5;  0.625,0.535; 0.75,0.6; 0.875,0.7335; 1,1">
                                          <p:stCondLst>
                                            <p:cond delay="1656"/>
                                          </p:stCondLst>
                                        </p:cTn>
                                        <p:tgtEl>
                                          <p:spTgt spid="32"/>
                                        </p:tgtEl>
                                        <p:attrNameLst>
                                          <p:attrName>ppt_y</p:attrName>
                                        </p:attrNameLst>
                                      </p:cBhvr>
                                      <p:tavLst>
                                        <p:tav tm="0" fmla="#ppt_y-sin(pi*$)/81">
                                          <p:val>
                                            <p:fltVal val="0"/>
                                          </p:val>
                                        </p:tav>
                                        <p:tav tm="100000">
                                          <p:val>
                                            <p:fltVal val="1"/>
                                          </p:val>
                                        </p:tav>
                                      </p:tavLst>
                                    </p:anim>
                                    <p:animScale>
                                      <p:cBhvr>
                                        <p:cTn id="321" dur="26">
                                          <p:stCondLst>
                                            <p:cond delay="650"/>
                                          </p:stCondLst>
                                        </p:cTn>
                                        <p:tgtEl>
                                          <p:spTgt spid="32"/>
                                        </p:tgtEl>
                                      </p:cBhvr>
                                      <p:to x="100000" y="60000"/>
                                    </p:animScale>
                                    <p:animScale>
                                      <p:cBhvr>
                                        <p:cTn id="322" dur="166" decel="50000">
                                          <p:stCondLst>
                                            <p:cond delay="676"/>
                                          </p:stCondLst>
                                        </p:cTn>
                                        <p:tgtEl>
                                          <p:spTgt spid="32"/>
                                        </p:tgtEl>
                                      </p:cBhvr>
                                      <p:to x="100000" y="100000"/>
                                    </p:animScale>
                                    <p:animScale>
                                      <p:cBhvr>
                                        <p:cTn id="323" dur="26">
                                          <p:stCondLst>
                                            <p:cond delay="1312"/>
                                          </p:stCondLst>
                                        </p:cTn>
                                        <p:tgtEl>
                                          <p:spTgt spid="32"/>
                                        </p:tgtEl>
                                      </p:cBhvr>
                                      <p:to x="100000" y="80000"/>
                                    </p:animScale>
                                    <p:animScale>
                                      <p:cBhvr>
                                        <p:cTn id="324" dur="166" decel="50000">
                                          <p:stCondLst>
                                            <p:cond delay="1338"/>
                                          </p:stCondLst>
                                        </p:cTn>
                                        <p:tgtEl>
                                          <p:spTgt spid="32"/>
                                        </p:tgtEl>
                                      </p:cBhvr>
                                      <p:to x="100000" y="100000"/>
                                    </p:animScale>
                                    <p:animScale>
                                      <p:cBhvr>
                                        <p:cTn id="325" dur="26">
                                          <p:stCondLst>
                                            <p:cond delay="1642"/>
                                          </p:stCondLst>
                                        </p:cTn>
                                        <p:tgtEl>
                                          <p:spTgt spid="32"/>
                                        </p:tgtEl>
                                      </p:cBhvr>
                                      <p:to x="100000" y="90000"/>
                                    </p:animScale>
                                    <p:animScale>
                                      <p:cBhvr>
                                        <p:cTn id="326" dur="166" decel="50000">
                                          <p:stCondLst>
                                            <p:cond delay="1668"/>
                                          </p:stCondLst>
                                        </p:cTn>
                                        <p:tgtEl>
                                          <p:spTgt spid="32"/>
                                        </p:tgtEl>
                                      </p:cBhvr>
                                      <p:to x="100000" y="100000"/>
                                    </p:animScale>
                                    <p:animScale>
                                      <p:cBhvr>
                                        <p:cTn id="327" dur="26">
                                          <p:stCondLst>
                                            <p:cond delay="1808"/>
                                          </p:stCondLst>
                                        </p:cTn>
                                        <p:tgtEl>
                                          <p:spTgt spid="32"/>
                                        </p:tgtEl>
                                      </p:cBhvr>
                                      <p:to x="100000" y="95000"/>
                                    </p:animScale>
                                    <p:animScale>
                                      <p:cBhvr>
                                        <p:cTn id="328" dur="166" decel="50000">
                                          <p:stCondLst>
                                            <p:cond delay="1834"/>
                                          </p:stCondLst>
                                        </p:cTn>
                                        <p:tgtEl>
                                          <p:spTgt spid="32"/>
                                        </p:tgtEl>
                                      </p:cBhvr>
                                      <p:to x="100000" y="100000"/>
                                    </p:animScale>
                                  </p:childTnLst>
                                </p:cTn>
                              </p:par>
                              <p:par>
                                <p:cTn id="329" presetID="26" presetClass="entr" presetSubtype="0" fill="hold" grpId="0" nodeType="withEffect">
                                  <p:stCondLst>
                                    <p:cond delay="0"/>
                                  </p:stCondLst>
                                  <p:childTnLst>
                                    <p:set>
                                      <p:cBhvr>
                                        <p:cTn id="330" dur="1" fill="hold">
                                          <p:stCondLst>
                                            <p:cond delay="0"/>
                                          </p:stCondLst>
                                        </p:cTn>
                                        <p:tgtEl>
                                          <p:spTgt spid="33"/>
                                        </p:tgtEl>
                                        <p:attrNameLst>
                                          <p:attrName>style.visibility</p:attrName>
                                        </p:attrNameLst>
                                      </p:cBhvr>
                                      <p:to>
                                        <p:strVal val="visible"/>
                                      </p:to>
                                    </p:set>
                                    <p:animEffect transition="in" filter="wipe(down)">
                                      <p:cBhvr>
                                        <p:cTn id="331" dur="580">
                                          <p:stCondLst>
                                            <p:cond delay="0"/>
                                          </p:stCondLst>
                                        </p:cTn>
                                        <p:tgtEl>
                                          <p:spTgt spid="33"/>
                                        </p:tgtEl>
                                      </p:cBhvr>
                                    </p:animEffect>
                                    <p:anim calcmode="lin" valueType="num">
                                      <p:cBhvr>
                                        <p:cTn id="332" dur="1822" tmFilter="0,0; 0.14,0.36; 0.43,0.73; 0.71,0.91; 1.0,1.0">
                                          <p:stCondLst>
                                            <p:cond delay="0"/>
                                          </p:stCondLst>
                                        </p:cTn>
                                        <p:tgtEl>
                                          <p:spTgt spid="33"/>
                                        </p:tgtEl>
                                        <p:attrNameLst>
                                          <p:attrName>ppt_x</p:attrName>
                                        </p:attrNameLst>
                                      </p:cBhvr>
                                      <p:tavLst>
                                        <p:tav tm="0">
                                          <p:val>
                                            <p:strVal val="#ppt_x-0.25"/>
                                          </p:val>
                                        </p:tav>
                                        <p:tav tm="100000">
                                          <p:val>
                                            <p:strVal val="#ppt_x"/>
                                          </p:val>
                                        </p:tav>
                                      </p:tavLst>
                                    </p:anim>
                                    <p:anim calcmode="lin" valueType="num">
                                      <p:cBhvr>
                                        <p:cTn id="333" dur="664" tmFilter="0.0,0.0; 0.25,0.07; 0.50,0.2; 0.75,0.467; 1.0,1.0">
                                          <p:stCondLst>
                                            <p:cond delay="0"/>
                                          </p:stCondLst>
                                        </p:cTn>
                                        <p:tgtEl>
                                          <p:spTgt spid="33"/>
                                        </p:tgtEl>
                                        <p:attrNameLst>
                                          <p:attrName>ppt_y</p:attrName>
                                        </p:attrNameLst>
                                      </p:cBhvr>
                                      <p:tavLst>
                                        <p:tav tm="0" fmla="#ppt_y-sin(pi*$)/3">
                                          <p:val>
                                            <p:fltVal val="0.5"/>
                                          </p:val>
                                        </p:tav>
                                        <p:tav tm="100000">
                                          <p:val>
                                            <p:fltVal val="1"/>
                                          </p:val>
                                        </p:tav>
                                      </p:tavLst>
                                    </p:anim>
                                    <p:anim calcmode="lin" valueType="num">
                                      <p:cBhvr>
                                        <p:cTn id="334" dur="664" tmFilter="0, 0; 0.125,0.2665; 0.25,0.4; 0.375,0.465; 0.5,0.5;  0.625,0.535; 0.75,0.6; 0.875,0.7335; 1,1">
                                          <p:stCondLst>
                                            <p:cond delay="664"/>
                                          </p:stCondLst>
                                        </p:cTn>
                                        <p:tgtEl>
                                          <p:spTgt spid="33"/>
                                        </p:tgtEl>
                                        <p:attrNameLst>
                                          <p:attrName>ppt_y</p:attrName>
                                        </p:attrNameLst>
                                      </p:cBhvr>
                                      <p:tavLst>
                                        <p:tav tm="0" fmla="#ppt_y-sin(pi*$)/9">
                                          <p:val>
                                            <p:fltVal val="0"/>
                                          </p:val>
                                        </p:tav>
                                        <p:tav tm="100000">
                                          <p:val>
                                            <p:fltVal val="1"/>
                                          </p:val>
                                        </p:tav>
                                      </p:tavLst>
                                    </p:anim>
                                    <p:anim calcmode="lin" valueType="num">
                                      <p:cBhvr>
                                        <p:cTn id="335" dur="332" tmFilter="0, 0; 0.125,0.2665; 0.25,0.4; 0.375,0.465; 0.5,0.5;  0.625,0.535; 0.75,0.6; 0.875,0.7335; 1,1">
                                          <p:stCondLst>
                                            <p:cond delay="1324"/>
                                          </p:stCondLst>
                                        </p:cTn>
                                        <p:tgtEl>
                                          <p:spTgt spid="33"/>
                                        </p:tgtEl>
                                        <p:attrNameLst>
                                          <p:attrName>ppt_y</p:attrName>
                                        </p:attrNameLst>
                                      </p:cBhvr>
                                      <p:tavLst>
                                        <p:tav tm="0" fmla="#ppt_y-sin(pi*$)/27">
                                          <p:val>
                                            <p:fltVal val="0"/>
                                          </p:val>
                                        </p:tav>
                                        <p:tav tm="100000">
                                          <p:val>
                                            <p:fltVal val="1"/>
                                          </p:val>
                                        </p:tav>
                                      </p:tavLst>
                                    </p:anim>
                                    <p:anim calcmode="lin" valueType="num">
                                      <p:cBhvr>
                                        <p:cTn id="336" dur="164" tmFilter="0, 0; 0.125,0.2665; 0.25,0.4; 0.375,0.465; 0.5,0.5;  0.625,0.535; 0.75,0.6; 0.875,0.7335; 1,1">
                                          <p:stCondLst>
                                            <p:cond delay="1656"/>
                                          </p:stCondLst>
                                        </p:cTn>
                                        <p:tgtEl>
                                          <p:spTgt spid="33"/>
                                        </p:tgtEl>
                                        <p:attrNameLst>
                                          <p:attrName>ppt_y</p:attrName>
                                        </p:attrNameLst>
                                      </p:cBhvr>
                                      <p:tavLst>
                                        <p:tav tm="0" fmla="#ppt_y-sin(pi*$)/81">
                                          <p:val>
                                            <p:fltVal val="0"/>
                                          </p:val>
                                        </p:tav>
                                        <p:tav tm="100000">
                                          <p:val>
                                            <p:fltVal val="1"/>
                                          </p:val>
                                        </p:tav>
                                      </p:tavLst>
                                    </p:anim>
                                    <p:animScale>
                                      <p:cBhvr>
                                        <p:cTn id="337" dur="26">
                                          <p:stCondLst>
                                            <p:cond delay="650"/>
                                          </p:stCondLst>
                                        </p:cTn>
                                        <p:tgtEl>
                                          <p:spTgt spid="33"/>
                                        </p:tgtEl>
                                      </p:cBhvr>
                                      <p:to x="100000" y="60000"/>
                                    </p:animScale>
                                    <p:animScale>
                                      <p:cBhvr>
                                        <p:cTn id="338" dur="166" decel="50000">
                                          <p:stCondLst>
                                            <p:cond delay="676"/>
                                          </p:stCondLst>
                                        </p:cTn>
                                        <p:tgtEl>
                                          <p:spTgt spid="33"/>
                                        </p:tgtEl>
                                      </p:cBhvr>
                                      <p:to x="100000" y="100000"/>
                                    </p:animScale>
                                    <p:animScale>
                                      <p:cBhvr>
                                        <p:cTn id="339" dur="26">
                                          <p:stCondLst>
                                            <p:cond delay="1312"/>
                                          </p:stCondLst>
                                        </p:cTn>
                                        <p:tgtEl>
                                          <p:spTgt spid="33"/>
                                        </p:tgtEl>
                                      </p:cBhvr>
                                      <p:to x="100000" y="80000"/>
                                    </p:animScale>
                                    <p:animScale>
                                      <p:cBhvr>
                                        <p:cTn id="340" dur="166" decel="50000">
                                          <p:stCondLst>
                                            <p:cond delay="1338"/>
                                          </p:stCondLst>
                                        </p:cTn>
                                        <p:tgtEl>
                                          <p:spTgt spid="33"/>
                                        </p:tgtEl>
                                      </p:cBhvr>
                                      <p:to x="100000" y="100000"/>
                                    </p:animScale>
                                    <p:animScale>
                                      <p:cBhvr>
                                        <p:cTn id="341" dur="26">
                                          <p:stCondLst>
                                            <p:cond delay="1642"/>
                                          </p:stCondLst>
                                        </p:cTn>
                                        <p:tgtEl>
                                          <p:spTgt spid="33"/>
                                        </p:tgtEl>
                                      </p:cBhvr>
                                      <p:to x="100000" y="90000"/>
                                    </p:animScale>
                                    <p:animScale>
                                      <p:cBhvr>
                                        <p:cTn id="342" dur="166" decel="50000">
                                          <p:stCondLst>
                                            <p:cond delay="1668"/>
                                          </p:stCondLst>
                                        </p:cTn>
                                        <p:tgtEl>
                                          <p:spTgt spid="33"/>
                                        </p:tgtEl>
                                      </p:cBhvr>
                                      <p:to x="100000" y="100000"/>
                                    </p:animScale>
                                    <p:animScale>
                                      <p:cBhvr>
                                        <p:cTn id="343" dur="26">
                                          <p:stCondLst>
                                            <p:cond delay="1808"/>
                                          </p:stCondLst>
                                        </p:cTn>
                                        <p:tgtEl>
                                          <p:spTgt spid="33"/>
                                        </p:tgtEl>
                                      </p:cBhvr>
                                      <p:to x="100000" y="95000"/>
                                    </p:animScale>
                                    <p:animScale>
                                      <p:cBhvr>
                                        <p:cTn id="344" dur="166" decel="50000">
                                          <p:stCondLst>
                                            <p:cond delay="1834"/>
                                          </p:stCondLst>
                                        </p:cTn>
                                        <p:tgtEl>
                                          <p:spTgt spid="33"/>
                                        </p:tgtEl>
                                      </p:cBhvr>
                                      <p:to x="100000" y="100000"/>
                                    </p:animScale>
                                  </p:childTnLst>
                                </p:cTn>
                              </p:par>
                              <p:par>
                                <p:cTn id="345" presetID="26" presetClass="entr" presetSubtype="0" fill="hold" grpId="0" nodeType="withEffect">
                                  <p:stCondLst>
                                    <p:cond delay="0"/>
                                  </p:stCondLst>
                                  <p:childTnLst>
                                    <p:set>
                                      <p:cBhvr>
                                        <p:cTn id="346" dur="1" fill="hold">
                                          <p:stCondLst>
                                            <p:cond delay="0"/>
                                          </p:stCondLst>
                                        </p:cTn>
                                        <p:tgtEl>
                                          <p:spTgt spid="34"/>
                                        </p:tgtEl>
                                        <p:attrNameLst>
                                          <p:attrName>style.visibility</p:attrName>
                                        </p:attrNameLst>
                                      </p:cBhvr>
                                      <p:to>
                                        <p:strVal val="visible"/>
                                      </p:to>
                                    </p:set>
                                    <p:animEffect transition="in" filter="wipe(down)">
                                      <p:cBhvr>
                                        <p:cTn id="347" dur="580">
                                          <p:stCondLst>
                                            <p:cond delay="0"/>
                                          </p:stCondLst>
                                        </p:cTn>
                                        <p:tgtEl>
                                          <p:spTgt spid="34"/>
                                        </p:tgtEl>
                                      </p:cBhvr>
                                    </p:animEffect>
                                    <p:anim calcmode="lin" valueType="num">
                                      <p:cBhvr>
                                        <p:cTn id="348" dur="1822" tmFilter="0,0; 0.14,0.36; 0.43,0.73; 0.71,0.91; 1.0,1.0">
                                          <p:stCondLst>
                                            <p:cond delay="0"/>
                                          </p:stCondLst>
                                        </p:cTn>
                                        <p:tgtEl>
                                          <p:spTgt spid="34"/>
                                        </p:tgtEl>
                                        <p:attrNameLst>
                                          <p:attrName>ppt_x</p:attrName>
                                        </p:attrNameLst>
                                      </p:cBhvr>
                                      <p:tavLst>
                                        <p:tav tm="0">
                                          <p:val>
                                            <p:strVal val="#ppt_x-0.25"/>
                                          </p:val>
                                        </p:tav>
                                        <p:tav tm="100000">
                                          <p:val>
                                            <p:strVal val="#ppt_x"/>
                                          </p:val>
                                        </p:tav>
                                      </p:tavLst>
                                    </p:anim>
                                    <p:anim calcmode="lin" valueType="num">
                                      <p:cBhvr>
                                        <p:cTn id="349" dur="664" tmFilter="0.0,0.0; 0.25,0.07; 0.50,0.2; 0.75,0.467; 1.0,1.0">
                                          <p:stCondLst>
                                            <p:cond delay="0"/>
                                          </p:stCondLst>
                                        </p:cTn>
                                        <p:tgtEl>
                                          <p:spTgt spid="34"/>
                                        </p:tgtEl>
                                        <p:attrNameLst>
                                          <p:attrName>ppt_y</p:attrName>
                                        </p:attrNameLst>
                                      </p:cBhvr>
                                      <p:tavLst>
                                        <p:tav tm="0" fmla="#ppt_y-sin(pi*$)/3">
                                          <p:val>
                                            <p:fltVal val="0.5"/>
                                          </p:val>
                                        </p:tav>
                                        <p:tav tm="100000">
                                          <p:val>
                                            <p:fltVal val="1"/>
                                          </p:val>
                                        </p:tav>
                                      </p:tavLst>
                                    </p:anim>
                                    <p:anim calcmode="lin" valueType="num">
                                      <p:cBhvr>
                                        <p:cTn id="350" dur="664" tmFilter="0, 0; 0.125,0.2665; 0.25,0.4; 0.375,0.465; 0.5,0.5;  0.625,0.535; 0.75,0.6; 0.875,0.7335; 1,1">
                                          <p:stCondLst>
                                            <p:cond delay="664"/>
                                          </p:stCondLst>
                                        </p:cTn>
                                        <p:tgtEl>
                                          <p:spTgt spid="34"/>
                                        </p:tgtEl>
                                        <p:attrNameLst>
                                          <p:attrName>ppt_y</p:attrName>
                                        </p:attrNameLst>
                                      </p:cBhvr>
                                      <p:tavLst>
                                        <p:tav tm="0" fmla="#ppt_y-sin(pi*$)/9">
                                          <p:val>
                                            <p:fltVal val="0"/>
                                          </p:val>
                                        </p:tav>
                                        <p:tav tm="100000">
                                          <p:val>
                                            <p:fltVal val="1"/>
                                          </p:val>
                                        </p:tav>
                                      </p:tavLst>
                                    </p:anim>
                                    <p:anim calcmode="lin" valueType="num">
                                      <p:cBhvr>
                                        <p:cTn id="351" dur="332" tmFilter="0, 0; 0.125,0.2665; 0.25,0.4; 0.375,0.465; 0.5,0.5;  0.625,0.535; 0.75,0.6; 0.875,0.7335; 1,1">
                                          <p:stCondLst>
                                            <p:cond delay="1324"/>
                                          </p:stCondLst>
                                        </p:cTn>
                                        <p:tgtEl>
                                          <p:spTgt spid="34"/>
                                        </p:tgtEl>
                                        <p:attrNameLst>
                                          <p:attrName>ppt_y</p:attrName>
                                        </p:attrNameLst>
                                      </p:cBhvr>
                                      <p:tavLst>
                                        <p:tav tm="0" fmla="#ppt_y-sin(pi*$)/27">
                                          <p:val>
                                            <p:fltVal val="0"/>
                                          </p:val>
                                        </p:tav>
                                        <p:tav tm="100000">
                                          <p:val>
                                            <p:fltVal val="1"/>
                                          </p:val>
                                        </p:tav>
                                      </p:tavLst>
                                    </p:anim>
                                    <p:anim calcmode="lin" valueType="num">
                                      <p:cBhvr>
                                        <p:cTn id="352" dur="164" tmFilter="0, 0; 0.125,0.2665; 0.25,0.4; 0.375,0.465; 0.5,0.5;  0.625,0.535; 0.75,0.6; 0.875,0.7335; 1,1">
                                          <p:stCondLst>
                                            <p:cond delay="1656"/>
                                          </p:stCondLst>
                                        </p:cTn>
                                        <p:tgtEl>
                                          <p:spTgt spid="34"/>
                                        </p:tgtEl>
                                        <p:attrNameLst>
                                          <p:attrName>ppt_y</p:attrName>
                                        </p:attrNameLst>
                                      </p:cBhvr>
                                      <p:tavLst>
                                        <p:tav tm="0" fmla="#ppt_y-sin(pi*$)/81">
                                          <p:val>
                                            <p:fltVal val="0"/>
                                          </p:val>
                                        </p:tav>
                                        <p:tav tm="100000">
                                          <p:val>
                                            <p:fltVal val="1"/>
                                          </p:val>
                                        </p:tav>
                                      </p:tavLst>
                                    </p:anim>
                                    <p:animScale>
                                      <p:cBhvr>
                                        <p:cTn id="353" dur="26">
                                          <p:stCondLst>
                                            <p:cond delay="650"/>
                                          </p:stCondLst>
                                        </p:cTn>
                                        <p:tgtEl>
                                          <p:spTgt spid="34"/>
                                        </p:tgtEl>
                                      </p:cBhvr>
                                      <p:to x="100000" y="60000"/>
                                    </p:animScale>
                                    <p:animScale>
                                      <p:cBhvr>
                                        <p:cTn id="354" dur="166" decel="50000">
                                          <p:stCondLst>
                                            <p:cond delay="676"/>
                                          </p:stCondLst>
                                        </p:cTn>
                                        <p:tgtEl>
                                          <p:spTgt spid="34"/>
                                        </p:tgtEl>
                                      </p:cBhvr>
                                      <p:to x="100000" y="100000"/>
                                    </p:animScale>
                                    <p:animScale>
                                      <p:cBhvr>
                                        <p:cTn id="355" dur="26">
                                          <p:stCondLst>
                                            <p:cond delay="1312"/>
                                          </p:stCondLst>
                                        </p:cTn>
                                        <p:tgtEl>
                                          <p:spTgt spid="34"/>
                                        </p:tgtEl>
                                      </p:cBhvr>
                                      <p:to x="100000" y="80000"/>
                                    </p:animScale>
                                    <p:animScale>
                                      <p:cBhvr>
                                        <p:cTn id="356" dur="166" decel="50000">
                                          <p:stCondLst>
                                            <p:cond delay="1338"/>
                                          </p:stCondLst>
                                        </p:cTn>
                                        <p:tgtEl>
                                          <p:spTgt spid="34"/>
                                        </p:tgtEl>
                                      </p:cBhvr>
                                      <p:to x="100000" y="100000"/>
                                    </p:animScale>
                                    <p:animScale>
                                      <p:cBhvr>
                                        <p:cTn id="357" dur="26">
                                          <p:stCondLst>
                                            <p:cond delay="1642"/>
                                          </p:stCondLst>
                                        </p:cTn>
                                        <p:tgtEl>
                                          <p:spTgt spid="34"/>
                                        </p:tgtEl>
                                      </p:cBhvr>
                                      <p:to x="100000" y="90000"/>
                                    </p:animScale>
                                    <p:animScale>
                                      <p:cBhvr>
                                        <p:cTn id="358" dur="166" decel="50000">
                                          <p:stCondLst>
                                            <p:cond delay="1668"/>
                                          </p:stCondLst>
                                        </p:cTn>
                                        <p:tgtEl>
                                          <p:spTgt spid="34"/>
                                        </p:tgtEl>
                                      </p:cBhvr>
                                      <p:to x="100000" y="100000"/>
                                    </p:animScale>
                                    <p:animScale>
                                      <p:cBhvr>
                                        <p:cTn id="359" dur="26">
                                          <p:stCondLst>
                                            <p:cond delay="1808"/>
                                          </p:stCondLst>
                                        </p:cTn>
                                        <p:tgtEl>
                                          <p:spTgt spid="34"/>
                                        </p:tgtEl>
                                      </p:cBhvr>
                                      <p:to x="100000" y="95000"/>
                                    </p:animScale>
                                    <p:animScale>
                                      <p:cBhvr>
                                        <p:cTn id="360" dur="166" decel="50000">
                                          <p:stCondLst>
                                            <p:cond delay="1834"/>
                                          </p:stCondLst>
                                        </p:cTn>
                                        <p:tgtEl>
                                          <p:spTgt spid="34"/>
                                        </p:tgtEl>
                                      </p:cBhvr>
                                      <p:to x="100000" y="100000"/>
                                    </p:animScale>
                                  </p:childTnLst>
                                </p:cTn>
                              </p:par>
                              <p:par>
                                <p:cTn id="361" presetID="26" presetClass="entr" presetSubtype="0" fill="hold" grpId="0" nodeType="withEffect">
                                  <p:stCondLst>
                                    <p:cond delay="0"/>
                                  </p:stCondLst>
                                  <p:childTnLst>
                                    <p:set>
                                      <p:cBhvr>
                                        <p:cTn id="362" dur="1" fill="hold">
                                          <p:stCondLst>
                                            <p:cond delay="0"/>
                                          </p:stCondLst>
                                        </p:cTn>
                                        <p:tgtEl>
                                          <p:spTgt spid="35"/>
                                        </p:tgtEl>
                                        <p:attrNameLst>
                                          <p:attrName>style.visibility</p:attrName>
                                        </p:attrNameLst>
                                      </p:cBhvr>
                                      <p:to>
                                        <p:strVal val="visible"/>
                                      </p:to>
                                    </p:set>
                                    <p:animEffect transition="in" filter="wipe(down)">
                                      <p:cBhvr>
                                        <p:cTn id="363" dur="580">
                                          <p:stCondLst>
                                            <p:cond delay="0"/>
                                          </p:stCondLst>
                                        </p:cTn>
                                        <p:tgtEl>
                                          <p:spTgt spid="35"/>
                                        </p:tgtEl>
                                      </p:cBhvr>
                                    </p:animEffect>
                                    <p:anim calcmode="lin" valueType="num">
                                      <p:cBhvr>
                                        <p:cTn id="364" dur="1822" tmFilter="0,0; 0.14,0.36; 0.43,0.73; 0.71,0.91; 1.0,1.0">
                                          <p:stCondLst>
                                            <p:cond delay="0"/>
                                          </p:stCondLst>
                                        </p:cTn>
                                        <p:tgtEl>
                                          <p:spTgt spid="35"/>
                                        </p:tgtEl>
                                        <p:attrNameLst>
                                          <p:attrName>ppt_x</p:attrName>
                                        </p:attrNameLst>
                                      </p:cBhvr>
                                      <p:tavLst>
                                        <p:tav tm="0">
                                          <p:val>
                                            <p:strVal val="#ppt_x-0.25"/>
                                          </p:val>
                                        </p:tav>
                                        <p:tav tm="100000">
                                          <p:val>
                                            <p:strVal val="#ppt_x"/>
                                          </p:val>
                                        </p:tav>
                                      </p:tavLst>
                                    </p:anim>
                                    <p:anim calcmode="lin" valueType="num">
                                      <p:cBhvr>
                                        <p:cTn id="365" dur="664" tmFilter="0.0,0.0; 0.25,0.07; 0.50,0.2; 0.75,0.467; 1.0,1.0">
                                          <p:stCondLst>
                                            <p:cond delay="0"/>
                                          </p:stCondLst>
                                        </p:cTn>
                                        <p:tgtEl>
                                          <p:spTgt spid="35"/>
                                        </p:tgtEl>
                                        <p:attrNameLst>
                                          <p:attrName>ppt_y</p:attrName>
                                        </p:attrNameLst>
                                      </p:cBhvr>
                                      <p:tavLst>
                                        <p:tav tm="0" fmla="#ppt_y-sin(pi*$)/3">
                                          <p:val>
                                            <p:fltVal val="0.5"/>
                                          </p:val>
                                        </p:tav>
                                        <p:tav tm="100000">
                                          <p:val>
                                            <p:fltVal val="1"/>
                                          </p:val>
                                        </p:tav>
                                      </p:tavLst>
                                    </p:anim>
                                    <p:anim calcmode="lin" valueType="num">
                                      <p:cBhvr>
                                        <p:cTn id="366" dur="664" tmFilter="0, 0; 0.125,0.2665; 0.25,0.4; 0.375,0.465; 0.5,0.5;  0.625,0.535; 0.75,0.6; 0.875,0.7335; 1,1">
                                          <p:stCondLst>
                                            <p:cond delay="664"/>
                                          </p:stCondLst>
                                        </p:cTn>
                                        <p:tgtEl>
                                          <p:spTgt spid="35"/>
                                        </p:tgtEl>
                                        <p:attrNameLst>
                                          <p:attrName>ppt_y</p:attrName>
                                        </p:attrNameLst>
                                      </p:cBhvr>
                                      <p:tavLst>
                                        <p:tav tm="0" fmla="#ppt_y-sin(pi*$)/9">
                                          <p:val>
                                            <p:fltVal val="0"/>
                                          </p:val>
                                        </p:tav>
                                        <p:tav tm="100000">
                                          <p:val>
                                            <p:fltVal val="1"/>
                                          </p:val>
                                        </p:tav>
                                      </p:tavLst>
                                    </p:anim>
                                    <p:anim calcmode="lin" valueType="num">
                                      <p:cBhvr>
                                        <p:cTn id="367" dur="332" tmFilter="0, 0; 0.125,0.2665; 0.25,0.4; 0.375,0.465; 0.5,0.5;  0.625,0.535; 0.75,0.6; 0.875,0.7335; 1,1">
                                          <p:stCondLst>
                                            <p:cond delay="1324"/>
                                          </p:stCondLst>
                                        </p:cTn>
                                        <p:tgtEl>
                                          <p:spTgt spid="35"/>
                                        </p:tgtEl>
                                        <p:attrNameLst>
                                          <p:attrName>ppt_y</p:attrName>
                                        </p:attrNameLst>
                                      </p:cBhvr>
                                      <p:tavLst>
                                        <p:tav tm="0" fmla="#ppt_y-sin(pi*$)/27">
                                          <p:val>
                                            <p:fltVal val="0"/>
                                          </p:val>
                                        </p:tav>
                                        <p:tav tm="100000">
                                          <p:val>
                                            <p:fltVal val="1"/>
                                          </p:val>
                                        </p:tav>
                                      </p:tavLst>
                                    </p:anim>
                                    <p:anim calcmode="lin" valueType="num">
                                      <p:cBhvr>
                                        <p:cTn id="368" dur="164" tmFilter="0, 0; 0.125,0.2665; 0.25,0.4; 0.375,0.465; 0.5,0.5;  0.625,0.535; 0.75,0.6; 0.875,0.7335; 1,1">
                                          <p:stCondLst>
                                            <p:cond delay="1656"/>
                                          </p:stCondLst>
                                        </p:cTn>
                                        <p:tgtEl>
                                          <p:spTgt spid="35"/>
                                        </p:tgtEl>
                                        <p:attrNameLst>
                                          <p:attrName>ppt_y</p:attrName>
                                        </p:attrNameLst>
                                      </p:cBhvr>
                                      <p:tavLst>
                                        <p:tav tm="0" fmla="#ppt_y-sin(pi*$)/81">
                                          <p:val>
                                            <p:fltVal val="0"/>
                                          </p:val>
                                        </p:tav>
                                        <p:tav tm="100000">
                                          <p:val>
                                            <p:fltVal val="1"/>
                                          </p:val>
                                        </p:tav>
                                      </p:tavLst>
                                    </p:anim>
                                    <p:animScale>
                                      <p:cBhvr>
                                        <p:cTn id="369" dur="26">
                                          <p:stCondLst>
                                            <p:cond delay="650"/>
                                          </p:stCondLst>
                                        </p:cTn>
                                        <p:tgtEl>
                                          <p:spTgt spid="35"/>
                                        </p:tgtEl>
                                      </p:cBhvr>
                                      <p:to x="100000" y="60000"/>
                                    </p:animScale>
                                    <p:animScale>
                                      <p:cBhvr>
                                        <p:cTn id="370" dur="166" decel="50000">
                                          <p:stCondLst>
                                            <p:cond delay="676"/>
                                          </p:stCondLst>
                                        </p:cTn>
                                        <p:tgtEl>
                                          <p:spTgt spid="35"/>
                                        </p:tgtEl>
                                      </p:cBhvr>
                                      <p:to x="100000" y="100000"/>
                                    </p:animScale>
                                    <p:animScale>
                                      <p:cBhvr>
                                        <p:cTn id="371" dur="26">
                                          <p:stCondLst>
                                            <p:cond delay="1312"/>
                                          </p:stCondLst>
                                        </p:cTn>
                                        <p:tgtEl>
                                          <p:spTgt spid="35"/>
                                        </p:tgtEl>
                                      </p:cBhvr>
                                      <p:to x="100000" y="80000"/>
                                    </p:animScale>
                                    <p:animScale>
                                      <p:cBhvr>
                                        <p:cTn id="372" dur="166" decel="50000">
                                          <p:stCondLst>
                                            <p:cond delay="1338"/>
                                          </p:stCondLst>
                                        </p:cTn>
                                        <p:tgtEl>
                                          <p:spTgt spid="35"/>
                                        </p:tgtEl>
                                      </p:cBhvr>
                                      <p:to x="100000" y="100000"/>
                                    </p:animScale>
                                    <p:animScale>
                                      <p:cBhvr>
                                        <p:cTn id="373" dur="26">
                                          <p:stCondLst>
                                            <p:cond delay="1642"/>
                                          </p:stCondLst>
                                        </p:cTn>
                                        <p:tgtEl>
                                          <p:spTgt spid="35"/>
                                        </p:tgtEl>
                                      </p:cBhvr>
                                      <p:to x="100000" y="90000"/>
                                    </p:animScale>
                                    <p:animScale>
                                      <p:cBhvr>
                                        <p:cTn id="374" dur="166" decel="50000">
                                          <p:stCondLst>
                                            <p:cond delay="1668"/>
                                          </p:stCondLst>
                                        </p:cTn>
                                        <p:tgtEl>
                                          <p:spTgt spid="35"/>
                                        </p:tgtEl>
                                      </p:cBhvr>
                                      <p:to x="100000" y="100000"/>
                                    </p:animScale>
                                    <p:animScale>
                                      <p:cBhvr>
                                        <p:cTn id="375" dur="26">
                                          <p:stCondLst>
                                            <p:cond delay="1808"/>
                                          </p:stCondLst>
                                        </p:cTn>
                                        <p:tgtEl>
                                          <p:spTgt spid="35"/>
                                        </p:tgtEl>
                                      </p:cBhvr>
                                      <p:to x="100000" y="95000"/>
                                    </p:animScale>
                                    <p:animScale>
                                      <p:cBhvr>
                                        <p:cTn id="376" dur="166" decel="50000">
                                          <p:stCondLst>
                                            <p:cond delay="1834"/>
                                          </p:stCondLst>
                                        </p:cTn>
                                        <p:tgtEl>
                                          <p:spTgt spid="35"/>
                                        </p:tgtEl>
                                      </p:cBhvr>
                                      <p:to x="100000" y="100000"/>
                                    </p:animScale>
                                  </p:childTnLst>
                                </p:cTn>
                              </p:par>
                              <p:par>
                                <p:cTn id="377" presetID="26" presetClass="entr" presetSubtype="0" fill="hold" grpId="0" nodeType="withEffect">
                                  <p:stCondLst>
                                    <p:cond delay="0"/>
                                  </p:stCondLst>
                                  <p:childTnLst>
                                    <p:set>
                                      <p:cBhvr>
                                        <p:cTn id="378" dur="1" fill="hold">
                                          <p:stCondLst>
                                            <p:cond delay="0"/>
                                          </p:stCondLst>
                                        </p:cTn>
                                        <p:tgtEl>
                                          <p:spTgt spid="36"/>
                                        </p:tgtEl>
                                        <p:attrNameLst>
                                          <p:attrName>style.visibility</p:attrName>
                                        </p:attrNameLst>
                                      </p:cBhvr>
                                      <p:to>
                                        <p:strVal val="visible"/>
                                      </p:to>
                                    </p:set>
                                    <p:animEffect transition="in" filter="wipe(down)">
                                      <p:cBhvr>
                                        <p:cTn id="379" dur="580">
                                          <p:stCondLst>
                                            <p:cond delay="0"/>
                                          </p:stCondLst>
                                        </p:cTn>
                                        <p:tgtEl>
                                          <p:spTgt spid="36"/>
                                        </p:tgtEl>
                                      </p:cBhvr>
                                    </p:animEffect>
                                    <p:anim calcmode="lin" valueType="num">
                                      <p:cBhvr>
                                        <p:cTn id="380" dur="1822" tmFilter="0,0; 0.14,0.36; 0.43,0.73; 0.71,0.91; 1.0,1.0">
                                          <p:stCondLst>
                                            <p:cond delay="0"/>
                                          </p:stCondLst>
                                        </p:cTn>
                                        <p:tgtEl>
                                          <p:spTgt spid="36"/>
                                        </p:tgtEl>
                                        <p:attrNameLst>
                                          <p:attrName>ppt_x</p:attrName>
                                        </p:attrNameLst>
                                      </p:cBhvr>
                                      <p:tavLst>
                                        <p:tav tm="0">
                                          <p:val>
                                            <p:strVal val="#ppt_x-0.25"/>
                                          </p:val>
                                        </p:tav>
                                        <p:tav tm="100000">
                                          <p:val>
                                            <p:strVal val="#ppt_x"/>
                                          </p:val>
                                        </p:tav>
                                      </p:tavLst>
                                    </p:anim>
                                    <p:anim calcmode="lin" valueType="num">
                                      <p:cBhvr>
                                        <p:cTn id="381" dur="664" tmFilter="0.0,0.0; 0.25,0.07; 0.50,0.2; 0.75,0.467; 1.0,1.0">
                                          <p:stCondLst>
                                            <p:cond delay="0"/>
                                          </p:stCondLst>
                                        </p:cTn>
                                        <p:tgtEl>
                                          <p:spTgt spid="36"/>
                                        </p:tgtEl>
                                        <p:attrNameLst>
                                          <p:attrName>ppt_y</p:attrName>
                                        </p:attrNameLst>
                                      </p:cBhvr>
                                      <p:tavLst>
                                        <p:tav tm="0" fmla="#ppt_y-sin(pi*$)/3">
                                          <p:val>
                                            <p:fltVal val="0.5"/>
                                          </p:val>
                                        </p:tav>
                                        <p:tav tm="100000">
                                          <p:val>
                                            <p:fltVal val="1"/>
                                          </p:val>
                                        </p:tav>
                                      </p:tavLst>
                                    </p:anim>
                                    <p:anim calcmode="lin" valueType="num">
                                      <p:cBhvr>
                                        <p:cTn id="382" dur="664" tmFilter="0, 0; 0.125,0.2665; 0.25,0.4; 0.375,0.465; 0.5,0.5;  0.625,0.535; 0.75,0.6; 0.875,0.7335; 1,1">
                                          <p:stCondLst>
                                            <p:cond delay="664"/>
                                          </p:stCondLst>
                                        </p:cTn>
                                        <p:tgtEl>
                                          <p:spTgt spid="36"/>
                                        </p:tgtEl>
                                        <p:attrNameLst>
                                          <p:attrName>ppt_y</p:attrName>
                                        </p:attrNameLst>
                                      </p:cBhvr>
                                      <p:tavLst>
                                        <p:tav tm="0" fmla="#ppt_y-sin(pi*$)/9">
                                          <p:val>
                                            <p:fltVal val="0"/>
                                          </p:val>
                                        </p:tav>
                                        <p:tav tm="100000">
                                          <p:val>
                                            <p:fltVal val="1"/>
                                          </p:val>
                                        </p:tav>
                                      </p:tavLst>
                                    </p:anim>
                                    <p:anim calcmode="lin" valueType="num">
                                      <p:cBhvr>
                                        <p:cTn id="383" dur="332" tmFilter="0, 0; 0.125,0.2665; 0.25,0.4; 0.375,0.465; 0.5,0.5;  0.625,0.535; 0.75,0.6; 0.875,0.7335; 1,1">
                                          <p:stCondLst>
                                            <p:cond delay="1324"/>
                                          </p:stCondLst>
                                        </p:cTn>
                                        <p:tgtEl>
                                          <p:spTgt spid="36"/>
                                        </p:tgtEl>
                                        <p:attrNameLst>
                                          <p:attrName>ppt_y</p:attrName>
                                        </p:attrNameLst>
                                      </p:cBhvr>
                                      <p:tavLst>
                                        <p:tav tm="0" fmla="#ppt_y-sin(pi*$)/27">
                                          <p:val>
                                            <p:fltVal val="0"/>
                                          </p:val>
                                        </p:tav>
                                        <p:tav tm="100000">
                                          <p:val>
                                            <p:fltVal val="1"/>
                                          </p:val>
                                        </p:tav>
                                      </p:tavLst>
                                    </p:anim>
                                    <p:anim calcmode="lin" valueType="num">
                                      <p:cBhvr>
                                        <p:cTn id="384" dur="164" tmFilter="0, 0; 0.125,0.2665; 0.25,0.4; 0.375,0.465; 0.5,0.5;  0.625,0.535; 0.75,0.6; 0.875,0.7335; 1,1">
                                          <p:stCondLst>
                                            <p:cond delay="1656"/>
                                          </p:stCondLst>
                                        </p:cTn>
                                        <p:tgtEl>
                                          <p:spTgt spid="36"/>
                                        </p:tgtEl>
                                        <p:attrNameLst>
                                          <p:attrName>ppt_y</p:attrName>
                                        </p:attrNameLst>
                                      </p:cBhvr>
                                      <p:tavLst>
                                        <p:tav tm="0" fmla="#ppt_y-sin(pi*$)/81">
                                          <p:val>
                                            <p:fltVal val="0"/>
                                          </p:val>
                                        </p:tav>
                                        <p:tav tm="100000">
                                          <p:val>
                                            <p:fltVal val="1"/>
                                          </p:val>
                                        </p:tav>
                                      </p:tavLst>
                                    </p:anim>
                                    <p:animScale>
                                      <p:cBhvr>
                                        <p:cTn id="385" dur="26">
                                          <p:stCondLst>
                                            <p:cond delay="650"/>
                                          </p:stCondLst>
                                        </p:cTn>
                                        <p:tgtEl>
                                          <p:spTgt spid="36"/>
                                        </p:tgtEl>
                                      </p:cBhvr>
                                      <p:to x="100000" y="60000"/>
                                    </p:animScale>
                                    <p:animScale>
                                      <p:cBhvr>
                                        <p:cTn id="386" dur="166" decel="50000">
                                          <p:stCondLst>
                                            <p:cond delay="676"/>
                                          </p:stCondLst>
                                        </p:cTn>
                                        <p:tgtEl>
                                          <p:spTgt spid="36"/>
                                        </p:tgtEl>
                                      </p:cBhvr>
                                      <p:to x="100000" y="100000"/>
                                    </p:animScale>
                                    <p:animScale>
                                      <p:cBhvr>
                                        <p:cTn id="387" dur="26">
                                          <p:stCondLst>
                                            <p:cond delay="1312"/>
                                          </p:stCondLst>
                                        </p:cTn>
                                        <p:tgtEl>
                                          <p:spTgt spid="36"/>
                                        </p:tgtEl>
                                      </p:cBhvr>
                                      <p:to x="100000" y="80000"/>
                                    </p:animScale>
                                    <p:animScale>
                                      <p:cBhvr>
                                        <p:cTn id="388" dur="166" decel="50000">
                                          <p:stCondLst>
                                            <p:cond delay="1338"/>
                                          </p:stCondLst>
                                        </p:cTn>
                                        <p:tgtEl>
                                          <p:spTgt spid="36"/>
                                        </p:tgtEl>
                                      </p:cBhvr>
                                      <p:to x="100000" y="100000"/>
                                    </p:animScale>
                                    <p:animScale>
                                      <p:cBhvr>
                                        <p:cTn id="389" dur="26">
                                          <p:stCondLst>
                                            <p:cond delay="1642"/>
                                          </p:stCondLst>
                                        </p:cTn>
                                        <p:tgtEl>
                                          <p:spTgt spid="36"/>
                                        </p:tgtEl>
                                      </p:cBhvr>
                                      <p:to x="100000" y="90000"/>
                                    </p:animScale>
                                    <p:animScale>
                                      <p:cBhvr>
                                        <p:cTn id="390" dur="166" decel="50000">
                                          <p:stCondLst>
                                            <p:cond delay="1668"/>
                                          </p:stCondLst>
                                        </p:cTn>
                                        <p:tgtEl>
                                          <p:spTgt spid="36"/>
                                        </p:tgtEl>
                                      </p:cBhvr>
                                      <p:to x="100000" y="100000"/>
                                    </p:animScale>
                                    <p:animScale>
                                      <p:cBhvr>
                                        <p:cTn id="391" dur="26">
                                          <p:stCondLst>
                                            <p:cond delay="1808"/>
                                          </p:stCondLst>
                                        </p:cTn>
                                        <p:tgtEl>
                                          <p:spTgt spid="36"/>
                                        </p:tgtEl>
                                      </p:cBhvr>
                                      <p:to x="100000" y="95000"/>
                                    </p:animScale>
                                    <p:animScale>
                                      <p:cBhvr>
                                        <p:cTn id="392" dur="166" decel="50000">
                                          <p:stCondLst>
                                            <p:cond delay="1834"/>
                                          </p:stCondLst>
                                        </p:cTn>
                                        <p:tgtEl>
                                          <p:spTgt spid="36"/>
                                        </p:tgtEl>
                                      </p:cBhvr>
                                      <p:to x="100000" y="100000"/>
                                    </p:animScale>
                                  </p:childTnLst>
                                </p:cTn>
                              </p:par>
                              <p:par>
                                <p:cTn id="393" presetID="26" presetClass="entr" presetSubtype="0" fill="hold" grpId="0" nodeType="withEffect">
                                  <p:stCondLst>
                                    <p:cond delay="0"/>
                                  </p:stCondLst>
                                  <p:childTnLst>
                                    <p:set>
                                      <p:cBhvr>
                                        <p:cTn id="394" dur="1" fill="hold">
                                          <p:stCondLst>
                                            <p:cond delay="0"/>
                                          </p:stCondLst>
                                        </p:cTn>
                                        <p:tgtEl>
                                          <p:spTgt spid="37"/>
                                        </p:tgtEl>
                                        <p:attrNameLst>
                                          <p:attrName>style.visibility</p:attrName>
                                        </p:attrNameLst>
                                      </p:cBhvr>
                                      <p:to>
                                        <p:strVal val="visible"/>
                                      </p:to>
                                    </p:set>
                                    <p:animEffect transition="in" filter="wipe(down)">
                                      <p:cBhvr>
                                        <p:cTn id="395" dur="580">
                                          <p:stCondLst>
                                            <p:cond delay="0"/>
                                          </p:stCondLst>
                                        </p:cTn>
                                        <p:tgtEl>
                                          <p:spTgt spid="37"/>
                                        </p:tgtEl>
                                      </p:cBhvr>
                                    </p:animEffect>
                                    <p:anim calcmode="lin" valueType="num">
                                      <p:cBhvr>
                                        <p:cTn id="396" dur="1822" tmFilter="0,0; 0.14,0.36; 0.43,0.73; 0.71,0.91; 1.0,1.0">
                                          <p:stCondLst>
                                            <p:cond delay="0"/>
                                          </p:stCondLst>
                                        </p:cTn>
                                        <p:tgtEl>
                                          <p:spTgt spid="37"/>
                                        </p:tgtEl>
                                        <p:attrNameLst>
                                          <p:attrName>ppt_x</p:attrName>
                                        </p:attrNameLst>
                                      </p:cBhvr>
                                      <p:tavLst>
                                        <p:tav tm="0">
                                          <p:val>
                                            <p:strVal val="#ppt_x-0.25"/>
                                          </p:val>
                                        </p:tav>
                                        <p:tav tm="100000">
                                          <p:val>
                                            <p:strVal val="#ppt_x"/>
                                          </p:val>
                                        </p:tav>
                                      </p:tavLst>
                                    </p:anim>
                                    <p:anim calcmode="lin" valueType="num">
                                      <p:cBhvr>
                                        <p:cTn id="397" dur="664" tmFilter="0.0,0.0; 0.25,0.07; 0.50,0.2; 0.75,0.467; 1.0,1.0">
                                          <p:stCondLst>
                                            <p:cond delay="0"/>
                                          </p:stCondLst>
                                        </p:cTn>
                                        <p:tgtEl>
                                          <p:spTgt spid="37"/>
                                        </p:tgtEl>
                                        <p:attrNameLst>
                                          <p:attrName>ppt_y</p:attrName>
                                        </p:attrNameLst>
                                      </p:cBhvr>
                                      <p:tavLst>
                                        <p:tav tm="0" fmla="#ppt_y-sin(pi*$)/3">
                                          <p:val>
                                            <p:fltVal val="0.5"/>
                                          </p:val>
                                        </p:tav>
                                        <p:tav tm="100000">
                                          <p:val>
                                            <p:fltVal val="1"/>
                                          </p:val>
                                        </p:tav>
                                      </p:tavLst>
                                    </p:anim>
                                    <p:anim calcmode="lin" valueType="num">
                                      <p:cBhvr>
                                        <p:cTn id="398" dur="664" tmFilter="0, 0; 0.125,0.2665; 0.25,0.4; 0.375,0.465; 0.5,0.5;  0.625,0.535; 0.75,0.6; 0.875,0.7335; 1,1">
                                          <p:stCondLst>
                                            <p:cond delay="664"/>
                                          </p:stCondLst>
                                        </p:cTn>
                                        <p:tgtEl>
                                          <p:spTgt spid="37"/>
                                        </p:tgtEl>
                                        <p:attrNameLst>
                                          <p:attrName>ppt_y</p:attrName>
                                        </p:attrNameLst>
                                      </p:cBhvr>
                                      <p:tavLst>
                                        <p:tav tm="0" fmla="#ppt_y-sin(pi*$)/9">
                                          <p:val>
                                            <p:fltVal val="0"/>
                                          </p:val>
                                        </p:tav>
                                        <p:tav tm="100000">
                                          <p:val>
                                            <p:fltVal val="1"/>
                                          </p:val>
                                        </p:tav>
                                      </p:tavLst>
                                    </p:anim>
                                    <p:anim calcmode="lin" valueType="num">
                                      <p:cBhvr>
                                        <p:cTn id="399" dur="332" tmFilter="0, 0; 0.125,0.2665; 0.25,0.4; 0.375,0.465; 0.5,0.5;  0.625,0.535; 0.75,0.6; 0.875,0.7335; 1,1">
                                          <p:stCondLst>
                                            <p:cond delay="1324"/>
                                          </p:stCondLst>
                                        </p:cTn>
                                        <p:tgtEl>
                                          <p:spTgt spid="37"/>
                                        </p:tgtEl>
                                        <p:attrNameLst>
                                          <p:attrName>ppt_y</p:attrName>
                                        </p:attrNameLst>
                                      </p:cBhvr>
                                      <p:tavLst>
                                        <p:tav tm="0" fmla="#ppt_y-sin(pi*$)/27">
                                          <p:val>
                                            <p:fltVal val="0"/>
                                          </p:val>
                                        </p:tav>
                                        <p:tav tm="100000">
                                          <p:val>
                                            <p:fltVal val="1"/>
                                          </p:val>
                                        </p:tav>
                                      </p:tavLst>
                                    </p:anim>
                                    <p:anim calcmode="lin" valueType="num">
                                      <p:cBhvr>
                                        <p:cTn id="400" dur="164" tmFilter="0, 0; 0.125,0.2665; 0.25,0.4; 0.375,0.465; 0.5,0.5;  0.625,0.535; 0.75,0.6; 0.875,0.7335; 1,1">
                                          <p:stCondLst>
                                            <p:cond delay="1656"/>
                                          </p:stCondLst>
                                        </p:cTn>
                                        <p:tgtEl>
                                          <p:spTgt spid="37"/>
                                        </p:tgtEl>
                                        <p:attrNameLst>
                                          <p:attrName>ppt_y</p:attrName>
                                        </p:attrNameLst>
                                      </p:cBhvr>
                                      <p:tavLst>
                                        <p:tav tm="0" fmla="#ppt_y-sin(pi*$)/81">
                                          <p:val>
                                            <p:fltVal val="0"/>
                                          </p:val>
                                        </p:tav>
                                        <p:tav tm="100000">
                                          <p:val>
                                            <p:fltVal val="1"/>
                                          </p:val>
                                        </p:tav>
                                      </p:tavLst>
                                    </p:anim>
                                    <p:animScale>
                                      <p:cBhvr>
                                        <p:cTn id="401" dur="26">
                                          <p:stCondLst>
                                            <p:cond delay="650"/>
                                          </p:stCondLst>
                                        </p:cTn>
                                        <p:tgtEl>
                                          <p:spTgt spid="37"/>
                                        </p:tgtEl>
                                      </p:cBhvr>
                                      <p:to x="100000" y="60000"/>
                                    </p:animScale>
                                    <p:animScale>
                                      <p:cBhvr>
                                        <p:cTn id="402" dur="166" decel="50000">
                                          <p:stCondLst>
                                            <p:cond delay="676"/>
                                          </p:stCondLst>
                                        </p:cTn>
                                        <p:tgtEl>
                                          <p:spTgt spid="37"/>
                                        </p:tgtEl>
                                      </p:cBhvr>
                                      <p:to x="100000" y="100000"/>
                                    </p:animScale>
                                    <p:animScale>
                                      <p:cBhvr>
                                        <p:cTn id="403" dur="26">
                                          <p:stCondLst>
                                            <p:cond delay="1312"/>
                                          </p:stCondLst>
                                        </p:cTn>
                                        <p:tgtEl>
                                          <p:spTgt spid="37"/>
                                        </p:tgtEl>
                                      </p:cBhvr>
                                      <p:to x="100000" y="80000"/>
                                    </p:animScale>
                                    <p:animScale>
                                      <p:cBhvr>
                                        <p:cTn id="404" dur="166" decel="50000">
                                          <p:stCondLst>
                                            <p:cond delay="1338"/>
                                          </p:stCondLst>
                                        </p:cTn>
                                        <p:tgtEl>
                                          <p:spTgt spid="37"/>
                                        </p:tgtEl>
                                      </p:cBhvr>
                                      <p:to x="100000" y="100000"/>
                                    </p:animScale>
                                    <p:animScale>
                                      <p:cBhvr>
                                        <p:cTn id="405" dur="26">
                                          <p:stCondLst>
                                            <p:cond delay="1642"/>
                                          </p:stCondLst>
                                        </p:cTn>
                                        <p:tgtEl>
                                          <p:spTgt spid="37"/>
                                        </p:tgtEl>
                                      </p:cBhvr>
                                      <p:to x="100000" y="90000"/>
                                    </p:animScale>
                                    <p:animScale>
                                      <p:cBhvr>
                                        <p:cTn id="406" dur="166" decel="50000">
                                          <p:stCondLst>
                                            <p:cond delay="1668"/>
                                          </p:stCondLst>
                                        </p:cTn>
                                        <p:tgtEl>
                                          <p:spTgt spid="37"/>
                                        </p:tgtEl>
                                      </p:cBhvr>
                                      <p:to x="100000" y="100000"/>
                                    </p:animScale>
                                    <p:animScale>
                                      <p:cBhvr>
                                        <p:cTn id="407" dur="26">
                                          <p:stCondLst>
                                            <p:cond delay="1808"/>
                                          </p:stCondLst>
                                        </p:cTn>
                                        <p:tgtEl>
                                          <p:spTgt spid="37"/>
                                        </p:tgtEl>
                                      </p:cBhvr>
                                      <p:to x="100000" y="95000"/>
                                    </p:animScale>
                                    <p:animScale>
                                      <p:cBhvr>
                                        <p:cTn id="408" dur="166" decel="50000">
                                          <p:stCondLst>
                                            <p:cond delay="1834"/>
                                          </p:stCondLst>
                                        </p:cTn>
                                        <p:tgtEl>
                                          <p:spTgt spid="3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P spid="13" grpId="0"/>
      <p:bldP spid="14" grpId="0" animBg="1"/>
      <p:bldP spid="15" grpId="0" animBg="1"/>
      <p:bldP spid="16" grpId="0" animBg="1"/>
      <p:bldP spid="18" grpId="0" animBg="1"/>
      <p:bldP spid="19" grpId="0" animBg="1"/>
      <p:bldP spid="20" grpId="0" animBg="1"/>
      <p:bldP spid="21" grpId="0" animBg="1"/>
      <p:bldP spid="23" grpId="0" animBg="1"/>
      <p:bldP spid="24" grpId="0" animBg="1"/>
      <p:bldP spid="25" grpId="0" animBg="1"/>
      <p:bldP spid="26"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319972" y="1484784"/>
            <a:ext cx="2828628" cy="237626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dirty="0"/>
          </a:p>
        </p:txBody>
      </p:sp>
      <p:sp>
        <p:nvSpPr>
          <p:cNvPr id="2" name="Title 1"/>
          <p:cNvSpPr>
            <a:spLocks noGrp="1"/>
          </p:cNvSpPr>
          <p:nvPr>
            <p:ph type="title"/>
          </p:nvPr>
        </p:nvSpPr>
        <p:spPr/>
        <p:txBody>
          <a:bodyPr/>
          <a:lstStyle/>
          <a:p>
            <a:r>
              <a:rPr lang="fr-FR" sz="4200" dirty="0" smtClean="0"/>
              <a:t>INTEGRATION IN NATIONAL ACCOUNTS</a:t>
            </a:r>
            <a:endParaRPr lang="fr-FR" sz="4200" dirty="0"/>
          </a:p>
        </p:txBody>
      </p:sp>
      <p:sp>
        <p:nvSpPr>
          <p:cNvPr id="8" name="Rectangle 7"/>
          <p:cNvSpPr/>
          <p:nvPr/>
        </p:nvSpPr>
        <p:spPr>
          <a:xfrm>
            <a:off x="1115616" y="1484784"/>
            <a:ext cx="3204356" cy="42484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Rectangle 9"/>
          <p:cNvSpPr/>
          <p:nvPr/>
        </p:nvSpPr>
        <p:spPr>
          <a:xfrm>
            <a:off x="4319973" y="3861048"/>
            <a:ext cx="648072" cy="1872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ounded Rectangle 10"/>
          <p:cNvSpPr/>
          <p:nvPr/>
        </p:nvSpPr>
        <p:spPr>
          <a:xfrm>
            <a:off x="1763688" y="1988840"/>
            <a:ext cx="4320480" cy="151216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chemeClr val="tx1"/>
                </a:solidFill>
              </a:rPr>
              <a:t>Mains data for national </a:t>
            </a:r>
            <a:r>
              <a:rPr lang="fr-FR" sz="2400" b="1" dirty="0" err="1" smtClean="0">
                <a:solidFill>
                  <a:schemeClr val="tx1"/>
                </a:solidFill>
              </a:rPr>
              <a:t>accounts</a:t>
            </a:r>
            <a:endParaRPr lang="fr-FR" sz="2400" b="1" dirty="0">
              <a:solidFill>
                <a:schemeClr val="tx1"/>
              </a:solidFill>
            </a:endParaRPr>
          </a:p>
        </p:txBody>
      </p:sp>
      <p:sp>
        <p:nvSpPr>
          <p:cNvPr id="12" name="Rectangle 11"/>
          <p:cNvSpPr/>
          <p:nvPr/>
        </p:nvSpPr>
        <p:spPr>
          <a:xfrm>
            <a:off x="4319973" y="3861048"/>
            <a:ext cx="2844315" cy="1872208"/>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rPr>
              <a:t>Informal </a:t>
            </a:r>
            <a:r>
              <a:rPr lang="fr-FR" b="1" dirty="0" err="1" smtClean="0">
                <a:solidFill>
                  <a:schemeClr val="tx1"/>
                </a:solidFill>
              </a:rPr>
              <a:t>sector</a:t>
            </a:r>
            <a:endParaRPr lang="fr-FR" b="1" dirty="0">
              <a:solidFill>
                <a:schemeClr val="tx1"/>
              </a:solidFill>
            </a:endParaRPr>
          </a:p>
        </p:txBody>
      </p:sp>
    </p:spTree>
    <p:extLst>
      <p:ext uri="{BB962C8B-B14F-4D97-AF65-F5344CB8AC3E}">
        <p14:creationId xmlns:p14="http://schemas.microsoft.com/office/powerpoint/2010/main" val="108749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80">
                                          <p:stCondLst>
                                            <p:cond delay="0"/>
                                          </p:stCondLst>
                                        </p:cTn>
                                        <p:tgtEl>
                                          <p:spTgt spid="12"/>
                                        </p:tgtEl>
                                      </p:cBhvr>
                                    </p:animEffect>
                                    <p:anim calcmode="lin" valueType="num">
                                      <p:cBhvr>
                                        <p:cTn id="8"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3" dur="26">
                                          <p:stCondLst>
                                            <p:cond delay="650"/>
                                          </p:stCondLst>
                                        </p:cTn>
                                        <p:tgtEl>
                                          <p:spTgt spid="12"/>
                                        </p:tgtEl>
                                      </p:cBhvr>
                                      <p:to x="100000" y="60000"/>
                                    </p:animScale>
                                    <p:animScale>
                                      <p:cBhvr>
                                        <p:cTn id="14" dur="166" decel="50000">
                                          <p:stCondLst>
                                            <p:cond delay="676"/>
                                          </p:stCondLst>
                                        </p:cTn>
                                        <p:tgtEl>
                                          <p:spTgt spid="12"/>
                                        </p:tgtEl>
                                      </p:cBhvr>
                                      <p:to x="100000" y="100000"/>
                                    </p:animScale>
                                    <p:animScale>
                                      <p:cBhvr>
                                        <p:cTn id="15" dur="26">
                                          <p:stCondLst>
                                            <p:cond delay="1312"/>
                                          </p:stCondLst>
                                        </p:cTn>
                                        <p:tgtEl>
                                          <p:spTgt spid="12"/>
                                        </p:tgtEl>
                                      </p:cBhvr>
                                      <p:to x="100000" y="80000"/>
                                    </p:animScale>
                                    <p:animScale>
                                      <p:cBhvr>
                                        <p:cTn id="16" dur="166" decel="50000">
                                          <p:stCondLst>
                                            <p:cond delay="1338"/>
                                          </p:stCondLst>
                                        </p:cTn>
                                        <p:tgtEl>
                                          <p:spTgt spid="12"/>
                                        </p:tgtEl>
                                      </p:cBhvr>
                                      <p:to x="100000" y="100000"/>
                                    </p:animScale>
                                    <p:animScale>
                                      <p:cBhvr>
                                        <p:cTn id="17" dur="26">
                                          <p:stCondLst>
                                            <p:cond delay="1642"/>
                                          </p:stCondLst>
                                        </p:cTn>
                                        <p:tgtEl>
                                          <p:spTgt spid="12"/>
                                        </p:tgtEl>
                                      </p:cBhvr>
                                      <p:to x="100000" y="90000"/>
                                    </p:animScale>
                                    <p:animScale>
                                      <p:cBhvr>
                                        <p:cTn id="18" dur="166" decel="50000">
                                          <p:stCondLst>
                                            <p:cond delay="1668"/>
                                          </p:stCondLst>
                                        </p:cTn>
                                        <p:tgtEl>
                                          <p:spTgt spid="12"/>
                                        </p:tgtEl>
                                      </p:cBhvr>
                                      <p:to x="100000" y="100000"/>
                                    </p:animScale>
                                    <p:animScale>
                                      <p:cBhvr>
                                        <p:cTn id="19" dur="26">
                                          <p:stCondLst>
                                            <p:cond delay="1808"/>
                                          </p:stCondLst>
                                        </p:cTn>
                                        <p:tgtEl>
                                          <p:spTgt spid="12"/>
                                        </p:tgtEl>
                                      </p:cBhvr>
                                      <p:to x="100000" y="95000"/>
                                    </p:animScale>
                                    <p:animScale>
                                      <p:cBhvr>
                                        <p:cTn id="20" dur="166" decel="50000">
                                          <p:stCondLst>
                                            <p:cond delay="1834"/>
                                          </p:stCondLst>
                                        </p:cTn>
                                        <p:tgtEl>
                                          <p:spTgt spid="1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4" presetClass="exit" presetSubtype="10" fill="hold" grpId="0" nodeType="clickEffect">
                                  <p:stCondLst>
                                    <p:cond delay="0"/>
                                  </p:stCondLst>
                                  <p:childTnLst>
                                    <p:animEffect transition="out" filter="randombar(horizontal)">
                                      <p:cBhvr>
                                        <p:cTn id="24" dur="500"/>
                                        <p:tgtEl>
                                          <p:spTgt spid="10"/>
                                        </p:tgtEl>
                                      </p:cBhvr>
                                    </p:animEffect>
                                    <p:set>
                                      <p:cBhvr>
                                        <p:cTn id="25"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fr-FR" dirty="0" smtClean="0"/>
              <a:t>INFORMAL SECTOR ACCOUNTS RESULTS</a:t>
            </a:r>
            <a:endParaRPr lang="fr-FR" dirty="0"/>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1520" y="1556792"/>
            <a:ext cx="8640960" cy="4320480"/>
          </a:xfrm>
          <a:prstGeom prst="rect">
            <a:avLst/>
          </a:prstGeom>
          <a:noFill/>
          <a:ln>
            <a:noFill/>
          </a:ln>
        </p:spPr>
      </p:pic>
    </p:spTree>
    <p:extLst>
      <p:ext uri="{BB962C8B-B14F-4D97-AF65-F5344CB8AC3E}">
        <p14:creationId xmlns:p14="http://schemas.microsoft.com/office/powerpoint/2010/main" val="24563596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lumMod val="50000"/>
                    <a:lumOff val="50000"/>
                  </a:schemeClr>
                </a:solidFill>
              </a:rPr>
              <a:t>CHALLENGES, OPPORTUNITIES, PERSPECTIVES</a:t>
            </a:r>
            <a:endParaRPr lang="fr-FR" dirty="0"/>
          </a:p>
        </p:txBody>
      </p:sp>
      <p:sp>
        <p:nvSpPr>
          <p:cNvPr id="3" name="Content Placeholder 2"/>
          <p:cNvSpPr>
            <a:spLocks noGrp="1"/>
          </p:cNvSpPr>
          <p:nvPr>
            <p:ph idx="1"/>
          </p:nvPr>
        </p:nvSpPr>
        <p:spPr/>
        <p:txBody>
          <a:bodyPr/>
          <a:lstStyle/>
          <a:p>
            <a:r>
              <a:rPr lang="fr-FR" sz="2700" dirty="0" smtClean="0"/>
              <a:t>To </a:t>
            </a:r>
            <a:r>
              <a:rPr lang="fr-FR" sz="2700" dirty="0" err="1"/>
              <a:t>avoid</a:t>
            </a:r>
            <a:r>
              <a:rPr lang="fr-FR" sz="2700" dirty="0"/>
              <a:t> the double </a:t>
            </a:r>
            <a:r>
              <a:rPr lang="fr-FR" sz="2700" dirty="0" err="1"/>
              <a:t>accounts</a:t>
            </a:r>
            <a:r>
              <a:rPr lang="fr-FR" sz="2700" dirty="0"/>
              <a:t> or non </a:t>
            </a:r>
            <a:r>
              <a:rPr lang="fr-FR" sz="2700" dirty="0" err="1"/>
              <a:t>account</a:t>
            </a:r>
            <a:r>
              <a:rPr lang="fr-FR" sz="2700" dirty="0"/>
              <a:t> </a:t>
            </a:r>
            <a:r>
              <a:rPr lang="fr-FR" sz="2700" dirty="0" err="1" smtClean="0"/>
              <a:t>anywhere</a:t>
            </a:r>
            <a:endParaRPr lang="fr-FR" sz="2700" dirty="0" smtClean="0"/>
          </a:p>
          <a:p>
            <a:r>
              <a:rPr lang="fr-FR" sz="2700" dirty="0" err="1" smtClean="0"/>
              <a:t>Effects</a:t>
            </a:r>
            <a:r>
              <a:rPr lang="fr-FR" sz="2700" dirty="0" smtClean="0"/>
              <a:t> </a:t>
            </a:r>
            <a:r>
              <a:rPr lang="fr-FR" sz="2700" dirty="0"/>
              <a:t>mesure of the </a:t>
            </a:r>
            <a:r>
              <a:rPr lang="fr-FR" sz="2700" dirty="0" err="1"/>
              <a:t>shock</a:t>
            </a:r>
            <a:r>
              <a:rPr lang="fr-FR" sz="2700" dirty="0"/>
              <a:t> on the </a:t>
            </a:r>
            <a:r>
              <a:rPr lang="fr-FR" sz="2700" dirty="0" err="1"/>
              <a:t>economy</a:t>
            </a:r>
            <a:r>
              <a:rPr lang="fr-FR" sz="2700" dirty="0"/>
              <a:t>: the </a:t>
            </a:r>
            <a:r>
              <a:rPr lang="fr-FR" sz="2700" dirty="0" err="1"/>
              <a:t>employment</a:t>
            </a:r>
            <a:r>
              <a:rPr lang="fr-FR" sz="2700" dirty="0"/>
              <a:t> </a:t>
            </a:r>
            <a:r>
              <a:rPr lang="fr-FR" sz="2700" dirty="0" err="1"/>
              <a:t>created</a:t>
            </a:r>
            <a:r>
              <a:rPr lang="fr-FR" sz="2700" dirty="0"/>
              <a:t> by the </a:t>
            </a:r>
            <a:r>
              <a:rPr lang="fr-FR" sz="2700" dirty="0" err="1"/>
              <a:t>informal</a:t>
            </a:r>
            <a:r>
              <a:rPr lang="fr-FR" sz="2700" dirty="0"/>
              <a:t> </a:t>
            </a:r>
            <a:r>
              <a:rPr lang="fr-FR" sz="2700" dirty="0" err="1"/>
              <a:t>sector</a:t>
            </a:r>
            <a:r>
              <a:rPr lang="fr-FR" sz="2700" dirty="0"/>
              <a:t> </a:t>
            </a:r>
            <a:r>
              <a:rPr lang="fr-FR" sz="2700" dirty="0" err="1"/>
              <a:t>is</a:t>
            </a:r>
            <a:r>
              <a:rPr lang="fr-FR" sz="2700" dirty="0"/>
              <a:t> </a:t>
            </a:r>
            <a:r>
              <a:rPr lang="fr-FR" sz="2700" dirty="0" err="1"/>
              <a:t>decreased</a:t>
            </a:r>
            <a:r>
              <a:rPr lang="fr-FR" sz="2700" dirty="0"/>
              <a:t> if the </a:t>
            </a:r>
            <a:r>
              <a:rPr lang="fr-FR" sz="2700" dirty="0" err="1"/>
              <a:t>growth</a:t>
            </a:r>
            <a:r>
              <a:rPr lang="fr-FR" sz="2700" dirty="0"/>
              <a:t> of </a:t>
            </a:r>
            <a:r>
              <a:rPr lang="fr-FR" sz="2700" dirty="0" err="1"/>
              <a:t>employment</a:t>
            </a:r>
            <a:r>
              <a:rPr lang="fr-FR" sz="2700" dirty="0"/>
              <a:t> </a:t>
            </a:r>
            <a:r>
              <a:rPr lang="fr-FR" sz="2700" dirty="0" err="1"/>
              <a:t>created</a:t>
            </a:r>
            <a:r>
              <a:rPr lang="fr-FR" sz="2700" dirty="0"/>
              <a:t> by the </a:t>
            </a:r>
            <a:r>
              <a:rPr lang="fr-FR" sz="2700" dirty="0" err="1"/>
              <a:t>formal</a:t>
            </a:r>
            <a:r>
              <a:rPr lang="fr-FR" sz="2700" dirty="0"/>
              <a:t> </a:t>
            </a:r>
            <a:r>
              <a:rPr lang="fr-FR" sz="2700" dirty="0" err="1"/>
              <a:t>sector</a:t>
            </a:r>
            <a:r>
              <a:rPr lang="fr-FR" sz="2700" dirty="0"/>
              <a:t> </a:t>
            </a:r>
            <a:r>
              <a:rPr lang="fr-FR" sz="2700" dirty="0" err="1"/>
              <a:t>is</a:t>
            </a:r>
            <a:r>
              <a:rPr lang="fr-FR" sz="2700" dirty="0"/>
              <a:t> more </a:t>
            </a:r>
            <a:r>
              <a:rPr lang="fr-FR" sz="2700" dirty="0" err="1"/>
              <a:t>than</a:t>
            </a:r>
            <a:r>
              <a:rPr lang="fr-FR" sz="2700" dirty="0"/>
              <a:t> </a:t>
            </a:r>
            <a:r>
              <a:rPr lang="fr-FR" sz="2700" dirty="0" err="1"/>
              <a:t>demographic</a:t>
            </a:r>
            <a:r>
              <a:rPr lang="fr-FR" sz="2700" dirty="0"/>
              <a:t> </a:t>
            </a:r>
            <a:r>
              <a:rPr lang="fr-FR" sz="2700" dirty="0" err="1"/>
              <a:t>growth</a:t>
            </a:r>
            <a:r>
              <a:rPr lang="fr-FR" sz="2700" dirty="0"/>
              <a:t>, or the opposite</a:t>
            </a:r>
            <a:r>
              <a:rPr lang="fr-FR" sz="2700" dirty="0" smtClean="0"/>
              <a:t>.</a:t>
            </a:r>
          </a:p>
          <a:p>
            <a:r>
              <a:rPr lang="fr-FR" sz="2700" dirty="0" smtClean="0"/>
              <a:t>For the futur, </a:t>
            </a:r>
            <a:r>
              <a:rPr lang="fr-FR" sz="2700" dirty="0" err="1"/>
              <a:t>instead</a:t>
            </a:r>
            <a:r>
              <a:rPr lang="fr-FR" sz="2700" dirty="0"/>
              <a:t> of </a:t>
            </a:r>
            <a:r>
              <a:rPr lang="fr-FR" sz="2700" dirty="0" err="1"/>
              <a:t>utilizing</a:t>
            </a:r>
            <a:r>
              <a:rPr lang="fr-FR" sz="2700" dirty="0"/>
              <a:t> </a:t>
            </a:r>
            <a:r>
              <a:rPr lang="fr-FR" sz="2700" dirty="0" err="1"/>
              <a:t>employment</a:t>
            </a:r>
            <a:r>
              <a:rPr lang="fr-FR" sz="2700" dirty="0"/>
              <a:t> </a:t>
            </a:r>
            <a:r>
              <a:rPr lang="fr-FR" sz="2700" dirty="0" err="1"/>
              <a:t>number</a:t>
            </a:r>
            <a:r>
              <a:rPr lang="fr-FR" sz="2700" dirty="0"/>
              <a:t> </a:t>
            </a:r>
            <a:r>
              <a:rPr lang="fr-FR" sz="2700" dirty="0" err="1"/>
              <a:t>we</a:t>
            </a:r>
            <a:r>
              <a:rPr lang="fr-FR" sz="2700" dirty="0"/>
              <a:t> use </a:t>
            </a:r>
            <a:r>
              <a:rPr lang="fr-FR" sz="2700" dirty="0" err="1"/>
              <a:t>activity</a:t>
            </a:r>
            <a:r>
              <a:rPr lang="fr-FR" sz="2700" dirty="0"/>
              <a:t> duration (</a:t>
            </a:r>
            <a:r>
              <a:rPr lang="fr-FR" sz="2700" dirty="0" err="1"/>
              <a:t>hours</a:t>
            </a:r>
            <a:r>
              <a:rPr lang="fr-FR" sz="2700" dirty="0"/>
              <a:t> or Full-time </a:t>
            </a:r>
            <a:r>
              <a:rPr lang="fr-FR" sz="2700" dirty="0" err="1"/>
              <a:t>equivalent</a:t>
            </a:r>
            <a:r>
              <a:rPr lang="fr-FR" sz="2700" dirty="0"/>
              <a:t>).</a:t>
            </a:r>
          </a:p>
          <a:p>
            <a:pPr marL="0" indent="0">
              <a:buNone/>
            </a:pPr>
            <a:endParaRPr lang="fr-FR" sz="2700" dirty="0"/>
          </a:p>
        </p:txBody>
      </p:sp>
    </p:spTree>
    <p:extLst>
      <p:ext uri="{BB962C8B-B14F-4D97-AF65-F5344CB8AC3E}">
        <p14:creationId xmlns:p14="http://schemas.microsoft.com/office/powerpoint/2010/main" val="30626133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egnaposto numero diapositiva 20"/>
          <p:cNvSpPr>
            <a:spLocks noGrp="1"/>
          </p:cNvSpPr>
          <p:nvPr>
            <p:ph type="sldNum" sz="quarter" idx="12"/>
          </p:nvPr>
        </p:nvSpPr>
        <p:spPr>
          <a:xfrm>
            <a:off x="8571446" y="5642478"/>
            <a:ext cx="563487" cy="210810"/>
          </a:xfrm>
        </p:spPr>
        <p:txBody>
          <a:bodyPr/>
          <a:lstStyle/>
          <a:p>
            <a:pPr algn="ctr"/>
            <a:fld id="{4B2E8374-B2B6-FA41-B76C-76E759C1A258}" type="slidenum">
              <a:rPr lang="it-IT" smtClean="0"/>
              <a:pPr algn="ctr"/>
              <a:t>2</a:t>
            </a:fld>
            <a:endParaRPr lang="it-IT" dirty="0"/>
          </a:p>
        </p:txBody>
      </p:sp>
      <p:cxnSp>
        <p:nvCxnSpPr>
          <p:cNvPr id="13" name="Connettore 1 12"/>
          <p:cNvCxnSpPr/>
          <p:nvPr/>
        </p:nvCxnSpPr>
        <p:spPr>
          <a:xfrm>
            <a:off x="2027700" y="5571688"/>
            <a:ext cx="0" cy="317750"/>
          </a:xfrm>
          <a:prstGeom prst="line">
            <a:avLst/>
          </a:prstGeom>
          <a:ln w="12700" cmpd="sng">
            <a:solidFill>
              <a:srgbClr val="5CA33A"/>
            </a:solidFill>
          </a:ln>
          <a:effectLst/>
        </p:spPr>
        <p:style>
          <a:lnRef idx="2">
            <a:schemeClr val="accent1"/>
          </a:lnRef>
          <a:fillRef idx="0">
            <a:schemeClr val="accent1"/>
          </a:fillRef>
          <a:effectRef idx="1">
            <a:schemeClr val="accent1"/>
          </a:effectRef>
          <a:fontRef idx="minor">
            <a:schemeClr val="tx1"/>
          </a:fontRef>
        </p:style>
      </p:cxnSp>
      <p:cxnSp>
        <p:nvCxnSpPr>
          <p:cNvPr id="15" name="Connettore 1 14"/>
          <p:cNvCxnSpPr/>
          <p:nvPr/>
        </p:nvCxnSpPr>
        <p:spPr>
          <a:xfrm>
            <a:off x="0" y="5459303"/>
            <a:ext cx="9144000" cy="0"/>
          </a:xfrm>
          <a:prstGeom prst="line">
            <a:avLst/>
          </a:prstGeom>
          <a:ln w="12700" cmpd="sng">
            <a:solidFill>
              <a:schemeClr val="bg1">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0" name="Connettore 1 19"/>
          <p:cNvCxnSpPr/>
          <p:nvPr/>
        </p:nvCxnSpPr>
        <p:spPr>
          <a:xfrm>
            <a:off x="8571445" y="5571688"/>
            <a:ext cx="0" cy="317750"/>
          </a:xfrm>
          <a:prstGeom prst="line">
            <a:avLst/>
          </a:prstGeom>
          <a:ln w="12700" cmpd="sng">
            <a:solidFill>
              <a:srgbClr val="5CA33A"/>
            </a:solidFill>
          </a:ln>
          <a:effectLst/>
        </p:spPr>
        <p:style>
          <a:lnRef idx="2">
            <a:schemeClr val="accent1"/>
          </a:lnRef>
          <a:fillRef idx="0">
            <a:schemeClr val="accent1"/>
          </a:fillRef>
          <a:effectRef idx="1">
            <a:schemeClr val="accent1"/>
          </a:effectRef>
          <a:fontRef idx="minor">
            <a:schemeClr val="tx1"/>
          </a:fontRef>
        </p:style>
      </p:cxnSp>
      <p:sp>
        <p:nvSpPr>
          <p:cNvPr id="18" name="Title 1"/>
          <p:cNvSpPr txBox="1">
            <a:spLocks/>
          </p:cNvSpPr>
          <p:nvPr/>
        </p:nvSpPr>
        <p:spPr>
          <a:xfrm>
            <a:off x="883191" y="819152"/>
            <a:ext cx="6664338" cy="862977"/>
          </a:xfrm>
          <a:prstGeom prst="rect">
            <a:avLst/>
          </a:prstGeom>
        </p:spPr>
        <p:txBody>
          <a:bodyPr vert="horz" lIns="0" tIns="0" rIns="0" bIns="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nSpc>
                <a:spcPts val="2800"/>
              </a:lnSpc>
            </a:pPr>
            <a:r>
              <a:rPr lang="en-US" sz="2800" spc="-150" dirty="0" smtClean="0"/>
              <a:t>PRESENTATION STRUCTURE</a:t>
            </a:r>
            <a:r>
              <a:rPr lang="en-US" sz="2800" spc="-150" dirty="0"/>
              <a:t/>
            </a:r>
            <a:br>
              <a:rPr lang="en-US" sz="2800" spc="-150" dirty="0"/>
            </a:br>
            <a:endParaRPr lang="en-US" sz="2800" spc="-150" dirty="0"/>
          </a:p>
        </p:txBody>
      </p:sp>
      <p:sp>
        <p:nvSpPr>
          <p:cNvPr id="19" name="Content Placeholder 2"/>
          <p:cNvSpPr txBox="1">
            <a:spLocks/>
          </p:cNvSpPr>
          <p:nvPr/>
        </p:nvSpPr>
        <p:spPr>
          <a:xfrm>
            <a:off x="883191" y="2157404"/>
            <a:ext cx="7688254" cy="3485074"/>
          </a:xfrm>
          <a:prstGeom prst="rect">
            <a:avLst/>
          </a:prstGeom>
        </p:spPr>
        <p:txBody>
          <a:bodyPr vert="horz" lIns="0" tIns="0" rIns="0" bIns="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360363" indent="-360363" algn="l">
              <a:lnSpc>
                <a:spcPts val="1600"/>
              </a:lnSpc>
              <a:spcBef>
                <a:spcPts val="0"/>
              </a:spcBef>
              <a:spcAft>
                <a:spcPts val="600"/>
              </a:spcAft>
              <a:buClr>
                <a:srgbClr val="5CA33A"/>
              </a:buClr>
              <a:buSzPct val="77000"/>
              <a:buFont typeface="+mj-ea"/>
              <a:buAutoNum type="circleNumDbPlain"/>
            </a:pPr>
            <a:r>
              <a:rPr lang="en-US" sz="2400" b="1" dirty="0">
                <a:solidFill>
                  <a:schemeClr val="tx1">
                    <a:lumMod val="50000"/>
                    <a:lumOff val="50000"/>
                  </a:schemeClr>
                </a:solidFill>
              </a:rPr>
              <a:t>Introduction </a:t>
            </a:r>
            <a:endParaRPr lang="en-US" sz="2400" b="1" dirty="0" smtClean="0">
              <a:solidFill>
                <a:schemeClr val="tx1">
                  <a:lumMod val="50000"/>
                  <a:lumOff val="50000"/>
                </a:schemeClr>
              </a:solidFill>
            </a:endParaRPr>
          </a:p>
          <a:p>
            <a:pPr marL="360363" indent="-360363" algn="l">
              <a:lnSpc>
                <a:spcPts val="1600"/>
              </a:lnSpc>
              <a:spcBef>
                <a:spcPts val="0"/>
              </a:spcBef>
              <a:spcAft>
                <a:spcPts val="600"/>
              </a:spcAft>
              <a:buClr>
                <a:srgbClr val="5CA33A"/>
              </a:buClr>
              <a:buSzPct val="77000"/>
              <a:buFont typeface="+mj-ea"/>
              <a:buAutoNum type="circleNumDbPlain"/>
            </a:pPr>
            <a:r>
              <a:rPr lang="en-US" sz="2400" b="1" dirty="0" smtClean="0">
                <a:solidFill>
                  <a:schemeClr val="tx1">
                    <a:lumMod val="50000"/>
                    <a:lumOff val="50000"/>
                  </a:schemeClr>
                </a:solidFill>
              </a:rPr>
              <a:t>Paper </a:t>
            </a:r>
            <a:r>
              <a:rPr lang="en-US" sz="2400" b="1" dirty="0" smtClean="0">
                <a:solidFill>
                  <a:schemeClr val="tx1">
                    <a:lumMod val="50000"/>
                    <a:lumOff val="50000"/>
                  </a:schemeClr>
                </a:solidFill>
              </a:rPr>
              <a:t>objectives</a:t>
            </a:r>
            <a:endParaRPr lang="en-US" sz="2400" b="1" dirty="0">
              <a:solidFill>
                <a:schemeClr val="tx1">
                  <a:lumMod val="50000"/>
                  <a:lumOff val="50000"/>
                </a:schemeClr>
              </a:solidFill>
            </a:endParaRPr>
          </a:p>
          <a:p>
            <a:pPr marL="360363" indent="-360363" algn="l">
              <a:lnSpc>
                <a:spcPts val="1600"/>
              </a:lnSpc>
              <a:spcBef>
                <a:spcPts val="0"/>
              </a:spcBef>
              <a:spcAft>
                <a:spcPts val="600"/>
              </a:spcAft>
              <a:buClr>
                <a:srgbClr val="5CA33A"/>
              </a:buClr>
              <a:buSzPct val="77000"/>
              <a:buFont typeface="+mj-ea"/>
              <a:buAutoNum type="circleNumDbPlain"/>
            </a:pPr>
            <a:r>
              <a:rPr lang="en-US" sz="2400" b="1" dirty="0" smtClean="0">
                <a:solidFill>
                  <a:schemeClr val="tx1">
                    <a:lumMod val="50000"/>
                    <a:lumOff val="50000"/>
                  </a:schemeClr>
                </a:solidFill>
              </a:rPr>
              <a:t>Definitions, Hypothesis</a:t>
            </a:r>
            <a:endParaRPr lang="en-US" sz="2400" b="1" dirty="0">
              <a:solidFill>
                <a:schemeClr val="tx1">
                  <a:lumMod val="50000"/>
                  <a:lumOff val="50000"/>
                </a:schemeClr>
              </a:solidFill>
            </a:endParaRPr>
          </a:p>
          <a:p>
            <a:pPr marL="360363" indent="-360363" algn="l">
              <a:lnSpc>
                <a:spcPts val="1600"/>
              </a:lnSpc>
              <a:spcBef>
                <a:spcPts val="0"/>
              </a:spcBef>
              <a:spcAft>
                <a:spcPts val="600"/>
              </a:spcAft>
              <a:buClr>
                <a:srgbClr val="5CA33A"/>
              </a:buClr>
              <a:buSzPct val="77000"/>
              <a:buFont typeface="+mj-ea"/>
              <a:buAutoNum type="circleNumDbPlain"/>
            </a:pPr>
            <a:r>
              <a:rPr lang="en-US" sz="2400" b="1" dirty="0" smtClean="0">
                <a:solidFill>
                  <a:schemeClr val="tx1">
                    <a:lumMod val="50000"/>
                    <a:lumOff val="50000"/>
                  </a:schemeClr>
                </a:solidFill>
              </a:rPr>
              <a:t>Data sources </a:t>
            </a:r>
            <a:endParaRPr lang="en-US" sz="2400" b="1" dirty="0">
              <a:solidFill>
                <a:schemeClr val="tx1">
                  <a:lumMod val="50000"/>
                  <a:lumOff val="50000"/>
                </a:schemeClr>
              </a:solidFill>
            </a:endParaRPr>
          </a:p>
          <a:p>
            <a:pPr marL="360363" indent="-360363" algn="l">
              <a:lnSpc>
                <a:spcPts val="1600"/>
              </a:lnSpc>
              <a:spcBef>
                <a:spcPts val="0"/>
              </a:spcBef>
              <a:spcAft>
                <a:spcPts val="600"/>
              </a:spcAft>
              <a:buClr>
                <a:srgbClr val="5CA33A"/>
              </a:buClr>
              <a:buSzPct val="77000"/>
              <a:buFont typeface="+mj-ea"/>
              <a:buAutoNum type="circleNumDbPlain"/>
            </a:pPr>
            <a:r>
              <a:rPr lang="en-US" sz="2400" b="1" dirty="0" smtClean="0">
                <a:solidFill>
                  <a:schemeClr val="tx1">
                    <a:lumMod val="50000"/>
                    <a:lumOff val="50000"/>
                  </a:schemeClr>
                </a:solidFill>
              </a:rPr>
              <a:t>Your </a:t>
            </a:r>
            <a:r>
              <a:rPr lang="en-US" sz="2400" b="1" dirty="0">
                <a:solidFill>
                  <a:schemeClr val="tx1">
                    <a:lumMod val="50000"/>
                    <a:lumOff val="50000"/>
                  </a:schemeClr>
                </a:solidFill>
              </a:rPr>
              <a:t>key findings </a:t>
            </a:r>
          </a:p>
          <a:p>
            <a:pPr marL="360363" indent="-360363" algn="l">
              <a:lnSpc>
                <a:spcPts val="1600"/>
              </a:lnSpc>
              <a:spcBef>
                <a:spcPts val="0"/>
              </a:spcBef>
              <a:spcAft>
                <a:spcPts val="600"/>
              </a:spcAft>
              <a:buClr>
                <a:srgbClr val="5CA33A"/>
              </a:buClr>
              <a:buSzPct val="77000"/>
              <a:buFont typeface="+mj-ea"/>
              <a:buAutoNum type="circleNumDbPlain"/>
            </a:pPr>
            <a:r>
              <a:rPr lang="en-US" sz="2400" b="1" dirty="0">
                <a:solidFill>
                  <a:schemeClr val="tx1">
                    <a:lumMod val="50000"/>
                    <a:lumOff val="50000"/>
                  </a:schemeClr>
                </a:solidFill>
              </a:rPr>
              <a:t>Model</a:t>
            </a:r>
          </a:p>
          <a:p>
            <a:pPr marL="360363" indent="-360363" algn="l">
              <a:lnSpc>
                <a:spcPts val="1600"/>
              </a:lnSpc>
              <a:spcBef>
                <a:spcPts val="0"/>
              </a:spcBef>
              <a:spcAft>
                <a:spcPts val="600"/>
              </a:spcAft>
              <a:buClr>
                <a:srgbClr val="5CA33A"/>
              </a:buClr>
              <a:buSzPct val="77000"/>
              <a:buFont typeface="+mj-ea"/>
              <a:buAutoNum type="circleNumDbPlain"/>
            </a:pPr>
            <a:r>
              <a:rPr lang="en-US" sz="2400" b="1" dirty="0">
                <a:solidFill>
                  <a:schemeClr val="tx1">
                    <a:lumMod val="50000"/>
                    <a:lumOff val="50000"/>
                  </a:schemeClr>
                </a:solidFill>
              </a:rPr>
              <a:t>I</a:t>
            </a:r>
            <a:r>
              <a:rPr lang="en-US" sz="2400" b="1" dirty="0" smtClean="0">
                <a:solidFill>
                  <a:schemeClr val="tx1">
                    <a:lumMod val="50000"/>
                    <a:lumOff val="50000"/>
                  </a:schemeClr>
                </a:solidFill>
              </a:rPr>
              <a:t>mplementation </a:t>
            </a:r>
            <a:r>
              <a:rPr lang="en-US" sz="2400" b="1" dirty="0">
                <a:solidFill>
                  <a:schemeClr val="tx1">
                    <a:lumMod val="50000"/>
                    <a:lumOff val="50000"/>
                  </a:schemeClr>
                </a:solidFill>
              </a:rPr>
              <a:t>process</a:t>
            </a:r>
          </a:p>
          <a:p>
            <a:pPr marL="360363" indent="-360363" algn="l">
              <a:lnSpc>
                <a:spcPts val="1600"/>
              </a:lnSpc>
              <a:spcBef>
                <a:spcPts val="0"/>
              </a:spcBef>
              <a:spcAft>
                <a:spcPts val="600"/>
              </a:spcAft>
              <a:buClr>
                <a:srgbClr val="5CA33A"/>
              </a:buClr>
              <a:buSzPct val="77000"/>
              <a:buFont typeface="+mj-ea"/>
              <a:buAutoNum type="circleNumDbPlain"/>
            </a:pPr>
            <a:r>
              <a:rPr lang="en-US" sz="2400" b="1" dirty="0">
                <a:solidFill>
                  <a:schemeClr val="tx1">
                    <a:lumMod val="50000"/>
                    <a:lumOff val="50000"/>
                  </a:schemeClr>
                </a:solidFill>
              </a:rPr>
              <a:t>Challenges, opportunities and </a:t>
            </a:r>
            <a:r>
              <a:rPr lang="en-US" sz="2400" b="1" dirty="0" smtClean="0">
                <a:solidFill>
                  <a:schemeClr val="tx1">
                    <a:lumMod val="50000"/>
                    <a:lumOff val="50000"/>
                  </a:schemeClr>
                </a:solidFill>
              </a:rPr>
              <a:t>perspectives</a:t>
            </a:r>
            <a:endParaRPr lang="en-US" sz="2400" b="1" dirty="0">
              <a:solidFill>
                <a:schemeClr val="tx1">
                  <a:lumMod val="50000"/>
                  <a:lumOff val="50000"/>
                </a:schemeClr>
              </a:solidFill>
            </a:endParaRPr>
          </a:p>
          <a:p>
            <a:pPr marL="360363" indent="-360363" algn="l">
              <a:lnSpc>
                <a:spcPts val="1600"/>
              </a:lnSpc>
              <a:spcBef>
                <a:spcPts val="0"/>
              </a:spcBef>
              <a:spcAft>
                <a:spcPts val="600"/>
              </a:spcAft>
              <a:buClr>
                <a:srgbClr val="5CA33A"/>
              </a:buClr>
              <a:buSzPct val="77000"/>
              <a:buFont typeface="+mj-ea"/>
              <a:buAutoNum type="circleNumDbPlain"/>
            </a:pPr>
            <a:r>
              <a:rPr lang="en-US" sz="2400" b="1" dirty="0" smtClean="0">
                <a:solidFill>
                  <a:schemeClr val="tx1">
                    <a:lumMod val="50000"/>
                    <a:lumOff val="50000"/>
                  </a:schemeClr>
                </a:solidFill>
              </a:rPr>
              <a:t>Conclusion</a:t>
            </a:r>
            <a:endParaRPr lang="en-US" sz="2400" b="1" dirty="0">
              <a:solidFill>
                <a:schemeClr val="tx1">
                  <a:lumMod val="50000"/>
                  <a:lumOff val="50000"/>
                </a:schemeClr>
              </a:solidFill>
            </a:endParaRPr>
          </a:p>
          <a:p>
            <a:pPr algn="l">
              <a:lnSpc>
                <a:spcPts val="1600"/>
              </a:lnSpc>
              <a:spcBef>
                <a:spcPts val="0"/>
              </a:spcBef>
              <a:spcAft>
                <a:spcPts val="600"/>
              </a:spcAft>
            </a:pPr>
            <a:endParaRPr lang="en-US" sz="1600" dirty="0">
              <a:solidFill>
                <a:schemeClr val="tx1">
                  <a:lumMod val="50000"/>
                  <a:lumOff val="50000"/>
                </a:schemeClr>
              </a:solidFill>
            </a:endParaRPr>
          </a:p>
        </p:txBody>
      </p:sp>
    </p:spTree>
    <p:extLst>
      <p:ext uri="{BB962C8B-B14F-4D97-AF65-F5344CB8AC3E}">
        <p14:creationId xmlns:p14="http://schemas.microsoft.com/office/powerpoint/2010/main" val="8164385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5300" y="1482625"/>
            <a:ext cx="8229600" cy="4525963"/>
          </a:xfrm>
        </p:spPr>
        <p:txBody>
          <a:bodyPr>
            <a:noAutofit/>
          </a:bodyPr>
          <a:lstStyle/>
          <a:p>
            <a:r>
              <a:rPr lang="fr-FR" sz="2150" dirty="0" smtClean="0"/>
              <a:t>The </a:t>
            </a:r>
            <a:r>
              <a:rPr lang="fr-FR" sz="2150" dirty="0" err="1" smtClean="0"/>
              <a:t>informal</a:t>
            </a:r>
            <a:r>
              <a:rPr lang="fr-FR" sz="2150" dirty="0" smtClean="0"/>
              <a:t> </a:t>
            </a:r>
            <a:r>
              <a:rPr lang="fr-FR" sz="2150" dirty="0" err="1" smtClean="0"/>
              <a:t>sector</a:t>
            </a:r>
            <a:r>
              <a:rPr lang="fr-FR" sz="2150" dirty="0" smtClean="0"/>
              <a:t> </a:t>
            </a:r>
            <a:r>
              <a:rPr lang="fr-FR" sz="2150" dirty="0" err="1" smtClean="0"/>
              <a:t>is</a:t>
            </a:r>
            <a:r>
              <a:rPr lang="fr-FR" sz="2150" dirty="0" smtClean="0"/>
              <a:t> </a:t>
            </a:r>
            <a:r>
              <a:rPr lang="fr-FR" sz="2150" dirty="0" err="1" smtClean="0"/>
              <a:t>explained</a:t>
            </a:r>
            <a:r>
              <a:rPr lang="fr-FR" sz="2150" dirty="0" smtClean="0"/>
              <a:t> by:</a:t>
            </a:r>
          </a:p>
          <a:p>
            <a:pPr lvl="1"/>
            <a:r>
              <a:rPr lang="fr-FR" sz="2100" dirty="0" smtClean="0"/>
              <a:t> the </a:t>
            </a:r>
            <a:r>
              <a:rPr lang="fr-FR" sz="2100" dirty="0" err="1" smtClean="0"/>
              <a:t>dynamism</a:t>
            </a:r>
            <a:r>
              <a:rPr lang="fr-FR" sz="2100" dirty="0" smtClean="0"/>
              <a:t> of the </a:t>
            </a:r>
            <a:r>
              <a:rPr lang="fr-FR" sz="2100" dirty="0" err="1" smtClean="0"/>
              <a:t>formal</a:t>
            </a:r>
            <a:r>
              <a:rPr lang="fr-FR" sz="2100" dirty="0" smtClean="0"/>
              <a:t> </a:t>
            </a:r>
            <a:r>
              <a:rPr lang="fr-FR" sz="2100" dirty="0" err="1" smtClean="0"/>
              <a:t>sector</a:t>
            </a:r>
            <a:r>
              <a:rPr lang="fr-FR" sz="2100" dirty="0" smtClean="0"/>
              <a:t> (</a:t>
            </a:r>
            <a:r>
              <a:rPr lang="fr-FR" sz="2100" dirty="0" err="1" smtClean="0"/>
              <a:t>private</a:t>
            </a:r>
            <a:r>
              <a:rPr lang="fr-FR" sz="2100" dirty="0" smtClean="0"/>
              <a:t> </a:t>
            </a:r>
            <a:r>
              <a:rPr lang="fr-FR" sz="2100" dirty="0" smtClean="0"/>
              <a:t> </a:t>
            </a:r>
            <a:r>
              <a:rPr lang="fr-FR" sz="2100" dirty="0" err="1" smtClean="0"/>
              <a:t>sector</a:t>
            </a:r>
            <a:r>
              <a:rPr lang="fr-FR" sz="2100" dirty="0" smtClean="0"/>
              <a:t> and public administration), </a:t>
            </a:r>
          </a:p>
          <a:p>
            <a:pPr lvl="1"/>
            <a:r>
              <a:rPr lang="fr-FR" sz="2100" dirty="0" smtClean="0"/>
              <a:t>the </a:t>
            </a:r>
            <a:r>
              <a:rPr lang="fr-FR" sz="2100" dirty="0" err="1" smtClean="0"/>
              <a:t>demographical</a:t>
            </a:r>
            <a:r>
              <a:rPr lang="fr-FR" sz="2100" dirty="0" smtClean="0"/>
              <a:t> </a:t>
            </a:r>
            <a:r>
              <a:rPr lang="fr-FR" sz="2100" dirty="0" err="1" smtClean="0"/>
              <a:t>behavior</a:t>
            </a:r>
            <a:r>
              <a:rPr lang="fr-FR" sz="2100" dirty="0" smtClean="0"/>
              <a:t> of the population,</a:t>
            </a:r>
          </a:p>
          <a:p>
            <a:pPr lvl="1"/>
            <a:r>
              <a:rPr lang="fr-FR" sz="2100" dirty="0" smtClean="0"/>
              <a:t>the </a:t>
            </a:r>
            <a:r>
              <a:rPr lang="fr-FR" sz="2100" dirty="0"/>
              <a:t>structural </a:t>
            </a:r>
            <a:r>
              <a:rPr lang="fr-FR" sz="2100" dirty="0" err="1"/>
              <a:t>behavior</a:t>
            </a:r>
            <a:r>
              <a:rPr lang="fr-FR" sz="2100" dirty="0"/>
              <a:t> </a:t>
            </a:r>
            <a:r>
              <a:rPr lang="fr-FR" sz="2100" dirty="0" smtClean="0"/>
              <a:t>of </a:t>
            </a:r>
            <a:r>
              <a:rPr lang="fr-FR" sz="2100" dirty="0"/>
              <a:t>the </a:t>
            </a:r>
            <a:r>
              <a:rPr lang="fr-FR" sz="2100" dirty="0" err="1"/>
              <a:t>informal</a:t>
            </a:r>
            <a:r>
              <a:rPr lang="fr-FR" sz="2100" dirty="0"/>
              <a:t> </a:t>
            </a:r>
            <a:r>
              <a:rPr lang="fr-FR" sz="2100" dirty="0" err="1"/>
              <a:t>sector</a:t>
            </a:r>
            <a:r>
              <a:rPr lang="fr-FR" sz="2100" dirty="0"/>
              <a:t>,</a:t>
            </a:r>
          </a:p>
          <a:p>
            <a:r>
              <a:rPr lang="fr-FR" sz="2150" dirty="0" smtClean="0"/>
              <a:t>The </a:t>
            </a:r>
            <a:r>
              <a:rPr lang="fr-FR" sz="2150" dirty="0" err="1" smtClean="0"/>
              <a:t>calculation</a:t>
            </a:r>
            <a:r>
              <a:rPr lang="fr-FR" sz="2150" dirty="0" smtClean="0"/>
              <a:t> of the </a:t>
            </a:r>
            <a:r>
              <a:rPr lang="fr-FR" sz="2150" dirty="0" err="1" smtClean="0"/>
              <a:t>informal</a:t>
            </a:r>
            <a:r>
              <a:rPr lang="fr-FR" sz="2150" dirty="0" smtClean="0"/>
              <a:t> </a:t>
            </a:r>
            <a:r>
              <a:rPr lang="fr-FR" sz="2150" dirty="0" err="1" smtClean="0"/>
              <a:t>sector</a:t>
            </a:r>
            <a:r>
              <a:rPr lang="fr-FR" sz="2150" dirty="0" smtClean="0"/>
              <a:t> </a:t>
            </a:r>
            <a:r>
              <a:rPr lang="fr-FR" sz="2150" dirty="0" err="1" smtClean="0"/>
              <a:t>account</a:t>
            </a:r>
            <a:r>
              <a:rPr lang="fr-FR" sz="2150" dirty="0" smtClean="0"/>
              <a:t> </a:t>
            </a:r>
            <a:r>
              <a:rPr lang="fr-FR" sz="2150" dirty="0" err="1" smtClean="0"/>
              <a:t>can</a:t>
            </a:r>
            <a:r>
              <a:rPr lang="fr-FR" sz="2150" dirty="0" smtClean="0"/>
              <a:t> </a:t>
            </a:r>
            <a:r>
              <a:rPr lang="fr-FR" sz="2150" dirty="0" err="1" smtClean="0"/>
              <a:t>be</a:t>
            </a:r>
            <a:r>
              <a:rPr lang="fr-FR" sz="2150" dirty="0" smtClean="0"/>
              <a:t> </a:t>
            </a:r>
            <a:r>
              <a:rPr lang="fr-FR" sz="2150" dirty="0" err="1" smtClean="0"/>
              <a:t>done</a:t>
            </a:r>
            <a:r>
              <a:rPr lang="fr-FR" sz="2150" dirty="0"/>
              <a:t> </a:t>
            </a:r>
            <a:r>
              <a:rPr lang="fr-FR" sz="2150" dirty="0" err="1" smtClean="0"/>
              <a:t>each</a:t>
            </a:r>
            <a:r>
              <a:rPr lang="fr-FR" sz="2150" dirty="0" smtClean="0"/>
              <a:t> </a:t>
            </a:r>
            <a:r>
              <a:rPr lang="fr-FR" sz="2150" dirty="0" err="1" smtClean="0"/>
              <a:t>year</a:t>
            </a:r>
            <a:r>
              <a:rPr lang="fr-FR" sz="2150" dirty="0" smtClean="0"/>
              <a:t>, </a:t>
            </a:r>
            <a:r>
              <a:rPr lang="fr-FR" sz="2150" dirty="0"/>
              <a:t>if </a:t>
            </a:r>
            <a:r>
              <a:rPr lang="fr-FR" sz="2150" dirty="0" smtClean="0"/>
              <a:t>the data of </a:t>
            </a:r>
            <a:r>
              <a:rPr lang="fr-FR" sz="2150" dirty="0" err="1" smtClean="0"/>
              <a:t>informal</a:t>
            </a:r>
            <a:r>
              <a:rPr lang="fr-FR" sz="2150" dirty="0" smtClean="0"/>
              <a:t> </a:t>
            </a:r>
            <a:r>
              <a:rPr lang="fr-FR" sz="2150" dirty="0" err="1" smtClean="0"/>
              <a:t>sector</a:t>
            </a:r>
            <a:r>
              <a:rPr lang="fr-FR" sz="2150" dirty="0" smtClean="0"/>
              <a:t> and population are </a:t>
            </a:r>
            <a:r>
              <a:rPr lang="fr-FR" sz="2150" dirty="0" err="1" smtClean="0"/>
              <a:t>available</a:t>
            </a:r>
            <a:r>
              <a:rPr lang="fr-FR" sz="2150" dirty="0" smtClean="0"/>
              <a:t> for </a:t>
            </a:r>
            <a:r>
              <a:rPr lang="fr-FR" sz="2150" dirty="0" err="1" smtClean="0"/>
              <a:t>this</a:t>
            </a:r>
            <a:r>
              <a:rPr lang="fr-FR" sz="2150" dirty="0" smtClean="0"/>
              <a:t> </a:t>
            </a:r>
            <a:r>
              <a:rPr lang="fr-FR" sz="2150" dirty="0" err="1" smtClean="0"/>
              <a:t>period</a:t>
            </a:r>
            <a:r>
              <a:rPr lang="fr-FR" sz="2150" dirty="0" smtClean="0"/>
              <a:t>,</a:t>
            </a:r>
          </a:p>
          <a:p>
            <a:r>
              <a:rPr lang="fr-FR" sz="2150" dirty="0"/>
              <a:t>The </a:t>
            </a:r>
            <a:r>
              <a:rPr lang="fr-FR" sz="2150" dirty="0" err="1" smtClean="0"/>
              <a:t>informal</a:t>
            </a:r>
            <a:r>
              <a:rPr lang="fr-FR" sz="2150" dirty="0" smtClean="0"/>
              <a:t> </a:t>
            </a:r>
            <a:r>
              <a:rPr lang="fr-FR" sz="2150" dirty="0" err="1"/>
              <a:t>sector</a:t>
            </a:r>
            <a:r>
              <a:rPr lang="fr-FR" sz="2150" dirty="0"/>
              <a:t> </a:t>
            </a:r>
            <a:r>
              <a:rPr lang="fr-FR" sz="2150" dirty="0" err="1" smtClean="0"/>
              <a:t>account</a:t>
            </a:r>
            <a:r>
              <a:rPr lang="fr-FR" sz="2150" dirty="0" smtClean="0"/>
              <a:t> </a:t>
            </a:r>
            <a:r>
              <a:rPr lang="fr-FR" sz="2150" dirty="0" err="1" smtClean="0"/>
              <a:t>prevision</a:t>
            </a:r>
            <a:r>
              <a:rPr lang="fr-FR" sz="2150" dirty="0" smtClean="0"/>
              <a:t> </a:t>
            </a:r>
            <a:r>
              <a:rPr lang="fr-FR" sz="2150" dirty="0" err="1" smtClean="0"/>
              <a:t>can</a:t>
            </a:r>
            <a:r>
              <a:rPr lang="fr-FR" sz="2150" dirty="0" smtClean="0"/>
              <a:t> </a:t>
            </a:r>
            <a:r>
              <a:rPr lang="fr-FR" sz="2150" dirty="0" err="1"/>
              <a:t>be</a:t>
            </a:r>
            <a:r>
              <a:rPr lang="fr-FR" sz="2150" dirty="0"/>
              <a:t> </a:t>
            </a:r>
            <a:r>
              <a:rPr lang="fr-FR" sz="2150" dirty="0" err="1" smtClean="0"/>
              <a:t>applied</a:t>
            </a:r>
            <a:r>
              <a:rPr lang="fr-FR" sz="2150" dirty="0" smtClean="0"/>
              <a:t>, </a:t>
            </a:r>
            <a:r>
              <a:rPr lang="fr-FR" sz="2150" dirty="0"/>
              <a:t>if the data of </a:t>
            </a:r>
            <a:r>
              <a:rPr lang="fr-FR" sz="2150" dirty="0" err="1"/>
              <a:t>informal</a:t>
            </a:r>
            <a:r>
              <a:rPr lang="fr-FR" sz="2150" dirty="0"/>
              <a:t> </a:t>
            </a:r>
            <a:r>
              <a:rPr lang="fr-FR" sz="2150" dirty="0" err="1"/>
              <a:t>sector</a:t>
            </a:r>
            <a:r>
              <a:rPr lang="fr-FR" sz="2150" dirty="0"/>
              <a:t> and population </a:t>
            </a:r>
            <a:r>
              <a:rPr lang="fr-FR" sz="2150" dirty="0" err="1" smtClean="0"/>
              <a:t>previsions</a:t>
            </a:r>
            <a:r>
              <a:rPr lang="fr-FR" sz="2150" dirty="0" smtClean="0"/>
              <a:t> are </a:t>
            </a:r>
            <a:r>
              <a:rPr lang="fr-FR" sz="2150" dirty="0" err="1" smtClean="0"/>
              <a:t>available</a:t>
            </a:r>
            <a:r>
              <a:rPr lang="fr-FR" sz="2150" dirty="0" smtClean="0"/>
              <a:t>,</a:t>
            </a:r>
            <a:endParaRPr lang="fr-FR" sz="2150" dirty="0"/>
          </a:p>
          <a:p>
            <a:r>
              <a:rPr lang="fr-FR" sz="2150" dirty="0" smtClean="0"/>
              <a:t>This </a:t>
            </a:r>
            <a:r>
              <a:rPr lang="fr-FR" sz="2150" dirty="0" err="1" smtClean="0"/>
              <a:t>approach</a:t>
            </a:r>
            <a:r>
              <a:rPr lang="fr-FR" sz="2150" dirty="0" smtClean="0"/>
              <a:t> </a:t>
            </a:r>
            <a:r>
              <a:rPr lang="fr-FR" sz="2150" dirty="0" err="1" smtClean="0"/>
              <a:t>can</a:t>
            </a:r>
            <a:r>
              <a:rPr lang="fr-FR" sz="2150" dirty="0" smtClean="0"/>
              <a:t> </a:t>
            </a:r>
            <a:r>
              <a:rPr lang="fr-FR" sz="2150" dirty="0" err="1" smtClean="0"/>
              <a:t>be</a:t>
            </a:r>
            <a:r>
              <a:rPr lang="fr-FR" sz="2150" dirty="0" smtClean="0"/>
              <a:t> </a:t>
            </a:r>
            <a:r>
              <a:rPr lang="fr-FR" sz="2150" dirty="0" err="1" smtClean="0"/>
              <a:t>used</a:t>
            </a:r>
            <a:r>
              <a:rPr lang="fr-FR" sz="2150" dirty="0" smtClean="0"/>
              <a:t> </a:t>
            </a:r>
            <a:r>
              <a:rPr lang="fr-FR" sz="2150" dirty="0" err="1" smtClean="0"/>
              <a:t>between</a:t>
            </a:r>
            <a:r>
              <a:rPr lang="fr-FR" sz="2150" dirty="0" smtClean="0"/>
              <a:t> </a:t>
            </a:r>
            <a:r>
              <a:rPr lang="fr-FR" sz="2150" dirty="0" err="1" smtClean="0"/>
              <a:t>two</a:t>
            </a:r>
            <a:r>
              <a:rPr lang="fr-FR" sz="2150" dirty="0" smtClean="0"/>
              <a:t> </a:t>
            </a:r>
            <a:r>
              <a:rPr lang="fr-FR" sz="2150" dirty="0" err="1" smtClean="0"/>
              <a:t>informal</a:t>
            </a:r>
            <a:r>
              <a:rPr lang="fr-FR" sz="2150" dirty="0" smtClean="0"/>
              <a:t> </a:t>
            </a:r>
            <a:r>
              <a:rPr lang="fr-FR" sz="2150" dirty="0" err="1" smtClean="0"/>
              <a:t>sector</a:t>
            </a:r>
            <a:r>
              <a:rPr lang="fr-FR" sz="2150" dirty="0" smtClean="0"/>
              <a:t> </a:t>
            </a:r>
            <a:r>
              <a:rPr lang="fr-FR" sz="2150" dirty="0" err="1" smtClean="0"/>
              <a:t>surveys</a:t>
            </a:r>
            <a:r>
              <a:rPr lang="fr-FR" sz="2150" dirty="0" smtClean="0"/>
              <a:t>.</a:t>
            </a:r>
            <a:endParaRPr lang="fr-FR" sz="2150" dirty="0" smtClean="0"/>
          </a:p>
        </p:txBody>
      </p:sp>
      <p:sp>
        <p:nvSpPr>
          <p:cNvPr id="3" name="Title 2"/>
          <p:cNvSpPr>
            <a:spLocks noGrp="1"/>
          </p:cNvSpPr>
          <p:nvPr>
            <p:ph type="title"/>
          </p:nvPr>
        </p:nvSpPr>
        <p:spPr/>
        <p:txBody>
          <a:bodyPr/>
          <a:lstStyle/>
          <a:p>
            <a:r>
              <a:rPr lang="fr-FR" dirty="0" smtClean="0"/>
              <a:t>CONCLUSION</a:t>
            </a:r>
            <a:endParaRPr lang="fr-FR" dirty="0"/>
          </a:p>
        </p:txBody>
      </p:sp>
    </p:spTree>
    <p:extLst>
      <p:ext uri="{BB962C8B-B14F-4D97-AF65-F5344CB8AC3E}">
        <p14:creationId xmlns:p14="http://schemas.microsoft.com/office/powerpoint/2010/main" val="370650716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0160" y="1651000"/>
            <a:ext cx="7772400" cy="1362075"/>
          </a:xfrm>
        </p:spPr>
        <p:txBody>
          <a:bodyPr>
            <a:noAutofit/>
          </a:bodyPr>
          <a:lstStyle/>
          <a:p>
            <a:r>
              <a:rPr lang="fr-FR" sz="7200" dirty="0" err="1" smtClean="0"/>
              <a:t>Thank</a:t>
            </a:r>
            <a:r>
              <a:rPr lang="fr-FR" sz="7200" dirty="0" smtClean="0"/>
              <a:t> </a:t>
            </a:r>
            <a:r>
              <a:rPr lang="fr-FR" sz="7200" dirty="0" err="1" smtClean="0"/>
              <a:t>you</a:t>
            </a:r>
            <a:r>
              <a:rPr lang="fr-FR" sz="7200" dirty="0" smtClean="0"/>
              <a:t> </a:t>
            </a:r>
            <a:br>
              <a:rPr lang="fr-FR" sz="7200" dirty="0" smtClean="0"/>
            </a:br>
            <a:r>
              <a:rPr lang="fr-FR" sz="7200" dirty="0" smtClean="0"/>
              <a:t>Merci</a:t>
            </a:r>
            <a:br>
              <a:rPr lang="fr-FR" sz="7200" dirty="0" smtClean="0"/>
            </a:br>
            <a:r>
              <a:rPr lang="fr-FR" sz="7200" dirty="0" err="1" smtClean="0"/>
              <a:t>Misaotra</a:t>
            </a:r>
            <a:endParaRPr lang="fr-FR" sz="7200" dirty="0"/>
          </a:p>
        </p:txBody>
      </p:sp>
    </p:spTree>
    <p:extLst>
      <p:ext uri="{BB962C8B-B14F-4D97-AF65-F5344CB8AC3E}">
        <p14:creationId xmlns:p14="http://schemas.microsoft.com/office/powerpoint/2010/main" val="26497795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1750" dirty="0"/>
              <a:t>As everywhere in the world, the informal sector has a significant role </a:t>
            </a:r>
            <a:r>
              <a:rPr lang="en-US" sz="1750" dirty="0" smtClean="0"/>
              <a:t>in </a:t>
            </a:r>
            <a:r>
              <a:rPr lang="en-US" sz="1750" dirty="0"/>
              <a:t>the Malagasy </a:t>
            </a:r>
            <a:r>
              <a:rPr lang="en-US" sz="1750" dirty="0" smtClean="0"/>
              <a:t>economy, </a:t>
            </a:r>
            <a:r>
              <a:rPr lang="en-US" sz="1750" dirty="0"/>
              <a:t>n</a:t>
            </a:r>
            <a:r>
              <a:rPr lang="en-US" sz="1750" dirty="0" smtClean="0"/>
              <a:t>ot </a:t>
            </a:r>
            <a:r>
              <a:rPr lang="en-US" sz="1750" dirty="0"/>
              <a:t>only in the contribution to the GDP but also in the creation of </a:t>
            </a:r>
            <a:r>
              <a:rPr lang="en-US" sz="1750" dirty="0" smtClean="0"/>
              <a:t>employments. </a:t>
            </a:r>
            <a:endParaRPr lang="en-US" sz="1750" dirty="0" smtClean="0"/>
          </a:p>
          <a:p>
            <a:r>
              <a:rPr lang="en-US" sz="1750" dirty="0" smtClean="0"/>
              <a:t>The </a:t>
            </a:r>
            <a:r>
              <a:rPr lang="en-US" sz="1750" dirty="0"/>
              <a:t>informal sector can play the role of support for the formal sector by providing </a:t>
            </a:r>
            <a:r>
              <a:rPr lang="en-US" sz="1750" dirty="0" smtClean="0"/>
              <a:t> </a:t>
            </a:r>
            <a:r>
              <a:rPr lang="en-US" sz="1750" dirty="0"/>
              <a:t>goods or services, for example most of bricks and sands used in the construction sector are provided by the informal sector. </a:t>
            </a:r>
            <a:endParaRPr lang="en-US" sz="1750" dirty="0" smtClean="0"/>
          </a:p>
          <a:p>
            <a:r>
              <a:rPr lang="en-US" sz="1750" dirty="0" smtClean="0"/>
              <a:t>The </a:t>
            </a:r>
            <a:r>
              <a:rPr lang="en-US" sz="1750" dirty="0"/>
              <a:t>informal sector also plays a kind of mattress which cushioned the shock on the economy. </a:t>
            </a:r>
            <a:r>
              <a:rPr lang="en-US" sz="1750" dirty="0" smtClean="0"/>
              <a:t>In fact, </a:t>
            </a:r>
            <a:r>
              <a:rPr lang="en-US" sz="1750" dirty="0"/>
              <a:t>to each time Madagascar </a:t>
            </a:r>
            <a:r>
              <a:rPr lang="en-US" sz="1750" dirty="0" smtClean="0"/>
              <a:t>has </a:t>
            </a:r>
            <a:r>
              <a:rPr lang="en-US" sz="1750" dirty="0" smtClean="0"/>
              <a:t>passed </a:t>
            </a:r>
            <a:r>
              <a:rPr lang="en-US" sz="1750" dirty="0"/>
              <a:t>through </a:t>
            </a:r>
            <a:r>
              <a:rPr lang="en-US" sz="1750" dirty="0" smtClean="0"/>
              <a:t>the </a:t>
            </a:r>
            <a:r>
              <a:rPr lang="en-US" sz="1750" dirty="0"/>
              <a:t>economic crisis, </a:t>
            </a:r>
            <a:r>
              <a:rPr lang="en-US" sz="1750" dirty="0" smtClean="0"/>
              <a:t>more the big </a:t>
            </a:r>
            <a:r>
              <a:rPr lang="en-US" sz="1750" dirty="0"/>
              <a:t>formal companies </a:t>
            </a:r>
            <a:r>
              <a:rPr lang="en-US" sz="1750" dirty="0" smtClean="0"/>
              <a:t>closed more the </a:t>
            </a:r>
            <a:r>
              <a:rPr lang="en-US" sz="1750" dirty="0"/>
              <a:t>informal </a:t>
            </a:r>
            <a:r>
              <a:rPr lang="en-US" sz="1750" dirty="0" smtClean="0"/>
              <a:t>sector </a:t>
            </a:r>
            <a:r>
              <a:rPr lang="en-US" sz="1750" dirty="0" smtClean="0"/>
              <a:t>developed</a:t>
            </a:r>
            <a:r>
              <a:rPr lang="en-US" sz="1750" dirty="0" smtClean="0"/>
              <a:t>. </a:t>
            </a:r>
            <a:r>
              <a:rPr lang="en-US" sz="1750" dirty="0"/>
              <a:t>In consideration of the fact that there is no unemployment benefit in Madagascar, the majority of the people having lost their employment in the formal sector find recourse in the informal sector by creating its own informal </a:t>
            </a:r>
            <a:r>
              <a:rPr lang="en-US" sz="1750" dirty="0" smtClean="0"/>
              <a:t>enterprise. Then the unemployment rate (ILO definition) of Madagascar is very lower: 1,3%.</a:t>
            </a:r>
          </a:p>
        </p:txBody>
      </p:sp>
      <p:sp>
        <p:nvSpPr>
          <p:cNvPr id="3" name="Title 2"/>
          <p:cNvSpPr>
            <a:spLocks noGrp="1"/>
          </p:cNvSpPr>
          <p:nvPr>
            <p:ph type="title"/>
          </p:nvPr>
        </p:nvSpPr>
        <p:spPr/>
        <p:txBody>
          <a:bodyPr/>
          <a:lstStyle/>
          <a:p>
            <a:r>
              <a:rPr lang="fr-FR" dirty="0" smtClean="0"/>
              <a:t>INTRODUCTION</a:t>
            </a:r>
            <a:endParaRPr lang="fr-FR" dirty="0"/>
          </a:p>
        </p:txBody>
      </p:sp>
    </p:spTree>
    <p:extLst>
      <p:ext uri="{BB962C8B-B14F-4D97-AF65-F5344CB8AC3E}">
        <p14:creationId xmlns:p14="http://schemas.microsoft.com/office/powerpoint/2010/main" val="13272368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3600" dirty="0" smtClean="0"/>
              <a:t>The main objective of this methodology is </a:t>
            </a:r>
            <a:r>
              <a:rPr lang="en-US" sz="3600" dirty="0"/>
              <a:t>to cover the valuation of the economy </a:t>
            </a:r>
            <a:r>
              <a:rPr lang="en-US" sz="3600" dirty="0" smtClean="0"/>
              <a:t>in all, </a:t>
            </a:r>
          </a:p>
          <a:p>
            <a:r>
              <a:rPr lang="en-US" sz="3600" dirty="0" smtClean="0"/>
              <a:t>The </a:t>
            </a:r>
            <a:r>
              <a:rPr lang="en-US" sz="3600" dirty="0"/>
              <a:t>secondary </a:t>
            </a:r>
            <a:r>
              <a:rPr lang="en-US" sz="3600" dirty="0" smtClean="0"/>
              <a:t>objectives: </a:t>
            </a:r>
          </a:p>
          <a:p>
            <a:pPr lvl="1"/>
            <a:r>
              <a:rPr lang="en-US" sz="2700" dirty="0" smtClean="0"/>
              <a:t>The </a:t>
            </a:r>
            <a:r>
              <a:rPr lang="en-US" sz="2700" dirty="0" smtClean="0"/>
              <a:t>informal sector </a:t>
            </a:r>
            <a:r>
              <a:rPr lang="en-US" sz="2700" dirty="0" smtClean="0"/>
              <a:t>accounts estimation per each activity,</a:t>
            </a:r>
          </a:p>
          <a:p>
            <a:pPr lvl="1"/>
            <a:r>
              <a:rPr lang="en-US" sz="2700" dirty="0" smtClean="0"/>
              <a:t>Formal and informal employment estimation per each activity</a:t>
            </a:r>
            <a:endParaRPr lang="en-US" sz="2700" dirty="0" smtClean="0"/>
          </a:p>
          <a:p>
            <a:endParaRPr lang="fr-FR" sz="2800" dirty="0"/>
          </a:p>
          <a:p>
            <a:endParaRPr lang="fr-FR" dirty="0"/>
          </a:p>
        </p:txBody>
      </p:sp>
      <p:sp>
        <p:nvSpPr>
          <p:cNvPr id="3" name="Title 2"/>
          <p:cNvSpPr>
            <a:spLocks noGrp="1"/>
          </p:cNvSpPr>
          <p:nvPr>
            <p:ph type="title"/>
          </p:nvPr>
        </p:nvSpPr>
        <p:spPr/>
        <p:txBody>
          <a:bodyPr/>
          <a:lstStyle/>
          <a:p>
            <a:r>
              <a:rPr lang="fr-FR" dirty="0" smtClean="0"/>
              <a:t>PAPER OBJECTIVES</a:t>
            </a:r>
            <a:endParaRPr lang="fr-FR" dirty="0"/>
          </a:p>
        </p:txBody>
      </p:sp>
    </p:spTree>
    <p:extLst>
      <p:ext uri="{BB962C8B-B14F-4D97-AF65-F5344CB8AC3E}">
        <p14:creationId xmlns:p14="http://schemas.microsoft.com/office/powerpoint/2010/main" val="1725120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400" dirty="0" smtClean="0"/>
              <a:t>According </a:t>
            </a:r>
            <a:r>
              <a:rPr lang="en-US" sz="2400" dirty="0" smtClean="0"/>
              <a:t>to </a:t>
            </a:r>
            <a:r>
              <a:rPr lang="en-US" sz="2400" dirty="0" smtClean="0"/>
              <a:t>the </a:t>
            </a:r>
            <a:r>
              <a:rPr lang="fr-FR" sz="2400" i="1" dirty="0" smtClean="0"/>
              <a:t>Survey </a:t>
            </a:r>
            <a:r>
              <a:rPr lang="fr-FR" sz="2400" i="1" dirty="0"/>
              <a:t>123 </a:t>
            </a:r>
            <a:r>
              <a:rPr lang="en-US" sz="2400" dirty="0" smtClean="0"/>
              <a:t>“</a:t>
            </a:r>
            <a:r>
              <a:rPr lang="en-US" sz="2400" b="1" i="1" dirty="0" smtClean="0"/>
              <a:t>Informal sector</a:t>
            </a:r>
            <a:r>
              <a:rPr lang="en-US" sz="2400" dirty="0" smtClean="0"/>
              <a:t>” is the </a:t>
            </a:r>
            <a:r>
              <a:rPr lang="en-US" sz="2400" dirty="0"/>
              <a:t>manufacturing units </a:t>
            </a:r>
            <a:r>
              <a:rPr lang="en-US" sz="2400" dirty="0" smtClean="0"/>
              <a:t>devoid </a:t>
            </a:r>
            <a:r>
              <a:rPr lang="en-US" sz="2400" dirty="0"/>
              <a:t>of  statistical card and/or do not keep written official </a:t>
            </a:r>
            <a:r>
              <a:rPr lang="en-US" sz="2400" dirty="0" smtClean="0"/>
              <a:t>accountability </a:t>
            </a:r>
            <a:endParaRPr lang="en-US" sz="2400" dirty="0"/>
          </a:p>
          <a:p>
            <a:r>
              <a:rPr lang="en-US" sz="2400" dirty="0" smtClean="0"/>
              <a:t>For this </a:t>
            </a:r>
            <a:r>
              <a:rPr lang="en-US" sz="2400" dirty="0" smtClean="0"/>
              <a:t>paper “</a:t>
            </a:r>
            <a:r>
              <a:rPr lang="en-US" sz="2400" b="1" i="1" dirty="0" smtClean="0"/>
              <a:t>Informal </a:t>
            </a:r>
            <a:r>
              <a:rPr lang="en-US" sz="2400" b="1" i="1" dirty="0" smtClean="0"/>
              <a:t>employment</a:t>
            </a:r>
            <a:r>
              <a:rPr lang="en-US" sz="2400" dirty="0" smtClean="0"/>
              <a:t>” is the employment non declared to the </a:t>
            </a:r>
            <a:r>
              <a:rPr lang="fr-FR" sz="2400" dirty="0"/>
              <a:t>Caisse Nationale de Prévoyance Sociale </a:t>
            </a:r>
            <a:r>
              <a:rPr lang="fr-FR" sz="2400" dirty="0" smtClean="0"/>
              <a:t>(</a:t>
            </a:r>
            <a:r>
              <a:rPr lang="en-US" sz="2400" dirty="0" err="1" smtClean="0"/>
              <a:t>CNaPS</a:t>
            </a:r>
            <a:r>
              <a:rPr lang="en-US" sz="2400" dirty="0" smtClean="0"/>
              <a:t>).</a:t>
            </a:r>
          </a:p>
          <a:p>
            <a:r>
              <a:rPr lang="en-US" sz="2400" dirty="0" smtClean="0"/>
              <a:t>For this paper, we supposed that the employment productivity of the informal sector is the same for some years.</a:t>
            </a:r>
            <a:r>
              <a:rPr lang="fr-FR" sz="2400" dirty="0" smtClean="0"/>
              <a:t> </a:t>
            </a:r>
            <a:r>
              <a:rPr lang="fr-FR" sz="2400" dirty="0" err="1" smtClean="0"/>
              <a:t>Then</a:t>
            </a:r>
            <a:r>
              <a:rPr lang="fr-FR" sz="2400" dirty="0" smtClean="0"/>
              <a:t>, </a:t>
            </a:r>
            <a:r>
              <a:rPr lang="fr-FR" sz="2400" dirty="0" err="1" smtClean="0"/>
              <a:t>each</a:t>
            </a:r>
            <a:r>
              <a:rPr lang="fr-FR" sz="2400" dirty="0" smtClean="0"/>
              <a:t> </a:t>
            </a:r>
            <a:r>
              <a:rPr lang="fr-FR" sz="2400" dirty="0" err="1" smtClean="0"/>
              <a:t>year</a:t>
            </a:r>
            <a:r>
              <a:rPr lang="fr-FR" sz="2400" dirty="0" smtClean="0"/>
              <a:t> the production </a:t>
            </a:r>
            <a:r>
              <a:rPr lang="fr-FR" sz="2400" dirty="0" err="1" smtClean="0"/>
              <a:t>can</a:t>
            </a:r>
            <a:r>
              <a:rPr lang="fr-FR" sz="2400" dirty="0" smtClean="0"/>
              <a:t> </a:t>
            </a:r>
            <a:r>
              <a:rPr lang="fr-FR" sz="2400" dirty="0" err="1" smtClean="0"/>
              <a:t>be</a:t>
            </a:r>
            <a:r>
              <a:rPr lang="fr-FR" sz="2400" dirty="0" smtClean="0"/>
              <a:t> </a:t>
            </a:r>
            <a:r>
              <a:rPr lang="fr-FR" sz="2400" dirty="0" err="1" smtClean="0"/>
              <a:t>calculated</a:t>
            </a:r>
            <a:r>
              <a:rPr lang="fr-FR" sz="2400" dirty="0" smtClean="0"/>
              <a:t> by the formula: </a:t>
            </a:r>
          </a:p>
          <a:p>
            <a:pPr marL="457200" lvl="1" indent="0">
              <a:buNone/>
            </a:pPr>
            <a:r>
              <a:rPr lang="fr-FR" sz="2000" b="1" i="1" u="sng" dirty="0" smtClean="0"/>
              <a:t>Production = </a:t>
            </a:r>
            <a:r>
              <a:rPr lang="fr-FR" sz="2000" b="1" i="1" u="sng" dirty="0" err="1" smtClean="0"/>
              <a:t>productivity</a:t>
            </a:r>
            <a:r>
              <a:rPr lang="fr-FR" sz="2000" b="1" i="1" u="sng" dirty="0" smtClean="0"/>
              <a:t> x </a:t>
            </a:r>
            <a:r>
              <a:rPr lang="fr-FR" sz="2000" b="1" i="1" u="sng" dirty="0" err="1" smtClean="0"/>
              <a:t>employment</a:t>
            </a:r>
            <a:endParaRPr lang="en-US" sz="2000" b="1" i="1" u="sng" dirty="0"/>
          </a:p>
        </p:txBody>
      </p:sp>
      <p:sp>
        <p:nvSpPr>
          <p:cNvPr id="2" name="Title 1"/>
          <p:cNvSpPr>
            <a:spLocks noGrp="1"/>
          </p:cNvSpPr>
          <p:nvPr>
            <p:ph type="title"/>
          </p:nvPr>
        </p:nvSpPr>
        <p:spPr/>
        <p:txBody>
          <a:bodyPr/>
          <a:lstStyle/>
          <a:p>
            <a:r>
              <a:rPr lang="fr-FR" dirty="0" smtClean="0"/>
              <a:t>DEFINITIONS, HYPOTHESIS</a:t>
            </a:r>
            <a:endParaRPr lang="fr-FR" dirty="0"/>
          </a:p>
        </p:txBody>
      </p:sp>
    </p:spTree>
    <p:extLst>
      <p:ext uri="{BB962C8B-B14F-4D97-AF65-F5344CB8AC3E}">
        <p14:creationId xmlns:p14="http://schemas.microsoft.com/office/powerpoint/2010/main" val="6394143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62500" lnSpcReduction="20000"/>
          </a:bodyPr>
          <a:lstStyle/>
          <a:p>
            <a:r>
              <a:rPr lang="fr-FR" dirty="0" smtClean="0"/>
              <a:t>Survey type 1-2:</a:t>
            </a:r>
          </a:p>
          <a:p>
            <a:pPr lvl="1"/>
            <a:r>
              <a:rPr lang="fr-FR" dirty="0" smtClean="0"/>
              <a:t>National </a:t>
            </a:r>
            <a:r>
              <a:rPr lang="fr-FR" dirty="0" err="1" smtClean="0"/>
              <a:t>coverage</a:t>
            </a:r>
            <a:endParaRPr lang="fr-FR" dirty="0" smtClean="0"/>
          </a:p>
          <a:p>
            <a:pPr lvl="1"/>
            <a:r>
              <a:rPr lang="fr-FR" dirty="0" smtClean="0"/>
              <a:t>Last </a:t>
            </a:r>
            <a:r>
              <a:rPr lang="fr-FR" dirty="0" err="1" smtClean="0"/>
              <a:t>reference</a:t>
            </a:r>
            <a:r>
              <a:rPr lang="fr-FR" dirty="0" smtClean="0"/>
              <a:t> </a:t>
            </a:r>
            <a:r>
              <a:rPr lang="fr-FR" dirty="0" err="1" smtClean="0"/>
              <a:t>period</a:t>
            </a:r>
            <a:r>
              <a:rPr lang="fr-FR" dirty="0" smtClean="0"/>
              <a:t>: </a:t>
            </a:r>
            <a:r>
              <a:rPr lang="fr-FR" dirty="0" smtClean="0"/>
              <a:t>2012</a:t>
            </a:r>
          </a:p>
          <a:p>
            <a:r>
              <a:rPr lang="fr-FR" dirty="0" smtClean="0"/>
              <a:t>Caisse Nationale de Prévoyance Sociale (</a:t>
            </a:r>
            <a:r>
              <a:rPr lang="fr-FR" dirty="0" err="1" smtClean="0"/>
              <a:t>CNaPS</a:t>
            </a:r>
            <a:r>
              <a:rPr lang="fr-FR" dirty="0" smtClean="0"/>
              <a:t>): </a:t>
            </a:r>
          </a:p>
          <a:p>
            <a:pPr lvl="1"/>
            <a:r>
              <a:rPr lang="en-US" dirty="0" smtClean="0"/>
              <a:t>Publicly-owned </a:t>
            </a:r>
            <a:r>
              <a:rPr lang="en-US" dirty="0"/>
              <a:t>establishment related to commercial </a:t>
            </a:r>
            <a:r>
              <a:rPr lang="en-US" dirty="0" smtClean="0"/>
              <a:t>industrial</a:t>
            </a:r>
          </a:p>
          <a:p>
            <a:pPr lvl="1"/>
            <a:r>
              <a:rPr lang="en-US" dirty="0" smtClean="0"/>
              <a:t>placed </a:t>
            </a:r>
            <a:r>
              <a:rPr lang="en-US" dirty="0"/>
              <a:t>under the supervision of two Ministries: Ministry in charge of Work and Social Laws, and Ministry in charge of Finances and Budget. </a:t>
            </a:r>
            <a:endParaRPr lang="en-US" dirty="0" smtClean="0"/>
          </a:p>
          <a:p>
            <a:pPr lvl="1"/>
            <a:r>
              <a:rPr lang="en-US" dirty="0" smtClean="0"/>
              <a:t>Mission: </a:t>
            </a:r>
            <a:r>
              <a:rPr lang="en-US" dirty="0" smtClean="0"/>
              <a:t>contributing </a:t>
            </a:r>
            <a:r>
              <a:rPr lang="en-US" dirty="0"/>
              <a:t>to the achievement of the policy of social protection of the State in favor of the workers of the private sector. </a:t>
            </a:r>
            <a:endParaRPr lang="fr-FR" dirty="0" smtClean="0"/>
          </a:p>
          <a:p>
            <a:r>
              <a:rPr lang="fr-FR" dirty="0" smtClean="0"/>
              <a:t>Public Administration:</a:t>
            </a:r>
          </a:p>
          <a:p>
            <a:pPr lvl="1"/>
            <a:r>
              <a:rPr lang="fr-FR" dirty="0" smtClean="0"/>
              <a:t>Central and local</a:t>
            </a:r>
          </a:p>
          <a:p>
            <a:pPr lvl="1"/>
            <a:r>
              <a:rPr lang="fr-FR" dirty="0" smtClean="0"/>
              <a:t>Manage of civil servant</a:t>
            </a:r>
            <a:endParaRPr lang="fr-FR" dirty="0"/>
          </a:p>
          <a:p>
            <a:r>
              <a:rPr lang="fr-FR" dirty="0" err="1" smtClean="0"/>
              <a:t>Demographic</a:t>
            </a:r>
            <a:r>
              <a:rPr lang="fr-FR" dirty="0" smtClean="0"/>
              <a:t> </a:t>
            </a:r>
            <a:r>
              <a:rPr lang="fr-FR" dirty="0" err="1" smtClean="0"/>
              <a:t>census</a:t>
            </a:r>
            <a:r>
              <a:rPr lang="fr-FR" dirty="0" smtClean="0"/>
              <a:t>, estimation (INSTAT)</a:t>
            </a:r>
          </a:p>
          <a:p>
            <a:pPr lvl="1"/>
            <a:r>
              <a:rPr lang="fr-FR" dirty="0" smtClean="0"/>
              <a:t>Population </a:t>
            </a:r>
            <a:r>
              <a:rPr lang="fr-FR" dirty="0" err="1" smtClean="0"/>
              <a:t>numbers</a:t>
            </a:r>
            <a:endParaRPr lang="fr-FR" dirty="0" smtClean="0"/>
          </a:p>
          <a:p>
            <a:pPr lvl="1"/>
            <a:r>
              <a:rPr lang="fr-FR" dirty="0" err="1" smtClean="0"/>
              <a:t>Demographic</a:t>
            </a:r>
            <a:r>
              <a:rPr lang="fr-FR" dirty="0" smtClean="0"/>
              <a:t> </a:t>
            </a:r>
            <a:r>
              <a:rPr lang="fr-FR" dirty="0" err="1" smtClean="0"/>
              <a:t>characteristics</a:t>
            </a:r>
            <a:endParaRPr lang="fr-FR" dirty="0" smtClean="0"/>
          </a:p>
          <a:p>
            <a:pPr lvl="1"/>
            <a:endParaRPr lang="fr-FR" dirty="0"/>
          </a:p>
        </p:txBody>
      </p:sp>
      <p:sp>
        <p:nvSpPr>
          <p:cNvPr id="2" name="Title 1"/>
          <p:cNvSpPr>
            <a:spLocks noGrp="1"/>
          </p:cNvSpPr>
          <p:nvPr>
            <p:ph type="title"/>
          </p:nvPr>
        </p:nvSpPr>
        <p:spPr/>
        <p:txBody>
          <a:bodyPr/>
          <a:lstStyle/>
          <a:p>
            <a:r>
              <a:rPr lang="fr-FR" dirty="0" smtClean="0"/>
              <a:t>DATA SOURCES</a:t>
            </a:r>
            <a:endParaRPr lang="fr-FR" dirty="0"/>
          </a:p>
        </p:txBody>
      </p:sp>
    </p:spTree>
    <p:extLst>
      <p:ext uri="{BB962C8B-B14F-4D97-AF65-F5344CB8AC3E}">
        <p14:creationId xmlns:p14="http://schemas.microsoft.com/office/powerpoint/2010/main" val="34788504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lumMod val="50000"/>
                    <a:lumOff val="50000"/>
                  </a:schemeClr>
                </a:solidFill>
              </a:rPr>
              <a:t>KEY FINDINGS</a:t>
            </a:r>
            <a:endParaRPr lang="fr-FR" dirty="0"/>
          </a:p>
        </p:txBody>
      </p:sp>
      <p:sp>
        <p:nvSpPr>
          <p:cNvPr id="3" name="Content Placeholder 2"/>
          <p:cNvSpPr>
            <a:spLocks noGrp="1"/>
          </p:cNvSpPr>
          <p:nvPr>
            <p:ph idx="1"/>
          </p:nvPr>
        </p:nvSpPr>
        <p:spPr/>
        <p:txBody>
          <a:bodyPr/>
          <a:lstStyle/>
          <a:p>
            <a:pPr marL="0" indent="0">
              <a:buNone/>
            </a:pPr>
            <a:r>
              <a:rPr lang="fr-FR" dirty="0" smtClean="0"/>
              <a:t>This </a:t>
            </a:r>
            <a:r>
              <a:rPr lang="fr-FR" dirty="0" err="1" smtClean="0"/>
              <a:t>approach</a:t>
            </a:r>
            <a:r>
              <a:rPr lang="fr-FR" dirty="0" smtClean="0"/>
              <a:t> </a:t>
            </a:r>
            <a:r>
              <a:rPr lang="fr-FR" dirty="0" err="1" smtClean="0"/>
              <a:t>allows</a:t>
            </a:r>
            <a:r>
              <a:rPr lang="fr-FR" dirty="0" smtClean="0"/>
              <a:t> the:</a:t>
            </a:r>
          </a:p>
          <a:p>
            <a:r>
              <a:rPr lang="fr-FR" dirty="0" err="1" smtClean="0"/>
              <a:t>Avalaibility</a:t>
            </a:r>
            <a:r>
              <a:rPr lang="fr-FR" dirty="0" smtClean="0"/>
              <a:t> of the </a:t>
            </a:r>
            <a:r>
              <a:rPr lang="fr-FR" dirty="0" err="1" smtClean="0"/>
              <a:t>annual</a:t>
            </a:r>
            <a:r>
              <a:rPr lang="fr-FR" dirty="0" smtClean="0"/>
              <a:t> </a:t>
            </a:r>
            <a:r>
              <a:rPr lang="fr-FR" dirty="0" err="1" smtClean="0"/>
              <a:t>growth</a:t>
            </a:r>
            <a:r>
              <a:rPr lang="fr-FR" dirty="0" smtClean="0"/>
              <a:t> of Informal </a:t>
            </a:r>
            <a:r>
              <a:rPr lang="fr-FR" dirty="0" err="1" smtClean="0"/>
              <a:t>employment</a:t>
            </a:r>
            <a:r>
              <a:rPr lang="fr-FR" dirty="0" smtClean="0"/>
              <a:t> by </a:t>
            </a:r>
            <a:r>
              <a:rPr lang="fr-FR" dirty="0" err="1" smtClean="0"/>
              <a:t>activity</a:t>
            </a:r>
            <a:r>
              <a:rPr lang="fr-FR" dirty="0" smtClean="0"/>
              <a:t>.</a:t>
            </a:r>
            <a:endParaRPr lang="fr-FR" dirty="0" smtClean="0"/>
          </a:p>
          <a:p>
            <a:r>
              <a:rPr lang="fr-FR" dirty="0" err="1" smtClean="0"/>
              <a:t>Avalaibility</a:t>
            </a:r>
            <a:r>
              <a:rPr lang="fr-FR" dirty="0" smtClean="0"/>
              <a:t> of production </a:t>
            </a:r>
            <a:r>
              <a:rPr lang="fr-FR" dirty="0" err="1" smtClean="0"/>
              <a:t>account</a:t>
            </a:r>
            <a:r>
              <a:rPr lang="fr-FR" dirty="0" smtClean="0"/>
              <a:t> and </a:t>
            </a:r>
            <a:r>
              <a:rPr lang="fr-FR" dirty="0" err="1" smtClean="0"/>
              <a:t>operation</a:t>
            </a:r>
            <a:r>
              <a:rPr lang="fr-FR" dirty="0" smtClean="0"/>
              <a:t> </a:t>
            </a:r>
            <a:r>
              <a:rPr lang="fr-FR" dirty="0" err="1" smtClean="0"/>
              <a:t>statement</a:t>
            </a:r>
            <a:r>
              <a:rPr lang="fr-FR" dirty="0" smtClean="0"/>
              <a:t> of the </a:t>
            </a:r>
            <a:r>
              <a:rPr lang="fr-FR" dirty="0" err="1" smtClean="0"/>
              <a:t>informal</a:t>
            </a:r>
            <a:r>
              <a:rPr lang="fr-FR" dirty="0" smtClean="0"/>
              <a:t> </a:t>
            </a:r>
            <a:r>
              <a:rPr lang="fr-FR" dirty="0" err="1" smtClean="0"/>
              <a:t>sector</a:t>
            </a:r>
            <a:r>
              <a:rPr lang="fr-FR" dirty="0" smtClean="0"/>
              <a:t> by </a:t>
            </a:r>
            <a:r>
              <a:rPr lang="fr-FR" dirty="0" err="1" smtClean="0"/>
              <a:t>activity</a:t>
            </a:r>
            <a:r>
              <a:rPr lang="fr-FR" dirty="0" smtClean="0"/>
              <a:t>.</a:t>
            </a:r>
            <a:endParaRPr lang="fr-FR" dirty="0"/>
          </a:p>
        </p:txBody>
      </p:sp>
    </p:spTree>
    <p:extLst>
      <p:ext uri="{BB962C8B-B14F-4D97-AF65-F5344CB8AC3E}">
        <p14:creationId xmlns:p14="http://schemas.microsoft.com/office/powerpoint/2010/main" val="16728895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541120606"/>
              </p:ext>
            </p:extLst>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fr-FR" dirty="0" smtClean="0"/>
              <a:t>MODEL</a:t>
            </a:r>
            <a:endParaRPr lang="fr-FR" dirty="0"/>
          </a:p>
        </p:txBody>
      </p:sp>
    </p:spTree>
    <p:extLst>
      <p:ext uri="{BB962C8B-B14F-4D97-AF65-F5344CB8AC3E}">
        <p14:creationId xmlns:p14="http://schemas.microsoft.com/office/powerpoint/2010/main" val="26589143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7638"/>
            <a:ext cx="8229600" cy="4525963"/>
          </a:xfrm>
        </p:spPr>
        <p:txBody>
          <a:bodyPr/>
          <a:lstStyle/>
          <a:p>
            <a:r>
              <a:rPr lang="fr-FR" sz="2400" dirty="0" smtClean="0"/>
              <a:t>Total </a:t>
            </a:r>
            <a:r>
              <a:rPr lang="fr-FR" sz="2400" dirty="0" err="1" smtClean="0"/>
              <a:t>Employment</a:t>
            </a:r>
            <a:r>
              <a:rPr lang="fr-FR" sz="2400" dirty="0" smtClean="0"/>
              <a:t> </a:t>
            </a:r>
            <a:r>
              <a:rPr lang="fr-FR" sz="2400" dirty="0" smtClean="0"/>
              <a:t>: </a:t>
            </a:r>
            <a:endParaRPr lang="fr-FR" sz="2400" dirty="0" smtClean="0"/>
          </a:p>
          <a:p>
            <a:pPr lvl="1"/>
            <a:r>
              <a:rPr lang="fr-FR" b="1" dirty="0" smtClean="0"/>
              <a:t>TE </a:t>
            </a:r>
            <a:r>
              <a:rPr lang="fr-FR" sz="2000" dirty="0" smtClean="0"/>
              <a:t>= </a:t>
            </a:r>
            <a:r>
              <a:rPr lang="fr-FR" sz="2000" dirty="0" err="1" smtClean="0"/>
              <a:t>Occuped</a:t>
            </a:r>
            <a:r>
              <a:rPr lang="fr-FR" sz="2000" dirty="0" smtClean="0"/>
              <a:t> active population + </a:t>
            </a:r>
            <a:r>
              <a:rPr lang="fr-FR" sz="2000" dirty="0" err="1" smtClean="0"/>
              <a:t>secondary</a:t>
            </a:r>
            <a:r>
              <a:rPr lang="fr-FR" sz="2000" dirty="0" smtClean="0"/>
              <a:t> </a:t>
            </a:r>
            <a:r>
              <a:rPr lang="fr-FR" sz="2000" dirty="0" err="1" smtClean="0"/>
              <a:t>employment</a:t>
            </a:r>
            <a:endParaRPr lang="fr-FR" sz="2000" dirty="0"/>
          </a:p>
          <a:p>
            <a:r>
              <a:rPr lang="fr-FR" sz="2400" dirty="0" err="1" smtClean="0"/>
              <a:t>Formal</a:t>
            </a:r>
            <a:r>
              <a:rPr lang="fr-FR" sz="2400" dirty="0"/>
              <a:t> </a:t>
            </a:r>
            <a:r>
              <a:rPr lang="fr-FR" sz="2400" dirty="0" err="1" smtClean="0"/>
              <a:t>Sector</a:t>
            </a:r>
            <a:r>
              <a:rPr lang="fr-FR" sz="2400" dirty="0" smtClean="0"/>
              <a:t> (</a:t>
            </a:r>
            <a:r>
              <a:rPr lang="fr-FR" sz="2400" dirty="0" err="1" smtClean="0"/>
              <a:t>private</a:t>
            </a:r>
            <a:r>
              <a:rPr lang="fr-FR" sz="2400" dirty="0" smtClean="0"/>
              <a:t> and public administration)</a:t>
            </a:r>
          </a:p>
          <a:p>
            <a:pPr lvl="1"/>
            <a:r>
              <a:rPr lang="fr-FR" sz="2400" dirty="0" err="1" smtClean="0"/>
              <a:t>Declared</a:t>
            </a:r>
            <a:r>
              <a:rPr lang="fr-FR" sz="2400" dirty="0" smtClean="0"/>
              <a:t> </a:t>
            </a:r>
            <a:r>
              <a:rPr lang="fr-FR" sz="2400" dirty="0" err="1" smtClean="0"/>
              <a:t>workers</a:t>
            </a:r>
            <a:r>
              <a:rPr lang="fr-FR" sz="2400" dirty="0" smtClean="0"/>
              <a:t> </a:t>
            </a:r>
            <a:r>
              <a:rPr lang="fr-FR" sz="2400" dirty="0" err="1" smtClean="0"/>
              <a:t>numbers</a:t>
            </a:r>
            <a:r>
              <a:rPr lang="fr-FR" sz="2400" dirty="0" smtClean="0"/>
              <a:t> of </a:t>
            </a:r>
            <a:r>
              <a:rPr lang="fr-FR" sz="2400" dirty="0" err="1" smtClean="0"/>
              <a:t>CNaPS</a:t>
            </a:r>
            <a:r>
              <a:rPr lang="fr-FR" sz="2400" dirty="0" smtClean="0"/>
              <a:t>: </a:t>
            </a:r>
            <a:r>
              <a:rPr lang="fr-FR" sz="3600" dirty="0" smtClean="0"/>
              <a:t>EC</a:t>
            </a:r>
            <a:r>
              <a:rPr lang="fr-FR" sz="2400" dirty="0" smtClean="0"/>
              <a:t>=</a:t>
            </a:r>
            <a:r>
              <a:rPr lang="fr-FR" sz="2400" dirty="0" err="1" smtClean="0"/>
              <a:t>Eff_CNaPS</a:t>
            </a:r>
            <a:endParaRPr lang="fr-FR" sz="2400" dirty="0" smtClean="0"/>
          </a:p>
          <a:p>
            <a:pPr lvl="1"/>
            <a:r>
              <a:rPr lang="fr-FR" sz="2400" dirty="0" smtClean="0"/>
              <a:t>Civil servant </a:t>
            </a:r>
            <a:r>
              <a:rPr lang="fr-FR" sz="2400" dirty="0" err="1" smtClean="0"/>
              <a:t>numbers</a:t>
            </a:r>
            <a:r>
              <a:rPr lang="fr-FR" sz="2400" dirty="0" smtClean="0"/>
              <a:t>: </a:t>
            </a:r>
            <a:r>
              <a:rPr lang="fr-FR" sz="3600" dirty="0" smtClean="0"/>
              <a:t>EA</a:t>
            </a:r>
            <a:r>
              <a:rPr lang="fr-FR" sz="2400" dirty="0" smtClean="0"/>
              <a:t>=</a:t>
            </a:r>
            <a:r>
              <a:rPr lang="fr-FR" sz="2400" dirty="0" err="1" smtClean="0"/>
              <a:t>Eff_Adm</a:t>
            </a:r>
            <a:endParaRPr lang="fr-FR" sz="2400" dirty="0" smtClean="0"/>
          </a:p>
          <a:p>
            <a:pPr lvl="1"/>
            <a:r>
              <a:rPr lang="fr-FR" sz="2400" dirty="0" smtClean="0"/>
              <a:t>Informal </a:t>
            </a:r>
            <a:r>
              <a:rPr lang="fr-FR" sz="2400" dirty="0" err="1" smtClean="0"/>
              <a:t>employment</a:t>
            </a:r>
            <a:r>
              <a:rPr lang="fr-FR" sz="2400" dirty="0" smtClean="0"/>
              <a:t> </a:t>
            </a:r>
            <a:r>
              <a:rPr lang="fr-FR" sz="2400" dirty="0" smtClean="0"/>
              <a:t>in the </a:t>
            </a:r>
            <a:r>
              <a:rPr lang="fr-FR" sz="2400" dirty="0" err="1" smtClean="0"/>
              <a:t>formal</a:t>
            </a:r>
            <a:r>
              <a:rPr lang="fr-FR" sz="2400" dirty="0" smtClean="0"/>
              <a:t> </a:t>
            </a:r>
            <a:r>
              <a:rPr lang="fr-FR" sz="2400" dirty="0" err="1" smtClean="0"/>
              <a:t>sector</a:t>
            </a:r>
            <a:r>
              <a:rPr lang="fr-FR" sz="2400" dirty="0" smtClean="0"/>
              <a:t>: </a:t>
            </a:r>
            <a:r>
              <a:rPr lang="fr-FR" sz="3600" dirty="0" smtClean="0"/>
              <a:t>IEFS</a:t>
            </a:r>
          </a:p>
          <a:p>
            <a:r>
              <a:rPr lang="fr-FR" sz="2400" dirty="0" err="1" smtClean="0"/>
              <a:t>Then</a:t>
            </a:r>
            <a:r>
              <a:rPr lang="fr-FR" sz="2400" dirty="0" smtClean="0"/>
              <a:t> the </a:t>
            </a:r>
            <a:r>
              <a:rPr lang="fr-FR" sz="2400" dirty="0" err="1" smtClean="0"/>
              <a:t>informal</a:t>
            </a:r>
            <a:r>
              <a:rPr lang="fr-FR" sz="2400" dirty="0" smtClean="0"/>
              <a:t> </a:t>
            </a:r>
            <a:r>
              <a:rPr lang="fr-FR" sz="2400" dirty="0" err="1" smtClean="0"/>
              <a:t>employment</a:t>
            </a:r>
            <a:r>
              <a:rPr lang="fr-FR" sz="2400" dirty="0" smtClean="0"/>
              <a:t> for </a:t>
            </a:r>
            <a:r>
              <a:rPr lang="fr-FR" sz="2400" dirty="0" err="1" smtClean="0"/>
              <a:t>informal</a:t>
            </a:r>
            <a:r>
              <a:rPr lang="fr-FR" sz="2400" dirty="0" smtClean="0"/>
              <a:t> </a:t>
            </a:r>
            <a:r>
              <a:rPr lang="fr-FR" sz="2400" dirty="0" err="1" smtClean="0"/>
              <a:t>sector</a:t>
            </a:r>
            <a:r>
              <a:rPr lang="fr-FR" sz="2400" dirty="0" smtClean="0"/>
              <a:t> IEIS: </a:t>
            </a:r>
          </a:p>
          <a:p>
            <a:pPr marL="457200" lvl="1" indent="0" algn="ctr">
              <a:buNone/>
            </a:pPr>
            <a:r>
              <a:rPr lang="fr-FR" sz="3600" b="1" dirty="0" smtClean="0"/>
              <a:t>IEIS=TE-EC-EA-IEFS</a:t>
            </a:r>
          </a:p>
          <a:p>
            <a:pPr marL="457200" lvl="1" indent="0" algn="ctr">
              <a:buNone/>
            </a:pPr>
            <a:endParaRPr lang="fr-FR" sz="3600" b="1" dirty="0" smtClean="0"/>
          </a:p>
          <a:p>
            <a:pPr marL="109728" indent="0">
              <a:buNone/>
            </a:pPr>
            <a:endParaRPr lang="fr-FR" sz="2400" dirty="0" smtClean="0"/>
          </a:p>
          <a:p>
            <a:endParaRPr lang="fr-FR" sz="2400" dirty="0"/>
          </a:p>
        </p:txBody>
      </p:sp>
      <p:sp>
        <p:nvSpPr>
          <p:cNvPr id="2" name="Title 1"/>
          <p:cNvSpPr>
            <a:spLocks noGrp="1"/>
          </p:cNvSpPr>
          <p:nvPr>
            <p:ph type="title"/>
          </p:nvPr>
        </p:nvSpPr>
        <p:spPr/>
        <p:txBody>
          <a:bodyPr/>
          <a:lstStyle/>
          <a:p>
            <a:r>
              <a:rPr lang="fr-FR" dirty="0"/>
              <a:t>MODEL (</a:t>
            </a:r>
            <a:r>
              <a:rPr lang="fr-FR" dirty="0" err="1"/>
              <a:t>Cont</a:t>
            </a:r>
            <a:r>
              <a:rPr lang="fr-FR" dirty="0"/>
              <a:t>)</a:t>
            </a:r>
            <a:endParaRPr lang="fr-FR" dirty="0"/>
          </a:p>
        </p:txBody>
      </p:sp>
    </p:spTree>
    <p:extLst>
      <p:ext uri="{BB962C8B-B14F-4D97-AF65-F5344CB8AC3E}">
        <p14:creationId xmlns:p14="http://schemas.microsoft.com/office/powerpoint/2010/main" val="42891947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1065</TotalTime>
  <Words>1107</Words>
  <Application>Microsoft Office PowerPoint</Application>
  <PresentationFormat>On-screen Show (4:3)</PresentationFormat>
  <Paragraphs>286</Paragraphs>
  <Slides>21</Slides>
  <Notes>3</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PowerPoint Presentation</vt:lpstr>
      <vt:lpstr>PowerPoint Presentation</vt:lpstr>
      <vt:lpstr>INTRODUCTION</vt:lpstr>
      <vt:lpstr>PAPER OBJECTIVES</vt:lpstr>
      <vt:lpstr>DEFINITIONS, HYPOTHESIS</vt:lpstr>
      <vt:lpstr>DATA SOURCES</vt:lpstr>
      <vt:lpstr>KEY FINDINGS</vt:lpstr>
      <vt:lpstr>MODEL</vt:lpstr>
      <vt:lpstr>MODEL (Cont)</vt:lpstr>
      <vt:lpstr>MODEL (Cont)</vt:lpstr>
      <vt:lpstr>PROCESSING LABOR MATRIX: total estimation</vt:lpstr>
      <vt:lpstr>PROCESSING LABOR MATRIX: activity estimation</vt:lpstr>
      <vt:lpstr>PROCESSING LABOR MATRIX: activity estimation</vt:lpstr>
      <vt:lpstr>LABOUR MATRIX RESULTS</vt:lpstr>
      <vt:lpstr>INTEGRATION IN NATIONAL ACCOUNTS</vt:lpstr>
      <vt:lpstr>INTEGRATION IN NATIONAL ACCOUNTS</vt:lpstr>
      <vt:lpstr>INTEGRATION IN NATIONAL ACCOUNTS</vt:lpstr>
      <vt:lpstr>INFORMAL SECTOR ACCOUNTS RESULTS</vt:lpstr>
      <vt:lpstr>CHALLENGES, OPPORTUNITIES, PERSPECTIVES</vt:lpstr>
      <vt:lpstr>CONCLUSION</vt:lpstr>
      <vt:lpstr>Thank you  Merci Misaotra</vt:lpstr>
    </vt:vector>
  </TitlesOfParts>
  <Company>vuyokazis@statssa.gov.za</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Vuyokazi Sodo</dc:creator>
  <cp:lastModifiedBy>Manitra</cp:lastModifiedBy>
  <cp:revision>132</cp:revision>
  <dcterms:created xsi:type="dcterms:W3CDTF">2016-10-06T09:13:58Z</dcterms:created>
  <dcterms:modified xsi:type="dcterms:W3CDTF">2016-10-24T07:09:12Z</dcterms:modified>
</cp:coreProperties>
</file>