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64" r:id="rId6"/>
    <p:sldId id="257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2CE0-4471-4AC7-AB56-6C2141908F97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A656C-3E26-49A2-A541-6F921DEF3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945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462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21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901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3506" y="3100916"/>
            <a:ext cx="3008577" cy="85725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ts val="1600"/>
              </a:lnSpc>
              <a:tabLst>
                <a:tab pos="2535238" algn="r"/>
                <a:tab pos="2971800" algn="ctr"/>
                <a:tab pos="5943600" algn="r"/>
              </a:tabLst>
            </a:pPr>
            <a:r>
              <a:rPr lang="en-US" sz="1400" b="1" kern="1200" dirty="0">
                <a:latin typeface="Calibri" charset="0"/>
                <a:ea typeface="Calibri" charset="0"/>
                <a:cs typeface="Times New Roman" charset="0"/>
              </a:rPr>
              <a:t>JAMHUURIYADDA FEDERAALKA EE SOOMAALIYA</a:t>
            </a:r>
            <a:r>
              <a:rPr lang="en-US" sz="1400" b="1" kern="1200" dirty="0">
                <a:solidFill>
                  <a:srgbClr val="333333"/>
                </a:solidFill>
                <a:latin typeface="Calibri" charset="0"/>
                <a:ea typeface="Calibri" charset="0"/>
                <a:cs typeface="Times New Roman" charset="0"/>
              </a:rPr>
              <a:t/>
            </a:r>
            <a:br>
              <a:rPr lang="en-US" sz="1400" b="1" kern="1200" dirty="0">
                <a:solidFill>
                  <a:srgbClr val="333333"/>
                </a:solidFill>
                <a:latin typeface="Calibri" charset="0"/>
                <a:ea typeface="Calibri" charset="0"/>
                <a:cs typeface="Times New Roman" charset="0"/>
              </a:rPr>
            </a:br>
            <a:r>
              <a:rPr lang="en-US" sz="1600" b="1" kern="1200" dirty="0">
                <a:solidFill>
                  <a:srgbClr val="333333"/>
                </a:solidFill>
                <a:latin typeface="Calibri" charset="0"/>
                <a:ea typeface="Calibri" charset="0"/>
                <a:cs typeface="Times New Roman" charset="0"/>
              </a:rPr>
              <a:t> </a:t>
            </a:r>
            <a:r>
              <a:rPr lang="en-US" sz="1400" b="1" kern="1200" dirty="0" err="1">
                <a:solidFill>
                  <a:srgbClr val="333333"/>
                </a:solidFill>
                <a:latin typeface="Calibri" charset="0"/>
                <a:ea typeface="Calibri" charset="0"/>
              </a:rPr>
              <a:t>Wasaaradda</a:t>
            </a:r>
            <a:r>
              <a:rPr lang="en-US" sz="1400" b="1" kern="1200" dirty="0">
                <a:solidFill>
                  <a:srgbClr val="333333"/>
                </a:solidFill>
                <a:latin typeface="Calibri" charset="0"/>
                <a:ea typeface="Calibri" charset="0"/>
              </a:rPr>
              <a:t> </a:t>
            </a:r>
            <a:r>
              <a:rPr lang="en-US" sz="1400" b="1" kern="1200" dirty="0" err="1">
                <a:solidFill>
                  <a:srgbClr val="333333"/>
                </a:solidFill>
                <a:latin typeface="Calibri" charset="0"/>
                <a:ea typeface="Calibri" charset="0"/>
              </a:rPr>
              <a:t>Qorsheynta</a:t>
            </a:r>
            <a:r>
              <a:rPr lang="en-US" sz="1400" b="1" kern="1200" dirty="0">
                <a:solidFill>
                  <a:srgbClr val="333333"/>
                </a:solidFill>
                <a:latin typeface="Calibri" charset="0"/>
                <a:ea typeface="Calibri" charset="0"/>
              </a:rPr>
              <a:t> &amp; </a:t>
            </a:r>
            <a:r>
              <a:rPr lang="en-US" sz="1400" b="1" kern="1200" dirty="0" err="1">
                <a:solidFill>
                  <a:srgbClr val="333333"/>
                </a:solidFill>
                <a:latin typeface="Calibri" charset="0"/>
                <a:ea typeface="Calibri" charset="0"/>
              </a:rPr>
              <a:t>Iskaashiga</a:t>
            </a:r>
            <a:r>
              <a:rPr lang="en-US" sz="1400" b="1" kern="1200" dirty="0">
                <a:solidFill>
                  <a:srgbClr val="333333"/>
                </a:solidFill>
                <a:latin typeface="Calibri" charset="0"/>
                <a:ea typeface="Calibri" charset="0"/>
              </a:rPr>
              <a:t> </a:t>
            </a:r>
            <a:r>
              <a:rPr lang="en-US" sz="1400" b="1" kern="1200" dirty="0" err="1">
                <a:solidFill>
                  <a:srgbClr val="333333"/>
                </a:solidFill>
                <a:latin typeface="Calibri" charset="0"/>
                <a:ea typeface="Calibri" charset="0"/>
              </a:rPr>
              <a:t>Caalamiga</a:t>
            </a:r>
            <a:endParaRPr lang="en-US" sz="1400" kern="1200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tabLst>
                <a:tab pos="2535238" algn="r"/>
                <a:tab pos="2971800" algn="ctr"/>
                <a:tab pos="5943600" algn="r"/>
              </a:tabLst>
            </a:pPr>
            <a:r>
              <a:rPr lang="en-US" sz="900" b="1" kern="1200" dirty="0">
                <a:solidFill>
                  <a:srgbClr val="333333"/>
                </a:solidFill>
                <a:latin typeface="Times New Roman" charset="0"/>
                <a:cs typeface="Times New Roman" charset="0"/>
              </a:rPr>
              <a:t> </a:t>
            </a:r>
            <a:endParaRPr lang="en-US" sz="1200" kern="1200" dirty="0">
              <a:latin typeface="Times New Roman" charset="0"/>
              <a:cs typeface="Times New Roman" charset="0"/>
            </a:endParaRPr>
          </a:p>
          <a:p>
            <a:pPr>
              <a:tabLst>
                <a:tab pos="2535238" algn="r"/>
                <a:tab pos="2971800" algn="ctr"/>
                <a:tab pos="5943600" algn="r"/>
              </a:tabLst>
            </a:pPr>
            <a:r>
              <a:rPr lang="en-US" sz="600" kern="1200" dirty="0">
                <a:latin typeface="Times New Roman" charset="0"/>
                <a:cs typeface="Times New Roman" charset="0"/>
              </a:rPr>
              <a:t> </a:t>
            </a:r>
            <a:endParaRPr lang="en-US" sz="1200" kern="1200" dirty="0">
              <a:latin typeface="Times New Roman" charset="0"/>
              <a:cs typeface="Times New Roman" charset="0"/>
            </a:endParaRPr>
          </a:p>
        </p:txBody>
      </p:sp>
      <p:pic>
        <p:nvPicPr>
          <p:cNvPr id="5" name="Shape 9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916" y="3113615"/>
            <a:ext cx="1005417" cy="100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529792" y="3115730"/>
            <a:ext cx="2728384" cy="101388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1600" b="1" kern="1200" dirty="0" err="1">
                <a:solidFill>
                  <a:srgbClr val="333333"/>
                </a:solidFill>
                <a:latin typeface="Gilliam 2" charset="0"/>
                <a:ea typeface="Calibri" charset="0"/>
              </a:rPr>
              <a:t>جـمـهـوريـة</a:t>
            </a:r>
            <a:r>
              <a:rPr lang="en-US" sz="1600" b="1" kern="1200" dirty="0">
                <a:solidFill>
                  <a:srgbClr val="333333"/>
                </a:solidFill>
                <a:latin typeface="Gilliam 2" charset="0"/>
                <a:ea typeface="Calibri" charset="0"/>
              </a:rPr>
              <a:t> </a:t>
            </a:r>
            <a:r>
              <a:rPr lang="en-US" sz="1600" b="1" kern="1200" dirty="0" err="1">
                <a:solidFill>
                  <a:srgbClr val="333333"/>
                </a:solidFill>
                <a:latin typeface="Gilliam 2" charset="0"/>
                <a:ea typeface="Calibri" charset="0"/>
              </a:rPr>
              <a:t>الص</a:t>
            </a:r>
            <a:r>
              <a:rPr lang="en-US" sz="1600" b="1" kern="1200" dirty="0">
                <a:solidFill>
                  <a:srgbClr val="333333"/>
                </a:solidFill>
                <a:latin typeface="Gilliam 2" charset="0"/>
                <a:ea typeface="Calibri" charset="0"/>
              </a:rPr>
              <a:t>ــ</a:t>
            </a:r>
            <a:r>
              <a:rPr lang="en-US" sz="1600" b="1" kern="1200" dirty="0" err="1">
                <a:solidFill>
                  <a:srgbClr val="333333"/>
                </a:solidFill>
                <a:latin typeface="Gilliam 2" charset="0"/>
                <a:ea typeface="Calibri" charset="0"/>
              </a:rPr>
              <a:t>وم</a:t>
            </a:r>
            <a:r>
              <a:rPr lang="en-US" sz="1600" b="1" kern="1200" dirty="0">
                <a:solidFill>
                  <a:srgbClr val="333333"/>
                </a:solidFill>
                <a:latin typeface="Gilliam 2" charset="0"/>
                <a:ea typeface="Calibri" charset="0"/>
              </a:rPr>
              <a:t>ــ</a:t>
            </a:r>
            <a:r>
              <a:rPr lang="en-US" sz="1600" b="1" kern="1200" dirty="0" err="1">
                <a:solidFill>
                  <a:srgbClr val="333333"/>
                </a:solidFill>
                <a:latin typeface="Gilliam 2" charset="0"/>
                <a:ea typeface="Calibri" charset="0"/>
              </a:rPr>
              <a:t>ال</a:t>
            </a:r>
            <a:r>
              <a:rPr lang="en-US" sz="1600" b="1" kern="1200" dirty="0">
                <a:solidFill>
                  <a:srgbClr val="333333"/>
                </a:solidFill>
                <a:latin typeface="Gilliam 2" charset="0"/>
                <a:ea typeface="Calibri" charset="0"/>
              </a:rPr>
              <a:t> </a:t>
            </a:r>
            <a:r>
              <a:rPr lang="en-US" sz="1600" b="1" kern="1200" dirty="0" err="1">
                <a:solidFill>
                  <a:srgbClr val="333333"/>
                </a:solidFill>
                <a:latin typeface="Gilliam 2" charset="0"/>
                <a:ea typeface="Calibri" charset="0"/>
              </a:rPr>
              <a:t>الفيـدرالية</a:t>
            </a:r>
            <a:endParaRPr lang="en-US" sz="1200" kern="1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/>
            <a:r>
              <a:rPr lang="en-US" sz="3200" b="1" kern="1200" dirty="0">
                <a:latin typeface="Times New Roman" charset="0"/>
                <a:ea typeface="Calibri" charset="0"/>
                <a:cs typeface="Calibri" charset="0"/>
              </a:rPr>
              <a:t> </a:t>
            </a:r>
            <a:r>
              <a:rPr lang="en-US" sz="3300" b="1" kern="1200" dirty="0">
                <a:latin typeface="Times New Roman" charset="0"/>
                <a:ea typeface="Calibri" charset="0"/>
                <a:cs typeface="Calibri" charset="0"/>
              </a:rPr>
              <a:t> </a:t>
            </a:r>
            <a:r>
              <a:rPr lang="en-US" sz="1300" b="1" kern="1200" dirty="0" err="1">
                <a:latin typeface="Times New Roman" charset="0"/>
                <a:ea typeface="Calibri" charset="0"/>
              </a:rPr>
              <a:t>الدولي</a:t>
            </a:r>
            <a:r>
              <a:rPr lang="en-US" sz="3100" b="1" kern="1200" dirty="0">
                <a:latin typeface="Times New Roman" charset="0"/>
                <a:ea typeface="Calibri" charset="0"/>
              </a:rPr>
              <a:t> </a:t>
            </a:r>
            <a:r>
              <a:rPr lang="en-US" sz="1300" b="1" kern="1200" dirty="0">
                <a:latin typeface="Times New Roman" charset="0"/>
                <a:ea typeface="Calibri" charset="0"/>
              </a:rPr>
              <a:t>والتعاون</a:t>
            </a:r>
            <a:r>
              <a:rPr lang="en-US" sz="3100" b="1" kern="1200" dirty="0">
                <a:latin typeface="Times New Roman" charset="0"/>
                <a:ea typeface="Calibri" charset="0"/>
              </a:rPr>
              <a:t> </a:t>
            </a:r>
            <a:r>
              <a:rPr lang="en-US" sz="1300" b="1" kern="1200" dirty="0" err="1">
                <a:latin typeface="Times New Roman" charset="0"/>
                <a:ea typeface="Calibri" charset="0"/>
              </a:rPr>
              <a:t>التخطيط</a:t>
            </a:r>
            <a:r>
              <a:rPr lang="en-US" sz="3100" b="1" kern="1200" dirty="0">
                <a:latin typeface="Times New Roman" charset="0"/>
                <a:ea typeface="Calibri" charset="0"/>
              </a:rPr>
              <a:t> </a:t>
            </a:r>
            <a:r>
              <a:rPr lang="en-US" sz="1300" b="1" kern="1200" dirty="0" err="1">
                <a:latin typeface="Times New Roman" charset="0"/>
                <a:ea typeface="Calibri" charset="0"/>
              </a:rPr>
              <a:t>وزارة</a:t>
            </a:r>
            <a:endParaRPr lang="en-US" sz="1200" kern="1200" dirty="0">
              <a:latin typeface="Times New Roman" charset="0"/>
              <a:cs typeface="Times New Roman" charset="0"/>
            </a:endParaRPr>
          </a:p>
          <a:p>
            <a:pPr algn="ctr"/>
            <a:r>
              <a:rPr lang="en-US" sz="1400" kern="1200" dirty="0">
                <a:latin typeface="Times New Roman" charset="0"/>
                <a:cs typeface="Times New Roman" charset="0"/>
              </a:rPr>
              <a:t> </a:t>
            </a:r>
            <a:endParaRPr lang="en-US" sz="1200" kern="1200" dirty="0">
              <a:latin typeface="Times New Roman" charset="0"/>
              <a:cs typeface="Times New Roman" charset="0"/>
            </a:endParaRPr>
          </a:p>
          <a:p>
            <a:pPr algn="ctr">
              <a:lnSpc>
                <a:spcPts val="1600"/>
              </a:lnSpc>
            </a:pPr>
            <a:r>
              <a:rPr lang="en-US" sz="1600" b="1" kern="1200" dirty="0">
                <a:latin typeface="Calibri" charset="0"/>
                <a:cs typeface="Calibri" charset="0"/>
              </a:rPr>
              <a:t> </a:t>
            </a:r>
            <a:endParaRPr lang="en-US" sz="1100" kern="1200" dirty="0">
              <a:latin typeface="Calibri" charset="0"/>
              <a:cs typeface="Calibri" charset="0"/>
            </a:endParaRPr>
          </a:p>
          <a:p>
            <a:r>
              <a:rPr lang="ar-EG" sz="1600" b="1" kern="1200" dirty="0">
                <a:solidFill>
                  <a:srgbClr val="333333"/>
                </a:solidFill>
                <a:latin typeface="Times New Roman" charset="0"/>
                <a:cs typeface="Times New Roman" charset="0"/>
              </a:rPr>
              <a:t> </a:t>
            </a:r>
            <a:endParaRPr lang="en-US" sz="1200" kern="1200" dirty="0">
              <a:latin typeface="Times New Roman" charset="0"/>
              <a:cs typeface="Times New Roman" charset="0"/>
            </a:endParaRPr>
          </a:p>
          <a:p>
            <a:pPr algn="ctr"/>
            <a:r>
              <a:rPr lang="ar-EG" sz="1600" b="1" kern="1200" dirty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 </a:t>
            </a:r>
            <a:endParaRPr lang="en-US" sz="1200" kern="1200" dirty="0">
              <a:latin typeface="Times New Roman" charset="0"/>
              <a:cs typeface="Times New Roman" charset="0"/>
            </a:endParaRPr>
          </a:p>
          <a:p>
            <a:pPr algn="ctr"/>
            <a:r>
              <a:rPr lang="en-US" sz="1600" b="1" kern="1200" dirty="0">
                <a:latin typeface="Times New Roman" charset="0"/>
                <a:cs typeface="Times New Roman" charset="0"/>
              </a:rPr>
              <a:t> </a:t>
            </a:r>
            <a:endParaRPr lang="en-US" sz="1200" kern="1200" dirty="0">
              <a:latin typeface="Times New Roman" charset="0"/>
              <a:cs typeface="Times New Roman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36184" y="4332815"/>
            <a:ext cx="52578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b="1" kern="1200" dirty="0">
                <a:solidFill>
                  <a:srgbClr val="333333"/>
                </a:solidFill>
                <a:latin typeface="Calibri" charset="0"/>
                <a:ea typeface="Calibri" charset="0"/>
                <a:cs typeface="Times New Roman" charset="0"/>
              </a:rPr>
              <a:t>The Federal Government of the Somali Republic</a:t>
            </a:r>
            <a:endParaRPr lang="en-US" kern="1200" dirty="0">
              <a:latin typeface="Calibri" charset="0"/>
              <a:ea typeface="Calibri" charset="0"/>
              <a:cs typeface="Times New Roman" charset="0"/>
            </a:endParaRPr>
          </a:p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sz="1100" b="1" kern="1200" dirty="0">
                <a:solidFill>
                  <a:srgbClr val="000000"/>
                </a:solidFill>
                <a:ea typeface="Calibri" charset="0"/>
                <a:cs typeface="Times New Roman" charset="0"/>
              </a:rPr>
              <a:t>Ministry of Planning and International Cooperation</a:t>
            </a:r>
            <a:endParaRPr lang="en-US" kern="1200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sz="2400" b="1" kern="120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kern="1200" dirty="0">
              <a:latin typeface="Calibri" charset="0"/>
              <a:ea typeface="Calibri" charset="0"/>
              <a:cs typeface="Times New Roman" charset="0"/>
            </a:endParaRPr>
          </a:p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sz="2000" b="1" kern="120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sz="1600" kern="1200" dirty="0">
              <a:latin typeface="Calibri" charset="0"/>
              <a:ea typeface="Calibri" charset="0"/>
              <a:cs typeface="Times New Roman" charset="0"/>
            </a:endParaRPr>
          </a:p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Mohamed Moalim</a:t>
            </a:r>
          </a:p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endParaRPr lang="en-US" sz="2400" dirty="0" smtClean="0">
              <a:solidFill>
                <a:srgbClr val="0000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sz="2400" kern="1200" dirty="0" smtClean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Director General of National Statistics</a:t>
            </a:r>
            <a:endParaRPr lang="en-US" sz="1600" kern="1200" dirty="0">
              <a:latin typeface="Calibri" charset="0"/>
              <a:ea typeface="Calibri" charset="0"/>
              <a:cs typeface="Times New Roman" charset="0"/>
            </a:endParaRPr>
          </a:p>
          <a:p>
            <a:pPr algn="ctr">
              <a:lnSpc>
                <a:spcPts val="1600"/>
              </a:lnSpc>
              <a:tabLst>
                <a:tab pos="2070100" algn="r"/>
                <a:tab pos="2971800" algn="ctr"/>
                <a:tab pos="5943600" algn="r"/>
              </a:tabLst>
            </a:pPr>
            <a:r>
              <a:rPr lang="en-US" sz="2400" b="1" kern="1200" dirty="0"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sz="1600" kern="1200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tabLst>
                <a:tab pos="2070100" algn="r"/>
                <a:tab pos="2971800" algn="ctr"/>
                <a:tab pos="5943600" algn="r"/>
              </a:tabLst>
            </a:pPr>
            <a:r>
              <a:rPr lang="en-US" sz="1200" kern="1200" dirty="0">
                <a:latin typeface="Times New Roman" charset="0"/>
                <a:cs typeface="Times New Roman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366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sz="6600" dirty="0" smtClean="0"/>
          </a:p>
          <a:p>
            <a:pPr marL="0" indent="0">
              <a:buNone/>
            </a:pPr>
            <a:r>
              <a:rPr lang="en-US" sz="6600" dirty="0" smtClean="0"/>
              <a:t>          Thank you!</a:t>
            </a:r>
            <a:endParaRPr lang="en-US" sz="6600" dirty="0"/>
          </a:p>
        </p:txBody>
      </p:sp>
      <p:pic>
        <p:nvPicPr>
          <p:cNvPr id="4" name="Shape 96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583" y="748241"/>
            <a:ext cx="1852084" cy="185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907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2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883191" y="1111253"/>
            <a:ext cx="4969392" cy="60324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4000" b="1" spc="-150" dirty="0" smtClean="0">
                <a:solidFill>
                  <a:srgbClr val="C0504D"/>
                </a:solidFill>
                <a:latin typeface="+mn-lt"/>
              </a:rPr>
              <a:t>Contents</a:t>
            </a:r>
            <a:endParaRPr lang="en-US" sz="4000" b="1" spc="-150" dirty="0">
              <a:solidFill>
                <a:srgbClr val="C0504D"/>
              </a:solidFill>
              <a:latin typeface="+mn-lt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56191" y="1852750"/>
            <a:ext cx="7688254" cy="31620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Overview of Somalia’s National Statistics Office;</a:t>
            </a:r>
          </a:p>
          <a:p>
            <a:pPr marL="285750" indent="-285750" algn="l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Strengthening basic economic statists;</a:t>
            </a:r>
            <a:endParaRPr lang="en-US" sz="2400" dirty="0">
              <a:solidFill>
                <a:schemeClr val="tx1"/>
              </a:solidFill>
              <a:cs typeface="Times New Roman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Cooperations, Knowledge </a:t>
            </a:r>
            <a:r>
              <a:rPr lang="en-US" sz="2400" dirty="0">
                <a:solidFill>
                  <a:schemeClr val="tx1"/>
                </a:solidFill>
                <a:cs typeface="Times New Roman" charset="0"/>
              </a:rPr>
              <a:t>Sharing and </a:t>
            </a: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experience;</a:t>
            </a:r>
            <a:endParaRPr lang="en-US" sz="2400" dirty="0">
              <a:solidFill>
                <a:schemeClr val="tx1"/>
              </a:solidFill>
              <a:cs typeface="Times New Roman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Filling Data Gaps;</a:t>
            </a:r>
            <a:endParaRPr lang="en-US" sz="2400" dirty="0">
              <a:solidFill>
                <a:schemeClr val="tx1"/>
              </a:solidFill>
              <a:cs typeface="Times New Roman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cs typeface="Times New Roman" charset="0"/>
              </a:rPr>
              <a:t>National coordination of statistical </a:t>
            </a: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systems;</a:t>
            </a:r>
            <a:endParaRPr lang="en-US" sz="2400" dirty="0">
              <a:solidFill>
                <a:schemeClr val="tx1"/>
              </a:solidFill>
              <a:cs typeface="Times New Roman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cs typeface="Times New Roman" charset="0"/>
              </a:rPr>
              <a:t>Challenges and </a:t>
            </a: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opportunities;</a:t>
            </a:r>
            <a:endParaRPr lang="en-US" sz="2400" dirty="0">
              <a:solidFill>
                <a:schemeClr val="tx1"/>
              </a:solidFill>
              <a:cs typeface="Times New Roman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cs typeface="Times New Roman" charset="0"/>
              </a:rPr>
              <a:t>Conclusion;</a:t>
            </a:r>
          </a:p>
          <a:p>
            <a:pPr algn="l">
              <a:buFont typeface="Arial" charset="0"/>
              <a:buChar char="•"/>
            </a:pPr>
            <a:endParaRPr lang="en-US" sz="2400" dirty="0">
              <a:solidFill>
                <a:schemeClr val="tx1"/>
              </a:solidFill>
              <a:cs typeface="Times New Roman" charset="0"/>
            </a:endParaRPr>
          </a:p>
          <a:p>
            <a:pPr algn="l">
              <a:buFont typeface="Arial" charset="0"/>
              <a:buChar char="•"/>
            </a:pPr>
            <a:endParaRPr lang="en-US" sz="2400" dirty="0" smtClean="0">
              <a:solidFill>
                <a:schemeClr val="tx1"/>
              </a:solidFill>
              <a:cs typeface="Times New Roman" charset="0"/>
            </a:endParaRP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4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3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660400" y="468095"/>
            <a:ext cx="4736559" cy="65131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chemeClr val="accent2"/>
                </a:solidFill>
              </a:rPr>
              <a:t>DNS Key areas of Focus</a:t>
            </a:r>
            <a:endParaRPr lang="en-US" sz="2800" b="1" spc="-150" dirty="0">
              <a:solidFill>
                <a:schemeClr val="accent2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type="subTitle" idx="1"/>
          </p:nvPr>
        </p:nvSpPr>
        <p:spPr>
          <a:xfrm>
            <a:off x="787400" y="1439862"/>
            <a:ext cx="7584017" cy="3862387"/>
          </a:xfrm>
        </p:spPr>
        <p:txBody>
          <a:bodyPr>
            <a:noAutofit/>
          </a:bodyPr>
          <a:lstStyle/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dirty="0" smtClean="0">
                <a:solidFill>
                  <a:srgbClr val="000000"/>
                </a:solidFill>
                <a:cs typeface="Times New Roman"/>
              </a:rPr>
              <a:t>Economic and Financial: </a:t>
            </a:r>
            <a:r>
              <a:rPr lang="en-US" sz="2000" dirty="0" smtClean="0">
                <a:solidFill>
                  <a:srgbClr val="000000"/>
                </a:solidFill>
                <a:cs typeface="Times New Roman"/>
              </a:rPr>
              <a:t>Financial statistics , national account, price statistics, trade statistics, industry and business registry</a:t>
            </a:r>
            <a:r>
              <a:rPr lang="en-US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cs typeface="Times New Roman"/>
              </a:rPr>
              <a:t>and agricultural statistics;</a:t>
            </a:r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dirty="0" smtClean="0">
                <a:solidFill>
                  <a:srgbClr val="000000"/>
                </a:solidFill>
                <a:cs typeface="Times New Roman"/>
              </a:rPr>
              <a:t>Population and Surveys: </a:t>
            </a:r>
            <a:r>
              <a:rPr lang="en-US" sz="2000" dirty="0" smtClean="0">
                <a:solidFill>
                  <a:srgbClr val="000000"/>
                </a:solidFill>
                <a:cs typeface="Times New Roman"/>
              </a:rPr>
              <a:t>geography and mapping, population, methodology and standards, surveys and census, and M&amp;E;</a:t>
            </a:r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dirty="0" smtClean="0">
                <a:solidFill>
                  <a:srgbClr val="000000"/>
                </a:solidFill>
                <a:cs typeface="Times New Roman"/>
              </a:rPr>
              <a:t>Social Statistics</a:t>
            </a:r>
            <a:r>
              <a:rPr lang="en-US" sz="2000" dirty="0" smtClean="0">
                <a:solidFill>
                  <a:srgbClr val="000000"/>
                </a:solidFill>
                <a:cs typeface="Times New Roman"/>
              </a:rPr>
              <a:t>: health, education immigration, civil registration and vital, services</a:t>
            </a:r>
            <a:r>
              <a:rPr lang="en-US" sz="2000" dirty="0">
                <a:solidFill>
                  <a:srgbClr val="000000"/>
                </a:solidFill>
                <a:cs typeface="Times New Roman"/>
              </a:rPr>
              <a:t>;</a:t>
            </a:r>
            <a:endParaRPr lang="en-US" sz="2000" dirty="0" smtClean="0">
              <a:solidFill>
                <a:srgbClr val="000000"/>
              </a:solidFill>
              <a:cs typeface="Times New Roman"/>
            </a:endParaRPr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dirty="0" smtClean="0">
                <a:solidFill>
                  <a:srgbClr val="000000"/>
                </a:solidFill>
                <a:cs typeface="Times New Roman"/>
              </a:rPr>
              <a:t>Information and Publication: </a:t>
            </a:r>
            <a:r>
              <a:rPr lang="en-US" sz="2000" dirty="0" smtClean="0">
                <a:solidFill>
                  <a:srgbClr val="000000"/>
                </a:solidFill>
                <a:cs typeface="Times New Roman"/>
              </a:rPr>
              <a:t>Statistical Management Information System (SMIS), data processing, data dissemination and publication </a:t>
            </a:r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ZA" sz="2000" dirty="0" smtClean="0">
                <a:solidFill>
                  <a:srgbClr val="000000"/>
                </a:solidFill>
              </a:rPr>
              <a:t>Organisational &amp; Institutional Capacity Building for National Statistics Office; </a:t>
            </a:r>
            <a:endParaRPr lang="en-Z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4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385774" y="503149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solidFill>
                  <a:srgbClr val="C0504D"/>
                </a:solidFill>
                <a:latin typeface="+mn-lt"/>
              </a:rPr>
              <a:t>Strengthening fundamentals of National economic statistics for the compilation of National Accounts </a:t>
            </a:r>
            <a:endParaRPr lang="en-US" sz="2400" spc="-150" dirty="0">
              <a:solidFill>
                <a:srgbClr val="C0504D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93750" y="1791146"/>
            <a:ext cx="7852833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GB" dirty="0"/>
          </a:p>
          <a:p>
            <a:endParaRPr lang="en-US" dirty="0"/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41916" y="1560314"/>
            <a:ext cx="64346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dirty="0"/>
              <a:t>Successfully obtained a list of Business Register Data in collaboration with relevant government institutions;</a:t>
            </a:r>
          </a:p>
          <a:p>
            <a:pPr marL="285750" indent="-285750" algn="just">
              <a:buFont typeface="Arial"/>
              <a:buChar char="•"/>
            </a:pPr>
            <a:r>
              <a:rPr lang="en-GB" dirty="0"/>
              <a:t>In the process of generating  new weights for Somalia for price statistics - Development partners to support;</a:t>
            </a:r>
          </a:p>
          <a:p>
            <a:pPr marL="285750" lvl="1" indent="-285750" algn="just">
              <a:buFont typeface="Arial"/>
              <a:buChar char="•"/>
            </a:pPr>
            <a:r>
              <a:rPr lang="en-GB" dirty="0"/>
              <a:t>Harmonization of the existing data whilst using 310 items categorized in 12 categories; </a:t>
            </a:r>
            <a:endParaRPr lang="en-US" dirty="0"/>
          </a:p>
          <a:p>
            <a:pPr marL="285750" indent="-285750" algn="just">
              <a:buFont typeface="Arial"/>
              <a:buChar char="•"/>
            </a:pPr>
            <a:r>
              <a:rPr lang="en-GB" dirty="0" smtClean="0"/>
              <a:t>Creating partnership </a:t>
            </a:r>
            <a:r>
              <a:rPr lang="en-GB" dirty="0"/>
              <a:t>in the continent and outside of </a:t>
            </a:r>
            <a:r>
              <a:rPr lang="en-GB" dirty="0" smtClean="0"/>
              <a:t>the continent </a:t>
            </a:r>
            <a:r>
              <a:rPr lang="en-GB" dirty="0"/>
              <a:t>with reference to price statistics;</a:t>
            </a:r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Plenty of emphasis given on the calculation and compilation of GDP on current prices and constant prices by </a:t>
            </a:r>
            <a:r>
              <a:rPr lang="en-US" dirty="0" smtClean="0"/>
              <a:t>using (currently) </a:t>
            </a:r>
            <a:r>
              <a:rPr lang="en-US" dirty="0"/>
              <a:t>expenditure </a:t>
            </a:r>
            <a:r>
              <a:rPr lang="en-US" dirty="0" smtClean="0"/>
              <a:t>approach;</a:t>
            </a:r>
            <a:endParaRPr lang="en-US" dirty="0"/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Harmonization of systems and to develop Standard International Trade Classification (SITC) to produce reliable and accurate data for users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1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5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883191" y="910168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dirty="0">
                <a:solidFill>
                  <a:srgbClr val="C0504D"/>
                </a:solidFill>
                <a:cs typeface="Times New Roman" charset="0"/>
              </a:rPr>
              <a:t>Cooperations, Knowledge Sharing and experience</a:t>
            </a:r>
            <a:endParaRPr lang="en-US" sz="2800" b="1" spc="-150" dirty="0">
              <a:solidFill>
                <a:srgbClr val="C0504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7917" y="1989670"/>
            <a:ext cx="78835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Entered a draft </a:t>
            </a:r>
            <a:r>
              <a:rPr lang="en-US" dirty="0" err="1" smtClean="0"/>
              <a:t>MoU</a:t>
            </a:r>
            <a:r>
              <a:rPr lang="en-US" dirty="0" smtClean="0"/>
              <a:t> with STATS SA  for the purpose to host Somali Statisticians Provide </a:t>
            </a:r>
            <a:r>
              <a:rPr lang="en-US" dirty="0"/>
              <a:t>capacity development in Consumer Price Index (CPI) and Gross Domestic Product (GDP);</a:t>
            </a:r>
            <a:r>
              <a:rPr lang="en-US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To provide on-the-job training of the production process of CPI and GDP, from planning to the final presentation of results and dissemination</a:t>
            </a:r>
            <a:r>
              <a:rPr lang="en-US" dirty="0" smtClean="0"/>
              <a:t>;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Skills transferred to Somali Statisticians on the production process of CPI and </a:t>
            </a:r>
            <a:r>
              <a:rPr lang="en-US" dirty="0" smtClean="0"/>
              <a:t>GDP;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Provide continuous support and training on matters relate to CPI and GDP during the course of this </a:t>
            </a:r>
            <a:r>
              <a:rPr lang="en-US" dirty="0" err="1" smtClean="0"/>
              <a:t>MoU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7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0834" y="490893"/>
            <a:ext cx="3503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504D"/>
                </a:solidFill>
              </a:rPr>
              <a:t>Filling Data Gaps </a:t>
            </a:r>
            <a:endParaRPr lang="en-US" sz="2800" b="1" dirty="0">
              <a:solidFill>
                <a:srgbClr val="C0504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751" y="1194029"/>
            <a:ext cx="70802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Embarking on a Yearly High Frequency Survey for the measurement of household income and expenditure;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Demographic Health Survey in 2017;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Somalia’s big count in 2018 (The Census);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Better use of the our existing data such as the administrative data;</a:t>
            </a:r>
          </a:p>
          <a:p>
            <a:pPr marL="285750" indent="-285750">
              <a:buFont typeface="Arial"/>
              <a:buChar char="•"/>
            </a:pPr>
            <a:r>
              <a:rPr lang="en-GB" sz="2400" dirty="0" smtClean="0"/>
              <a:t>Roadmap for our first National </a:t>
            </a:r>
            <a:r>
              <a:rPr lang="en-GB" sz="2400" dirty="0"/>
              <a:t>Strategy for Development of Statistics (NSDS) </a:t>
            </a:r>
            <a:endParaRPr lang="en-GB" sz="2400" dirty="0" smtClean="0"/>
          </a:p>
          <a:p>
            <a:pPr marL="285750" lvl="1" indent="-285750">
              <a:buFont typeface="Arial"/>
              <a:buChar char="•"/>
            </a:pPr>
            <a:r>
              <a:rPr lang="en-GB" sz="2400" dirty="0" smtClean="0"/>
              <a:t>It will help us </a:t>
            </a:r>
            <a:r>
              <a:rPr lang="en-GB" sz="2400" dirty="0"/>
              <a:t>address the priority data needs of the country and development </a:t>
            </a:r>
            <a:r>
              <a:rPr lang="en-GB" sz="2400" dirty="0" smtClean="0"/>
              <a:t>partners who are able to support </a:t>
            </a:r>
            <a:r>
              <a:rPr lang="en-GB" sz="2400" dirty="0"/>
              <a:t>for the next 5 </a:t>
            </a:r>
            <a:r>
              <a:rPr lang="en-GB" sz="2400" dirty="0" smtClean="0"/>
              <a:t>years;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190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57201"/>
            <a:ext cx="3725334" cy="65405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rgbClr val="C0504D"/>
                </a:solidFill>
                <a:cs typeface="Times New Roman" charset="0"/>
              </a:rPr>
              <a:t>Some challenges</a:t>
            </a:r>
            <a:endParaRPr lang="en-US" sz="3200" b="1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1251"/>
            <a:ext cx="8229600" cy="4525963"/>
          </a:xfrm>
        </p:spPr>
        <p:txBody>
          <a:bodyPr/>
          <a:lstStyle/>
          <a:p>
            <a:r>
              <a:rPr lang="en-GB" sz="2400" dirty="0" smtClean="0"/>
              <a:t>Too many existing data – Uncorrelated &amp; not Harmonized;</a:t>
            </a:r>
          </a:p>
          <a:p>
            <a:r>
              <a:rPr lang="en-GB" sz="2400" dirty="0" smtClean="0"/>
              <a:t>Statistics </a:t>
            </a:r>
            <a:r>
              <a:rPr lang="en-GB" sz="2400" dirty="0"/>
              <a:t>not always considered as top national </a:t>
            </a:r>
            <a:r>
              <a:rPr lang="en-GB" sz="2400" dirty="0" smtClean="0"/>
              <a:t>priority;</a:t>
            </a:r>
          </a:p>
          <a:p>
            <a:r>
              <a:rPr lang="en-GB" sz="2400" dirty="0" smtClean="0"/>
              <a:t>Lack </a:t>
            </a:r>
            <a:r>
              <a:rPr lang="en-GB" sz="2400" dirty="0"/>
              <a:t>of continuous funding for statistical activities</a:t>
            </a:r>
            <a:r>
              <a:rPr lang="en-GB" sz="2400" dirty="0" smtClean="0"/>
              <a:t>;</a:t>
            </a:r>
          </a:p>
          <a:p>
            <a:r>
              <a:rPr lang="en-GB" sz="2400" dirty="0" smtClean="0"/>
              <a:t>Insufficient </a:t>
            </a:r>
            <a:r>
              <a:rPr lang="en-GB" sz="2400" dirty="0"/>
              <a:t>allocation of funding for statistical actions and activities; (</a:t>
            </a:r>
            <a:r>
              <a:rPr lang="en-GB" sz="2400" dirty="0" smtClean="0"/>
              <a:t>Budgets);</a:t>
            </a:r>
          </a:p>
          <a:p>
            <a:pPr marL="342900" lvl="1" indent="-342900">
              <a:buFont typeface="Arial"/>
              <a:buChar char="•"/>
            </a:pPr>
            <a:r>
              <a:rPr lang="en-GB" sz="2400" dirty="0"/>
              <a:t>Data owned by private sector/NGOs (Data access from mobile operators</a:t>
            </a:r>
            <a:r>
              <a:rPr lang="en-GB" sz="2400" dirty="0" smtClean="0"/>
              <a:t>); </a:t>
            </a:r>
          </a:p>
          <a:p>
            <a:pPr marL="342900" lvl="1" indent="-342900">
              <a:buFont typeface="Arial"/>
              <a:buChar char="•"/>
            </a:pPr>
            <a:r>
              <a:rPr lang="en-GB" sz="2400" dirty="0" smtClean="0"/>
              <a:t>No strong Legal framework  or Legal </a:t>
            </a:r>
            <a:r>
              <a:rPr lang="en-GB" sz="2400" dirty="0"/>
              <a:t>basis and objectivity to release official </a:t>
            </a:r>
            <a:r>
              <a:rPr lang="en-GB" sz="2400" dirty="0" smtClean="0"/>
              <a:t>data;</a:t>
            </a:r>
            <a:endParaRPr lang="en-GB" sz="2400" dirty="0"/>
          </a:p>
          <a:p>
            <a:pPr marL="342900" lvl="1" indent="-342900">
              <a:buFont typeface="Arial"/>
              <a:buChar char="•"/>
            </a:pPr>
            <a:r>
              <a:rPr lang="en-GB" sz="2400" dirty="0" smtClean="0"/>
              <a:t>Lack </a:t>
            </a:r>
            <a:r>
              <a:rPr lang="en-GB" sz="2400" dirty="0"/>
              <a:t>of data investment and new </a:t>
            </a:r>
            <a:r>
              <a:rPr lang="en-GB" sz="2400" dirty="0" smtClean="0"/>
              <a:t>technologies;</a:t>
            </a:r>
            <a:endParaRPr lang="en-GB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739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492389"/>
            <a:ext cx="5397500" cy="560388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C0504D"/>
                </a:solidFill>
                <a:latin typeface="+mn-lt"/>
              </a:rPr>
              <a:t>Solutions &amp; Opportunities</a:t>
            </a:r>
            <a:endParaRPr lang="en-US" sz="2800" b="1" dirty="0">
              <a:solidFill>
                <a:srgbClr val="C0504D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77"/>
            <a:ext cx="8229600" cy="4793192"/>
          </a:xfrm>
        </p:spPr>
        <p:txBody>
          <a:bodyPr/>
          <a:lstStyle/>
          <a:p>
            <a:r>
              <a:rPr lang="en-US" sz="2400" dirty="0">
                <a:cs typeface="Times New Roman"/>
              </a:rPr>
              <a:t>Access to Somali Diaspora Network and local academic </a:t>
            </a:r>
            <a:r>
              <a:rPr lang="en-US" sz="2400" dirty="0" smtClean="0">
                <a:cs typeface="Times New Roman"/>
              </a:rPr>
              <a:t>institutions ( Creating pools for Capacity Development Initiatives);</a:t>
            </a:r>
            <a:endParaRPr lang="en-US" sz="2400" dirty="0">
              <a:cs typeface="Times New Roman"/>
            </a:endParaRPr>
          </a:p>
          <a:p>
            <a:r>
              <a:rPr lang="en-GB" sz="2400" dirty="0" smtClean="0"/>
              <a:t>linking statistical activities to our very new National Development Plan ( NDP to SDGs alignment);</a:t>
            </a:r>
          </a:p>
          <a:p>
            <a:r>
              <a:rPr lang="en-GB" sz="2400" dirty="0" smtClean="0"/>
              <a:t>Partnerships </a:t>
            </a:r>
            <a:r>
              <a:rPr lang="en-GB" sz="2400" dirty="0"/>
              <a:t>at national, regional and international </a:t>
            </a:r>
            <a:r>
              <a:rPr lang="en-GB" sz="2400" dirty="0" smtClean="0"/>
              <a:t>levels;</a:t>
            </a:r>
          </a:p>
          <a:p>
            <a:pPr marL="800100" lvl="3" indent="-342900"/>
            <a:r>
              <a:rPr lang="en-GB" sz="1200" dirty="0"/>
              <a:t>South- Africa, Rwanda, Arab countries</a:t>
            </a:r>
            <a:r>
              <a:rPr lang="en-GB" sz="1200" dirty="0" smtClean="0"/>
              <a:t>;</a:t>
            </a:r>
            <a:endParaRPr lang="en-GB" sz="2000" dirty="0" smtClean="0"/>
          </a:p>
          <a:p>
            <a:r>
              <a:rPr lang="en-GB" sz="2400" dirty="0" smtClean="0"/>
              <a:t>Modernisation of Statistical Law – New act in-front of the cabinet and set go to the Federal Parliament when new government is formed;</a:t>
            </a:r>
          </a:p>
          <a:p>
            <a:r>
              <a:rPr lang="en-GB" sz="2400" dirty="0" smtClean="0"/>
              <a:t>Better </a:t>
            </a:r>
            <a:r>
              <a:rPr lang="en-GB" sz="2400" dirty="0"/>
              <a:t>use of administrative and big data in order to reduce </a:t>
            </a:r>
            <a:r>
              <a:rPr lang="en-GB" sz="2400" dirty="0" smtClean="0"/>
              <a:t>costs</a:t>
            </a:r>
            <a:r>
              <a:rPr lang="en-GB" sz="2400" dirty="0"/>
              <a:t> </a:t>
            </a:r>
            <a:r>
              <a:rPr lang="en-GB" sz="2400" dirty="0" smtClean="0"/>
              <a:t>- Less </a:t>
            </a:r>
            <a:r>
              <a:rPr lang="en-GB" sz="2400" dirty="0"/>
              <a:t>dependency of primary data </a:t>
            </a:r>
            <a:r>
              <a:rPr lang="en-GB" sz="2400" dirty="0" smtClean="0"/>
              <a:t>collection;</a:t>
            </a:r>
          </a:p>
          <a:p>
            <a:endParaRPr lang="en-GB" sz="2400" dirty="0" smtClean="0"/>
          </a:p>
          <a:p>
            <a:pPr marL="914400" lvl="2" indent="0">
              <a:buNone/>
            </a:pPr>
            <a:endParaRPr lang="en-GB" sz="1600" dirty="0" smtClean="0"/>
          </a:p>
          <a:p>
            <a:pPr marL="914400" lvl="2" indent="0">
              <a:buNone/>
            </a:pP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19777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998"/>
            <a:ext cx="3405717" cy="656167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504D"/>
                </a:solidFill>
              </a:rPr>
              <a:t>Conclusions</a:t>
            </a:r>
            <a:endParaRPr lang="en-US" sz="4000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198"/>
            <a:ext cx="8229600" cy="4686302"/>
          </a:xfrm>
        </p:spPr>
        <p:txBody>
          <a:bodyPr/>
          <a:lstStyle/>
          <a:p>
            <a:r>
              <a:rPr lang="en-US" sz="2300" dirty="0" smtClean="0"/>
              <a:t>More support for post conflict countries and fragile states and help build their country statistical systems;</a:t>
            </a:r>
          </a:p>
          <a:p>
            <a:pPr marL="342900" lvl="1" indent="-342900">
              <a:buFont typeface="Arial"/>
              <a:buChar char="•"/>
            </a:pPr>
            <a:r>
              <a:rPr lang="en-GB" sz="2300" dirty="0"/>
              <a:t>Capacity building to prepare for next generation for data producers and data </a:t>
            </a:r>
            <a:r>
              <a:rPr lang="en-GB" sz="2300" dirty="0" smtClean="0"/>
              <a:t>users;</a:t>
            </a:r>
          </a:p>
          <a:p>
            <a:pPr marL="342900" lvl="1" indent="-342900">
              <a:buFont typeface="Arial"/>
              <a:buChar char="•"/>
            </a:pPr>
            <a:r>
              <a:rPr lang="en-GB" sz="2300" dirty="0"/>
              <a:t>Enhancing use new technologies to accommodate current data </a:t>
            </a:r>
            <a:r>
              <a:rPr lang="en-GB" sz="2300" dirty="0" smtClean="0"/>
              <a:t>revolution and narrow capacity gaps; </a:t>
            </a:r>
          </a:p>
          <a:p>
            <a:pPr marL="342900" lvl="1" indent="-342900">
              <a:buFont typeface="Arial"/>
              <a:buChar char="•"/>
            </a:pPr>
            <a:r>
              <a:rPr lang="en-GB" sz="2300" dirty="0"/>
              <a:t>Sharing experience at </a:t>
            </a:r>
            <a:r>
              <a:rPr lang="en-GB" sz="2300" dirty="0" smtClean="0"/>
              <a:t>regional, continental </a:t>
            </a:r>
            <a:r>
              <a:rPr lang="en-GB" sz="2300" dirty="0"/>
              <a:t>and international </a:t>
            </a:r>
            <a:r>
              <a:rPr lang="en-GB" sz="2300" dirty="0" smtClean="0"/>
              <a:t>levels;</a:t>
            </a:r>
          </a:p>
          <a:p>
            <a:pPr marL="342900" lvl="1" indent="-342900">
              <a:buFont typeface="Arial"/>
              <a:buChar char="•"/>
            </a:pPr>
            <a:r>
              <a:rPr lang="en-GB" sz="2300" dirty="0"/>
              <a:t>Level of difference in NSOs capacities sometimes at regional level (Significant gaps</a:t>
            </a:r>
            <a:r>
              <a:rPr lang="en-GB" sz="2300" dirty="0" smtClean="0"/>
              <a:t>)</a:t>
            </a:r>
          </a:p>
          <a:p>
            <a:pPr marL="342900" lvl="1" indent="-342900">
              <a:buFont typeface="Arial"/>
              <a:buChar char="•"/>
            </a:pPr>
            <a:r>
              <a:rPr lang="en-GB" sz="2300" dirty="0"/>
              <a:t>Paradigm of shift (Change of culture) – Look those around you</a:t>
            </a:r>
            <a:endParaRPr lang="en-GB" sz="2300" dirty="0" smtClean="0"/>
          </a:p>
          <a:p>
            <a:pPr marL="342900" lvl="1" indent="-342900">
              <a:buFont typeface="Arial"/>
              <a:buChar char="•"/>
            </a:pPr>
            <a:r>
              <a:rPr lang="en-GB" sz="2300" dirty="0" smtClean="0"/>
              <a:t>Remember No-one should be left behind!</a:t>
            </a:r>
          </a:p>
          <a:p>
            <a:pPr marL="342900" lvl="1" indent="-342900">
              <a:buFont typeface="Arial"/>
              <a:buChar char="•"/>
            </a:pPr>
            <a:endParaRPr lang="en-GB" sz="2300" dirty="0"/>
          </a:p>
          <a:p>
            <a:pPr marL="342900" lvl="1" indent="-342900">
              <a:buFont typeface="Arial"/>
              <a:buChar char="•"/>
            </a:pPr>
            <a:endParaRPr lang="en-GB" sz="2300" dirty="0" smtClean="0"/>
          </a:p>
          <a:p>
            <a:pPr marL="342900" lvl="1" indent="-342900">
              <a:buFont typeface="Arial"/>
              <a:buChar char="•"/>
            </a:pPr>
            <a:endParaRPr lang="en-GB" sz="2300" dirty="0"/>
          </a:p>
          <a:p>
            <a:pPr marL="342900" lvl="1" indent="-342900">
              <a:buFont typeface="Arial"/>
              <a:buChar char="•"/>
            </a:pPr>
            <a:endParaRPr lang="en-GB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240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5395</TotalTime>
  <Words>732</Words>
  <Application>Microsoft Office PowerPoint</Application>
  <PresentationFormat>On-screen Show (4:3)</PresentationFormat>
  <Paragraphs>99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Gilliam 2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challenges</vt:lpstr>
      <vt:lpstr>Solutions &amp; Opportunities</vt:lpstr>
      <vt:lpstr>Conclusions</vt:lpstr>
      <vt:lpstr>PowerPoint Presentation</vt:lpstr>
    </vt:vector>
  </TitlesOfParts>
  <Manager/>
  <Company>vuyokazis@statssa.gov.za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Vuyokazi Sodo</dc:creator>
  <cp:keywords/>
  <dc:description/>
  <cp:lastModifiedBy>Mahlomola Martin Lefupana</cp:lastModifiedBy>
  <cp:revision>34</cp:revision>
  <dcterms:created xsi:type="dcterms:W3CDTF">2016-10-06T09:13:58Z</dcterms:created>
  <dcterms:modified xsi:type="dcterms:W3CDTF">2016-11-02T14:18:17Z</dcterms:modified>
  <cp:category/>
</cp:coreProperties>
</file>