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4" d="100"/>
          <a:sy n="94" d="100"/>
        </p:scale>
        <p:origin x="-726" y="3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B42CE0-4471-4AC7-AB56-6C2141908F97}" type="datetimeFigureOut">
              <a:rPr lang="en-US" smtClean="0"/>
              <a:t>10/18/2016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2A656C-3E26-49A2-A541-6F921DEF3B2A}" type="slidenum">
              <a:rPr lang="en-US" smtClean="0"/>
              <a:t>‹#›</a:t>
            </a:fld>
            <a:endParaRPr lang="en-US"/>
          </a:p>
        </p:txBody>
      </p:sp>
    </p:spTree>
    <p:extLst>
      <p:ext uri="{BB962C8B-B14F-4D97-AF65-F5344CB8AC3E}">
        <p14:creationId xmlns:p14="http://schemas.microsoft.com/office/powerpoint/2010/main" val="1983836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8B2A656C-3E26-49A2-A541-6F921DEF3B2A}" type="slidenum">
              <a:rPr lang="en-US" smtClean="0"/>
              <a:t>6</a:t>
            </a:fld>
            <a:endParaRPr lang="en-US"/>
          </a:p>
        </p:txBody>
      </p:sp>
    </p:spTree>
    <p:extLst>
      <p:ext uri="{BB962C8B-B14F-4D97-AF65-F5344CB8AC3E}">
        <p14:creationId xmlns:p14="http://schemas.microsoft.com/office/powerpoint/2010/main" val="2119144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10/18/2016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929037336"/>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10/18/2016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227474742"/>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10/18/2016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518270263"/>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10/18/2016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930806442"/>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10/18/2016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40974592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10/18/2016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415783637"/>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10/18/2016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803006978"/>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10/18/2016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561782687"/>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10/18/2016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032589751"/>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10/18/2016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296295842"/>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10/18/2016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3961481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stretch>
            <a:fillRect/>
          </a:stretch>
        </p:blipFill>
        <p:spPr>
          <a:xfrm>
            <a:off x="8750300" y="0"/>
            <a:ext cx="393700" cy="5892800"/>
          </a:xfrm>
          <a:prstGeom prst="rect">
            <a:avLst/>
          </a:prstGeom>
        </p:spPr>
      </p:pic>
      <p:pic>
        <p:nvPicPr>
          <p:cNvPr id="8" name="Picture 7"/>
          <p:cNvPicPr>
            <a:picLocks noChangeAspect="1"/>
          </p:cNvPicPr>
          <p:nvPr userDrawn="1"/>
        </p:nvPicPr>
        <p:blipFill>
          <a:blip r:embed="rId14"/>
          <a:stretch>
            <a:fillRect/>
          </a:stretch>
        </p:blipFill>
        <p:spPr>
          <a:xfrm>
            <a:off x="0" y="5816600"/>
            <a:ext cx="9131300" cy="76200"/>
          </a:xfrm>
          <a:prstGeom prst="rect">
            <a:avLst/>
          </a:prstGeom>
        </p:spPr>
      </p:pic>
      <p:pic>
        <p:nvPicPr>
          <p:cNvPr id="11" name="Picture 10" descr="bottom-01-01.jpg"/>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249322" y="5961658"/>
            <a:ext cx="8828426" cy="694503"/>
          </a:xfrm>
          <a:prstGeom prst="rect">
            <a:avLst/>
          </a:prstGeom>
        </p:spPr>
      </p:pic>
      <p:pic>
        <p:nvPicPr>
          <p:cNvPr id="12" name="Picture 11" descr="header.jpg"/>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5407039" y="183686"/>
            <a:ext cx="3139440" cy="560832"/>
          </a:xfrm>
          <a:prstGeom prst="rect">
            <a:avLst/>
          </a:prstGeom>
        </p:spPr>
      </p:pic>
    </p:spTree>
    <p:extLst>
      <p:ext uri="{BB962C8B-B14F-4D97-AF65-F5344CB8AC3E}">
        <p14:creationId xmlns:p14="http://schemas.microsoft.com/office/powerpoint/2010/main" val="3754018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sangodoyink@gmail.com" TargetMode="External"/><Relationship Id="rId2" Type="http://schemas.openxmlformats.org/officeDocument/2006/relationships/hyperlink" Target="mailto:shangodoyink@mopipi.ub.bw" TargetMode="External"/><Relationship Id="rId1" Type="http://schemas.openxmlformats.org/officeDocument/2006/relationships/slideLayout" Target="../slideLayouts/slideLayout2.xml"/><Relationship Id="rId5" Type="http://schemas.openxmlformats.org/officeDocument/2006/relationships/hyperlink" Target="mailto:secretariat.AfSA@gmail.com" TargetMode="External"/><Relationship Id="rId4" Type="http://schemas.openxmlformats.org/officeDocument/2006/relationships/hyperlink" Target="mailto:Mohamed.bessa@businessdecision.c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over-01-0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894832"/>
          </a:xfrm>
          <a:prstGeom prst="rect">
            <a:avLst/>
          </a:prstGeom>
        </p:spPr>
      </p:pic>
      <p:sp>
        <p:nvSpPr>
          <p:cNvPr id="2" name="Rectangle 1"/>
          <p:cNvSpPr/>
          <p:nvPr/>
        </p:nvSpPr>
        <p:spPr>
          <a:xfrm>
            <a:off x="2286000" y="2967335"/>
            <a:ext cx="4572000" cy="1477328"/>
          </a:xfrm>
          <a:prstGeom prst="rect">
            <a:avLst/>
          </a:prstGeom>
        </p:spPr>
        <p:txBody>
          <a:bodyPr>
            <a:spAutoFit/>
          </a:bodyPr>
          <a:lstStyle/>
          <a:p>
            <a:pPr algn="ctr"/>
            <a:r>
              <a:rPr lang="en-ZA" dirty="0">
                <a:latin typeface="Algerian" panose="04020705040A02060702" pitchFamily="82" charset="0"/>
              </a:rPr>
              <a:t>The Revival of African Statistical Association</a:t>
            </a:r>
          </a:p>
          <a:p>
            <a:endParaRPr lang="en-ZA" dirty="0" smtClean="0"/>
          </a:p>
          <a:p>
            <a:r>
              <a:rPr lang="en-ZA" dirty="0" smtClean="0">
                <a:latin typeface="Aharoni" panose="02010803020104030203" pitchFamily="2" charset="-79"/>
                <a:cs typeface="Aharoni" panose="02010803020104030203" pitchFamily="2" charset="-79"/>
              </a:rPr>
              <a:t>Prof </a:t>
            </a:r>
            <a:r>
              <a:rPr lang="en-ZA" dirty="0">
                <a:latin typeface="Aharoni" panose="02010803020104030203" pitchFamily="2" charset="-79"/>
                <a:cs typeface="Aharoni" panose="02010803020104030203" pitchFamily="2" charset="-79"/>
              </a:rPr>
              <a:t>Dahud Kehinde Shangodoyin, Interim Association President </a:t>
            </a:r>
          </a:p>
        </p:txBody>
      </p:sp>
    </p:spTree>
    <p:extLst>
      <p:ext uri="{BB962C8B-B14F-4D97-AF65-F5344CB8AC3E}">
        <p14:creationId xmlns:p14="http://schemas.microsoft.com/office/powerpoint/2010/main" val="3593514470"/>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400" dirty="0" smtClean="0">
                <a:latin typeface="Algerian" panose="04020705040A02060702" pitchFamily="82" charset="0"/>
              </a:rPr>
              <a:t/>
            </a:r>
            <a:br>
              <a:rPr lang="en-ZA" sz="2400" dirty="0" smtClean="0">
                <a:latin typeface="Algerian" panose="04020705040A02060702" pitchFamily="82" charset="0"/>
              </a:rPr>
            </a:br>
            <a:r>
              <a:rPr lang="en-ZA" sz="2400" dirty="0" smtClean="0">
                <a:latin typeface="Algerian" panose="04020705040A02060702" pitchFamily="82" charset="0"/>
              </a:rPr>
              <a:t>CONCLUDING REMARKS</a:t>
            </a:r>
            <a:endParaRPr lang="en-ZA" sz="2400" dirty="0">
              <a:latin typeface="Algerian" panose="04020705040A02060702" pitchFamily="82" charset="0"/>
            </a:endParaRPr>
          </a:p>
        </p:txBody>
      </p:sp>
      <p:sp>
        <p:nvSpPr>
          <p:cNvPr id="3" name="Content Placeholder 2"/>
          <p:cNvSpPr>
            <a:spLocks noGrp="1"/>
          </p:cNvSpPr>
          <p:nvPr>
            <p:ph idx="1"/>
          </p:nvPr>
        </p:nvSpPr>
        <p:spPr/>
        <p:txBody>
          <a:bodyPr/>
          <a:lstStyle/>
          <a:p>
            <a:r>
              <a:rPr lang="en-GB" sz="1600" dirty="0">
                <a:latin typeface="Consolas" panose="020B0609020204030204" pitchFamily="49" charset="0"/>
                <a:cs typeface="Consolas" panose="020B0609020204030204" pitchFamily="49" charset="0"/>
              </a:rPr>
              <a:t>The Africa statistics </a:t>
            </a:r>
            <a:r>
              <a:rPr lang="en-US" sz="1600" dirty="0">
                <a:latin typeface="Consolas" panose="020B0609020204030204" pitchFamily="49" charset="0"/>
                <a:cs typeface="Consolas" panose="020B0609020204030204" pitchFamily="49" charset="0"/>
              </a:rPr>
              <a:t>community needs a vibrant African Statistical Association that can help to raise individual and collective statistical consciousness, nurture the statistical profession in the continent, support National Statistical Associations, and promote evidence-based policy, planning and decision making for sustainable development in Africa.</a:t>
            </a:r>
            <a:endParaRPr lang="en-ZA" sz="1600" dirty="0">
              <a:latin typeface="Consolas" panose="020B0609020204030204" pitchFamily="49" charset="0"/>
              <a:cs typeface="Consolas" panose="020B0609020204030204" pitchFamily="49" charset="0"/>
            </a:endParaRPr>
          </a:p>
          <a:p>
            <a:r>
              <a:rPr lang="en-US" sz="1600" dirty="0">
                <a:latin typeface="Consolas" panose="020B0609020204030204" pitchFamily="49" charset="0"/>
                <a:cs typeface="Consolas" panose="020B0609020204030204" pitchFamily="49" charset="0"/>
              </a:rPr>
              <a:t>We appeal to you to join the African Statistical Association. You can get information on how to join the Association from the President and/or Secretary of the interim Committee or the Association Secretariat at email address below. Please be proactive and pass on the message to all members of statistical ecosystem within your country and region.</a:t>
            </a:r>
            <a:endParaRPr lang="en-ZA" sz="1600" dirty="0">
              <a:latin typeface="Consolas" panose="020B0609020204030204" pitchFamily="49" charset="0"/>
              <a:cs typeface="Consolas" panose="020B0609020204030204" pitchFamily="49" charset="0"/>
            </a:endParaRPr>
          </a:p>
          <a:p>
            <a:r>
              <a:rPr lang="en-US" sz="1050" dirty="0">
                <a:latin typeface="Consolas" panose="020B0609020204030204" pitchFamily="49" charset="0"/>
                <a:cs typeface="Consolas" panose="020B0609020204030204" pitchFamily="49" charset="0"/>
              </a:rPr>
              <a:t>Contacts:</a:t>
            </a:r>
            <a:endParaRPr lang="en-ZA" sz="1050" dirty="0">
              <a:latin typeface="Consolas" panose="020B0609020204030204" pitchFamily="49" charset="0"/>
              <a:cs typeface="Consolas" panose="020B0609020204030204" pitchFamily="49" charset="0"/>
            </a:endParaRPr>
          </a:p>
          <a:p>
            <a:pPr marL="0" indent="0">
              <a:buNone/>
            </a:pPr>
            <a:r>
              <a:rPr lang="en-US" sz="1050" dirty="0">
                <a:latin typeface="Consolas" panose="020B0609020204030204" pitchFamily="49" charset="0"/>
                <a:cs typeface="Consolas" panose="020B0609020204030204" pitchFamily="49" charset="0"/>
              </a:rPr>
              <a:t>President: Prof. Dahud Kehinde Shangodoyin</a:t>
            </a:r>
            <a:endParaRPr lang="en-ZA" sz="1050" dirty="0">
              <a:latin typeface="Consolas" panose="020B0609020204030204" pitchFamily="49" charset="0"/>
              <a:cs typeface="Consolas" panose="020B0609020204030204" pitchFamily="49" charset="0"/>
            </a:endParaRPr>
          </a:p>
          <a:p>
            <a:pPr marL="0" indent="0">
              <a:buNone/>
            </a:pPr>
            <a:r>
              <a:rPr lang="en-US" sz="1050" dirty="0">
                <a:latin typeface="Consolas" panose="020B0609020204030204" pitchFamily="49" charset="0"/>
                <a:cs typeface="Consolas" panose="020B0609020204030204" pitchFamily="49" charset="0"/>
              </a:rPr>
              <a:t>Email: </a:t>
            </a:r>
            <a:r>
              <a:rPr lang="en-US" sz="1050" u="sng" dirty="0">
                <a:latin typeface="Consolas" panose="020B0609020204030204" pitchFamily="49" charset="0"/>
                <a:cs typeface="Consolas" panose="020B0609020204030204" pitchFamily="49" charset="0"/>
                <a:hlinkClick r:id="rId2"/>
              </a:rPr>
              <a:t>shangodoyink@mopipi.ub.bw</a:t>
            </a:r>
            <a:r>
              <a:rPr lang="en-US" sz="1050" dirty="0">
                <a:latin typeface="Consolas" panose="020B0609020204030204" pitchFamily="49" charset="0"/>
                <a:cs typeface="Consolas" panose="020B0609020204030204" pitchFamily="49" charset="0"/>
              </a:rPr>
              <a:t> or </a:t>
            </a:r>
            <a:r>
              <a:rPr lang="en-US" sz="1050" u="sng" dirty="0">
                <a:latin typeface="Consolas" panose="020B0609020204030204" pitchFamily="49" charset="0"/>
                <a:cs typeface="Consolas" panose="020B0609020204030204" pitchFamily="49" charset="0"/>
                <a:hlinkClick r:id="rId3"/>
              </a:rPr>
              <a:t>sangodoyink@gmail.com</a:t>
            </a:r>
            <a:endParaRPr lang="en-ZA" sz="1050" dirty="0">
              <a:latin typeface="Consolas" panose="020B0609020204030204" pitchFamily="49" charset="0"/>
              <a:cs typeface="Consolas" panose="020B0609020204030204" pitchFamily="49" charset="0"/>
            </a:endParaRPr>
          </a:p>
          <a:p>
            <a:pPr marL="0" indent="0">
              <a:buNone/>
            </a:pPr>
            <a:r>
              <a:rPr lang="en-US" sz="1050" dirty="0">
                <a:latin typeface="Consolas" panose="020B0609020204030204" pitchFamily="49" charset="0"/>
                <a:cs typeface="Consolas" panose="020B0609020204030204" pitchFamily="49" charset="0"/>
              </a:rPr>
              <a:t>Secretary: Mr Bessa Mohamed</a:t>
            </a:r>
            <a:endParaRPr lang="en-ZA" sz="1050" dirty="0">
              <a:latin typeface="Consolas" panose="020B0609020204030204" pitchFamily="49" charset="0"/>
              <a:cs typeface="Consolas" panose="020B0609020204030204" pitchFamily="49" charset="0"/>
            </a:endParaRPr>
          </a:p>
          <a:p>
            <a:pPr marL="0" indent="0">
              <a:buNone/>
            </a:pPr>
            <a:r>
              <a:rPr lang="en-US" sz="1050" dirty="0">
                <a:latin typeface="Consolas" panose="020B0609020204030204" pitchFamily="49" charset="0"/>
                <a:cs typeface="Consolas" panose="020B0609020204030204" pitchFamily="49" charset="0"/>
              </a:rPr>
              <a:t>Email: </a:t>
            </a:r>
            <a:r>
              <a:rPr lang="en-US" sz="1050" u="sng" dirty="0">
                <a:latin typeface="Consolas" panose="020B0609020204030204" pitchFamily="49" charset="0"/>
                <a:cs typeface="Consolas" panose="020B0609020204030204" pitchFamily="49" charset="0"/>
                <a:hlinkClick r:id="rId4"/>
              </a:rPr>
              <a:t>Mohamed.bessa@businessdecision.com</a:t>
            </a:r>
            <a:endParaRPr lang="en-ZA" sz="1050" dirty="0">
              <a:latin typeface="Consolas" panose="020B0609020204030204" pitchFamily="49" charset="0"/>
              <a:cs typeface="Consolas" panose="020B0609020204030204" pitchFamily="49" charset="0"/>
            </a:endParaRPr>
          </a:p>
          <a:p>
            <a:pPr marL="0" indent="0">
              <a:buNone/>
            </a:pPr>
            <a:r>
              <a:rPr lang="en-US" sz="1050" dirty="0">
                <a:latin typeface="Consolas" panose="020B0609020204030204" pitchFamily="49" charset="0"/>
                <a:cs typeface="Consolas" panose="020B0609020204030204" pitchFamily="49" charset="0"/>
              </a:rPr>
              <a:t>AfSA secretariat: </a:t>
            </a:r>
            <a:r>
              <a:rPr lang="en-US" sz="1050" u="sng" dirty="0">
                <a:latin typeface="Consolas" panose="020B0609020204030204" pitchFamily="49" charset="0"/>
                <a:cs typeface="Consolas" panose="020B0609020204030204" pitchFamily="49" charset="0"/>
                <a:hlinkClick r:id="rId5"/>
              </a:rPr>
              <a:t>secretariat.AfSA@gmail.com</a:t>
            </a:r>
            <a:endParaRPr lang="en-ZA" sz="1050" dirty="0">
              <a:latin typeface="Consolas" panose="020B0609020204030204" pitchFamily="49" charset="0"/>
              <a:cs typeface="Consolas" panose="020B0609020204030204" pitchFamily="49" charset="0"/>
            </a:endParaRPr>
          </a:p>
          <a:p>
            <a:pPr marL="0" indent="0">
              <a:buNone/>
            </a:pPr>
            <a:endParaRPr lang="en-ZA" sz="2400" dirty="0"/>
          </a:p>
        </p:txBody>
      </p:sp>
    </p:spTree>
    <p:extLst>
      <p:ext uri="{BB962C8B-B14F-4D97-AF65-F5344CB8AC3E}">
        <p14:creationId xmlns:p14="http://schemas.microsoft.com/office/powerpoint/2010/main" val="1099610862"/>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dirty="0" smtClean="0"/>
              <a:t/>
            </a:r>
            <a:br>
              <a:rPr lang="en-ZA" sz="2800" dirty="0" smtClean="0"/>
            </a:br>
            <a:r>
              <a:rPr lang="en-ZA" sz="2800" dirty="0" smtClean="0">
                <a:latin typeface="Algerian" panose="04020705040A02060702" pitchFamily="82" charset="0"/>
              </a:rPr>
              <a:t>THE REBIRTH OF AfSA</a:t>
            </a:r>
            <a:endParaRPr lang="en-ZA" sz="2800" dirty="0">
              <a:latin typeface="Algerian" panose="04020705040A02060702" pitchFamily="82" charset="0"/>
            </a:endParaRPr>
          </a:p>
        </p:txBody>
      </p:sp>
      <p:sp>
        <p:nvSpPr>
          <p:cNvPr id="3" name="Content Placeholder 2"/>
          <p:cNvSpPr>
            <a:spLocks noGrp="1"/>
          </p:cNvSpPr>
          <p:nvPr>
            <p:ph idx="1"/>
          </p:nvPr>
        </p:nvSpPr>
        <p:spPr/>
        <p:txBody>
          <a:bodyPr/>
          <a:lstStyle/>
          <a:p>
            <a:pPr marL="0" indent="0">
              <a:buNone/>
            </a:pPr>
            <a:r>
              <a:rPr lang="en-ZA" dirty="0" smtClean="0"/>
              <a:t>      THANK YOU ALL FOR YOUR ATTENTION</a:t>
            </a:r>
          </a:p>
          <a:p>
            <a:pPr marL="0" indent="0">
              <a:buNone/>
            </a:pPr>
            <a:endParaRPr lang="en-ZA" dirty="0" smtClean="0"/>
          </a:p>
          <a:p>
            <a:pPr marL="0" indent="0">
              <a:buNone/>
            </a:pPr>
            <a:endParaRPr lang="en-ZA" dirty="0"/>
          </a:p>
          <a:p>
            <a:pPr marL="0" indent="0">
              <a:buNone/>
            </a:pPr>
            <a:r>
              <a:rPr lang="en-ZA" dirty="0" smtClean="0"/>
              <a:t>        QUESTIONS and COMMENTS</a:t>
            </a:r>
            <a:endParaRPr lang="en-ZA" dirty="0"/>
          </a:p>
        </p:txBody>
      </p:sp>
    </p:spTree>
    <p:extLst>
      <p:ext uri="{BB962C8B-B14F-4D97-AF65-F5344CB8AC3E}">
        <p14:creationId xmlns:p14="http://schemas.microsoft.com/office/powerpoint/2010/main" val="251954388"/>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1800" dirty="0" smtClean="0"/>
              <a:t/>
            </a:r>
            <a:br>
              <a:rPr lang="en-ZA" sz="1800" dirty="0" smtClean="0"/>
            </a:br>
            <a:r>
              <a:rPr lang="en-ZA" sz="1800" dirty="0"/>
              <a:t/>
            </a:r>
            <a:br>
              <a:rPr lang="en-ZA" sz="1800" dirty="0"/>
            </a:br>
            <a:r>
              <a:rPr lang="en-ZA" sz="1800" b="1" dirty="0" smtClean="0">
                <a:latin typeface="Consolas" panose="020B0609020204030204" pitchFamily="49" charset="0"/>
                <a:cs typeface="Consolas" panose="020B0609020204030204" pitchFamily="49" charset="0"/>
              </a:rPr>
              <a:t>INTRODUCTION: NEED FOR AN AFRICAN STATISTICAL ASSOCIATION</a:t>
            </a:r>
            <a:endParaRPr lang="en-ZA" sz="1800" b="1" dirty="0">
              <a:latin typeface="Consolas" panose="020B0609020204030204" pitchFamily="49" charset="0"/>
              <a:cs typeface="Consolas" panose="020B0609020204030204" pitchFamily="49" charset="0"/>
            </a:endParaRPr>
          </a:p>
        </p:txBody>
      </p:sp>
      <p:sp>
        <p:nvSpPr>
          <p:cNvPr id="3" name="Content Placeholder 2"/>
          <p:cNvSpPr>
            <a:spLocks noGrp="1"/>
          </p:cNvSpPr>
          <p:nvPr>
            <p:ph idx="1"/>
          </p:nvPr>
        </p:nvSpPr>
        <p:spPr/>
        <p:txBody>
          <a:bodyPr/>
          <a:lstStyle/>
          <a:p>
            <a:pPr marL="0" indent="0" algn="just">
              <a:buNone/>
            </a:pPr>
            <a:r>
              <a:rPr lang="en-ZA" sz="2000" dirty="0"/>
              <a:t>Evidence-based decision-making is a universally recognized paradigm of </a:t>
            </a:r>
            <a:endParaRPr lang="en-ZA" sz="2000" dirty="0" smtClean="0"/>
          </a:p>
          <a:p>
            <a:pPr marL="0" indent="0" algn="just">
              <a:buNone/>
            </a:pPr>
            <a:r>
              <a:rPr lang="en-ZA" sz="2000" dirty="0" smtClean="0"/>
              <a:t>efficient </a:t>
            </a:r>
            <a:r>
              <a:rPr lang="en-ZA" sz="2000" dirty="0"/>
              <a:t>management of economic and social affairs and of overall effective </a:t>
            </a:r>
            <a:endParaRPr lang="en-ZA" sz="2000" dirty="0" smtClean="0"/>
          </a:p>
          <a:p>
            <a:pPr marL="0" indent="0" algn="just">
              <a:buNone/>
            </a:pPr>
            <a:r>
              <a:rPr lang="en-ZA" sz="2000" dirty="0" smtClean="0"/>
              <a:t>governing </a:t>
            </a:r>
            <a:r>
              <a:rPr lang="en-ZA" sz="2000" dirty="0"/>
              <a:t>of societies today. Generating relevant, accurate and timely </a:t>
            </a:r>
            <a:endParaRPr lang="en-ZA" sz="2000" dirty="0" smtClean="0"/>
          </a:p>
          <a:p>
            <a:pPr marL="0" indent="0" algn="just">
              <a:buNone/>
            </a:pPr>
            <a:r>
              <a:rPr lang="en-ZA" sz="2000" dirty="0" smtClean="0"/>
              <a:t>statistics </a:t>
            </a:r>
            <a:r>
              <a:rPr lang="en-ZA" sz="2000" dirty="0"/>
              <a:t>is a sine qua non of this model. </a:t>
            </a:r>
            <a:endParaRPr lang="en-ZA" sz="2000" dirty="0" smtClean="0"/>
          </a:p>
          <a:p>
            <a:pPr marL="0" indent="0" algn="just">
              <a:buNone/>
            </a:pPr>
            <a:r>
              <a:rPr lang="en-ZA" sz="2000" dirty="0" smtClean="0"/>
              <a:t>In </a:t>
            </a:r>
            <a:r>
              <a:rPr lang="en-ZA" sz="2000" dirty="0"/>
              <a:t>order to plan for, and implement, </a:t>
            </a:r>
            <a:r>
              <a:rPr lang="en-ZA" sz="2000" dirty="0" smtClean="0"/>
              <a:t>economic </a:t>
            </a:r>
            <a:r>
              <a:rPr lang="en-ZA" sz="2000" dirty="0"/>
              <a:t>and social development, </a:t>
            </a:r>
            <a:endParaRPr lang="en-ZA" sz="2000" dirty="0" smtClean="0"/>
          </a:p>
          <a:p>
            <a:pPr marL="0" indent="0" algn="just">
              <a:buNone/>
            </a:pPr>
            <a:r>
              <a:rPr lang="en-ZA" sz="2000" dirty="0" smtClean="0"/>
              <a:t>official </a:t>
            </a:r>
            <a:r>
              <a:rPr lang="en-ZA" sz="2000" dirty="0"/>
              <a:t>and administrative activity or </a:t>
            </a:r>
            <a:r>
              <a:rPr lang="en-ZA" sz="2000" dirty="0" smtClean="0"/>
              <a:t>scientific </a:t>
            </a:r>
            <a:r>
              <a:rPr lang="en-ZA" sz="2000" dirty="0"/>
              <a:t>research, it is necessary to </a:t>
            </a:r>
            <a:endParaRPr lang="en-ZA" sz="2000" dirty="0" smtClean="0"/>
          </a:p>
          <a:p>
            <a:pPr marL="0" indent="0" algn="just">
              <a:buNone/>
            </a:pPr>
            <a:r>
              <a:rPr lang="en-ZA" sz="2000" dirty="0" smtClean="0"/>
              <a:t>have </a:t>
            </a:r>
            <a:r>
              <a:rPr lang="en-ZA" sz="2000" dirty="0"/>
              <a:t>reliable and detailed data which is </a:t>
            </a:r>
            <a:r>
              <a:rPr lang="en-ZA" sz="2000" dirty="0" smtClean="0"/>
              <a:t>produced </a:t>
            </a:r>
            <a:r>
              <a:rPr lang="en-ZA" sz="2000" dirty="0"/>
              <a:t>by an efficient National </a:t>
            </a:r>
            <a:endParaRPr lang="en-ZA" sz="2000" dirty="0" smtClean="0"/>
          </a:p>
          <a:p>
            <a:pPr marL="0" indent="0" algn="just">
              <a:buNone/>
            </a:pPr>
            <a:r>
              <a:rPr lang="en-ZA" sz="2000" dirty="0" smtClean="0"/>
              <a:t>Statistical </a:t>
            </a:r>
            <a:r>
              <a:rPr lang="en-ZA" sz="2000" dirty="0"/>
              <a:t>System; and Statistical </a:t>
            </a:r>
            <a:r>
              <a:rPr lang="en-ZA" sz="2000" dirty="0" smtClean="0"/>
              <a:t>Association </a:t>
            </a:r>
            <a:r>
              <a:rPr lang="en-ZA" sz="2000" dirty="0"/>
              <a:t>is an integral part of this system.</a:t>
            </a:r>
          </a:p>
          <a:p>
            <a:pPr algn="just"/>
            <a:endParaRPr lang="en-ZA" sz="2000" dirty="0"/>
          </a:p>
        </p:txBody>
      </p:sp>
    </p:spTree>
    <p:extLst>
      <p:ext uri="{BB962C8B-B14F-4D97-AF65-F5344CB8AC3E}">
        <p14:creationId xmlns:p14="http://schemas.microsoft.com/office/powerpoint/2010/main" val="2819069592"/>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000" dirty="0" smtClean="0"/>
              <a:t/>
            </a:r>
            <a:br>
              <a:rPr lang="en-ZA" sz="2000" dirty="0" smtClean="0"/>
            </a:br>
            <a:r>
              <a:rPr lang="en-ZA" sz="2000" b="1" dirty="0">
                <a:latin typeface="Consolas" panose="020B0609020204030204" pitchFamily="49" charset="0"/>
                <a:cs typeface="Consolas" panose="020B0609020204030204" pitchFamily="49" charset="0"/>
              </a:rPr>
              <a:t>NEED FOR AN AFRICAN STATISTICAL ASSOCIATION</a:t>
            </a:r>
            <a:endParaRPr lang="en-ZA" sz="2000" dirty="0"/>
          </a:p>
        </p:txBody>
      </p:sp>
      <p:sp>
        <p:nvSpPr>
          <p:cNvPr id="3" name="Content Placeholder 2"/>
          <p:cNvSpPr>
            <a:spLocks noGrp="1"/>
          </p:cNvSpPr>
          <p:nvPr>
            <p:ph idx="1"/>
          </p:nvPr>
        </p:nvSpPr>
        <p:spPr/>
        <p:txBody>
          <a:bodyPr/>
          <a:lstStyle/>
          <a:p>
            <a:pPr marL="0" indent="0">
              <a:buNone/>
            </a:pPr>
            <a:r>
              <a:rPr lang="en-US" sz="2000" dirty="0"/>
              <a:t>National, continental and international statistical associations can and do play </a:t>
            </a:r>
            <a:endParaRPr lang="en-US" sz="2000" dirty="0" smtClean="0"/>
          </a:p>
          <a:p>
            <a:pPr marL="0" indent="0">
              <a:buNone/>
            </a:pPr>
            <a:r>
              <a:rPr lang="en-US" sz="2000" dirty="0" smtClean="0"/>
              <a:t>important </a:t>
            </a:r>
            <a:r>
              <a:rPr lang="en-US" sz="2000" dirty="0"/>
              <a:t>roles in statistical development at all levels. Currently, </a:t>
            </a:r>
            <a:r>
              <a:rPr lang="en-US" sz="2000" dirty="0" smtClean="0"/>
              <a:t>around </a:t>
            </a:r>
          </a:p>
          <a:p>
            <a:pPr marL="0" indent="0">
              <a:buNone/>
            </a:pPr>
            <a:r>
              <a:rPr lang="en-US" sz="2000" dirty="0" smtClean="0"/>
              <a:t>28 </a:t>
            </a:r>
            <a:r>
              <a:rPr lang="en-US" sz="2000" dirty="0"/>
              <a:t>African countries have in place a National Statistical Association with </a:t>
            </a:r>
            <a:endParaRPr lang="en-US" sz="2000" dirty="0" smtClean="0"/>
          </a:p>
          <a:p>
            <a:pPr marL="0" indent="0">
              <a:buNone/>
            </a:pPr>
            <a:r>
              <a:rPr lang="en-US" sz="2000" dirty="0" smtClean="0"/>
              <a:t>varying </a:t>
            </a:r>
            <a:r>
              <a:rPr lang="en-US" sz="2000" dirty="0"/>
              <a:t>degrees of intensity of activities. Indeed, some of them are inactive </a:t>
            </a:r>
            <a:endParaRPr lang="en-US" sz="2000" dirty="0" smtClean="0"/>
          </a:p>
          <a:p>
            <a:pPr marL="0" indent="0">
              <a:buNone/>
            </a:pPr>
            <a:r>
              <a:rPr lang="en-US" sz="2000" dirty="0" smtClean="0"/>
              <a:t>and </a:t>
            </a:r>
            <a:r>
              <a:rPr lang="en-US" sz="2000" dirty="0"/>
              <a:t>need to be activated and strengthened. </a:t>
            </a:r>
            <a:endParaRPr lang="en-US" sz="2000" dirty="0" smtClean="0"/>
          </a:p>
          <a:p>
            <a:pPr marL="0" indent="0" algn="just">
              <a:buNone/>
            </a:pPr>
            <a:r>
              <a:rPr lang="en-US" sz="2000" dirty="0"/>
              <a:t>At the continental level, we used to have an African Statistical Association </a:t>
            </a:r>
            <a:endParaRPr lang="en-US" sz="2000" dirty="0" smtClean="0"/>
          </a:p>
          <a:p>
            <a:pPr marL="0" indent="0" algn="just">
              <a:buNone/>
            </a:pPr>
            <a:r>
              <a:rPr lang="en-US" sz="2000" dirty="0" smtClean="0"/>
              <a:t>(</a:t>
            </a:r>
            <a:r>
              <a:rPr lang="en-US" sz="2000" dirty="0"/>
              <a:t>AfSA) which became moribund after mid-1990s. And at the international </a:t>
            </a:r>
            <a:endParaRPr lang="en-US" sz="2000" dirty="0" smtClean="0"/>
          </a:p>
          <a:p>
            <a:pPr marL="0" indent="0" algn="just">
              <a:buNone/>
            </a:pPr>
            <a:r>
              <a:rPr lang="en-US" sz="2000" dirty="0" smtClean="0"/>
              <a:t>level </a:t>
            </a:r>
            <a:r>
              <a:rPr lang="en-US" sz="2000" dirty="0"/>
              <a:t>there are associations such as International Statistical Institute (ISI) and </a:t>
            </a:r>
            <a:endParaRPr lang="en-US" sz="2000" dirty="0" smtClean="0"/>
          </a:p>
          <a:p>
            <a:pPr marL="0" indent="0" algn="just">
              <a:buNone/>
            </a:pPr>
            <a:r>
              <a:rPr lang="en-US" sz="2000" dirty="0" smtClean="0"/>
              <a:t>its </a:t>
            </a:r>
            <a:r>
              <a:rPr lang="en-US" sz="2000" dirty="0"/>
              <a:t>various sections, the Royal Statistical Society, etc</a:t>
            </a:r>
            <a:r>
              <a:rPr lang="en-US" sz="2000" dirty="0" smtClean="0"/>
              <a:t>. So African Statistical </a:t>
            </a:r>
          </a:p>
          <a:p>
            <a:pPr marL="0" indent="0" algn="just">
              <a:buNone/>
            </a:pPr>
            <a:r>
              <a:rPr lang="en-US" sz="2000" dirty="0" smtClean="0"/>
              <a:t>Association is crucial to the Harmonization of Statistics in Africa. </a:t>
            </a:r>
            <a:endParaRPr lang="en-ZA" sz="2000" dirty="0"/>
          </a:p>
          <a:p>
            <a:pPr marL="0" indent="0">
              <a:buNone/>
            </a:pPr>
            <a:endParaRPr lang="en-ZA" sz="2000" dirty="0"/>
          </a:p>
        </p:txBody>
      </p:sp>
    </p:spTree>
    <p:extLst>
      <p:ext uri="{BB962C8B-B14F-4D97-AF65-F5344CB8AC3E}">
        <p14:creationId xmlns:p14="http://schemas.microsoft.com/office/powerpoint/2010/main" val="1287712787"/>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000" dirty="0" smtClean="0"/>
              <a:t/>
            </a:r>
            <a:br>
              <a:rPr lang="en-ZA" sz="2000" dirty="0" smtClean="0"/>
            </a:br>
            <a:r>
              <a:rPr lang="en-ZA" sz="2000" b="1" dirty="0">
                <a:latin typeface="Consolas" panose="020B0609020204030204" pitchFamily="49" charset="0"/>
                <a:cs typeface="Consolas" panose="020B0609020204030204" pitchFamily="49" charset="0"/>
              </a:rPr>
              <a:t>NEED FOR AN AFRICAN STATISTICAL ASSOCIATION</a:t>
            </a:r>
            <a:endParaRPr lang="en-ZA" sz="2000" dirty="0"/>
          </a:p>
        </p:txBody>
      </p:sp>
      <p:sp>
        <p:nvSpPr>
          <p:cNvPr id="3" name="Content Placeholder 2"/>
          <p:cNvSpPr>
            <a:spLocks noGrp="1"/>
          </p:cNvSpPr>
          <p:nvPr>
            <p:ph idx="1"/>
          </p:nvPr>
        </p:nvSpPr>
        <p:spPr/>
        <p:txBody>
          <a:bodyPr/>
          <a:lstStyle/>
          <a:p>
            <a:pPr marL="0" indent="0">
              <a:buNone/>
            </a:pPr>
            <a:r>
              <a:rPr lang="en-US" sz="2400" dirty="0"/>
              <a:t>The African Statistical Association was established in March, </a:t>
            </a:r>
            <a:endParaRPr lang="en-US" sz="2400" dirty="0" smtClean="0"/>
          </a:p>
          <a:p>
            <a:pPr marL="0" indent="0">
              <a:buNone/>
            </a:pPr>
            <a:r>
              <a:rPr lang="en-US" sz="2400" dirty="0" smtClean="0"/>
              <a:t>1984</a:t>
            </a:r>
            <a:r>
              <a:rPr lang="en-US" sz="2400" dirty="0"/>
              <a:t>. The two notable events of the association took place in </a:t>
            </a:r>
            <a:endParaRPr lang="en-US" sz="2400" dirty="0" smtClean="0"/>
          </a:p>
          <a:p>
            <a:pPr marL="0" indent="0">
              <a:buNone/>
            </a:pPr>
            <a:r>
              <a:rPr lang="en-US" sz="2400" dirty="0" smtClean="0"/>
              <a:t>1989 </a:t>
            </a:r>
            <a:r>
              <a:rPr lang="en-US" sz="2400" dirty="0"/>
              <a:t>in Abuja, Nigeria and 1995 in Addis Ababa, Ethiopia. These </a:t>
            </a:r>
            <a:endParaRPr lang="en-US" sz="2400" dirty="0" smtClean="0"/>
          </a:p>
          <a:p>
            <a:pPr marL="0" indent="0">
              <a:buNone/>
            </a:pPr>
            <a:r>
              <a:rPr lang="en-US" sz="2400" dirty="0" smtClean="0"/>
              <a:t>events </a:t>
            </a:r>
            <a:r>
              <a:rPr lang="en-US" sz="2400" dirty="0"/>
              <a:t>provided a unique forum for African statisticians to share </a:t>
            </a:r>
            <a:endParaRPr lang="en-US" sz="2400" dirty="0" smtClean="0"/>
          </a:p>
          <a:p>
            <a:pPr marL="0" indent="0">
              <a:buNone/>
            </a:pPr>
            <a:r>
              <a:rPr lang="en-US" sz="2400" dirty="0" smtClean="0"/>
              <a:t>knowledge </a:t>
            </a:r>
            <a:r>
              <a:rPr lang="en-US" sz="2400" dirty="0"/>
              <a:t>and experience, and also to collectively contribute to </a:t>
            </a:r>
            <a:endParaRPr lang="en-US" sz="2400" dirty="0" smtClean="0"/>
          </a:p>
          <a:p>
            <a:pPr marL="0" indent="0">
              <a:buNone/>
            </a:pPr>
            <a:r>
              <a:rPr lang="en-US" sz="2400" dirty="0" smtClean="0"/>
              <a:t>main </a:t>
            </a:r>
            <a:r>
              <a:rPr lang="en-US" sz="2400" dirty="0"/>
              <a:t>programmes and initiatives for further development of </a:t>
            </a:r>
            <a:endParaRPr lang="en-US" sz="2400" dirty="0" smtClean="0"/>
          </a:p>
          <a:p>
            <a:pPr marL="0" indent="0">
              <a:buNone/>
            </a:pPr>
            <a:r>
              <a:rPr lang="en-US" sz="2400" dirty="0" smtClean="0"/>
              <a:t>statistics </a:t>
            </a:r>
            <a:r>
              <a:rPr lang="en-US" sz="2400" dirty="0"/>
              <a:t>in the continent. From 1995, AfSA ceased to function </a:t>
            </a:r>
            <a:endParaRPr lang="en-US" sz="2400" dirty="0" smtClean="0"/>
          </a:p>
          <a:p>
            <a:pPr marL="0" indent="0">
              <a:buNone/>
            </a:pPr>
            <a:r>
              <a:rPr lang="en-US" sz="2400" dirty="0" smtClean="0"/>
              <a:t>and </a:t>
            </a:r>
            <a:r>
              <a:rPr lang="en-US" sz="2400" dirty="0"/>
              <a:t>became moribund.</a:t>
            </a:r>
            <a:endParaRPr lang="en-ZA" sz="2400" dirty="0"/>
          </a:p>
        </p:txBody>
      </p:sp>
    </p:spTree>
    <p:extLst>
      <p:ext uri="{BB962C8B-B14F-4D97-AF65-F5344CB8AC3E}">
        <p14:creationId xmlns:p14="http://schemas.microsoft.com/office/powerpoint/2010/main" val="950822037"/>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000" dirty="0" smtClean="0"/>
              <a:t/>
            </a:r>
            <a:br>
              <a:rPr lang="en-ZA" sz="2000" dirty="0" smtClean="0"/>
            </a:br>
            <a:r>
              <a:rPr lang="en-ZA" sz="2000" b="1" dirty="0" smtClean="0">
                <a:latin typeface="Algerian" panose="04020705040A02060702" pitchFamily="82" charset="0"/>
              </a:rPr>
              <a:t>BENEFITS OF HAVING A VIBRANT STATISTICAL ASSOCIATION IN AFRICA</a:t>
            </a:r>
            <a:endParaRPr lang="en-ZA" sz="2000" b="1" dirty="0">
              <a:latin typeface="Algerian" panose="04020705040A02060702" pitchFamily="82" charset="0"/>
            </a:endParaRPr>
          </a:p>
        </p:txBody>
      </p:sp>
      <p:sp>
        <p:nvSpPr>
          <p:cNvPr id="3" name="Content Placeholder 2"/>
          <p:cNvSpPr>
            <a:spLocks noGrp="1"/>
          </p:cNvSpPr>
          <p:nvPr>
            <p:ph idx="1"/>
          </p:nvPr>
        </p:nvSpPr>
        <p:spPr/>
        <p:txBody>
          <a:bodyPr/>
          <a:lstStyle/>
          <a:p>
            <a:pPr algn="just"/>
            <a:r>
              <a:rPr lang="en-US" sz="2000" b="1" dirty="0" smtClean="0">
                <a:latin typeface="Consolas" panose="020B0609020204030204" pitchFamily="49" charset="0"/>
                <a:cs typeface="Consolas" panose="020B0609020204030204" pitchFamily="49" charset="0"/>
              </a:rPr>
              <a:t>Reviving AfSA will help to raise </a:t>
            </a:r>
            <a:r>
              <a:rPr lang="en-US" sz="2000" b="1" dirty="0">
                <a:latin typeface="Consolas" panose="020B0609020204030204" pitchFamily="49" charset="0"/>
                <a:cs typeface="Consolas" panose="020B0609020204030204" pitchFamily="49" charset="0"/>
              </a:rPr>
              <a:t>individual and collective consciousness in a quantum space of </a:t>
            </a:r>
            <a:r>
              <a:rPr lang="en-US" sz="2000" b="1" dirty="0" smtClean="0">
                <a:latin typeface="Consolas" panose="020B0609020204030204" pitchFamily="49" charset="0"/>
                <a:cs typeface="Consolas" panose="020B0609020204030204" pitchFamily="49" charset="0"/>
              </a:rPr>
              <a:t>Africa developmental  </a:t>
            </a:r>
            <a:r>
              <a:rPr lang="en-US" sz="2000" b="1" dirty="0">
                <a:latin typeface="Consolas" panose="020B0609020204030204" pitchFamily="49" charset="0"/>
                <a:cs typeface="Consolas" panose="020B0609020204030204" pitchFamily="49" charset="0"/>
              </a:rPr>
              <a:t>opportunities through the production, analysis and dissemination of data that will lead to making strategic </a:t>
            </a:r>
            <a:r>
              <a:rPr lang="en-US" sz="2000" b="1" dirty="0" smtClean="0">
                <a:latin typeface="Consolas" panose="020B0609020204030204" pitchFamily="49" charset="0"/>
                <a:cs typeface="Consolas" panose="020B0609020204030204" pitchFamily="49" charset="0"/>
              </a:rPr>
              <a:t>decisions.</a:t>
            </a:r>
          </a:p>
          <a:p>
            <a:pPr marL="0" indent="0" algn="just">
              <a:buNone/>
            </a:pPr>
            <a:r>
              <a:rPr lang="en-US" sz="2000" b="1" dirty="0" smtClean="0">
                <a:latin typeface="Consolas" panose="020B0609020204030204" pitchFamily="49" charset="0"/>
                <a:cs typeface="Consolas" panose="020B0609020204030204" pitchFamily="49" charset="0"/>
              </a:rPr>
              <a:t>AfSA will:</a:t>
            </a:r>
          </a:p>
          <a:p>
            <a:pPr algn="just"/>
            <a:r>
              <a:rPr lang="en-US" sz="2000" b="1" dirty="0">
                <a:latin typeface="Consolas" panose="020B0609020204030204" pitchFamily="49" charset="0"/>
                <a:cs typeface="Consolas" panose="020B0609020204030204" pitchFamily="49" charset="0"/>
              </a:rPr>
              <a:t>Raise Awareness of the Role of Statistical </a:t>
            </a:r>
            <a:r>
              <a:rPr lang="en-US" sz="2000" b="1" dirty="0" smtClean="0">
                <a:latin typeface="Consolas" panose="020B0609020204030204" pitchFamily="49" charset="0"/>
                <a:cs typeface="Consolas" panose="020B0609020204030204" pitchFamily="49" charset="0"/>
              </a:rPr>
              <a:t>Information in Africa</a:t>
            </a:r>
          </a:p>
          <a:p>
            <a:r>
              <a:rPr lang="en-US" sz="2000" b="1" dirty="0">
                <a:latin typeface="Consolas" panose="020B0609020204030204" pitchFamily="49" charset="0"/>
                <a:cs typeface="Consolas" panose="020B0609020204030204" pitchFamily="49" charset="0"/>
              </a:rPr>
              <a:t>Increase User Satisfaction by Enhancing the Quality and Usability of Statistical </a:t>
            </a:r>
            <a:r>
              <a:rPr lang="en-US" sz="2000" b="1" dirty="0" smtClean="0">
                <a:latin typeface="Consolas" panose="020B0609020204030204" pitchFamily="49" charset="0"/>
                <a:cs typeface="Consolas" panose="020B0609020204030204" pitchFamily="49" charset="0"/>
              </a:rPr>
              <a:t>Information through </a:t>
            </a:r>
            <a:r>
              <a:rPr lang="en-US" sz="2000" b="1" dirty="0">
                <a:latin typeface="Consolas" panose="020B0609020204030204" pitchFamily="49" charset="0"/>
                <a:cs typeface="Consolas" panose="020B0609020204030204" pitchFamily="49" charset="0"/>
              </a:rPr>
              <a:t>Achieve </a:t>
            </a:r>
            <a:r>
              <a:rPr lang="en-US" sz="2000" b="1" dirty="0" smtClean="0">
                <a:latin typeface="Consolas" panose="020B0609020204030204" pitchFamily="49" charset="0"/>
                <a:cs typeface="Consolas" panose="020B0609020204030204" pitchFamily="49" charset="0"/>
              </a:rPr>
              <a:t>Synergy with  National Statistical </a:t>
            </a:r>
            <a:r>
              <a:rPr lang="en-US" sz="2000" b="1" dirty="0">
                <a:latin typeface="Consolas" panose="020B0609020204030204" pitchFamily="49" charset="0"/>
                <a:cs typeface="Consolas" panose="020B0609020204030204" pitchFamily="49" charset="0"/>
              </a:rPr>
              <a:t>Systems</a:t>
            </a:r>
          </a:p>
          <a:p>
            <a:pPr algn="just"/>
            <a:r>
              <a:rPr lang="en-US" sz="2000" b="1" dirty="0" smtClean="0">
                <a:latin typeface="Consolas" panose="020B0609020204030204" pitchFamily="49" charset="0"/>
                <a:cs typeface="Consolas" panose="020B0609020204030204" pitchFamily="49" charset="0"/>
              </a:rPr>
              <a:t>Promote </a:t>
            </a:r>
            <a:r>
              <a:rPr lang="en-US" sz="2000" b="1" dirty="0">
                <a:latin typeface="Consolas" panose="020B0609020204030204" pitchFamily="49" charset="0"/>
                <a:cs typeface="Consolas" panose="020B0609020204030204" pitchFamily="49" charset="0"/>
              </a:rPr>
              <a:t>Greater Use of Statistical Information</a:t>
            </a:r>
          </a:p>
          <a:p>
            <a:pPr algn="just"/>
            <a:endParaRPr lang="en-US" sz="2000" b="1" dirty="0" smtClean="0"/>
          </a:p>
          <a:p>
            <a:pPr algn="just"/>
            <a:endParaRPr lang="en-US" sz="2400" b="1" dirty="0"/>
          </a:p>
          <a:p>
            <a:pPr algn="just"/>
            <a:endParaRPr lang="en-US" sz="2400" b="1" dirty="0" smtClean="0"/>
          </a:p>
          <a:p>
            <a:pPr algn="just"/>
            <a:endParaRPr lang="en-US" sz="2400" b="1" dirty="0"/>
          </a:p>
          <a:p>
            <a:pPr algn="just"/>
            <a:endParaRPr lang="en-ZA" sz="2400" dirty="0"/>
          </a:p>
        </p:txBody>
      </p:sp>
    </p:spTree>
    <p:extLst>
      <p:ext uri="{BB962C8B-B14F-4D97-AF65-F5344CB8AC3E}">
        <p14:creationId xmlns:p14="http://schemas.microsoft.com/office/powerpoint/2010/main" val="2822636064"/>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000" dirty="0" smtClean="0">
                <a:latin typeface="Consolas" panose="020B0609020204030204" pitchFamily="49" charset="0"/>
                <a:cs typeface="Consolas" panose="020B0609020204030204" pitchFamily="49" charset="0"/>
              </a:rPr>
              <a:t/>
            </a:r>
            <a:br>
              <a:rPr lang="en-ZA" sz="2000" dirty="0" smtClean="0">
                <a:latin typeface="Consolas" panose="020B0609020204030204" pitchFamily="49" charset="0"/>
                <a:cs typeface="Consolas" panose="020B0609020204030204" pitchFamily="49" charset="0"/>
              </a:rPr>
            </a:br>
            <a:r>
              <a:rPr lang="en-ZA" sz="2000" b="1" dirty="0" smtClean="0">
                <a:latin typeface="Consolas" panose="020B0609020204030204" pitchFamily="49" charset="0"/>
                <a:cs typeface="Consolas" panose="020B0609020204030204" pitchFamily="49" charset="0"/>
              </a:rPr>
              <a:t>RECENT DEVELOPMENTS ON THE REVIVAL OF AFSA</a:t>
            </a:r>
            <a:endParaRPr lang="en-ZA" sz="2000" b="1" dirty="0">
              <a:latin typeface="Consolas" panose="020B0609020204030204" pitchFamily="49" charset="0"/>
              <a:cs typeface="Consolas" panose="020B0609020204030204" pitchFamily="49" charset="0"/>
            </a:endParaRPr>
          </a:p>
        </p:txBody>
      </p:sp>
      <p:sp>
        <p:nvSpPr>
          <p:cNvPr id="3" name="Content Placeholder 2"/>
          <p:cNvSpPr>
            <a:spLocks noGrp="1"/>
          </p:cNvSpPr>
          <p:nvPr>
            <p:ph idx="1"/>
          </p:nvPr>
        </p:nvSpPr>
        <p:spPr/>
        <p:txBody>
          <a:bodyPr/>
          <a:lstStyle/>
          <a:p>
            <a:pPr algn="just"/>
            <a:r>
              <a:rPr lang="en-US" sz="1800" dirty="0"/>
              <a:t>Given the importance of the association to statistical development in Africa, the African Development Bank and the UN Economic Commission for Africa have since the beginning of this decade taken various initiatives to revive the association.</a:t>
            </a:r>
            <a:endParaRPr lang="en-ZA" sz="1800" dirty="0"/>
          </a:p>
          <a:p>
            <a:pPr algn="just"/>
            <a:r>
              <a:rPr lang="en-GB" sz="1800" dirty="0"/>
              <a:t>The most recent effort took advantage of the opportunity presented by the t</a:t>
            </a:r>
            <a:r>
              <a:rPr lang="en-US" sz="1800" dirty="0"/>
              <a:t>he 25</a:t>
            </a:r>
            <a:r>
              <a:rPr lang="en-US" sz="1800" baseline="30000" dirty="0"/>
              <a:t>th</a:t>
            </a:r>
            <a:r>
              <a:rPr lang="en-US" sz="1800" dirty="0"/>
              <a:t> Anniversary celebrations of the Ethiopian Statistical Association which took place in Addis Ababa from 20 – 22 May, 2016. With support from the African Development Bank, a Statistics Conference that brought together heads of National Statistical Associations from across Africa was held back-to-back with the said anniversary celebrations to:  review the state of National Statistical Associations in Africa – learn lessons from those which are doing well (what has worked and why), discuss why some associations are not doing well; and discuss how to revive the African Statistical Association.</a:t>
            </a:r>
            <a:endParaRPr lang="en-ZA" sz="1800" dirty="0"/>
          </a:p>
        </p:txBody>
      </p:sp>
    </p:spTree>
    <p:extLst>
      <p:ext uri="{BB962C8B-B14F-4D97-AF65-F5344CB8AC3E}">
        <p14:creationId xmlns:p14="http://schemas.microsoft.com/office/powerpoint/2010/main" val="3373925211"/>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000" b="1" dirty="0" smtClean="0">
                <a:latin typeface="Consolas" panose="020B0609020204030204" pitchFamily="49" charset="0"/>
                <a:cs typeface="Consolas" panose="020B0609020204030204" pitchFamily="49" charset="0"/>
              </a:rPr>
              <a:t/>
            </a:r>
            <a:br>
              <a:rPr lang="en-ZA" sz="2000" b="1" dirty="0" smtClean="0">
                <a:latin typeface="Consolas" panose="020B0609020204030204" pitchFamily="49" charset="0"/>
                <a:cs typeface="Consolas" panose="020B0609020204030204" pitchFamily="49" charset="0"/>
              </a:rPr>
            </a:br>
            <a:r>
              <a:rPr lang="en-ZA" sz="2000" b="1" dirty="0" smtClean="0">
                <a:latin typeface="Consolas" panose="020B0609020204030204" pitchFamily="49" charset="0"/>
                <a:cs typeface="Consolas" panose="020B0609020204030204" pitchFamily="49" charset="0"/>
              </a:rPr>
              <a:t>RECENT </a:t>
            </a:r>
            <a:r>
              <a:rPr lang="en-ZA" sz="2000" b="1" dirty="0">
                <a:latin typeface="Consolas" panose="020B0609020204030204" pitchFamily="49" charset="0"/>
                <a:cs typeface="Consolas" panose="020B0609020204030204" pitchFamily="49" charset="0"/>
              </a:rPr>
              <a:t>DEVELOPMENTS ON THE REVIVAL OF AFSA</a:t>
            </a:r>
            <a:endParaRPr lang="en-ZA" sz="2000" dirty="0"/>
          </a:p>
        </p:txBody>
      </p:sp>
      <p:sp>
        <p:nvSpPr>
          <p:cNvPr id="3" name="Content Placeholder 2"/>
          <p:cNvSpPr>
            <a:spLocks noGrp="1"/>
          </p:cNvSpPr>
          <p:nvPr>
            <p:ph idx="1"/>
          </p:nvPr>
        </p:nvSpPr>
        <p:spPr/>
        <p:txBody>
          <a:bodyPr/>
          <a:lstStyle/>
          <a:p>
            <a:pPr algn="just"/>
            <a:r>
              <a:rPr lang="en-US" sz="1400" dirty="0">
                <a:latin typeface="Consolas" panose="020B0609020204030204" pitchFamily="49" charset="0"/>
                <a:cs typeface="Consolas" panose="020B0609020204030204" pitchFamily="49" charset="0"/>
              </a:rPr>
              <a:t>The conference resolved to revive the AfSA. Accordingly, it was decided to establish an AfSA Interim Committee </a:t>
            </a:r>
            <a:r>
              <a:rPr lang="en-GB" sz="1400" dirty="0">
                <a:latin typeface="Consolas" panose="020B0609020204030204" pitchFamily="49" charset="0"/>
                <a:cs typeface="Consolas" panose="020B0609020204030204" pitchFamily="49" charset="0"/>
              </a:rPr>
              <a:t>and charged it with the following tasks: advocating for AfSA among National Statistical Associations, National Statistics Offices and the community of data producers and users in Africa; facilitating the draft constitution of AfSA; and organizing an inaugural conference for AfSA. </a:t>
            </a:r>
            <a:endParaRPr lang="en-ZA" sz="1400" dirty="0">
              <a:latin typeface="Consolas" panose="020B0609020204030204" pitchFamily="49" charset="0"/>
              <a:cs typeface="Consolas" panose="020B0609020204030204" pitchFamily="49" charset="0"/>
            </a:endParaRPr>
          </a:p>
          <a:p>
            <a:pPr algn="just"/>
            <a:r>
              <a:rPr lang="en-GB" sz="1400" dirty="0">
                <a:latin typeface="Consolas" panose="020B0609020204030204" pitchFamily="49" charset="0"/>
                <a:cs typeface="Consolas" panose="020B0609020204030204" pitchFamily="49" charset="0"/>
              </a:rPr>
              <a:t>The following were elected members of the Committee:</a:t>
            </a:r>
            <a:endParaRPr lang="en-ZA" sz="1400" dirty="0">
              <a:latin typeface="Consolas" panose="020B0609020204030204" pitchFamily="49" charset="0"/>
              <a:cs typeface="Consolas" panose="020B0609020204030204" pitchFamily="49" charset="0"/>
            </a:endParaRPr>
          </a:p>
          <a:p>
            <a:pPr marL="0" lvl="0" indent="0" algn="just">
              <a:buNone/>
            </a:pPr>
            <a:r>
              <a:rPr lang="en-US" sz="1400" dirty="0">
                <a:latin typeface="Consolas" panose="020B0609020204030204" pitchFamily="49" charset="0"/>
                <a:cs typeface="Consolas" panose="020B0609020204030204" pitchFamily="49" charset="0"/>
              </a:rPr>
              <a:t>Prof. Dahud K. Shangodoyin (Botswana) (representing Southern Africa) (Chair);</a:t>
            </a:r>
            <a:endParaRPr lang="en-ZA" sz="1400" dirty="0">
              <a:latin typeface="Consolas" panose="020B0609020204030204" pitchFamily="49" charset="0"/>
              <a:cs typeface="Consolas" panose="020B0609020204030204" pitchFamily="49" charset="0"/>
            </a:endParaRPr>
          </a:p>
          <a:p>
            <a:pPr marL="0" lvl="0" indent="0" algn="just">
              <a:buNone/>
            </a:pPr>
            <a:r>
              <a:rPr lang="en-US" sz="1400" dirty="0">
                <a:latin typeface="Consolas" panose="020B0609020204030204" pitchFamily="49" charset="0"/>
                <a:cs typeface="Consolas" panose="020B0609020204030204" pitchFamily="49" charset="0"/>
              </a:rPr>
              <a:t>Mr. Bessa Mohamed (Tunisia) (representing North Africa) (Secretary); </a:t>
            </a:r>
            <a:endParaRPr lang="en-ZA" sz="1400" dirty="0">
              <a:latin typeface="Consolas" panose="020B0609020204030204" pitchFamily="49" charset="0"/>
              <a:cs typeface="Consolas" panose="020B0609020204030204" pitchFamily="49" charset="0"/>
            </a:endParaRPr>
          </a:p>
          <a:p>
            <a:pPr marL="0" lvl="0" indent="0" algn="just">
              <a:buNone/>
            </a:pPr>
            <a:r>
              <a:rPr lang="en-US" sz="1400" dirty="0">
                <a:latin typeface="Consolas" panose="020B0609020204030204" pitchFamily="49" charset="0"/>
                <a:cs typeface="Consolas" panose="020B0609020204030204" pitchFamily="49" charset="0"/>
              </a:rPr>
              <a:t>Mr. </a:t>
            </a:r>
            <a:r>
              <a:rPr lang="en-US" sz="1400" dirty="0" err="1">
                <a:latin typeface="Consolas" panose="020B0609020204030204" pitchFamily="49" charset="0"/>
                <a:cs typeface="Consolas" panose="020B0609020204030204" pitchFamily="49" charset="0"/>
              </a:rPr>
              <a:t>Souleymane</a:t>
            </a:r>
            <a:r>
              <a:rPr lang="en-US" sz="1400" dirty="0">
                <a:latin typeface="Consolas" panose="020B0609020204030204" pitchFamily="49" charset="0"/>
                <a:cs typeface="Consolas" panose="020B0609020204030204" pitchFamily="49" charset="0"/>
              </a:rPr>
              <a:t> Diallo (Senegal) (representing West Africa – Francophone);</a:t>
            </a:r>
            <a:endParaRPr lang="en-ZA" sz="1400" dirty="0">
              <a:latin typeface="Consolas" panose="020B0609020204030204" pitchFamily="49" charset="0"/>
              <a:cs typeface="Consolas" panose="020B0609020204030204" pitchFamily="49" charset="0"/>
            </a:endParaRPr>
          </a:p>
          <a:p>
            <a:pPr marL="0" lvl="0" indent="0" algn="just">
              <a:buNone/>
            </a:pPr>
            <a:r>
              <a:rPr lang="en-US" sz="1400" dirty="0">
                <a:latin typeface="Consolas" panose="020B0609020204030204" pitchFamily="49" charset="0"/>
                <a:cs typeface="Consolas" panose="020B0609020204030204" pitchFamily="49" charset="0"/>
              </a:rPr>
              <a:t>Dr. Mohammed M. </a:t>
            </a:r>
            <a:r>
              <a:rPr lang="en-US" sz="1400" dirty="0" err="1">
                <a:latin typeface="Consolas" panose="020B0609020204030204" pitchFamily="49" charset="0"/>
                <a:cs typeface="Consolas" panose="020B0609020204030204" pitchFamily="49" charset="0"/>
              </a:rPr>
              <a:t>Tumala</a:t>
            </a:r>
            <a:r>
              <a:rPr lang="en-US" sz="1400" dirty="0">
                <a:latin typeface="Consolas" panose="020B0609020204030204" pitchFamily="49" charset="0"/>
                <a:cs typeface="Consolas" panose="020B0609020204030204" pitchFamily="49" charset="0"/>
              </a:rPr>
              <a:t> (Nigeria) (representing West Africa – Anglophone);</a:t>
            </a:r>
            <a:endParaRPr lang="en-ZA" sz="1400" dirty="0">
              <a:latin typeface="Consolas" panose="020B0609020204030204" pitchFamily="49" charset="0"/>
              <a:cs typeface="Consolas" panose="020B0609020204030204" pitchFamily="49" charset="0"/>
            </a:endParaRPr>
          </a:p>
          <a:p>
            <a:pPr marL="0" lvl="0" indent="0" algn="just">
              <a:buNone/>
            </a:pPr>
            <a:r>
              <a:rPr lang="en-US" sz="1400" dirty="0">
                <a:latin typeface="Consolas" panose="020B0609020204030204" pitchFamily="49" charset="0"/>
                <a:cs typeface="Consolas" panose="020B0609020204030204" pitchFamily="49" charset="0"/>
              </a:rPr>
              <a:t>Mr. </a:t>
            </a:r>
            <a:r>
              <a:rPr lang="en-US" sz="1400" dirty="0" err="1">
                <a:latin typeface="Consolas" panose="020B0609020204030204" pitchFamily="49" charset="0"/>
                <a:cs typeface="Consolas" panose="020B0609020204030204" pitchFamily="49" charset="0"/>
              </a:rPr>
              <a:t>Nzemen</a:t>
            </a:r>
            <a:r>
              <a:rPr lang="en-US" sz="1400" dirty="0">
                <a:latin typeface="Consolas" panose="020B0609020204030204" pitchFamily="49" charset="0"/>
                <a:cs typeface="Consolas" panose="020B0609020204030204" pitchFamily="49" charset="0"/>
              </a:rPr>
              <a:t> </a:t>
            </a:r>
            <a:r>
              <a:rPr lang="en-US" sz="1400" dirty="0" err="1">
                <a:latin typeface="Consolas" panose="020B0609020204030204" pitchFamily="49" charset="0"/>
                <a:cs typeface="Consolas" panose="020B0609020204030204" pitchFamily="49" charset="0"/>
              </a:rPr>
              <a:t>Moise</a:t>
            </a:r>
            <a:r>
              <a:rPr lang="en-US" sz="1400" dirty="0">
                <a:latin typeface="Consolas" panose="020B0609020204030204" pitchFamily="49" charset="0"/>
                <a:cs typeface="Consolas" panose="020B0609020204030204" pitchFamily="49" charset="0"/>
              </a:rPr>
              <a:t> (Cameroon) (representing Central Africa); and </a:t>
            </a:r>
            <a:endParaRPr lang="en-ZA" sz="1400" dirty="0">
              <a:latin typeface="Consolas" panose="020B0609020204030204" pitchFamily="49" charset="0"/>
              <a:cs typeface="Consolas" panose="020B0609020204030204" pitchFamily="49" charset="0"/>
            </a:endParaRPr>
          </a:p>
          <a:p>
            <a:pPr marL="0" lvl="0" indent="0" algn="just">
              <a:buNone/>
            </a:pPr>
            <a:r>
              <a:rPr lang="en-US" sz="1400" dirty="0">
                <a:latin typeface="Consolas" panose="020B0609020204030204" pitchFamily="49" charset="0"/>
                <a:cs typeface="Consolas" panose="020B0609020204030204" pitchFamily="49" charset="0"/>
              </a:rPr>
              <a:t>Dr. Butte </a:t>
            </a:r>
            <a:r>
              <a:rPr lang="en-US" sz="1400" dirty="0" err="1">
                <a:latin typeface="Consolas" panose="020B0609020204030204" pitchFamily="49" charset="0"/>
                <a:cs typeface="Consolas" panose="020B0609020204030204" pitchFamily="49" charset="0"/>
              </a:rPr>
              <a:t>Gotu</a:t>
            </a:r>
            <a:r>
              <a:rPr lang="en-US" sz="1400" dirty="0">
                <a:latin typeface="Consolas" panose="020B0609020204030204" pitchFamily="49" charset="0"/>
                <a:cs typeface="Consolas" panose="020B0609020204030204" pitchFamily="49" charset="0"/>
              </a:rPr>
              <a:t> (Ethiopia) (representing East Africa). </a:t>
            </a:r>
            <a:endParaRPr lang="en-ZA" sz="1400" dirty="0">
              <a:latin typeface="Consolas" panose="020B0609020204030204" pitchFamily="49" charset="0"/>
              <a:cs typeface="Consolas" panose="020B0609020204030204" pitchFamily="49" charset="0"/>
            </a:endParaRPr>
          </a:p>
          <a:p>
            <a:pPr marL="0" indent="0" algn="just">
              <a:buNone/>
            </a:pPr>
            <a:r>
              <a:rPr lang="en-US" sz="1400" dirty="0" smtClean="0">
                <a:latin typeface="Consolas" panose="020B0609020204030204" pitchFamily="49" charset="0"/>
                <a:cs typeface="Consolas" panose="020B0609020204030204" pitchFamily="49" charset="0"/>
              </a:rPr>
              <a:t>In </a:t>
            </a:r>
            <a:r>
              <a:rPr lang="en-US" sz="1400" dirty="0">
                <a:latin typeface="Consolas" panose="020B0609020204030204" pitchFamily="49" charset="0"/>
                <a:cs typeface="Consolas" panose="020B0609020204030204" pitchFamily="49" charset="0"/>
              </a:rPr>
              <a:t>addition, it was resolved to form an advisory group to support the work of the interim committee.  Members of the advisory group </a:t>
            </a:r>
            <a:r>
              <a:rPr lang="en-US" sz="1400" dirty="0" err="1">
                <a:latin typeface="Consolas" panose="020B0609020204030204" pitchFamily="49" charset="0"/>
                <a:cs typeface="Consolas" panose="020B0609020204030204" pitchFamily="49" charset="0"/>
              </a:rPr>
              <a:t>are:D</a:t>
            </a:r>
            <a:r>
              <a:rPr lang="en-GB" sz="1400" dirty="0">
                <a:latin typeface="Consolas" panose="020B0609020204030204" pitchFamily="49" charset="0"/>
                <a:cs typeface="Consolas" panose="020B0609020204030204" pitchFamily="49" charset="0"/>
              </a:rPr>
              <a:t>r Pali Lehohla (South Africa); Mr O </a:t>
            </a:r>
            <a:r>
              <a:rPr lang="en-GB" sz="1400" dirty="0" err="1">
                <a:latin typeface="Consolas" panose="020B0609020204030204" pitchFamily="49" charset="0"/>
                <a:cs typeface="Consolas" panose="020B0609020204030204" pitchFamily="49" charset="0"/>
              </a:rPr>
              <a:t>O</a:t>
            </a:r>
            <a:r>
              <a:rPr lang="en-GB" sz="1400" dirty="0">
                <a:latin typeface="Consolas" panose="020B0609020204030204" pitchFamily="49" charset="0"/>
                <a:cs typeface="Consolas" panose="020B0609020204030204" pitchFamily="49" charset="0"/>
              </a:rPr>
              <a:t> Ajayi (Nigeria);Mr Yacob Zewoldi (Ethiopia)and Prof Ben Kiregyera (Uganda).</a:t>
            </a:r>
            <a:endParaRPr lang="en-ZA" sz="140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065535316"/>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400" dirty="0" smtClean="0"/>
              <a:t/>
            </a:r>
            <a:br>
              <a:rPr lang="en-ZA" sz="2400" dirty="0" smtClean="0"/>
            </a:br>
            <a:r>
              <a:rPr lang="en-ZA" sz="2400" b="1" dirty="0" smtClean="0">
                <a:latin typeface="Consolas" panose="020B0609020204030204" pitchFamily="49" charset="0"/>
                <a:cs typeface="Consolas" panose="020B0609020204030204" pitchFamily="49" charset="0"/>
              </a:rPr>
              <a:t>AfSA OBJECTIVES and FUTURE PLANS</a:t>
            </a:r>
            <a:endParaRPr lang="en-ZA" sz="2400" b="1" dirty="0">
              <a:latin typeface="Consolas" panose="020B0609020204030204" pitchFamily="49" charset="0"/>
              <a:cs typeface="Consolas" panose="020B0609020204030204" pitchFamily="49" charset="0"/>
            </a:endParaRPr>
          </a:p>
        </p:txBody>
      </p:sp>
      <p:sp>
        <p:nvSpPr>
          <p:cNvPr id="3" name="Content Placeholder 2"/>
          <p:cNvSpPr>
            <a:spLocks noGrp="1"/>
          </p:cNvSpPr>
          <p:nvPr>
            <p:ph idx="1"/>
          </p:nvPr>
        </p:nvSpPr>
        <p:spPr/>
        <p:txBody>
          <a:bodyPr/>
          <a:lstStyle/>
          <a:p>
            <a:pPr marL="0" indent="0">
              <a:buNone/>
            </a:pPr>
            <a:r>
              <a:rPr lang="en-ZA" sz="2400" b="1" dirty="0" smtClean="0"/>
              <a:t>AfSA objectives include:</a:t>
            </a:r>
          </a:p>
          <a:p>
            <a:pPr marL="0" indent="0">
              <a:buNone/>
            </a:pPr>
            <a:r>
              <a:rPr lang="en-US" sz="1600" b="1" dirty="0" smtClean="0"/>
              <a:t>-</a:t>
            </a:r>
            <a:r>
              <a:rPr lang="en-US" sz="1800" b="1" dirty="0" smtClean="0"/>
              <a:t>Promote </a:t>
            </a:r>
            <a:r>
              <a:rPr lang="en-US" sz="1800" b="1" dirty="0"/>
              <a:t>the development of both pure and applied statistics in the African </a:t>
            </a:r>
            <a:r>
              <a:rPr lang="en-US" sz="1800" b="1" dirty="0" smtClean="0"/>
              <a:t>region</a:t>
            </a:r>
          </a:p>
          <a:p>
            <a:pPr marL="0" indent="0">
              <a:buNone/>
            </a:pPr>
            <a:r>
              <a:rPr lang="en-US" sz="1800" b="1" dirty="0" smtClean="0"/>
              <a:t>-Ensure </a:t>
            </a:r>
            <a:r>
              <a:rPr lang="en-US" sz="1800" b="1" dirty="0"/>
              <a:t>the more effective contribution of statistics and enhance its usefulness, particularly to administration, policy formulation, planning for socio-economic development and research</a:t>
            </a:r>
          </a:p>
          <a:p>
            <a:pPr marL="0" indent="0">
              <a:buNone/>
            </a:pPr>
            <a:r>
              <a:rPr lang="en-US" sz="1800" b="1" dirty="0" smtClean="0"/>
              <a:t>-</a:t>
            </a:r>
            <a:r>
              <a:rPr lang="en-US" sz="1800" b="1" dirty="0"/>
              <a:t>Provide the opportunity for the exchange of ideas and experience among statisticians</a:t>
            </a:r>
          </a:p>
          <a:p>
            <a:pPr marL="0" indent="0">
              <a:buNone/>
            </a:pPr>
            <a:r>
              <a:rPr lang="en-US" sz="1800" b="1" dirty="0" smtClean="0"/>
              <a:t>-</a:t>
            </a:r>
            <a:r>
              <a:rPr lang="en-US" sz="1800" b="1" dirty="0"/>
              <a:t>Foster the professional status of statisticians</a:t>
            </a:r>
          </a:p>
          <a:p>
            <a:pPr marL="0" indent="0">
              <a:buNone/>
            </a:pPr>
            <a:r>
              <a:rPr lang="en-US" sz="1800" b="1" dirty="0" smtClean="0"/>
              <a:t>-</a:t>
            </a:r>
            <a:r>
              <a:rPr lang="en-US" sz="1800" b="1" dirty="0"/>
              <a:t>Promote methodological and substantive research in the fields of statistics </a:t>
            </a:r>
          </a:p>
          <a:p>
            <a:pPr marL="0" indent="0">
              <a:buNone/>
            </a:pPr>
            <a:r>
              <a:rPr lang="en-US" sz="1800" b="1" dirty="0" smtClean="0"/>
              <a:t>-</a:t>
            </a:r>
            <a:r>
              <a:rPr lang="en-US" sz="1800" b="1" dirty="0"/>
              <a:t>Encourage the establishment of national statistical associations</a:t>
            </a:r>
          </a:p>
          <a:p>
            <a:pPr marL="0" indent="0">
              <a:buNone/>
            </a:pPr>
            <a:r>
              <a:rPr lang="en-US" sz="1800" b="1" dirty="0" smtClean="0"/>
              <a:t>-</a:t>
            </a:r>
            <a:r>
              <a:rPr lang="en-US" sz="1800" b="1" dirty="0"/>
              <a:t>Establish and maintain links with national and international statistical associations.</a:t>
            </a:r>
          </a:p>
          <a:p>
            <a:pPr marL="0" indent="0">
              <a:buNone/>
            </a:pPr>
            <a:endParaRPr lang="en-US" sz="1800" b="1" dirty="0"/>
          </a:p>
          <a:p>
            <a:pPr marL="0" indent="0">
              <a:buNone/>
            </a:pPr>
            <a:endParaRPr lang="en-ZA" sz="2000" dirty="0"/>
          </a:p>
        </p:txBody>
      </p:sp>
    </p:spTree>
    <p:extLst>
      <p:ext uri="{BB962C8B-B14F-4D97-AF65-F5344CB8AC3E}">
        <p14:creationId xmlns:p14="http://schemas.microsoft.com/office/powerpoint/2010/main" val="462751303"/>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000" dirty="0" smtClean="0"/>
              <a:t/>
            </a:r>
            <a:br>
              <a:rPr lang="en-ZA" sz="2000" dirty="0" smtClean="0"/>
            </a:br>
            <a:r>
              <a:rPr lang="en-ZA" sz="2400" b="1" dirty="0" smtClean="0"/>
              <a:t>AfSA FUTURE PLANS</a:t>
            </a:r>
            <a:endParaRPr lang="en-ZA" sz="2400" b="1" dirty="0"/>
          </a:p>
        </p:txBody>
      </p:sp>
      <p:sp>
        <p:nvSpPr>
          <p:cNvPr id="3" name="Content Placeholder 2"/>
          <p:cNvSpPr>
            <a:spLocks noGrp="1"/>
          </p:cNvSpPr>
          <p:nvPr>
            <p:ph idx="1"/>
          </p:nvPr>
        </p:nvSpPr>
        <p:spPr/>
        <p:txBody>
          <a:bodyPr/>
          <a:lstStyle/>
          <a:p>
            <a:r>
              <a:rPr lang="en-GB" dirty="0"/>
              <a:t>advocating for AfSA among National Statistical Associations, National Statistics Offices and the community of data producers and users in </a:t>
            </a:r>
            <a:r>
              <a:rPr lang="en-GB" dirty="0" smtClean="0"/>
              <a:t>Africa;</a:t>
            </a:r>
          </a:p>
          <a:p>
            <a:r>
              <a:rPr lang="en-GB" dirty="0" smtClean="0"/>
              <a:t>facilitating </a:t>
            </a:r>
            <a:r>
              <a:rPr lang="en-GB" dirty="0"/>
              <a:t>the draft constitution of AfSA; </a:t>
            </a:r>
            <a:r>
              <a:rPr lang="en-GB" dirty="0" smtClean="0"/>
              <a:t>and</a:t>
            </a:r>
          </a:p>
          <a:p>
            <a:r>
              <a:rPr lang="en-GB" dirty="0" smtClean="0"/>
              <a:t>organizing </a:t>
            </a:r>
            <a:r>
              <a:rPr lang="en-GB" dirty="0"/>
              <a:t>an inaugural conference for AfSA.</a:t>
            </a:r>
            <a:endParaRPr lang="en-ZA" dirty="0"/>
          </a:p>
        </p:txBody>
      </p:sp>
    </p:spTree>
    <p:extLst>
      <p:ext uri="{BB962C8B-B14F-4D97-AF65-F5344CB8AC3E}">
        <p14:creationId xmlns:p14="http://schemas.microsoft.com/office/powerpoint/2010/main" val="4230283852"/>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256</TotalTime>
  <Words>854</Words>
  <Application>Microsoft Office PowerPoint</Application>
  <PresentationFormat>On-screen Show (4:3)</PresentationFormat>
  <Paragraphs>82</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  INTRODUCTION: NEED FOR AN AFRICAN STATISTICAL ASSOCIATION</vt:lpstr>
      <vt:lpstr> NEED FOR AN AFRICAN STATISTICAL ASSOCIATION</vt:lpstr>
      <vt:lpstr> NEED FOR AN AFRICAN STATISTICAL ASSOCIATION</vt:lpstr>
      <vt:lpstr> BENEFITS OF HAVING A VIBRANT STATISTICAL ASSOCIATION IN AFRICA</vt:lpstr>
      <vt:lpstr> RECENT DEVELOPMENTS ON THE REVIVAL OF AFSA</vt:lpstr>
      <vt:lpstr> RECENT DEVELOPMENTS ON THE REVIVAL OF AFSA</vt:lpstr>
      <vt:lpstr> AfSA OBJECTIVES and FUTURE PLANS</vt:lpstr>
      <vt:lpstr> AfSA FUTURE PLANS</vt:lpstr>
      <vt:lpstr> CONCLUDING REMARKS</vt:lpstr>
      <vt:lpstr> THE REBIRTH OF AfSA</vt:lpstr>
    </vt:vector>
  </TitlesOfParts>
  <Company>vuyokazis@statssa.gov.za</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Vuyokazi Sodo</dc:creator>
  <cp:lastModifiedBy>SHANGODOYIN, D.K. (Prof)</cp:lastModifiedBy>
  <cp:revision>20</cp:revision>
  <dcterms:created xsi:type="dcterms:W3CDTF">2016-10-06T09:13:58Z</dcterms:created>
  <dcterms:modified xsi:type="dcterms:W3CDTF">2016-10-18T09:08:52Z</dcterms:modified>
</cp:coreProperties>
</file>