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77" r:id="rId2"/>
    <p:sldId id="257" r:id="rId3"/>
    <p:sldId id="258" r:id="rId4"/>
    <p:sldId id="260" r:id="rId5"/>
    <p:sldId id="278" r:id="rId6"/>
    <p:sldId id="262" r:id="rId7"/>
    <p:sldId id="263" r:id="rId8"/>
    <p:sldId id="264" r:id="rId9"/>
    <p:sldId id="269" r:id="rId10"/>
    <p:sldId id="271" r:id="rId11"/>
    <p:sldId id="272" r:id="rId12"/>
    <p:sldId id="273" r:id="rId13"/>
    <p:sldId id="274" r:id="rId14"/>
    <p:sldId id="27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5EB0D9-4687-4940-B1AC-EE17B31F2467}" type="doc">
      <dgm:prSet loTypeId="urn:microsoft.com/office/officeart/2005/8/layout/venn1" loCatId="relationship" qsTypeId="urn:microsoft.com/office/officeart/2005/8/quickstyle/3d3" qsCatId="3D" csTypeId="urn:microsoft.com/office/officeart/2005/8/colors/colorful1" csCatId="colorful" phldr="1"/>
      <dgm:spPr/>
      <dgm:t>
        <a:bodyPr/>
        <a:lstStyle/>
        <a:p>
          <a:endParaRPr lang="en-US"/>
        </a:p>
      </dgm:t>
    </dgm:pt>
    <dgm:pt modelId="{E53F438C-E729-4845-9111-376D45CB519C}">
      <dgm:prSet custT="1"/>
      <dgm:spPr>
        <a:xfrm>
          <a:off x="2949908" y="304727"/>
          <a:ext cx="3133264" cy="1076014"/>
        </a:xfrm>
        <a:noFill/>
        <a:ln w="6350" cap="flat" cmpd="sng" algn="ctr">
          <a:noFill/>
          <a:prstDash val="solid"/>
          <a:miter lim="800000"/>
        </a:ln>
        <a:effectLst/>
        <a:sp3d/>
      </dgm:spPr>
      <dgm:t>
        <a:bodyPr/>
        <a:lstStyle/>
        <a:p>
          <a:pPr rtl="0"/>
          <a:r>
            <a:rPr lang="en-US" sz="2000" b="1" dirty="0" smtClean="0">
              <a:solidFill>
                <a:srgbClr val="70AD47">
                  <a:lumMod val="75000"/>
                </a:srgbClr>
              </a:solidFill>
              <a:latin typeface="Aharoni" panose="02010803020104030203" pitchFamily="2" charset="-79"/>
              <a:ea typeface="+mn-ea"/>
              <a:cs typeface="Aharoni" panose="02010803020104030203" pitchFamily="2" charset="-79"/>
            </a:rPr>
            <a:t>A prosperous Africa based on inclusive growth and sustainable development</a:t>
          </a:r>
          <a:endParaRPr lang="en-US" sz="2000" b="1" dirty="0">
            <a:solidFill>
              <a:srgbClr val="70AD47">
                <a:lumMod val="75000"/>
              </a:srgbClr>
            </a:solidFill>
            <a:latin typeface="Aharoni" panose="02010803020104030203" pitchFamily="2" charset="-79"/>
            <a:ea typeface="+mn-ea"/>
            <a:cs typeface="Aharoni" panose="02010803020104030203" pitchFamily="2" charset="-79"/>
          </a:endParaRPr>
        </a:p>
      </dgm:t>
    </dgm:pt>
    <dgm:pt modelId="{976A84BD-D5CE-49BC-8EE8-3044EC4F06B5}" type="parTrans" cxnId="{7704A630-5412-46C8-9415-ADFB686B4551}">
      <dgm:prSet/>
      <dgm:spPr/>
      <dgm:t>
        <a:bodyPr/>
        <a:lstStyle/>
        <a:p>
          <a:endParaRPr lang="en-US"/>
        </a:p>
      </dgm:t>
    </dgm:pt>
    <dgm:pt modelId="{0FC4126C-540F-44F2-B58F-D2E524A023AC}" type="sibTrans" cxnId="{7704A630-5412-46C8-9415-ADFB686B4551}">
      <dgm:prSet/>
      <dgm:spPr/>
      <dgm:t>
        <a:bodyPr/>
        <a:lstStyle/>
        <a:p>
          <a:endParaRPr lang="en-US"/>
        </a:p>
      </dgm:t>
    </dgm:pt>
    <dgm:pt modelId="{55DC08C7-B0A3-4E84-B5D9-4CDF0C872F00}">
      <dgm:prSet custT="1"/>
      <dgm:spPr>
        <a:xfrm>
          <a:off x="5612265" y="1022214"/>
          <a:ext cx="3552409" cy="1183616"/>
        </a:xfrm>
        <a:noFill/>
        <a:ln w="6350" cap="flat" cmpd="sng" algn="ctr">
          <a:noFill/>
          <a:prstDash val="solid"/>
          <a:miter lim="800000"/>
        </a:ln>
        <a:effectLst/>
        <a:sp3d/>
      </dgm:spPr>
      <dgm:t>
        <a:bodyPr/>
        <a:lstStyle/>
        <a:p>
          <a:pPr rtl="0"/>
          <a:r>
            <a:rPr lang="en-US" sz="2000" b="1" dirty="0" smtClean="0">
              <a:solidFill>
                <a:srgbClr val="FFC000">
                  <a:lumMod val="75000"/>
                </a:srgbClr>
              </a:solidFill>
              <a:latin typeface="Aharoni" panose="02010803020104030203" pitchFamily="2" charset="-79"/>
              <a:ea typeface="+mn-ea"/>
              <a:cs typeface="Aharoni" panose="02010803020104030203" pitchFamily="2" charset="-79"/>
            </a:rPr>
            <a:t>An integrated continent, politically united and based on the ideals of Pan- Africanism and the vision of Africa’s Renaissance</a:t>
          </a:r>
          <a:endParaRPr lang="en-US" sz="2000" b="1" dirty="0">
            <a:solidFill>
              <a:srgbClr val="FFC000">
                <a:lumMod val="75000"/>
              </a:srgbClr>
            </a:solidFill>
            <a:latin typeface="Aharoni" panose="02010803020104030203" pitchFamily="2" charset="-79"/>
            <a:ea typeface="+mn-ea"/>
            <a:cs typeface="Aharoni" panose="02010803020104030203" pitchFamily="2" charset="-79"/>
          </a:endParaRPr>
        </a:p>
      </dgm:t>
    </dgm:pt>
    <dgm:pt modelId="{10770B67-28EC-4E58-AEC2-3994558F9A5F}" type="parTrans" cxnId="{13E743B2-C86D-4DCA-97C9-13184D4D4DA4}">
      <dgm:prSet/>
      <dgm:spPr/>
      <dgm:t>
        <a:bodyPr/>
        <a:lstStyle/>
        <a:p>
          <a:endParaRPr lang="en-US"/>
        </a:p>
      </dgm:t>
    </dgm:pt>
    <dgm:pt modelId="{D101E38B-F726-4EBA-827B-36B1CF9D7422}" type="sibTrans" cxnId="{13E743B2-C86D-4DCA-97C9-13184D4D4DA4}">
      <dgm:prSet/>
      <dgm:spPr/>
      <dgm:t>
        <a:bodyPr/>
        <a:lstStyle/>
        <a:p>
          <a:endParaRPr lang="en-US"/>
        </a:p>
      </dgm:t>
    </dgm:pt>
    <dgm:pt modelId="{09BC1D87-4DC1-44C6-B759-5C121F41972B}">
      <dgm:prSet custT="1"/>
      <dgm:spPr>
        <a:xfrm>
          <a:off x="6160857" y="2528634"/>
          <a:ext cx="2742587" cy="1264317"/>
        </a:xfrm>
        <a:noFill/>
        <a:ln w="6350" cap="flat" cmpd="sng" algn="ctr">
          <a:noFill/>
          <a:prstDash val="solid"/>
          <a:miter lim="800000"/>
        </a:ln>
        <a:effectLst/>
        <a:sp3d/>
      </dgm:spPr>
      <dgm:t>
        <a:bodyPr/>
        <a:lstStyle/>
        <a:p>
          <a:pPr rtl="0"/>
          <a:r>
            <a:rPr lang="en-US" sz="2000" b="1" dirty="0" smtClean="0">
              <a:solidFill>
                <a:srgbClr val="92D050"/>
              </a:solidFill>
              <a:latin typeface="Aharoni" panose="02010803020104030203" pitchFamily="2" charset="-79"/>
              <a:ea typeface="+mn-ea"/>
              <a:cs typeface="Aharoni" panose="02010803020104030203" pitchFamily="2" charset="-79"/>
            </a:rPr>
            <a:t>An Africa of good governance, democracy, respect for human rights, justice and the rule of law</a:t>
          </a:r>
          <a:endParaRPr lang="en-US" sz="2000" b="1" dirty="0">
            <a:solidFill>
              <a:srgbClr val="92D050"/>
            </a:solidFill>
            <a:latin typeface="Aharoni" panose="02010803020104030203" pitchFamily="2" charset="-79"/>
            <a:ea typeface="+mn-ea"/>
            <a:cs typeface="Aharoni" panose="02010803020104030203" pitchFamily="2" charset="-79"/>
          </a:endParaRPr>
        </a:p>
      </dgm:t>
    </dgm:pt>
    <dgm:pt modelId="{42A6A858-795A-4951-AD1F-B76FF7928337}" type="parTrans" cxnId="{9DA054E7-8694-416D-AED4-DCDEFCCB5747}">
      <dgm:prSet/>
      <dgm:spPr/>
      <dgm:t>
        <a:bodyPr/>
        <a:lstStyle/>
        <a:p>
          <a:endParaRPr lang="en-US"/>
        </a:p>
      </dgm:t>
    </dgm:pt>
    <dgm:pt modelId="{60557B48-A51B-4DBE-AFC2-3D634D687AD4}" type="sibTrans" cxnId="{9DA054E7-8694-416D-AED4-DCDEFCCB5747}">
      <dgm:prSet/>
      <dgm:spPr/>
      <dgm:t>
        <a:bodyPr/>
        <a:lstStyle/>
        <a:p>
          <a:endParaRPr lang="en-US"/>
        </a:p>
      </dgm:t>
    </dgm:pt>
    <dgm:pt modelId="{D3F617A4-989F-4FAB-B4F9-3DE2A8D783D3}">
      <dgm:prSet custT="1"/>
      <dgm:spPr>
        <a:xfrm>
          <a:off x="4953678" y="4007445"/>
          <a:ext cx="3771289" cy="1156715"/>
        </a:xfrm>
        <a:noFill/>
        <a:ln w="6350" cap="flat" cmpd="sng" algn="ctr">
          <a:noFill/>
          <a:prstDash val="solid"/>
          <a:miter lim="800000"/>
        </a:ln>
        <a:effectLst/>
        <a:sp3d/>
      </dgm:spPr>
      <dgm:t>
        <a:bodyPr/>
        <a:lstStyle/>
        <a:p>
          <a:pPr rtl="0"/>
          <a:r>
            <a:rPr lang="en-US" sz="2000" b="1" dirty="0" smtClean="0">
              <a:solidFill>
                <a:srgbClr val="FF6699"/>
              </a:solidFill>
              <a:latin typeface="Aharoni" panose="02010803020104030203" pitchFamily="2" charset="-79"/>
              <a:ea typeface="+mn-ea"/>
              <a:cs typeface="Aharoni" panose="02010803020104030203" pitchFamily="2" charset="-79"/>
            </a:rPr>
            <a:t>A peaceful and secure Africa</a:t>
          </a:r>
          <a:endParaRPr lang="en-US" sz="2000" b="1" dirty="0">
            <a:solidFill>
              <a:srgbClr val="FF6699"/>
            </a:solidFill>
            <a:latin typeface="Aharoni" panose="02010803020104030203" pitchFamily="2" charset="-79"/>
            <a:ea typeface="+mn-ea"/>
            <a:cs typeface="Aharoni" panose="02010803020104030203" pitchFamily="2" charset="-79"/>
          </a:endParaRPr>
        </a:p>
      </dgm:t>
    </dgm:pt>
    <dgm:pt modelId="{D9B9CF81-4FBE-444D-BCE8-756D5D4D6F95}" type="parTrans" cxnId="{ABEF3C1C-3D8D-4D2F-A0F0-020ECFAE4BE9}">
      <dgm:prSet/>
      <dgm:spPr/>
      <dgm:t>
        <a:bodyPr/>
        <a:lstStyle/>
        <a:p>
          <a:endParaRPr lang="en-US"/>
        </a:p>
      </dgm:t>
    </dgm:pt>
    <dgm:pt modelId="{A13F5BB0-7778-409B-A084-086186BC9C9D}" type="sibTrans" cxnId="{ABEF3C1C-3D8D-4D2F-A0F0-020ECFAE4BE9}">
      <dgm:prSet/>
      <dgm:spPr/>
      <dgm:t>
        <a:bodyPr/>
        <a:lstStyle/>
        <a:p>
          <a:endParaRPr lang="en-US"/>
        </a:p>
      </dgm:t>
    </dgm:pt>
    <dgm:pt modelId="{B0D827C4-3263-4F67-B376-14F60092C51F}">
      <dgm:prSet custT="1"/>
      <dgm:spPr>
        <a:xfrm>
          <a:off x="519334" y="4223358"/>
          <a:ext cx="4111293" cy="1156715"/>
        </a:xfrm>
        <a:noFill/>
        <a:ln w="6350" cap="flat" cmpd="sng" algn="ctr">
          <a:noFill/>
          <a:prstDash val="solid"/>
          <a:miter lim="800000"/>
        </a:ln>
        <a:effectLst/>
        <a:sp3d/>
      </dgm:spPr>
      <dgm:t>
        <a:bodyPr/>
        <a:lstStyle/>
        <a:p>
          <a:pPr rtl="0"/>
          <a:r>
            <a:rPr lang="en-US" sz="2000" b="1" dirty="0" smtClean="0">
              <a:solidFill>
                <a:srgbClr val="7030A0"/>
              </a:solidFill>
              <a:latin typeface="Aharoni" panose="02010803020104030203" pitchFamily="2" charset="-79"/>
              <a:ea typeface="+mn-ea"/>
              <a:cs typeface="Aharoni" panose="02010803020104030203" pitchFamily="2" charset="-79"/>
            </a:rPr>
            <a:t>An Africa with a strong cultural identity, common heritage, shared values and ethics</a:t>
          </a:r>
          <a:endParaRPr lang="en-US" sz="2000" b="1" dirty="0">
            <a:solidFill>
              <a:srgbClr val="7030A0"/>
            </a:solidFill>
            <a:latin typeface="Aharoni" panose="02010803020104030203" pitchFamily="2" charset="-79"/>
            <a:ea typeface="+mn-ea"/>
            <a:cs typeface="Aharoni" panose="02010803020104030203" pitchFamily="2" charset="-79"/>
          </a:endParaRPr>
        </a:p>
      </dgm:t>
    </dgm:pt>
    <dgm:pt modelId="{62C0C750-85FE-4081-B1FB-C5CF6336A469}" type="parTrans" cxnId="{087578BB-D124-4AE2-A8F4-C38600F0A350}">
      <dgm:prSet/>
      <dgm:spPr/>
      <dgm:t>
        <a:bodyPr/>
        <a:lstStyle/>
        <a:p>
          <a:endParaRPr lang="en-US"/>
        </a:p>
      </dgm:t>
    </dgm:pt>
    <dgm:pt modelId="{977876A5-8316-4658-8356-E9969B519AFD}" type="sibTrans" cxnId="{087578BB-D124-4AE2-A8F4-C38600F0A350}">
      <dgm:prSet/>
      <dgm:spPr/>
      <dgm:t>
        <a:bodyPr/>
        <a:lstStyle/>
        <a:p>
          <a:endParaRPr lang="en-US"/>
        </a:p>
      </dgm:t>
    </dgm:pt>
    <dgm:pt modelId="{F886E174-CE72-43F5-AA8C-067825FCF8CB}">
      <dgm:prSet custT="1"/>
      <dgm:spPr>
        <a:xfrm>
          <a:off x="58918" y="2306677"/>
          <a:ext cx="3163522" cy="1708231"/>
        </a:xfrm>
        <a:noFill/>
        <a:ln w="6350" cap="flat" cmpd="sng" algn="ctr">
          <a:noFill/>
          <a:prstDash val="solid"/>
          <a:miter lim="800000"/>
        </a:ln>
        <a:effectLst/>
        <a:sp3d/>
      </dgm:spPr>
      <dgm:t>
        <a:bodyPr/>
        <a:lstStyle/>
        <a:p>
          <a:pPr rtl="0"/>
          <a:r>
            <a:rPr lang="en-US" sz="2000" b="1" dirty="0" smtClean="0">
              <a:solidFill>
                <a:srgbClr val="C00000"/>
              </a:solidFill>
              <a:latin typeface="Aharoni" panose="02010803020104030203" pitchFamily="2" charset="-79"/>
              <a:ea typeface="+mn-ea"/>
              <a:cs typeface="Aharoni" panose="02010803020104030203" pitchFamily="2" charset="-79"/>
            </a:rPr>
            <a:t>An Africa where whose development is people-driven, relying on the potential of African people, especially its women and youth, and caring for children</a:t>
          </a:r>
          <a:endParaRPr lang="en-US" sz="2000" b="1" dirty="0">
            <a:solidFill>
              <a:srgbClr val="C00000"/>
            </a:solidFill>
            <a:latin typeface="Aharoni" panose="02010803020104030203" pitchFamily="2" charset="-79"/>
            <a:ea typeface="+mn-ea"/>
            <a:cs typeface="Aharoni" panose="02010803020104030203" pitchFamily="2" charset="-79"/>
          </a:endParaRPr>
        </a:p>
      </dgm:t>
    </dgm:pt>
    <dgm:pt modelId="{3E4C9455-C8B7-4352-8BFA-5C2BBC0964A7}" type="parTrans" cxnId="{1032117C-5C90-4011-81A3-3444A7501C0B}">
      <dgm:prSet/>
      <dgm:spPr/>
      <dgm:t>
        <a:bodyPr/>
        <a:lstStyle/>
        <a:p>
          <a:endParaRPr lang="en-US"/>
        </a:p>
      </dgm:t>
    </dgm:pt>
    <dgm:pt modelId="{7B316B32-E704-4DF2-A2CD-714197A14D6F}" type="sibTrans" cxnId="{1032117C-5C90-4011-81A3-3444A7501C0B}">
      <dgm:prSet/>
      <dgm:spPr/>
      <dgm:t>
        <a:bodyPr/>
        <a:lstStyle/>
        <a:p>
          <a:endParaRPr lang="en-US"/>
        </a:p>
      </dgm:t>
    </dgm:pt>
    <dgm:pt modelId="{13946A62-8DBC-410D-9B97-F6A3E3855278}">
      <dgm:prSet custT="1"/>
      <dgm:spPr>
        <a:xfrm>
          <a:off x="126932" y="1073014"/>
          <a:ext cx="3331057" cy="1183616"/>
        </a:xfrm>
        <a:noFill/>
        <a:ln w="6350" cap="flat" cmpd="sng" algn="ctr">
          <a:noFill/>
          <a:prstDash val="solid"/>
          <a:miter lim="800000"/>
        </a:ln>
        <a:effectLst/>
        <a:sp3d/>
      </dgm:spPr>
      <dgm:t>
        <a:bodyPr/>
        <a:lstStyle/>
        <a:p>
          <a:pPr rtl="0"/>
          <a:r>
            <a:rPr lang="en-US" sz="2000" b="1" dirty="0" smtClean="0">
              <a:solidFill>
                <a:srgbClr val="FFC000"/>
              </a:solidFill>
              <a:latin typeface="Aharoni" panose="02010803020104030203" pitchFamily="2" charset="-79"/>
              <a:ea typeface="+mn-ea"/>
              <a:cs typeface="Aharoni" panose="02010803020104030203" pitchFamily="2" charset="-79"/>
            </a:rPr>
            <a:t>Africa as a strong, united, resilient and influential global player and partner</a:t>
          </a:r>
          <a:endParaRPr lang="en-US" sz="2000" b="1" dirty="0">
            <a:solidFill>
              <a:srgbClr val="FFC000"/>
            </a:solidFill>
            <a:latin typeface="Aharoni" panose="02010803020104030203" pitchFamily="2" charset="-79"/>
            <a:ea typeface="+mn-ea"/>
            <a:cs typeface="Aharoni" panose="02010803020104030203" pitchFamily="2" charset="-79"/>
          </a:endParaRPr>
        </a:p>
      </dgm:t>
    </dgm:pt>
    <dgm:pt modelId="{B697C362-C295-4DF7-81F5-67A5DCACE266}" type="parTrans" cxnId="{9127AF3C-97A8-4378-8ECE-430197248710}">
      <dgm:prSet/>
      <dgm:spPr/>
      <dgm:t>
        <a:bodyPr/>
        <a:lstStyle/>
        <a:p>
          <a:endParaRPr lang="en-US"/>
        </a:p>
      </dgm:t>
    </dgm:pt>
    <dgm:pt modelId="{1EC706A7-8094-4F54-BEEB-23FABF3C881E}" type="sibTrans" cxnId="{9127AF3C-97A8-4378-8ECE-430197248710}">
      <dgm:prSet/>
      <dgm:spPr/>
      <dgm:t>
        <a:bodyPr/>
        <a:lstStyle/>
        <a:p>
          <a:endParaRPr lang="en-US"/>
        </a:p>
      </dgm:t>
    </dgm:pt>
    <dgm:pt modelId="{B8E57F17-C3BF-4794-A57E-4632676F953B}" type="pres">
      <dgm:prSet presAssocID="{315EB0D9-4687-4940-B1AC-EE17B31F2467}" presName="compositeShape" presStyleCnt="0">
        <dgm:presLayoutVars>
          <dgm:chMax val="7"/>
          <dgm:dir/>
          <dgm:resizeHandles val="exact"/>
        </dgm:presLayoutVars>
      </dgm:prSet>
      <dgm:spPr/>
      <dgm:t>
        <a:bodyPr/>
        <a:lstStyle/>
        <a:p>
          <a:endParaRPr lang="en-US"/>
        </a:p>
      </dgm:t>
    </dgm:pt>
    <dgm:pt modelId="{26F6D3C7-BD41-4AE5-AAA4-2C0363AA30E4}" type="pres">
      <dgm:prSet presAssocID="{E53F438C-E729-4845-9111-376D45CB519C}" presName="circ1" presStyleLbl="vennNode1" presStyleIdx="0" presStyleCnt="7"/>
      <dgm:spPr>
        <a:xfrm>
          <a:off x="3689987" y="1369766"/>
          <a:ext cx="1754764" cy="1754980"/>
        </a:xfrm>
        <a:prstGeom prst="ellipse">
          <a:avLst/>
        </a:prstGeom>
        <a:solidFill>
          <a:srgbClr val="ED7D31">
            <a:alpha val="50000"/>
            <a:hueOff val="0"/>
            <a:satOff val="0"/>
            <a:lumOff val="0"/>
            <a:alphaOff val="0"/>
          </a:srgbClr>
        </a:solidFill>
        <a:ln>
          <a:noFill/>
        </a:ln>
        <a:effectLst/>
        <a:scene3d>
          <a:camera prst="orthographicFront">
            <a:rot lat="0" lon="0" rev="0"/>
          </a:camera>
          <a:lightRig rig="contrasting" dir="t">
            <a:rot lat="0" lon="0" rev="1200000"/>
          </a:lightRig>
        </a:scene3d>
        <a:sp3d contourW="12700" prstMaterial="clear">
          <a:bevelT w="177800" h="254000"/>
          <a:bevelB w="152400"/>
        </a:sp3d>
      </dgm:spPr>
      <dgm:t>
        <a:bodyPr/>
        <a:lstStyle/>
        <a:p>
          <a:endParaRPr lang="en-US"/>
        </a:p>
      </dgm:t>
    </dgm:pt>
    <dgm:pt modelId="{B4A8E1CE-2DB3-4875-B68C-392D9945BACE}" type="pres">
      <dgm:prSet presAssocID="{E53F438C-E729-4845-9111-376D45CB519C}" presName="circ1Tx" presStyleLbl="revTx" presStyleIdx="0" presStyleCnt="0" custScaleX="155832" custLinFactNeighborX="-2528" custLinFactNeighborY="28320">
        <dgm:presLayoutVars>
          <dgm:chMax val="0"/>
          <dgm:chPref val="0"/>
          <dgm:bulletEnabled val="1"/>
        </dgm:presLayoutVars>
      </dgm:prSet>
      <dgm:spPr>
        <a:prstGeom prst="rect">
          <a:avLst/>
        </a:prstGeom>
      </dgm:spPr>
      <dgm:t>
        <a:bodyPr/>
        <a:lstStyle/>
        <a:p>
          <a:endParaRPr lang="en-US"/>
        </a:p>
      </dgm:t>
    </dgm:pt>
    <dgm:pt modelId="{A006EFC8-0A6C-40FF-BDDF-38B8F3D46C4B}" type="pres">
      <dgm:prSet presAssocID="{55DC08C7-B0A3-4E84-B5D9-4CDF0C872F00}" presName="circ2" presStyleLbl="vennNode1" presStyleIdx="1" presStyleCnt="7"/>
      <dgm:spPr>
        <a:xfrm>
          <a:off x="4204718" y="1617250"/>
          <a:ext cx="1754764" cy="1754980"/>
        </a:xfrm>
        <a:prstGeom prst="ellipse">
          <a:avLst/>
        </a:prstGeom>
        <a:solidFill>
          <a:srgbClr val="A5A5A5">
            <a:alpha val="50000"/>
            <a:hueOff val="0"/>
            <a:satOff val="0"/>
            <a:lumOff val="0"/>
            <a:alphaOff val="0"/>
          </a:srgbClr>
        </a:solidFill>
        <a:ln>
          <a:noFill/>
        </a:ln>
        <a:effectLst/>
        <a:scene3d>
          <a:camera prst="orthographicFront">
            <a:rot lat="0" lon="0" rev="0"/>
          </a:camera>
          <a:lightRig rig="contrasting" dir="t">
            <a:rot lat="0" lon="0" rev="1200000"/>
          </a:lightRig>
        </a:scene3d>
        <a:sp3d contourW="12700" prstMaterial="clear">
          <a:bevelT w="177800" h="254000"/>
          <a:bevelB w="152400"/>
        </a:sp3d>
      </dgm:spPr>
      <dgm:t>
        <a:bodyPr/>
        <a:lstStyle/>
        <a:p>
          <a:endParaRPr lang="en-US"/>
        </a:p>
      </dgm:t>
    </dgm:pt>
    <dgm:pt modelId="{393223FF-3C24-4448-A368-46A27923E01D}" type="pres">
      <dgm:prSet presAssocID="{55DC08C7-B0A3-4E84-B5D9-4CDF0C872F00}" presName="circ2Tx" presStyleLbl="revTx" presStyleIdx="0" presStyleCnt="0" custScaleX="186871" custLinFactNeighborX="14454">
        <dgm:presLayoutVars>
          <dgm:chMax val="0"/>
          <dgm:chPref val="0"/>
          <dgm:bulletEnabled val="1"/>
        </dgm:presLayoutVars>
      </dgm:prSet>
      <dgm:spPr>
        <a:prstGeom prst="rect">
          <a:avLst/>
        </a:prstGeom>
      </dgm:spPr>
      <dgm:t>
        <a:bodyPr/>
        <a:lstStyle/>
        <a:p>
          <a:endParaRPr lang="en-US"/>
        </a:p>
      </dgm:t>
    </dgm:pt>
    <dgm:pt modelId="{4C5E4737-4909-48BD-9276-78A46CE3CF6F}" type="pres">
      <dgm:prSet presAssocID="{09BC1D87-4DC1-44C6-B759-5C121F41972B}" presName="circ3" presStyleLbl="vennNode1" presStyleIdx="2" presStyleCnt="7"/>
      <dgm:spPr>
        <a:xfrm>
          <a:off x="4331208" y="2174087"/>
          <a:ext cx="1754764" cy="1754980"/>
        </a:xfrm>
        <a:prstGeom prst="ellipse">
          <a:avLst/>
        </a:prstGeom>
        <a:solidFill>
          <a:srgbClr val="FFC000">
            <a:alpha val="50000"/>
            <a:hueOff val="0"/>
            <a:satOff val="0"/>
            <a:lumOff val="0"/>
            <a:alphaOff val="0"/>
          </a:srgbClr>
        </a:solidFill>
        <a:ln>
          <a:noFill/>
        </a:ln>
        <a:effectLst/>
        <a:scene3d>
          <a:camera prst="orthographicFront">
            <a:rot lat="0" lon="0" rev="0"/>
          </a:camera>
          <a:lightRig rig="contrasting" dir="t">
            <a:rot lat="0" lon="0" rev="1200000"/>
          </a:lightRig>
        </a:scene3d>
        <a:sp3d contourW="12700" prstMaterial="clear">
          <a:bevelT w="177800" h="254000"/>
          <a:bevelB w="152400"/>
        </a:sp3d>
      </dgm:spPr>
      <dgm:t>
        <a:bodyPr/>
        <a:lstStyle/>
        <a:p>
          <a:endParaRPr lang="en-US"/>
        </a:p>
      </dgm:t>
    </dgm:pt>
    <dgm:pt modelId="{780784CC-95BE-4333-91B3-16AFACC86F21}" type="pres">
      <dgm:prSet presAssocID="{09BC1D87-4DC1-44C6-B759-5C121F41972B}" presName="circ3Tx" presStyleLbl="revTx" presStyleIdx="0" presStyleCnt="0" custScaleX="147100" custLinFactNeighborX="12939">
        <dgm:presLayoutVars>
          <dgm:chMax val="0"/>
          <dgm:chPref val="0"/>
          <dgm:bulletEnabled val="1"/>
        </dgm:presLayoutVars>
      </dgm:prSet>
      <dgm:spPr>
        <a:prstGeom prst="rect">
          <a:avLst/>
        </a:prstGeom>
      </dgm:spPr>
      <dgm:t>
        <a:bodyPr/>
        <a:lstStyle/>
        <a:p>
          <a:endParaRPr lang="en-US"/>
        </a:p>
      </dgm:t>
    </dgm:pt>
    <dgm:pt modelId="{17B5BC66-AD84-47BE-AA63-46357B75B697}" type="pres">
      <dgm:prSet presAssocID="{D3F617A4-989F-4FAB-B4F9-3DE2A8D783D3}" presName="circ4" presStyleLbl="vennNode1" presStyleIdx="3" presStyleCnt="7"/>
      <dgm:spPr>
        <a:xfrm>
          <a:off x="3975137" y="2620634"/>
          <a:ext cx="1754764" cy="1754980"/>
        </a:xfrm>
        <a:prstGeom prst="ellipse">
          <a:avLst/>
        </a:prstGeom>
        <a:solidFill>
          <a:srgbClr val="4472C4">
            <a:alpha val="50000"/>
            <a:hueOff val="0"/>
            <a:satOff val="0"/>
            <a:lumOff val="0"/>
            <a:alphaOff val="0"/>
          </a:srgbClr>
        </a:solidFill>
        <a:ln>
          <a:noFill/>
        </a:ln>
        <a:effectLst/>
        <a:scene3d>
          <a:camera prst="orthographicFront">
            <a:rot lat="0" lon="0" rev="0"/>
          </a:camera>
          <a:lightRig rig="contrasting" dir="t">
            <a:rot lat="0" lon="0" rev="1200000"/>
          </a:lightRig>
        </a:scene3d>
        <a:sp3d contourW="12700" prstMaterial="clear">
          <a:bevelT w="177800" h="254000"/>
          <a:bevelB w="152400"/>
        </a:sp3d>
      </dgm:spPr>
      <dgm:t>
        <a:bodyPr/>
        <a:lstStyle/>
        <a:p>
          <a:endParaRPr lang="en-US"/>
        </a:p>
      </dgm:t>
    </dgm:pt>
    <dgm:pt modelId="{D98E5B20-86E4-4A43-BE62-3B494EE46DFC}" type="pres">
      <dgm:prSet presAssocID="{D3F617A4-989F-4FAB-B4F9-3DE2A8D783D3}" presName="circ4Tx" presStyleLbl="revTx" presStyleIdx="0" presStyleCnt="0" custScaleX="187564" custLinFactNeighborX="13904" custLinFactNeighborY="-18666">
        <dgm:presLayoutVars>
          <dgm:chMax val="0"/>
          <dgm:chPref val="0"/>
          <dgm:bulletEnabled val="1"/>
        </dgm:presLayoutVars>
      </dgm:prSet>
      <dgm:spPr>
        <a:prstGeom prst="rect">
          <a:avLst/>
        </a:prstGeom>
      </dgm:spPr>
      <dgm:t>
        <a:bodyPr/>
        <a:lstStyle/>
        <a:p>
          <a:endParaRPr lang="en-US"/>
        </a:p>
      </dgm:t>
    </dgm:pt>
    <dgm:pt modelId="{F24414CA-D800-4DC9-8CE3-99D135AE9FA0}" type="pres">
      <dgm:prSet presAssocID="{B0D827C4-3263-4F67-B376-14F60092C51F}" presName="circ5" presStyleLbl="vennNode1" presStyleIdx="4" presStyleCnt="7"/>
      <dgm:spPr>
        <a:xfrm>
          <a:off x="3404838" y="2620634"/>
          <a:ext cx="1754764" cy="1754980"/>
        </a:xfrm>
        <a:prstGeom prst="ellipse">
          <a:avLst/>
        </a:prstGeom>
        <a:solidFill>
          <a:srgbClr val="70AD47">
            <a:alpha val="50000"/>
            <a:hueOff val="0"/>
            <a:satOff val="0"/>
            <a:lumOff val="0"/>
            <a:alphaOff val="0"/>
          </a:srgbClr>
        </a:solidFill>
        <a:ln>
          <a:noFill/>
        </a:ln>
        <a:effectLst/>
        <a:scene3d>
          <a:camera prst="orthographicFront">
            <a:rot lat="0" lon="0" rev="0"/>
          </a:camera>
          <a:lightRig rig="contrasting" dir="t">
            <a:rot lat="0" lon="0" rev="1200000"/>
          </a:lightRig>
        </a:scene3d>
        <a:sp3d contourW="12700" prstMaterial="clear">
          <a:bevelT w="177800" h="254000"/>
          <a:bevelB w="152400"/>
        </a:sp3d>
      </dgm:spPr>
      <dgm:t>
        <a:bodyPr/>
        <a:lstStyle/>
        <a:p>
          <a:endParaRPr lang="en-US"/>
        </a:p>
      </dgm:t>
    </dgm:pt>
    <dgm:pt modelId="{552E1620-2DBE-4017-8FF0-E8CB09FB5B97}" type="pres">
      <dgm:prSet presAssocID="{B0D827C4-3263-4F67-B376-14F60092C51F}" presName="circ5Tx" presStyleLbl="revTx" presStyleIdx="0" presStyleCnt="0" custScaleX="204474">
        <dgm:presLayoutVars>
          <dgm:chMax val="0"/>
          <dgm:chPref val="0"/>
          <dgm:bulletEnabled val="1"/>
        </dgm:presLayoutVars>
      </dgm:prSet>
      <dgm:spPr>
        <a:prstGeom prst="rect">
          <a:avLst/>
        </a:prstGeom>
      </dgm:spPr>
      <dgm:t>
        <a:bodyPr/>
        <a:lstStyle/>
        <a:p>
          <a:endParaRPr lang="en-US"/>
        </a:p>
      </dgm:t>
    </dgm:pt>
    <dgm:pt modelId="{F47532C7-331C-42D3-95B3-9D33ACB19250}" type="pres">
      <dgm:prSet presAssocID="{F886E174-CE72-43F5-AA8C-067825FCF8CB}" presName="circ6" presStyleLbl="vennNode1" presStyleIdx="5" presStyleCnt="7"/>
      <dgm:spPr>
        <a:xfrm>
          <a:off x="3048767" y="2174087"/>
          <a:ext cx="1754764" cy="1754980"/>
        </a:xfrm>
        <a:prstGeom prst="ellipse">
          <a:avLst/>
        </a:prstGeom>
        <a:solidFill>
          <a:srgbClr val="ED7D31">
            <a:alpha val="50000"/>
            <a:hueOff val="0"/>
            <a:satOff val="0"/>
            <a:lumOff val="0"/>
            <a:alphaOff val="0"/>
          </a:srgbClr>
        </a:solidFill>
        <a:ln>
          <a:noFill/>
        </a:ln>
        <a:effectLst/>
        <a:scene3d>
          <a:camera prst="orthographicFront">
            <a:rot lat="0" lon="0" rev="0"/>
          </a:camera>
          <a:lightRig rig="contrasting" dir="t">
            <a:rot lat="0" lon="0" rev="1200000"/>
          </a:lightRig>
        </a:scene3d>
        <a:sp3d contourW="12700" prstMaterial="clear">
          <a:bevelT w="177800" h="254000"/>
          <a:bevelB w="152400"/>
        </a:sp3d>
      </dgm:spPr>
      <dgm:t>
        <a:bodyPr/>
        <a:lstStyle/>
        <a:p>
          <a:endParaRPr lang="en-US"/>
        </a:p>
      </dgm:t>
    </dgm:pt>
    <dgm:pt modelId="{59715FB5-4917-4B1A-B674-75A77B45D63D}" type="pres">
      <dgm:prSet presAssocID="{F886E174-CE72-43F5-AA8C-067825FCF8CB}" presName="circ6Tx" presStyleLbl="revTx" presStyleIdx="0" presStyleCnt="0" custScaleX="169677" custScaleY="135111" custLinFactNeighborX="-10896">
        <dgm:presLayoutVars>
          <dgm:chMax val="0"/>
          <dgm:chPref val="0"/>
          <dgm:bulletEnabled val="1"/>
        </dgm:presLayoutVars>
      </dgm:prSet>
      <dgm:spPr>
        <a:prstGeom prst="rect">
          <a:avLst/>
        </a:prstGeom>
      </dgm:spPr>
      <dgm:t>
        <a:bodyPr/>
        <a:lstStyle/>
        <a:p>
          <a:endParaRPr lang="en-US"/>
        </a:p>
      </dgm:t>
    </dgm:pt>
    <dgm:pt modelId="{75671762-F033-417B-980F-F13C4FABCC9B}" type="pres">
      <dgm:prSet presAssocID="{13946A62-8DBC-410D-9B97-F6A3E3855278}" presName="circ7" presStyleLbl="vennNode1" presStyleIdx="6" presStyleCnt="7"/>
      <dgm:spPr>
        <a:xfrm>
          <a:off x="3175256" y="1617250"/>
          <a:ext cx="1754764" cy="1754980"/>
        </a:xfrm>
        <a:prstGeom prst="ellipse">
          <a:avLst/>
        </a:prstGeom>
        <a:solidFill>
          <a:srgbClr val="A5A5A5">
            <a:alpha val="50000"/>
            <a:hueOff val="0"/>
            <a:satOff val="0"/>
            <a:lumOff val="0"/>
            <a:alphaOff val="0"/>
          </a:srgbClr>
        </a:solidFill>
        <a:ln>
          <a:noFill/>
        </a:ln>
        <a:effectLst/>
        <a:scene3d>
          <a:camera prst="orthographicFront">
            <a:rot lat="0" lon="0" rev="0"/>
          </a:camera>
          <a:lightRig rig="contrasting" dir="t">
            <a:rot lat="0" lon="0" rev="1200000"/>
          </a:lightRig>
        </a:scene3d>
        <a:sp3d contourW="12700" prstMaterial="clear">
          <a:bevelT w="177800" h="254000"/>
          <a:bevelB w="152400"/>
        </a:sp3d>
      </dgm:spPr>
      <dgm:t>
        <a:bodyPr/>
        <a:lstStyle/>
        <a:p>
          <a:endParaRPr lang="en-US"/>
        </a:p>
      </dgm:t>
    </dgm:pt>
    <dgm:pt modelId="{E0F5690A-8813-4DEB-8394-B454CCD86CD7}" type="pres">
      <dgm:prSet presAssocID="{13946A62-8DBC-410D-9B97-F6A3E3855278}" presName="circ7Tx" presStyleLbl="revTx" presStyleIdx="0" presStyleCnt="0" custScaleX="175227" custLinFactNeighborX="-11356" custLinFactNeighborY="4292">
        <dgm:presLayoutVars>
          <dgm:chMax val="0"/>
          <dgm:chPref val="0"/>
          <dgm:bulletEnabled val="1"/>
        </dgm:presLayoutVars>
      </dgm:prSet>
      <dgm:spPr>
        <a:prstGeom prst="rect">
          <a:avLst/>
        </a:prstGeom>
      </dgm:spPr>
      <dgm:t>
        <a:bodyPr/>
        <a:lstStyle/>
        <a:p>
          <a:endParaRPr lang="en-US"/>
        </a:p>
      </dgm:t>
    </dgm:pt>
  </dgm:ptLst>
  <dgm:cxnLst>
    <dgm:cxn modelId="{C2F0D29B-31DD-4CF1-BBD7-BFF7CF6A86F4}" type="presOf" srcId="{F886E174-CE72-43F5-AA8C-067825FCF8CB}" destId="{59715FB5-4917-4B1A-B674-75A77B45D63D}" srcOrd="0" destOrd="0" presId="urn:microsoft.com/office/officeart/2005/8/layout/venn1"/>
    <dgm:cxn modelId="{9DA054E7-8694-416D-AED4-DCDEFCCB5747}" srcId="{315EB0D9-4687-4940-B1AC-EE17B31F2467}" destId="{09BC1D87-4DC1-44C6-B759-5C121F41972B}" srcOrd="2" destOrd="0" parTransId="{42A6A858-795A-4951-AD1F-B76FF7928337}" sibTransId="{60557B48-A51B-4DBE-AFC2-3D634D687AD4}"/>
    <dgm:cxn modelId="{087578BB-D124-4AE2-A8F4-C38600F0A350}" srcId="{315EB0D9-4687-4940-B1AC-EE17B31F2467}" destId="{B0D827C4-3263-4F67-B376-14F60092C51F}" srcOrd="4" destOrd="0" parTransId="{62C0C750-85FE-4081-B1FB-C5CF6336A469}" sibTransId="{977876A5-8316-4658-8356-E9969B519AFD}"/>
    <dgm:cxn modelId="{885242D3-BC68-4A93-9B8F-77EF08B0301F}" type="presOf" srcId="{B0D827C4-3263-4F67-B376-14F60092C51F}" destId="{552E1620-2DBE-4017-8FF0-E8CB09FB5B97}" srcOrd="0" destOrd="0" presId="urn:microsoft.com/office/officeart/2005/8/layout/venn1"/>
    <dgm:cxn modelId="{B93DCB93-B943-47FA-99CF-4CAFDC801D62}" type="presOf" srcId="{E53F438C-E729-4845-9111-376D45CB519C}" destId="{B4A8E1CE-2DB3-4875-B68C-392D9945BACE}" srcOrd="0" destOrd="0" presId="urn:microsoft.com/office/officeart/2005/8/layout/venn1"/>
    <dgm:cxn modelId="{B94EDB19-7239-4E27-86B4-F8CD207C1E5C}" type="presOf" srcId="{13946A62-8DBC-410D-9B97-F6A3E3855278}" destId="{E0F5690A-8813-4DEB-8394-B454CCD86CD7}" srcOrd="0" destOrd="0" presId="urn:microsoft.com/office/officeart/2005/8/layout/venn1"/>
    <dgm:cxn modelId="{ABEF3C1C-3D8D-4D2F-A0F0-020ECFAE4BE9}" srcId="{315EB0D9-4687-4940-B1AC-EE17B31F2467}" destId="{D3F617A4-989F-4FAB-B4F9-3DE2A8D783D3}" srcOrd="3" destOrd="0" parTransId="{D9B9CF81-4FBE-444D-BCE8-756D5D4D6F95}" sibTransId="{A13F5BB0-7778-409B-A084-086186BC9C9D}"/>
    <dgm:cxn modelId="{B3A811A2-F155-4B23-9F9A-6868069C9E89}" type="presOf" srcId="{55DC08C7-B0A3-4E84-B5D9-4CDF0C872F00}" destId="{393223FF-3C24-4448-A368-46A27923E01D}" srcOrd="0" destOrd="0" presId="urn:microsoft.com/office/officeart/2005/8/layout/venn1"/>
    <dgm:cxn modelId="{7704A630-5412-46C8-9415-ADFB686B4551}" srcId="{315EB0D9-4687-4940-B1AC-EE17B31F2467}" destId="{E53F438C-E729-4845-9111-376D45CB519C}" srcOrd="0" destOrd="0" parTransId="{976A84BD-D5CE-49BC-8EE8-3044EC4F06B5}" sibTransId="{0FC4126C-540F-44F2-B58F-D2E524A023AC}"/>
    <dgm:cxn modelId="{DA063382-4550-4C39-9ED9-B02A67180979}" type="presOf" srcId="{09BC1D87-4DC1-44C6-B759-5C121F41972B}" destId="{780784CC-95BE-4333-91B3-16AFACC86F21}" srcOrd="0" destOrd="0" presId="urn:microsoft.com/office/officeart/2005/8/layout/venn1"/>
    <dgm:cxn modelId="{AF665E06-8537-44FE-A3BD-CB22885B796D}" type="presOf" srcId="{315EB0D9-4687-4940-B1AC-EE17B31F2467}" destId="{B8E57F17-C3BF-4794-A57E-4632676F953B}" srcOrd="0" destOrd="0" presId="urn:microsoft.com/office/officeart/2005/8/layout/venn1"/>
    <dgm:cxn modelId="{1032117C-5C90-4011-81A3-3444A7501C0B}" srcId="{315EB0D9-4687-4940-B1AC-EE17B31F2467}" destId="{F886E174-CE72-43F5-AA8C-067825FCF8CB}" srcOrd="5" destOrd="0" parTransId="{3E4C9455-C8B7-4352-8BFA-5C2BBC0964A7}" sibTransId="{7B316B32-E704-4DF2-A2CD-714197A14D6F}"/>
    <dgm:cxn modelId="{9127AF3C-97A8-4378-8ECE-430197248710}" srcId="{315EB0D9-4687-4940-B1AC-EE17B31F2467}" destId="{13946A62-8DBC-410D-9B97-F6A3E3855278}" srcOrd="6" destOrd="0" parTransId="{B697C362-C295-4DF7-81F5-67A5DCACE266}" sibTransId="{1EC706A7-8094-4F54-BEEB-23FABF3C881E}"/>
    <dgm:cxn modelId="{B54CF783-AED9-46FA-A510-B66BD59BC20B}" type="presOf" srcId="{D3F617A4-989F-4FAB-B4F9-3DE2A8D783D3}" destId="{D98E5B20-86E4-4A43-BE62-3B494EE46DFC}" srcOrd="0" destOrd="0" presId="urn:microsoft.com/office/officeart/2005/8/layout/venn1"/>
    <dgm:cxn modelId="{13E743B2-C86D-4DCA-97C9-13184D4D4DA4}" srcId="{315EB0D9-4687-4940-B1AC-EE17B31F2467}" destId="{55DC08C7-B0A3-4E84-B5D9-4CDF0C872F00}" srcOrd="1" destOrd="0" parTransId="{10770B67-28EC-4E58-AEC2-3994558F9A5F}" sibTransId="{D101E38B-F726-4EBA-827B-36B1CF9D7422}"/>
    <dgm:cxn modelId="{C90549D8-1AD8-47B7-8E21-DF1D75BEB769}" type="presParOf" srcId="{B8E57F17-C3BF-4794-A57E-4632676F953B}" destId="{26F6D3C7-BD41-4AE5-AAA4-2C0363AA30E4}" srcOrd="0" destOrd="0" presId="urn:microsoft.com/office/officeart/2005/8/layout/venn1"/>
    <dgm:cxn modelId="{EF557CCF-3AE0-42D7-A649-6C9A9F5AB01B}" type="presParOf" srcId="{B8E57F17-C3BF-4794-A57E-4632676F953B}" destId="{B4A8E1CE-2DB3-4875-B68C-392D9945BACE}" srcOrd="1" destOrd="0" presId="urn:microsoft.com/office/officeart/2005/8/layout/venn1"/>
    <dgm:cxn modelId="{075B11DF-5143-41F5-923F-013478AAE952}" type="presParOf" srcId="{B8E57F17-C3BF-4794-A57E-4632676F953B}" destId="{A006EFC8-0A6C-40FF-BDDF-38B8F3D46C4B}" srcOrd="2" destOrd="0" presId="urn:microsoft.com/office/officeart/2005/8/layout/venn1"/>
    <dgm:cxn modelId="{4E164EB5-CB4D-4480-A61B-9B7FE55581EB}" type="presParOf" srcId="{B8E57F17-C3BF-4794-A57E-4632676F953B}" destId="{393223FF-3C24-4448-A368-46A27923E01D}" srcOrd="3" destOrd="0" presId="urn:microsoft.com/office/officeart/2005/8/layout/venn1"/>
    <dgm:cxn modelId="{34EA54B2-FA7D-45DC-AE07-8F16C8E6D756}" type="presParOf" srcId="{B8E57F17-C3BF-4794-A57E-4632676F953B}" destId="{4C5E4737-4909-48BD-9276-78A46CE3CF6F}" srcOrd="4" destOrd="0" presId="urn:microsoft.com/office/officeart/2005/8/layout/venn1"/>
    <dgm:cxn modelId="{CCC96F2F-6D1E-41AE-8AF8-24BF516FC65F}" type="presParOf" srcId="{B8E57F17-C3BF-4794-A57E-4632676F953B}" destId="{780784CC-95BE-4333-91B3-16AFACC86F21}" srcOrd="5" destOrd="0" presId="urn:microsoft.com/office/officeart/2005/8/layout/venn1"/>
    <dgm:cxn modelId="{DE4CA363-83DD-44EF-B8F4-A151C0D1147E}" type="presParOf" srcId="{B8E57F17-C3BF-4794-A57E-4632676F953B}" destId="{17B5BC66-AD84-47BE-AA63-46357B75B697}" srcOrd="6" destOrd="0" presId="urn:microsoft.com/office/officeart/2005/8/layout/venn1"/>
    <dgm:cxn modelId="{92FAF28D-B81A-4162-85C9-0A4C3A9FDDBC}" type="presParOf" srcId="{B8E57F17-C3BF-4794-A57E-4632676F953B}" destId="{D98E5B20-86E4-4A43-BE62-3B494EE46DFC}" srcOrd="7" destOrd="0" presId="urn:microsoft.com/office/officeart/2005/8/layout/venn1"/>
    <dgm:cxn modelId="{1F476C01-FCE8-4964-90E5-AA52DF887FFB}" type="presParOf" srcId="{B8E57F17-C3BF-4794-A57E-4632676F953B}" destId="{F24414CA-D800-4DC9-8CE3-99D135AE9FA0}" srcOrd="8" destOrd="0" presId="urn:microsoft.com/office/officeart/2005/8/layout/venn1"/>
    <dgm:cxn modelId="{E6F3AE2C-FC2E-438C-B759-6306468B6A8D}" type="presParOf" srcId="{B8E57F17-C3BF-4794-A57E-4632676F953B}" destId="{552E1620-2DBE-4017-8FF0-E8CB09FB5B97}" srcOrd="9" destOrd="0" presId="urn:microsoft.com/office/officeart/2005/8/layout/venn1"/>
    <dgm:cxn modelId="{82AB9960-B446-4B7F-8188-584ACA72A46F}" type="presParOf" srcId="{B8E57F17-C3BF-4794-A57E-4632676F953B}" destId="{F47532C7-331C-42D3-95B3-9D33ACB19250}" srcOrd="10" destOrd="0" presId="urn:microsoft.com/office/officeart/2005/8/layout/venn1"/>
    <dgm:cxn modelId="{ECE9AC18-68DD-47C9-BF06-D9F0335216D5}" type="presParOf" srcId="{B8E57F17-C3BF-4794-A57E-4632676F953B}" destId="{59715FB5-4917-4B1A-B674-75A77B45D63D}" srcOrd="11" destOrd="0" presId="urn:microsoft.com/office/officeart/2005/8/layout/venn1"/>
    <dgm:cxn modelId="{7216B862-6EF1-4BEC-809B-2725B1CB2B5D}" type="presParOf" srcId="{B8E57F17-C3BF-4794-A57E-4632676F953B}" destId="{75671762-F033-417B-980F-F13C4FABCC9B}" srcOrd="12" destOrd="0" presId="urn:microsoft.com/office/officeart/2005/8/layout/venn1"/>
    <dgm:cxn modelId="{0E941FDB-45CC-4011-B7DF-B42817D92F0E}" type="presParOf" srcId="{B8E57F17-C3BF-4794-A57E-4632676F953B}" destId="{E0F5690A-8813-4DEB-8394-B454CCD86CD7}" srcOrd="13"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B987BC5-532D-4215-B85B-BF7B3FB2B600}"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en-GB"/>
        </a:p>
      </dgm:t>
    </dgm:pt>
    <dgm:pt modelId="{DD541271-5606-473C-9CBB-7308472A4344}" type="pres">
      <dgm:prSet presAssocID="{EB987BC5-532D-4215-B85B-BF7B3FB2B600}" presName="Name0" presStyleCnt="0">
        <dgm:presLayoutVars>
          <dgm:chMax val="7"/>
          <dgm:resizeHandles val="exact"/>
        </dgm:presLayoutVars>
      </dgm:prSet>
      <dgm:spPr/>
      <dgm:t>
        <a:bodyPr/>
        <a:lstStyle/>
        <a:p>
          <a:endParaRPr lang="en-US"/>
        </a:p>
      </dgm:t>
    </dgm:pt>
  </dgm:ptLst>
  <dgm:cxnLst>
    <dgm:cxn modelId="{AAC61ADD-8FD5-4CC0-A6E5-076472E2896D}" type="presOf" srcId="{EB987BC5-532D-4215-B85B-BF7B3FB2B600}" destId="{DD541271-5606-473C-9CBB-7308472A4344}" srcOrd="0"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4BB164-C056-4799-B748-4A1F115EC3A5}" type="datetimeFigureOut">
              <a:rPr lang="en-US" smtClean="0"/>
              <a:t>11/2/2016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87617C-8E43-4DD3-9CF2-86DC3354F6F6}" type="slidenum">
              <a:rPr lang="en-US" smtClean="0"/>
              <a:t>‹#›</a:t>
            </a:fld>
            <a:endParaRPr lang="en-US"/>
          </a:p>
        </p:txBody>
      </p:sp>
    </p:spTree>
    <p:extLst>
      <p:ext uri="{BB962C8B-B14F-4D97-AF65-F5344CB8AC3E}">
        <p14:creationId xmlns:p14="http://schemas.microsoft.com/office/powerpoint/2010/main" val="2173645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7388" y="1143000"/>
            <a:ext cx="5484812"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40713DA-2AE1-47B2-BA32-821CD0516737}"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2019086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7388" y="1143000"/>
            <a:ext cx="5484812"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40713DA-2AE1-47B2-BA32-821CD0516737}"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228962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988" y="511175"/>
            <a:ext cx="4252912" cy="2393950"/>
          </a:xfrm>
        </p:spPr>
      </p:sp>
      <p:sp>
        <p:nvSpPr>
          <p:cNvPr id="3" name="Notes Placeholder 2"/>
          <p:cNvSpPr>
            <a:spLocks noGrp="1"/>
          </p:cNvSpPr>
          <p:nvPr>
            <p:ph type="body" idx="1"/>
          </p:nvPr>
        </p:nvSpPr>
        <p:spPr/>
        <p:txBody>
          <a:bodyPr>
            <a:normAutofit fontScale="25000" lnSpcReduction="20000"/>
          </a:bodyPr>
          <a:lstStyle/>
          <a:p>
            <a:r>
              <a:rPr lang="en-US" sz="1400" b="1" dirty="0"/>
              <a:t>Animated text zooms in, changes and zooms out</a:t>
            </a:r>
          </a:p>
          <a:p>
            <a:r>
              <a:rPr lang="en-US" sz="1400" dirty="0"/>
              <a:t>(Intermediate)</a:t>
            </a:r>
          </a:p>
          <a:p>
            <a:endParaRPr lang="en-US" sz="1400" dirty="0"/>
          </a:p>
          <a:p>
            <a:endParaRPr lang="en-US" sz="1400" dirty="0"/>
          </a:p>
          <a:p>
            <a:r>
              <a:rPr lang="en-US" b="1" dirty="0"/>
              <a:t>Tip</a:t>
            </a:r>
            <a:r>
              <a:rPr lang="en-US" dirty="0"/>
              <a:t>: This effect can be applied to a series of names, award recipients, team members, etc.</a:t>
            </a:r>
          </a:p>
          <a:p>
            <a:endParaRPr lang="en-US" dirty="0"/>
          </a:p>
          <a:p>
            <a:r>
              <a:rPr lang="en-US" dirty="0"/>
              <a:t>To reproduce the first text on this slide, do the following:</a:t>
            </a:r>
          </a:p>
          <a:p>
            <a:pPr marL="232943" indent="-232943" defTabSz="931774">
              <a:buFont typeface="+mj-lt"/>
              <a:buAutoNum type="arabicPeriod"/>
              <a:defRPr/>
            </a:pPr>
            <a:r>
              <a:rPr lang="en-US" dirty="0"/>
              <a:t>On the </a:t>
            </a:r>
            <a:r>
              <a:rPr lang="en-US" b="1" dirty="0"/>
              <a:t>Home</a:t>
            </a:r>
            <a:r>
              <a:rPr lang="en-US" dirty="0"/>
              <a:t> tab, in the </a:t>
            </a:r>
            <a:r>
              <a:rPr lang="en-US" b="1" dirty="0"/>
              <a:t>Slides</a:t>
            </a:r>
            <a:r>
              <a:rPr lang="en-US" dirty="0"/>
              <a:t> group, click </a:t>
            </a:r>
            <a:r>
              <a:rPr lang="en-US" b="1" dirty="0"/>
              <a:t>Layout</a:t>
            </a:r>
            <a:r>
              <a:rPr lang="en-US" dirty="0"/>
              <a:t>, and then click </a:t>
            </a:r>
            <a:r>
              <a:rPr lang="en-US" b="1" dirty="0"/>
              <a:t>Blank</a:t>
            </a:r>
            <a:r>
              <a:rPr lang="en-US" dirty="0"/>
              <a:t>.</a:t>
            </a:r>
          </a:p>
          <a:p>
            <a:pPr marL="232943" indent="-232943" defTabSz="931774">
              <a:buFont typeface="+mj-lt"/>
              <a:buAutoNum type="arabicPeriod"/>
              <a:defRPr/>
            </a:pPr>
            <a:r>
              <a:rPr lang="en-US" dirty="0"/>
              <a:t>On the </a:t>
            </a:r>
            <a:r>
              <a:rPr lang="en-US" b="1" dirty="0"/>
              <a:t>Insert</a:t>
            </a:r>
            <a:r>
              <a:rPr lang="en-US" dirty="0"/>
              <a:t> tab, in the </a:t>
            </a:r>
            <a:r>
              <a:rPr lang="en-US" b="1" dirty="0"/>
              <a:t>Text</a:t>
            </a:r>
            <a:r>
              <a:rPr lang="en-US" dirty="0"/>
              <a:t> group, click </a:t>
            </a:r>
            <a:r>
              <a:rPr lang="en-US" b="1" dirty="0"/>
              <a:t>Text Box</a:t>
            </a:r>
            <a:r>
              <a:rPr lang="en-US" dirty="0"/>
              <a:t>, and then on the slide, drag to draw the text box.</a:t>
            </a:r>
          </a:p>
          <a:p>
            <a:pPr marL="232943" indent="-232943">
              <a:buFont typeface="+mj-lt"/>
              <a:buAutoNum type="arabicPeriod"/>
              <a:defRPr/>
            </a:pPr>
            <a:r>
              <a:rPr lang="en-US" dirty="0"/>
              <a:t>Enter text in the text box, select the text, and then on the </a:t>
            </a:r>
            <a:r>
              <a:rPr lang="en-US" b="1" dirty="0"/>
              <a:t>Home</a:t>
            </a:r>
            <a:r>
              <a:rPr lang="en-US" dirty="0"/>
              <a:t> tab, in the </a:t>
            </a:r>
            <a:r>
              <a:rPr lang="en-US" b="1" dirty="0"/>
              <a:t>Font</a:t>
            </a:r>
            <a:r>
              <a:rPr lang="en-US" dirty="0"/>
              <a:t> group, select </a:t>
            </a:r>
            <a:r>
              <a:rPr lang="en-US" b="1" dirty="0"/>
              <a:t>Franklin Gothic Heavy</a:t>
            </a:r>
            <a:r>
              <a:rPr lang="en-US" dirty="0"/>
              <a:t> from the </a:t>
            </a:r>
            <a:r>
              <a:rPr lang="en-US" b="1" dirty="0"/>
              <a:t>Font</a:t>
            </a:r>
            <a:r>
              <a:rPr lang="en-US" dirty="0"/>
              <a:t> list, enter </a:t>
            </a:r>
            <a:r>
              <a:rPr lang="en-US" b="1" dirty="0"/>
              <a:t>56</a:t>
            </a:r>
            <a:r>
              <a:rPr lang="en-US" dirty="0"/>
              <a:t> in the </a:t>
            </a:r>
            <a:r>
              <a:rPr lang="en-US" b="1" dirty="0"/>
              <a:t>Font Size </a:t>
            </a:r>
            <a:r>
              <a:rPr lang="en-US" dirty="0"/>
              <a:t>list, and then click </a:t>
            </a:r>
            <a:r>
              <a:rPr lang="en-US" b="1" dirty="0"/>
              <a:t>Bold</a:t>
            </a:r>
            <a:r>
              <a:rPr lang="en-US" dirty="0"/>
              <a:t>.</a:t>
            </a:r>
          </a:p>
          <a:p>
            <a:pPr marL="232943" indent="-232943">
              <a:buFont typeface="+mj-lt"/>
              <a:buAutoNum type="arabicPeriod"/>
              <a:defRPr/>
            </a:pPr>
            <a:r>
              <a:rPr lang="en-US" dirty="0"/>
              <a:t>On the </a:t>
            </a:r>
            <a:r>
              <a:rPr lang="en-US" b="1" dirty="0"/>
              <a:t>Home</a:t>
            </a:r>
            <a:r>
              <a:rPr lang="en-US" dirty="0"/>
              <a:t> tab, in the </a:t>
            </a:r>
            <a:r>
              <a:rPr lang="en-US" b="1" dirty="0"/>
              <a:t>Paragraph</a:t>
            </a:r>
            <a:r>
              <a:rPr lang="en-US" dirty="0"/>
              <a:t> group, click </a:t>
            </a:r>
            <a:r>
              <a:rPr lang="en-US" b="1" dirty="0"/>
              <a:t>Center</a:t>
            </a:r>
            <a:r>
              <a:rPr lang="en-US" dirty="0"/>
              <a:t> to center the text in the text box.</a:t>
            </a:r>
          </a:p>
          <a:p>
            <a:pPr marL="232943" indent="-232943" defTabSz="931774">
              <a:buFont typeface="+mj-lt"/>
              <a:buAutoNum type="arabicPeriod"/>
              <a:defRPr/>
            </a:pPr>
            <a:r>
              <a:rPr lang="en-US" dirty="0"/>
              <a:t>With the text box still selected, under </a:t>
            </a:r>
            <a:r>
              <a:rPr lang="en-US" b="1" dirty="0"/>
              <a:t>Drawing Tools</a:t>
            </a:r>
            <a:r>
              <a:rPr lang="en-US" dirty="0"/>
              <a:t>, on the </a:t>
            </a:r>
            <a:r>
              <a:rPr lang="en-US" b="1" dirty="0"/>
              <a:t>Format</a:t>
            </a:r>
            <a:r>
              <a:rPr lang="en-US" dirty="0"/>
              <a:t> tab, in the bottom right corner of the </a:t>
            </a:r>
            <a:r>
              <a:rPr lang="en-US" b="1" dirty="0"/>
              <a:t>WordArt Styles </a:t>
            </a:r>
            <a:r>
              <a:rPr lang="en-US" dirty="0"/>
              <a:t>group, click the </a:t>
            </a:r>
            <a:r>
              <a:rPr lang="en-US" b="1" dirty="0"/>
              <a:t>Format Text Effects: Text Box</a:t>
            </a:r>
            <a:r>
              <a:rPr lang="en-US" dirty="0"/>
              <a:t> dialog box launcher. In the </a:t>
            </a:r>
            <a:r>
              <a:rPr lang="en-US" b="1" dirty="0"/>
              <a:t>Format Text Effects </a:t>
            </a:r>
            <a:r>
              <a:rPr lang="en-US" dirty="0"/>
              <a:t>dialog box, in the left pane, click </a:t>
            </a:r>
            <a:r>
              <a:rPr lang="en-US" b="1" dirty="0"/>
              <a:t>Text Fill</a:t>
            </a:r>
            <a:r>
              <a:rPr lang="en-US" dirty="0"/>
              <a:t>. In the </a:t>
            </a:r>
            <a:r>
              <a:rPr lang="en-US" b="1" dirty="0"/>
              <a:t>Text Fill</a:t>
            </a:r>
            <a:r>
              <a:rPr lang="en-US" dirty="0"/>
              <a:t> pane, do the following:</a:t>
            </a:r>
          </a:p>
          <a:p>
            <a:pPr marL="698830" lvl="1" indent="-232943" defTabSz="931774">
              <a:buFont typeface="Arial" pitchFamily="34" charset="0"/>
              <a:buChar char="•"/>
              <a:defRPr/>
            </a:pPr>
            <a:r>
              <a:rPr lang="en-US" dirty="0"/>
              <a:t>Select </a:t>
            </a:r>
            <a:r>
              <a:rPr lang="en-US" b="1" dirty="0"/>
              <a:t>Gradient</a:t>
            </a:r>
            <a:r>
              <a:rPr lang="en-US" dirty="0"/>
              <a:t> </a:t>
            </a:r>
            <a:r>
              <a:rPr lang="en-US" b="1" dirty="0"/>
              <a:t>fill</a:t>
            </a:r>
            <a:r>
              <a:rPr lang="en-US" dirty="0"/>
              <a:t>.</a:t>
            </a:r>
          </a:p>
          <a:p>
            <a:pPr marL="698830" lvl="1" indent="-232943">
              <a:buFont typeface="Arial" pitchFamily="34" charset="0"/>
              <a:buChar char="•"/>
            </a:pPr>
            <a:r>
              <a:rPr lang="en-US" dirty="0"/>
              <a:t>In the </a:t>
            </a:r>
            <a:r>
              <a:rPr lang="en-US" b="1" dirty="0"/>
              <a:t>Type</a:t>
            </a:r>
            <a:r>
              <a:rPr lang="en-US" dirty="0"/>
              <a:t> list, select </a:t>
            </a:r>
            <a:r>
              <a:rPr lang="en-US" b="1" dirty="0"/>
              <a:t>Linear</a:t>
            </a:r>
            <a:r>
              <a:rPr lang="en-US" dirty="0"/>
              <a:t>.</a:t>
            </a:r>
          </a:p>
          <a:p>
            <a:pPr marL="698830" lvl="1" indent="-232943">
              <a:buFont typeface="Arial" pitchFamily="34" charset="0"/>
              <a:buChar char="•"/>
            </a:pPr>
            <a:r>
              <a:rPr lang="en-US" dirty="0"/>
              <a:t>Click the button next to </a:t>
            </a:r>
            <a:r>
              <a:rPr lang="en-US" b="1" dirty="0"/>
              <a:t>Direction</a:t>
            </a:r>
            <a:r>
              <a:rPr lang="en-US" dirty="0"/>
              <a:t>, and then click </a:t>
            </a:r>
            <a:r>
              <a:rPr lang="en-US" b="1" dirty="0"/>
              <a:t>Linear Down </a:t>
            </a:r>
            <a:r>
              <a:rPr lang="en-US" dirty="0"/>
              <a:t>(first row, second option from the left). </a:t>
            </a:r>
            <a:endParaRPr lang="en-US" b="1" dirty="0"/>
          </a:p>
          <a:p>
            <a:pPr marL="698830" lvl="1" indent="-232943">
              <a:buFont typeface="Arial" pitchFamily="34" charset="0"/>
              <a:buChar char="•"/>
            </a:pPr>
            <a:r>
              <a:rPr lang="en-US" dirty="0"/>
              <a:t>Under </a:t>
            </a:r>
            <a:r>
              <a:rPr lang="en-US" b="1" dirty="0"/>
              <a:t>Gradient stops</a:t>
            </a:r>
            <a:r>
              <a:rPr lang="en-US" dirty="0"/>
              <a:t>, click </a:t>
            </a:r>
            <a:r>
              <a:rPr lang="en-US" b="1" dirty="0"/>
              <a:t>Add</a:t>
            </a:r>
            <a:r>
              <a:rPr lang="en-US" dirty="0"/>
              <a:t> or </a:t>
            </a:r>
            <a:r>
              <a:rPr lang="en-US" b="1" dirty="0"/>
              <a:t>Remove</a:t>
            </a:r>
            <a:r>
              <a:rPr lang="en-US" dirty="0"/>
              <a:t> until two stops appear in the drop-down list.</a:t>
            </a:r>
          </a:p>
          <a:p>
            <a:pPr marL="232943" indent="-232943">
              <a:buFont typeface="+mj-lt"/>
              <a:buAutoNum type="arabicPeriod"/>
            </a:pPr>
            <a:r>
              <a:rPr lang="en-US" dirty="0"/>
              <a:t>Under </a:t>
            </a:r>
            <a:r>
              <a:rPr lang="en-US" b="1" dirty="0"/>
              <a:t>Gradient stops</a:t>
            </a:r>
            <a:r>
              <a:rPr lang="en-US" dirty="0"/>
              <a:t>, click </a:t>
            </a:r>
            <a:r>
              <a:rPr lang="en-US" b="1" dirty="0"/>
              <a:t>Add</a:t>
            </a:r>
            <a:r>
              <a:rPr lang="en-US" dirty="0"/>
              <a:t> or </a:t>
            </a:r>
            <a:r>
              <a:rPr lang="en-US" b="1" dirty="0"/>
              <a:t>Remove</a:t>
            </a:r>
            <a:r>
              <a:rPr lang="en-US" dirty="0"/>
              <a:t> until two stops appear on the slider, and customize the gradient stops as follows:</a:t>
            </a:r>
            <a:endParaRPr lang="en-US" dirty="0" smtClean="0">
              <a:effectLst/>
            </a:endParaRPr>
          </a:p>
          <a:p>
            <a:pPr marL="640594" lvl="1" indent="-174708">
              <a:buFont typeface="Arial" pitchFamily="34" charset="0"/>
              <a:buChar char="•"/>
            </a:pPr>
            <a:r>
              <a:rPr lang="en-US" dirty="0"/>
              <a:t>Select </a:t>
            </a:r>
            <a:r>
              <a:rPr lang="en-US" b="1" dirty="0"/>
              <a:t>Stop 1 </a:t>
            </a:r>
            <a:r>
              <a:rPr lang="en-US" dirty="0"/>
              <a:t>on the slider, and then do the following:</a:t>
            </a:r>
          </a:p>
          <a:p>
            <a:pPr marL="1106481" lvl="2" indent="-174708">
              <a:buFont typeface="Arial" pitchFamily="34" charset="0"/>
              <a:buChar char="•"/>
            </a:pPr>
            <a:r>
              <a:rPr lang="en-US" dirty="0"/>
              <a:t>In the </a:t>
            </a:r>
            <a:r>
              <a:rPr lang="en-US" b="1" dirty="0"/>
              <a:t>Position </a:t>
            </a:r>
            <a:r>
              <a:rPr lang="en-US" dirty="0"/>
              <a:t>box, enter </a:t>
            </a:r>
            <a:r>
              <a:rPr lang="en-US" b="1" dirty="0"/>
              <a:t>25%</a:t>
            </a:r>
            <a:r>
              <a:rPr lang="en-US" dirty="0"/>
              <a:t>.</a:t>
            </a:r>
          </a:p>
          <a:p>
            <a:pPr marL="1106481" lvl="2" indent="-174708">
              <a:buFont typeface="Arial" pitchFamily="34" charset="0"/>
              <a:buChar char="•"/>
            </a:pPr>
            <a:r>
              <a:rPr lang="en-US" dirty="0"/>
              <a:t>Click the button next to </a:t>
            </a:r>
            <a:r>
              <a:rPr lang="en-US" b="1" dirty="0"/>
              <a:t>Color</a:t>
            </a:r>
            <a:r>
              <a:rPr lang="en-US" dirty="0"/>
              <a:t>, and click </a:t>
            </a:r>
            <a:r>
              <a:rPr lang="en-US" b="1" dirty="0"/>
              <a:t>More Colors</a:t>
            </a:r>
            <a:r>
              <a:rPr lang="en-US" dirty="0"/>
              <a:t>. In the </a:t>
            </a:r>
            <a:r>
              <a:rPr lang="en-US" b="1" dirty="0"/>
              <a:t>Colors</a:t>
            </a:r>
            <a:r>
              <a:rPr lang="en-US" dirty="0"/>
              <a:t> dialog box, on the </a:t>
            </a:r>
            <a:r>
              <a:rPr lang="en-US" b="1" dirty="0"/>
              <a:t>Custom</a:t>
            </a:r>
            <a:r>
              <a:rPr lang="en-US" dirty="0"/>
              <a:t> tab, enter values for </a:t>
            </a:r>
            <a:r>
              <a:rPr lang="en-US" b="1" dirty="0"/>
              <a:t>Red: 219</a:t>
            </a:r>
            <a:r>
              <a:rPr lang="en-US" dirty="0"/>
              <a:t>, </a:t>
            </a:r>
            <a:r>
              <a:rPr lang="en-US" b="1" dirty="0"/>
              <a:t>Green: 76</a:t>
            </a:r>
            <a:r>
              <a:rPr lang="en-US" dirty="0"/>
              <a:t> and </a:t>
            </a:r>
            <a:r>
              <a:rPr lang="en-US" b="1" dirty="0"/>
              <a:t>Blue: 19</a:t>
            </a:r>
            <a:r>
              <a:rPr lang="en-US" dirty="0"/>
              <a:t>.</a:t>
            </a:r>
          </a:p>
          <a:p>
            <a:pPr marL="640594" lvl="1" indent="-174708">
              <a:buFont typeface="Arial" pitchFamily="34" charset="0"/>
              <a:buChar char="•"/>
            </a:pPr>
            <a:r>
              <a:rPr lang="en-US" dirty="0"/>
              <a:t>Select </a:t>
            </a:r>
            <a:r>
              <a:rPr lang="en-US" b="1" dirty="0"/>
              <a:t>Stop 2 </a:t>
            </a:r>
            <a:r>
              <a:rPr lang="en-US" dirty="0"/>
              <a:t>on the slider, and then do the following: </a:t>
            </a:r>
          </a:p>
          <a:p>
            <a:pPr marL="1106481" lvl="2" indent="-174708">
              <a:buFont typeface="Arial" pitchFamily="34" charset="0"/>
              <a:buChar char="•"/>
            </a:pPr>
            <a:r>
              <a:rPr lang="en-US" dirty="0"/>
              <a:t>In the </a:t>
            </a:r>
            <a:r>
              <a:rPr lang="en-US" b="1" dirty="0"/>
              <a:t>Position </a:t>
            </a:r>
            <a:r>
              <a:rPr lang="en-US" dirty="0"/>
              <a:t>box, enter </a:t>
            </a:r>
            <a:r>
              <a:rPr lang="en-US" b="1" dirty="0"/>
              <a:t>100%</a:t>
            </a:r>
            <a:r>
              <a:rPr lang="en-US" dirty="0"/>
              <a:t>.</a:t>
            </a:r>
          </a:p>
          <a:p>
            <a:pPr marL="1106481" lvl="2" indent="-174708">
              <a:buFont typeface="Arial" pitchFamily="34" charset="0"/>
              <a:buChar char="•"/>
            </a:pPr>
            <a:r>
              <a:rPr lang="en-US" dirty="0"/>
              <a:t>Click the button next to </a:t>
            </a:r>
            <a:r>
              <a:rPr lang="en-US" b="1" dirty="0"/>
              <a:t>Color</a:t>
            </a:r>
            <a:r>
              <a:rPr lang="en-US" dirty="0"/>
              <a:t>, and click </a:t>
            </a:r>
            <a:r>
              <a:rPr lang="en-US" b="1" dirty="0"/>
              <a:t>More Colors</a:t>
            </a:r>
            <a:r>
              <a:rPr lang="en-US" dirty="0"/>
              <a:t>. In the </a:t>
            </a:r>
            <a:r>
              <a:rPr lang="en-US" b="1" dirty="0"/>
              <a:t>Colors</a:t>
            </a:r>
            <a:r>
              <a:rPr lang="en-US" dirty="0"/>
              <a:t> dialog box, on the </a:t>
            </a:r>
            <a:r>
              <a:rPr lang="en-US" b="1" dirty="0"/>
              <a:t>Custom</a:t>
            </a:r>
            <a:r>
              <a:rPr lang="en-US" dirty="0"/>
              <a:t> tab, enter values for </a:t>
            </a:r>
            <a:r>
              <a:rPr lang="en-US" b="1" dirty="0"/>
              <a:t>Red: 245</a:t>
            </a:r>
            <a:r>
              <a:rPr lang="en-US" dirty="0"/>
              <a:t>, </a:t>
            </a:r>
            <a:r>
              <a:rPr lang="en-US" b="1" dirty="0"/>
              <a:t>Green: 174</a:t>
            </a:r>
            <a:r>
              <a:rPr lang="en-US" dirty="0"/>
              <a:t> and </a:t>
            </a:r>
            <a:r>
              <a:rPr lang="en-US" b="1" dirty="0"/>
              <a:t>Blue: 135</a:t>
            </a:r>
            <a:r>
              <a:rPr lang="en-US" dirty="0"/>
              <a:t>.</a:t>
            </a:r>
          </a:p>
          <a:p>
            <a:pPr marL="232943" indent="-232943" defTabSz="931774">
              <a:buFont typeface="+mj-lt"/>
              <a:buAutoNum type="arabicPeriod"/>
              <a:defRPr/>
            </a:pPr>
            <a:r>
              <a:rPr lang="en-US" dirty="0"/>
              <a:t>On the slide, select the text box and under </a:t>
            </a:r>
            <a:r>
              <a:rPr lang="en-US" b="1" dirty="0"/>
              <a:t>Drawing Tools</a:t>
            </a:r>
            <a:r>
              <a:rPr lang="en-US" dirty="0"/>
              <a:t>, on the </a:t>
            </a:r>
            <a:r>
              <a:rPr lang="en-US" b="1" dirty="0"/>
              <a:t>Format</a:t>
            </a:r>
            <a:r>
              <a:rPr lang="en-US" dirty="0"/>
              <a:t> tab, in the </a:t>
            </a:r>
            <a:r>
              <a:rPr lang="en-US" b="1" dirty="0"/>
              <a:t>WordArt Styles </a:t>
            </a:r>
            <a:r>
              <a:rPr lang="en-US" dirty="0"/>
              <a:t>group, click </a:t>
            </a:r>
            <a:r>
              <a:rPr lang="en-US" b="1" dirty="0"/>
              <a:t>Text Effects</a:t>
            </a:r>
            <a:r>
              <a:rPr lang="en-US" dirty="0"/>
              <a:t>, point to </a:t>
            </a:r>
            <a:r>
              <a:rPr lang="en-US" b="1" dirty="0"/>
              <a:t>Shadow</a:t>
            </a:r>
            <a:r>
              <a:rPr lang="en-US" dirty="0"/>
              <a:t> and then click </a:t>
            </a:r>
            <a:r>
              <a:rPr lang="en-US" b="1" dirty="0"/>
              <a:t>Shadow Options</a:t>
            </a:r>
            <a:r>
              <a:rPr lang="en-US" dirty="0"/>
              <a:t>.</a:t>
            </a:r>
          </a:p>
          <a:p>
            <a:pPr marL="232943" indent="-232943" defTabSz="931774">
              <a:buFont typeface="+mj-lt"/>
              <a:buAutoNum type="arabicPeriod"/>
              <a:defRPr/>
            </a:pPr>
            <a:r>
              <a:rPr lang="en-US" dirty="0"/>
              <a:t>In the </a:t>
            </a:r>
            <a:r>
              <a:rPr lang="en-US" b="1" dirty="0"/>
              <a:t>Format Text Effects </a:t>
            </a:r>
            <a:r>
              <a:rPr lang="en-US" dirty="0"/>
              <a:t>dialog box, in the left pane, click </a:t>
            </a:r>
            <a:r>
              <a:rPr lang="en-US" b="1" dirty="0"/>
              <a:t>Shadow</a:t>
            </a:r>
            <a:r>
              <a:rPr lang="en-US" dirty="0"/>
              <a:t> and do the following:</a:t>
            </a:r>
          </a:p>
          <a:p>
            <a:pPr marL="698830" lvl="1" indent="-232943" defTabSz="931774">
              <a:buFont typeface="Arial" pitchFamily="34" charset="0"/>
              <a:buChar char="•"/>
              <a:defRPr/>
            </a:pPr>
            <a:r>
              <a:rPr lang="en-US" dirty="0"/>
              <a:t>In the </a:t>
            </a:r>
            <a:r>
              <a:rPr lang="en-US" b="1" dirty="0"/>
              <a:t>Presets</a:t>
            </a:r>
            <a:r>
              <a:rPr lang="en-US" dirty="0"/>
              <a:t> list, under </a:t>
            </a:r>
            <a:r>
              <a:rPr lang="en-US" b="1" dirty="0"/>
              <a:t>Perspective</a:t>
            </a:r>
            <a:r>
              <a:rPr lang="en-US" dirty="0"/>
              <a:t>, click </a:t>
            </a:r>
            <a:r>
              <a:rPr lang="en-US" b="1" dirty="0"/>
              <a:t>Below</a:t>
            </a:r>
            <a:r>
              <a:rPr lang="en-US" dirty="0"/>
              <a:t> (third option on first row).</a:t>
            </a:r>
          </a:p>
          <a:p>
            <a:pPr marL="698830" lvl="1" indent="-232943" defTabSz="931774">
              <a:buFont typeface="Arial" pitchFamily="34" charset="0"/>
              <a:buChar char="•"/>
              <a:defRPr/>
            </a:pPr>
            <a:r>
              <a:rPr lang="en-US" dirty="0"/>
              <a:t>In the </a:t>
            </a:r>
            <a:r>
              <a:rPr lang="en-US" b="1" dirty="0"/>
              <a:t>Color</a:t>
            </a:r>
            <a:r>
              <a:rPr lang="en-US" dirty="0"/>
              <a:t> list, click </a:t>
            </a:r>
            <a:r>
              <a:rPr lang="en-US" b="1" dirty="0"/>
              <a:t>Olive Green, Accent 3, darker 25% </a:t>
            </a:r>
            <a:r>
              <a:rPr lang="en-US" dirty="0"/>
              <a:t>(fifth option down in sixth column).</a:t>
            </a:r>
          </a:p>
          <a:p>
            <a:pPr marL="698830" lvl="1" indent="-232943" defTabSz="931774">
              <a:buFont typeface="Arial" pitchFamily="34" charset="0"/>
              <a:buChar char="•"/>
              <a:defRPr/>
            </a:pPr>
            <a:r>
              <a:rPr lang="en-US" dirty="0"/>
              <a:t>On the </a:t>
            </a:r>
            <a:r>
              <a:rPr lang="en-US" b="1" dirty="0"/>
              <a:t>Transparency</a:t>
            </a:r>
            <a:r>
              <a:rPr lang="en-US" dirty="0"/>
              <a:t> slider, enter </a:t>
            </a:r>
            <a:r>
              <a:rPr lang="en-US" b="1" dirty="0"/>
              <a:t>85%</a:t>
            </a:r>
            <a:r>
              <a:rPr lang="en-US" dirty="0"/>
              <a:t>. </a:t>
            </a:r>
          </a:p>
          <a:p>
            <a:pPr marL="698830" lvl="1" indent="-232943" defTabSz="931774">
              <a:buFont typeface="Arial" pitchFamily="34" charset="0"/>
              <a:buChar char="•"/>
              <a:defRPr/>
            </a:pPr>
            <a:r>
              <a:rPr lang="en-US" dirty="0"/>
              <a:t>On the </a:t>
            </a:r>
            <a:r>
              <a:rPr lang="en-US" b="1" dirty="0"/>
              <a:t>Blur</a:t>
            </a:r>
            <a:r>
              <a:rPr lang="en-US" dirty="0"/>
              <a:t> slider, enter </a:t>
            </a:r>
            <a:r>
              <a:rPr lang="en-US" b="1" dirty="0"/>
              <a:t>10%</a:t>
            </a:r>
            <a:r>
              <a:rPr lang="en-US" dirty="0"/>
              <a:t>.</a:t>
            </a:r>
          </a:p>
          <a:p>
            <a:pPr marL="698830" lvl="1" indent="-232943" defTabSz="931774">
              <a:buFont typeface="Arial" pitchFamily="34" charset="0"/>
              <a:buChar char="•"/>
              <a:defRPr/>
            </a:pPr>
            <a:r>
              <a:rPr lang="en-US" dirty="0"/>
              <a:t>On the </a:t>
            </a:r>
            <a:r>
              <a:rPr lang="en-US" b="1" dirty="0"/>
              <a:t>Angle</a:t>
            </a:r>
            <a:r>
              <a:rPr lang="en-US" dirty="0"/>
              <a:t> slider, enter </a:t>
            </a:r>
            <a:r>
              <a:rPr lang="en-US" b="1" dirty="0"/>
              <a:t>90</a:t>
            </a:r>
            <a:r>
              <a:rPr lang="en-US" dirty="0"/>
              <a:t>.</a:t>
            </a:r>
          </a:p>
          <a:p>
            <a:pPr marL="698830" lvl="1" indent="-232943" defTabSz="931774">
              <a:buFont typeface="Arial" pitchFamily="34" charset="0"/>
              <a:buChar char="•"/>
              <a:defRPr/>
            </a:pPr>
            <a:r>
              <a:rPr lang="en-US" dirty="0"/>
              <a:t>On the </a:t>
            </a:r>
            <a:r>
              <a:rPr lang="en-US" b="1" dirty="0"/>
              <a:t>Distance</a:t>
            </a:r>
            <a:r>
              <a:rPr lang="en-US" dirty="0"/>
              <a:t> slider, enter </a:t>
            </a:r>
            <a:r>
              <a:rPr lang="en-US" b="1" dirty="0"/>
              <a:t>5 pt</a:t>
            </a:r>
            <a:r>
              <a:rPr lang="en-US" dirty="0"/>
              <a:t>.</a:t>
            </a:r>
          </a:p>
          <a:p>
            <a:pPr marL="232943" indent="-232943">
              <a:defRPr/>
            </a:pPr>
            <a:endParaRPr lang="en-US" dirty="0"/>
          </a:p>
          <a:p>
            <a:pPr marL="232943" indent="-232943">
              <a:defRPr/>
            </a:pPr>
            <a:r>
              <a:rPr lang="en-US" dirty="0"/>
              <a:t>To reproduce the animation effects for the first text on this slide, do the following:</a:t>
            </a:r>
          </a:p>
          <a:p>
            <a:pPr marL="232943" indent="-232943">
              <a:buFont typeface="+mj-lt"/>
              <a:buAutoNum type="arabicPeriod"/>
              <a:defRPr/>
            </a:pPr>
            <a:r>
              <a:rPr lang="en-US" dirty="0"/>
              <a:t>On the slide, select the text box, and then on the </a:t>
            </a:r>
            <a:r>
              <a:rPr lang="en-US" b="1" dirty="0"/>
              <a:t>Animations</a:t>
            </a:r>
            <a:r>
              <a:rPr lang="en-US" dirty="0"/>
              <a:t> tab, in the </a:t>
            </a:r>
            <a:r>
              <a:rPr lang="en-US" b="1" dirty="0"/>
              <a:t>Animation</a:t>
            </a:r>
            <a:r>
              <a:rPr lang="en-US" dirty="0"/>
              <a:t> group, click the </a:t>
            </a:r>
            <a:r>
              <a:rPr lang="en-US" b="1" dirty="0"/>
              <a:t>More</a:t>
            </a:r>
            <a:r>
              <a:rPr lang="en-US" dirty="0"/>
              <a:t> arrow to expand the effect gallery, and under </a:t>
            </a:r>
            <a:r>
              <a:rPr lang="en-US" b="1" dirty="0"/>
              <a:t>Entrance</a:t>
            </a:r>
            <a:r>
              <a:rPr lang="en-US" dirty="0"/>
              <a:t>, click </a:t>
            </a:r>
            <a:r>
              <a:rPr lang="en-US" b="1" dirty="0"/>
              <a:t>Zoom</a:t>
            </a:r>
            <a:r>
              <a:rPr lang="en-US" dirty="0"/>
              <a:t>.</a:t>
            </a:r>
          </a:p>
          <a:p>
            <a:pPr marL="232943" indent="-232943">
              <a:buFont typeface="+mj-lt"/>
              <a:buAutoNum type="arabicPeriod"/>
              <a:defRPr/>
            </a:pPr>
            <a:r>
              <a:rPr lang="en-US" dirty="0"/>
              <a:t>In the Timing group, do the following: </a:t>
            </a:r>
          </a:p>
          <a:p>
            <a:pPr marL="1164717" lvl="2" indent="-232943">
              <a:buFont typeface="Arial" pitchFamily="34" charset="0"/>
              <a:buChar char="•"/>
              <a:defRPr/>
            </a:pPr>
            <a:r>
              <a:rPr lang="en-US" dirty="0"/>
              <a:t>In the </a:t>
            </a:r>
            <a:r>
              <a:rPr lang="en-US" b="1" dirty="0"/>
              <a:t>Start</a:t>
            </a:r>
            <a:r>
              <a:rPr lang="en-US" dirty="0"/>
              <a:t> list, select </a:t>
            </a:r>
            <a:r>
              <a:rPr lang="en-US" b="1" dirty="0"/>
              <a:t>With Previous.</a:t>
            </a:r>
            <a:endParaRPr lang="en-US" dirty="0"/>
          </a:p>
          <a:p>
            <a:pPr marL="1164717" lvl="2" indent="-232943">
              <a:buFont typeface="Arial" pitchFamily="34" charset="0"/>
              <a:buChar char="•"/>
              <a:defRPr/>
            </a:pPr>
            <a:r>
              <a:rPr lang="en-US" dirty="0"/>
              <a:t>In the </a:t>
            </a:r>
            <a:r>
              <a:rPr lang="en-US" b="1" dirty="0"/>
              <a:t>Duration</a:t>
            </a:r>
            <a:r>
              <a:rPr lang="en-US" dirty="0"/>
              <a:t> list, select </a:t>
            </a:r>
            <a:r>
              <a:rPr lang="en-US" b="1" dirty="0"/>
              <a:t>02.00.</a:t>
            </a:r>
            <a:endParaRPr lang="en-US" dirty="0"/>
          </a:p>
          <a:p>
            <a:pPr marL="232943" indent="-232943">
              <a:buFont typeface="+mj-lt"/>
              <a:buAutoNum type="arabicPeriod"/>
              <a:defRPr/>
            </a:pPr>
            <a:r>
              <a:rPr lang="en-US" dirty="0"/>
              <a:t>In the Advanced Animation group, click </a:t>
            </a:r>
            <a:r>
              <a:rPr lang="en-US" b="1" dirty="0"/>
              <a:t>Add Animation</a:t>
            </a:r>
            <a:r>
              <a:rPr lang="en-US" dirty="0"/>
              <a:t>, and under </a:t>
            </a:r>
            <a:r>
              <a:rPr lang="en-US" b="1" dirty="0"/>
              <a:t>Entrance</a:t>
            </a:r>
            <a:r>
              <a:rPr lang="en-US" dirty="0"/>
              <a:t>, click </a:t>
            </a:r>
            <a:r>
              <a:rPr lang="en-US" b="1" dirty="0"/>
              <a:t>Fly In</a:t>
            </a:r>
            <a:r>
              <a:rPr lang="en-US" dirty="0"/>
              <a:t>.</a:t>
            </a:r>
          </a:p>
          <a:p>
            <a:pPr marL="232943" indent="-232943">
              <a:buFont typeface="+mj-lt"/>
              <a:buAutoNum type="arabicPeriod"/>
              <a:defRPr/>
            </a:pPr>
            <a:r>
              <a:rPr lang="en-US" dirty="0"/>
              <a:t>In the Advanced Animation group, click Animation Pane. In the Animation Pane, select the second entrance effect (fly-in) and do the following:</a:t>
            </a:r>
          </a:p>
          <a:p>
            <a:pPr marL="1164717" lvl="2" indent="-232943">
              <a:buFont typeface="Arial" pitchFamily="34" charset="0"/>
              <a:buChar char="•"/>
              <a:defRPr/>
            </a:pPr>
            <a:r>
              <a:rPr lang="en-US" dirty="0"/>
              <a:t>In the </a:t>
            </a:r>
            <a:r>
              <a:rPr lang="en-US" b="1" dirty="0"/>
              <a:t>Timing</a:t>
            </a:r>
            <a:r>
              <a:rPr lang="en-US" dirty="0"/>
              <a:t> group, in the </a:t>
            </a:r>
            <a:r>
              <a:rPr lang="en-US" b="1" dirty="0"/>
              <a:t>Start</a:t>
            </a:r>
            <a:r>
              <a:rPr lang="en-US" dirty="0"/>
              <a:t> list, select </a:t>
            </a:r>
            <a:r>
              <a:rPr lang="en-US" b="1" dirty="0"/>
              <a:t>With Previous.</a:t>
            </a:r>
            <a:endParaRPr lang="en-US" dirty="0"/>
          </a:p>
          <a:p>
            <a:pPr marL="1164717" lvl="2" indent="-232943" defTabSz="931774">
              <a:buFont typeface="Arial" pitchFamily="34" charset="0"/>
              <a:buChar char="•"/>
              <a:defRPr/>
            </a:pPr>
            <a:r>
              <a:rPr lang="en-US" dirty="0"/>
              <a:t>In the </a:t>
            </a:r>
            <a:r>
              <a:rPr lang="en-US" b="1" dirty="0"/>
              <a:t>Duration</a:t>
            </a:r>
            <a:r>
              <a:rPr lang="en-US" dirty="0"/>
              <a:t> list, select </a:t>
            </a:r>
            <a:r>
              <a:rPr lang="en-US" b="1" dirty="0"/>
              <a:t>02.00.</a:t>
            </a:r>
            <a:r>
              <a:rPr lang="en-US" dirty="0"/>
              <a:t> </a:t>
            </a:r>
          </a:p>
          <a:p>
            <a:pPr marL="1164717" lvl="2" indent="-232943" defTabSz="931774">
              <a:buFont typeface="Arial" pitchFamily="34" charset="0"/>
              <a:buChar char="•"/>
              <a:defRPr/>
            </a:pPr>
            <a:r>
              <a:rPr lang="en-US" dirty="0"/>
              <a:t>In the </a:t>
            </a:r>
            <a:r>
              <a:rPr lang="en-US" b="1" dirty="0"/>
              <a:t>Animation</a:t>
            </a:r>
            <a:r>
              <a:rPr lang="en-US" dirty="0"/>
              <a:t> group, click </a:t>
            </a:r>
            <a:r>
              <a:rPr lang="en-US" b="1" dirty="0"/>
              <a:t>Effect Options </a:t>
            </a:r>
            <a:r>
              <a:rPr lang="en-US" dirty="0"/>
              <a:t>and under </a:t>
            </a:r>
            <a:r>
              <a:rPr lang="en-US" b="1" dirty="0"/>
              <a:t>Direction</a:t>
            </a:r>
            <a:r>
              <a:rPr lang="en-US" dirty="0"/>
              <a:t>, select </a:t>
            </a:r>
            <a:r>
              <a:rPr lang="en-US" b="1" dirty="0"/>
              <a:t>From</a:t>
            </a:r>
            <a:r>
              <a:rPr lang="en-US" dirty="0"/>
              <a:t> </a:t>
            </a:r>
            <a:r>
              <a:rPr lang="en-US" b="1" dirty="0"/>
              <a:t>Top</a:t>
            </a:r>
            <a:r>
              <a:rPr lang="en-US" dirty="0"/>
              <a:t>.</a:t>
            </a:r>
          </a:p>
          <a:p>
            <a:pPr marL="232943" indent="-232943">
              <a:buFont typeface="+mj-lt"/>
              <a:buAutoNum type="arabicPeriod"/>
              <a:defRPr/>
            </a:pPr>
            <a:r>
              <a:rPr lang="en-US" dirty="0"/>
              <a:t>On the slide select the text box, and on the </a:t>
            </a:r>
            <a:r>
              <a:rPr lang="en-US" b="1" dirty="0"/>
              <a:t>Animations</a:t>
            </a:r>
            <a:r>
              <a:rPr lang="en-US" dirty="0"/>
              <a:t> tab, in the </a:t>
            </a:r>
            <a:r>
              <a:rPr lang="en-US" b="1" dirty="0"/>
              <a:t>Advanced Animation </a:t>
            </a:r>
            <a:r>
              <a:rPr lang="en-US" dirty="0"/>
              <a:t>group, click </a:t>
            </a:r>
            <a:r>
              <a:rPr lang="en-US" b="1" dirty="0"/>
              <a:t>Add Animation </a:t>
            </a:r>
            <a:r>
              <a:rPr lang="en-US" dirty="0"/>
              <a:t>and then click </a:t>
            </a:r>
            <a:r>
              <a:rPr lang="en-US" b="1" dirty="0"/>
              <a:t>More Exit Effects</a:t>
            </a:r>
            <a:r>
              <a:rPr lang="en-US" dirty="0"/>
              <a:t>.</a:t>
            </a:r>
          </a:p>
          <a:p>
            <a:pPr marL="698830" lvl="1" indent="-232943">
              <a:buFont typeface="Arial" pitchFamily="34" charset="0"/>
              <a:buChar char="•"/>
              <a:defRPr/>
            </a:pPr>
            <a:r>
              <a:rPr lang="en-US" dirty="0"/>
              <a:t>In the </a:t>
            </a:r>
            <a:r>
              <a:rPr lang="en-US" b="1" dirty="0"/>
              <a:t>Add</a:t>
            </a:r>
            <a:r>
              <a:rPr lang="en-US" dirty="0"/>
              <a:t> </a:t>
            </a:r>
            <a:r>
              <a:rPr lang="en-US" b="1" dirty="0"/>
              <a:t>Exit Effect</a:t>
            </a:r>
            <a:r>
              <a:rPr lang="en-US" dirty="0"/>
              <a:t> dialog box, under </a:t>
            </a:r>
            <a:r>
              <a:rPr lang="en-US" b="1" dirty="0"/>
              <a:t>Subtle</a:t>
            </a:r>
            <a:r>
              <a:rPr lang="en-US" dirty="0"/>
              <a:t>, select </a:t>
            </a:r>
            <a:r>
              <a:rPr lang="en-US" b="1" dirty="0"/>
              <a:t>Contract</a:t>
            </a:r>
            <a:r>
              <a:rPr lang="en-US" dirty="0"/>
              <a:t>, and then click</a:t>
            </a:r>
            <a:r>
              <a:rPr lang="en-US" b="1" dirty="0"/>
              <a:t> OK</a:t>
            </a:r>
            <a:r>
              <a:rPr lang="en-US" dirty="0"/>
              <a:t>.</a:t>
            </a:r>
          </a:p>
          <a:p>
            <a:pPr marL="232943" indent="-232943" defTabSz="931774">
              <a:buFont typeface="+mj-lt"/>
              <a:buAutoNum type="arabicPeriod"/>
              <a:defRPr/>
            </a:pPr>
            <a:r>
              <a:rPr lang="en-US" dirty="0"/>
              <a:t>On the </a:t>
            </a:r>
            <a:r>
              <a:rPr lang="en-US" b="1" dirty="0"/>
              <a:t>Animations</a:t>
            </a:r>
            <a:r>
              <a:rPr lang="en-US" dirty="0"/>
              <a:t> tab, in the </a:t>
            </a:r>
            <a:r>
              <a:rPr lang="en-US" b="1" dirty="0"/>
              <a:t>Advanced Animation</a:t>
            </a:r>
            <a:r>
              <a:rPr lang="en-US" dirty="0"/>
              <a:t> group, click </a:t>
            </a:r>
            <a:r>
              <a:rPr lang="en-US" b="1" dirty="0"/>
              <a:t>Animation Pane</a:t>
            </a:r>
            <a:r>
              <a:rPr lang="en-US" dirty="0"/>
              <a:t>. In the </a:t>
            </a:r>
            <a:r>
              <a:rPr lang="en-US" b="1" dirty="0"/>
              <a:t>Animation Pane</a:t>
            </a:r>
            <a:r>
              <a:rPr lang="en-US" dirty="0"/>
              <a:t>, select the third effect (contract exit), and in the </a:t>
            </a:r>
            <a:r>
              <a:rPr lang="en-US" b="1" dirty="0"/>
              <a:t>Timing</a:t>
            </a:r>
            <a:r>
              <a:rPr lang="en-US" dirty="0"/>
              <a:t> group, do the following: </a:t>
            </a:r>
          </a:p>
          <a:p>
            <a:pPr marL="1164717" lvl="2" indent="-232943">
              <a:buFont typeface="Arial" pitchFamily="34" charset="0"/>
              <a:buChar char="•"/>
              <a:defRPr/>
            </a:pPr>
            <a:r>
              <a:rPr lang="en-US" dirty="0"/>
              <a:t>In the </a:t>
            </a:r>
            <a:r>
              <a:rPr lang="en-US" b="1" dirty="0"/>
              <a:t>Start</a:t>
            </a:r>
            <a:r>
              <a:rPr lang="en-US" dirty="0"/>
              <a:t> list, select </a:t>
            </a:r>
            <a:r>
              <a:rPr lang="en-US" b="1" dirty="0"/>
              <a:t>After Previous.</a:t>
            </a:r>
            <a:endParaRPr lang="en-US" dirty="0"/>
          </a:p>
          <a:p>
            <a:pPr marL="1164717" lvl="2" indent="-232943">
              <a:buFont typeface="Arial" pitchFamily="34" charset="0"/>
              <a:buChar char="•"/>
              <a:defRPr/>
            </a:pPr>
            <a:r>
              <a:rPr lang="en-US" dirty="0"/>
              <a:t>In the </a:t>
            </a:r>
            <a:r>
              <a:rPr lang="en-US" b="1" dirty="0"/>
              <a:t>Duration</a:t>
            </a:r>
            <a:r>
              <a:rPr lang="en-US" dirty="0"/>
              <a:t> list, select </a:t>
            </a:r>
            <a:r>
              <a:rPr lang="en-US" b="1" dirty="0"/>
              <a:t>01.00.</a:t>
            </a:r>
          </a:p>
          <a:p>
            <a:pPr defTabSz="931774">
              <a:defRPr/>
            </a:pPr>
            <a:endParaRPr lang="en-US" dirty="0"/>
          </a:p>
          <a:p>
            <a:pPr marL="232943" indent="-232943" defTabSz="931774">
              <a:buFont typeface="+mj-lt"/>
              <a:buAutoNum type="arabicPeriod"/>
              <a:defRPr/>
            </a:pPr>
            <a:endParaRPr lang="en-US" dirty="0"/>
          </a:p>
          <a:p>
            <a:pPr marL="232943" indent="-232943" defTabSz="931774">
              <a:defRPr/>
            </a:pPr>
            <a:r>
              <a:rPr lang="en-US" dirty="0"/>
              <a:t>To reproduce the second text on this slide, do the following:</a:t>
            </a:r>
          </a:p>
          <a:p>
            <a:pPr marL="232943" indent="-232943">
              <a:buFont typeface="+mj-lt"/>
              <a:buAutoNum type="arabicPeriod"/>
            </a:pPr>
            <a:r>
              <a:rPr lang="en-US" dirty="0"/>
              <a:t>On the slide, select the text box. On the </a:t>
            </a:r>
            <a:r>
              <a:rPr lang="en-US" b="1" dirty="0"/>
              <a:t>Home</a:t>
            </a:r>
            <a:r>
              <a:rPr lang="en-US" dirty="0"/>
              <a:t> tab, in the </a:t>
            </a:r>
            <a:r>
              <a:rPr lang="en-US" b="1" dirty="0"/>
              <a:t>Clipboard</a:t>
            </a:r>
            <a:r>
              <a:rPr lang="en-US" dirty="0"/>
              <a:t> group, click the arrow next to </a:t>
            </a:r>
            <a:r>
              <a:rPr lang="en-US" b="1" dirty="0"/>
              <a:t>Copy</a:t>
            </a:r>
            <a:r>
              <a:rPr lang="en-US" dirty="0"/>
              <a:t> and select </a:t>
            </a:r>
            <a:r>
              <a:rPr lang="en-US" b="1" dirty="0"/>
              <a:t>Duplicate</a:t>
            </a:r>
            <a:r>
              <a:rPr lang="en-US" dirty="0"/>
              <a:t>. </a:t>
            </a:r>
          </a:p>
          <a:p>
            <a:pPr marL="232943" indent="-232943">
              <a:buFont typeface="+mj-lt"/>
              <a:buAutoNum type="arabicPeriod"/>
            </a:pPr>
            <a:r>
              <a:rPr lang="en-US" dirty="0"/>
              <a:t>Select the second text box, right-click, and select </a:t>
            </a:r>
            <a:r>
              <a:rPr lang="en-US" b="1" dirty="0"/>
              <a:t>Edit Text</a:t>
            </a:r>
            <a:r>
              <a:rPr lang="en-US" dirty="0"/>
              <a:t>. Enter new text.</a:t>
            </a:r>
          </a:p>
          <a:p>
            <a:pPr marL="232943" indent="-232943">
              <a:defRPr/>
            </a:pPr>
            <a:endParaRPr lang="en-US" dirty="0"/>
          </a:p>
          <a:p>
            <a:pPr marL="232943" indent="-232943">
              <a:buFont typeface="+mj-lt"/>
              <a:buAutoNum type="arabicPeriod"/>
              <a:defRPr/>
            </a:pPr>
            <a:endParaRPr lang="en-US" dirty="0"/>
          </a:p>
          <a:p>
            <a:pPr defTabSz="931774">
              <a:defRPr/>
            </a:pPr>
            <a:r>
              <a:rPr lang="en-US" dirty="0"/>
              <a:t>To reproduce the animation effects for the second text on this slide, do the following:</a:t>
            </a:r>
          </a:p>
          <a:p>
            <a:pPr marL="232943" indent="-232943" defTabSz="931774">
              <a:buFont typeface="+mj-lt"/>
              <a:buAutoNum type="arabicPeriod"/>
              <a:defRPr/>
            </a:pPr>
            <a:r>
              <a:rPr lang="en-US" dirty="0"/>
              <a:t>In the </a:t>
            </a:r>
            <a:r>
              <a:rPr lang="en-US" b="1" dirty="0"/>
              <a:t>Animation Pane</a:t>
            </a:r>
            <a:r>
              <a:rPr lang="en-US" dirty="0"/>
              <a:t>, click the fourth animation effect (first entrance for second text box) and do the following:</a:t>
            </a:r>
          </a:p>
          <a:p>
            <a:pPr marL="698830" lvl="1" indent="-232943" defTabSz="931774">
              <a:buFont typeface="+mj-lt"/>
              <a:buAutoNum type="arabicPeriod"/>
              <a:defRPr/>
            </a:pPr>
            <a:r>
              <a:rPr lang="en-US" dirty="0"/>
              <a:t>On the </a:t>
            </a:r>
            <a:r>
              <a:rPr lang="en-US" b="1" dirty="0"/>
              <a:t>Animations</a:t>
            </a:r>
            <a:r>
              <a:rPr lang="en-US" dirty="0"/>
              <a:t> tab, in the </a:t>
            </a:r>
            <a:r>
              <a:rPr lang="en-US" b="1" dirty="0"/>
              <a:t>Animation</a:t>
            </a:r>
            <a:r>
              <a:rPr lang="en-US" dirty="0"/>
              <a:t> group, click the </a:t>
            </a:r>
            <a:r>
              <a:rPr lang="en-US" b="1" dirty="0"/>
              <a:t>More</a:t>
            </a:r>
            <a:r>
              <a:rPr lang="en-US" dirty="0"/>
              <a:t> arrow to expand the effects gallery and then click </a:t>
            </a:r>
            <a:r>
              <a:rPr lang="en-US" b="1" dirty="0"/>
              <a:t>More Entrance Effects</a:t>
            </a:r>
            <a:r>
              <a:rPr lang="en-US" dirty="0"/>
              <a:t>, and then in the </a:t>
            </a:r>
            <a:r>
              <a:rPr lang="en-US" b="1" dirty="0"/>
              <a:t>Change Exit Effect</a:t>
            </a:r>
            <a:r>
              <a:rPr lang="en-US" dirty="0"/>
              <a:t> dialog box, under </a:t>
            </a:r>
            <a:r>
              <a:rPr lang="en-US" b="1" dirty="0"/>
              <a:t>Moderate</a:t>
            </a:r>
            <a:r>
              <a:rPr lang="en-US" dirty="0"/>
              <a:t>, select </a:t>
            </a:r>
            <a:r>
              <a:rPr lang="en-US" b="1" dirty="0"/>
              <a:t>Expand</a:t>
            </a:r>
            <a:r>
              <a:rPr lang="en-US" dirty="0"/>
              <a:t>, and then click</a:t>
            </a:r>
            <a:r>
              <a:rPr lang="en-US" b="1" dirty="0"/>
              <a:t> OK</a:t>
            </a:r>
            <a:r>
              <a:rPr lang="en-US" dirty="0"/>
              <a:t>. </a:t>
            </a:r>
          </a:p>
          <a:p>
            <a:pPr marL="698830" lvl="1" indent="-232943" defTabSz="931774">
              <a:buFont typeface="+mj-lt"/>
              <a:buAutoNum type="arabicPeriod"/>
              <a:defRPr/>
            </a:pPr>
            <a:r>
              <a:rPr lang="en-US" dirty="0"/>
              <a:t>In the </a:t>
            </a:r>
            <a:r>
              <a:rPr lang="en-US" b="1" dirty="0"/>
              <a:t>Timing</a:t>
            </a:r>
            <a:r>
              <a:rPr lang="en-US" dirty="0"/>
              <a:t> group, do the following:</a:t>
            </a:r>
          </a:p>
          <a:p>
            <a:pPr marL="1164717" lvl="2" indent="-232943" defTabSz="931774">
              <a:buFont typeface="Arial" pitchFamily="34" charset="0"/>
              <a:buChar char="•"/>
              <a:defRPr/>
            </a:pPr>
            <a:r>
              <a:rPr lang="en-US" dirty="0"/>
              <a:t>In the </a:t>
            </a:r>
            <a:r>
              <a:rPr lang="en-US" b="1" dirty="0"/>
              <a:t>Start</a:t>
            </a:r>
            <a:r>
              <a:rPr lang="en-US" dirty="0"/>
              <a:t> list, select </a:t>
            </a:r>
            <a:r>
              <a:rPr lang="en-US" b="1" dirty="0"/>
              <a:t>With Previous.</a:t>
            </a:r>
            <a:endParaRPr lang="en-US" dirty="0"/>
          </a:p>
          <a:p>
            <a:pPr marL="1164717" lvl="2" indent="-232943" defTabSz="931774">
              <a:buFont typeface="Arial" pitchFamily="34" charset="0"/>
              <a:buChar char="•"/>
              <a:defRPr/>
            </a:pPr>
            <a:r>
              <a:rPr lang="en-US" dirty="0"/>
              <a:t>In the </a:t>
            </a:r>
            <a:r>
              <a:rPr lang="en-US" b="1" dirty="0"/>
              <a:t>Duration</a:t>
            </a:r>
            <a:r>
              <a:rPr lang="en-US" dirty="0"/>
              <a:t> list, select </a:t>
            </a:r>
            <a:r>
              <a:rPr lang="en-US" b="1" dirty="0"/>
              <a:t>01.00</a:t>
            </a:r>
            <a:r>
              <a:rPr lang="en-US" dirty="0"/>
              <a:t>.</a:t>
            </a:r>
          </a:p>
          <a:p>
            <a:pPr marL="1164717" lvl="2" indent="-232943" defTabSz="931774">
              <a:buFont typeface="Arial" pitchFamily="34" charset="0"/>
              <a:buChar char="•"/>
              <a:defRPr/>
            </a:pPr>
            <a:r>
              <a:rPr lang="en-US" dirty="0"/>
              <a:t>In the </a:t>
            </a:r>
            <a:r>
              <a:rPr lang="en-US" b="1" dirty="0"/>
              <a:t>Delay</a:t>
            </a:r>
            <a:r>
              <a:rPr lang="en-US" dirty="0"/>
              <a:t> list, enter </a:t>
            </a:r>
            <a:r>
              <a:rPr lang="en-US" b="1" dirty="0"/>
              <a:t>01.00</a:t>
            </a:r>
            <a:r>
              <a:rPr lang="en-US" dirty="0"/>
              <a:t>.</a:t>
            </a:r>
          </a:p>
          <a:p>
            <a:pPr marL="232943" indent="-232943" defTabSz="931774">
              <a:buFont typeface="+mj-lt"/>
              <a:buAutoNum type="arabicPeriod"/>
              <a:defRPr/>
            </a:pPr>
            <a:r>
              <a:rPr lang="en-US" dirty="0"/>
              <a:t>In the </a:t>
            </a:r>
            <a:r>
              <a:rPr lang="en-US" b="1" dirty="0"/>
              <a:t>Animation Pane</a:t>
            </a:r>
            <a:r>
              <a:rPr lang="en-US" dirty="0"/>
              <a:t>, click the fifth animation effect (second entrance for the second text box) and do the following:</a:t>
            </a:r>
          </a:p>
          <a:p>
            <a:pPr marL="698830" lvl="1" indent="-232943" defTabSz="931774">
              <a:buFont typeface="+mj-lt"/>
              <a:buAutoNum type="arabicPeriod"/>
              <a:defRPr/>
            </a:pPr>
            <a:r>
              <a:rPr lang="en-US" dirty="0"/>
              <a:t>On the </a:t>
            </a:r>
            <a:r>
              <a:rPr lang="en-US" b="1" dirty="0"/>
              <a:t>Animations</a:t>
            </a:r>
            <a:r>
              <a:rPr lang="en-US" dirty="0"/>
              <a:t> tab, in the </a:t>
            </a:r>
            <a:r>
              <a:rPr lang="en-US" b="1" dirty="0"/>
              <a:t>Animation</a:t>
            </a:r>
            <a:r>
              <a:rPr lang="en-US" dirty="0"/>
              <a:t> group, click the </a:t>
            </a:r>
            <a:r>
              <a:rPr lang="en-US" b="1" dirty="0"/>
              <a:t>More</a:t>
            </a:r>
            <a:r>
              <a:rPr lang="en-US" dirty="0"/>
              <a:t> arrow to expand the effects gallery and then under </a:t>
            </a:r>
            <a:r>
              <a:rPr lang="en-US" b="1" dirty="0"/>
              <a:t>Exit</a:t>
            </a:r>
            <a:r>
              <a:rPr lang="en-US" dirty="0"/>
              <a:t>, click </a:t>
            </a:r>
            <a:r>
              <a:rPr lang="en-US" b="1" dirty="0"/>
              <a:t>Fly Out</a:t>
            </a:r>
            <a:r>
              <a:rPr lang="en-US" dirty="0"/>
              <a:t>.</a:t>
            </a:r>
          </a:p>
          <a:p>
            <a:pPr marL="698830" lvl="1" indent="-232943" defTabSz="931774">
              <a:buFont typeface="+mj-lt"/>
              <a:buAutoNum type="arabicPeriod"/>
              <a:defRPr/>
            </a:pPr>
            <a:r>
              <a:rPr lang="en-US" dirty="0"/>
              <a:t>In the </a:t>
            </a:r>
            <a:r>
              <a:rPr lang="en-US" b="1" dirty="0"/>
              <a:t>Animation</a:t>
            </a:r>
            <a:r>
              <a:rPr lang="en-US" dirty="0"/>
              <a:t> group, click </a:t>
            </a:r>
            <a:r>
              <a:rPr lang="en-US" b="1" dirty="0"/>
              <a:t>Effect Options </a:t>
            </a:r>
            <a:r>
              <a:rPr lang="en-US" dirty="0"/>
              <a:t>and under </a:t>
            </a:r>
            <a:r>
              <a:rPr lang="en-US" b="1" dirty="0"/>
              <a:t>Direction</a:t>
            </a:r>
            <a:r>
              <a:rPr lang="en-US" dirty="0"/>
              <a:t>, click </a:t>
            </a:r>
            <a:r>
              <a:rPr lang="en-US" b="1" dirty="0"/>
              <a:t>To Bottom.</a:t>
            </a:r>
            <a:endParaRPr lang="en-US" dirty="0"/>
          </a:p>
          <a:p>
            <a:pPr marL="698830" lvl="1" indent="-232943" defTabSz="931774">
              <a:buFont typeface="+mj-lt"/>
              <a:buAutoNum type="arabicPeriod"/>
              <a:defRPr/>
            </a:pPr>
            <a:r>
              <a:rPr lang="en-US" dirty="0"/>
              <a:t>In the </a:t>
            </a:r>
            <a:r>
              <a:rPr lang="en-US" b="1" dirty="0"/>
              <a:t>Timing</a:t>
            </a:r>
            <a:r>
              <a:rPr lang="en-US" dirty="0"/>
              <a:t> group, do the following:</a:t>
            </a:r>
          </a:p>
          <a:p>
            <a:pPr marL="1164717" lvl="2" indent="-232943" defTabSz="931774">
              <a:buFont typeface="Arial" pitchFamily="34" charset="0"/>
              <a:buChar char="•"/>
              <a:defRPr/>
            </a:pPr>
            <a:r>
              <a:rPr lang="en-US" dirty="0"/>
              <a:t>In the </a:t>
            </a:r>
            <a:r>
              <a:rPr lang="en-US" b="1" dirty="0"/>
              <a:t>Start</a:t>
            </a:r>
            <a:r>
              <a:rPr lang="en-US" dirty="0"/>
              <a:t> list, select </a:t>
            </a:r>
            <a:r>
              <a:rPr lang="en-US" b="1" dirty="0"/>
              <a:t>After Previous. </a:t>
            </a:r>
            <a:endParaRPr lang="en-US" dirty="0"/>
          </a:p>
          <a:p>
            <a:pPr marL="1164717" lvl="2" indent="-232943" defTabSz="931774">
              <a:buFont typeface="Arial" pitchFamily="34" charset="0"/>
              <a:buChar char="•"/>
              <a:defRPr/>
            </a:pPr>
            <a:r>
              <a:rPr lang="en-US" dirty="0"/>
              <a:t>In the </a:t>
            </a:r>
            <a:r>
              <a:rPr lang="en-US" b="1" dirty="0"/>
              <a:t>Duration</a:t>
            </a:r>
            <a:r>
              <a:rPr lang="en-US" dirty="0"/>
              <a:t> list, enter </a:t>
            </a:r>
            <a:r>
              <a:rPr lang="en-US" b="1" dirty="0"/>
              <a:t>01.00</a:t>
            </a:r>
            <a:r>
              <a:rPr lang="en-US" dirty="0"/>
              <a:t>.</a:t>
            </a:r>
          </a:p>
          <a:p>
            <a:pPr marL="1164717" lvl="2" indent="-232943" defTabSz="931774">
              <a:buFont typeface="Arial" pitchFamily="34" charset="0"/>
              <a:buChar char="•"/>
              <a:defRPr/>
            </a:pPr>
            <a:r>
              <a:rPr lang="en-US" dirty="0"/>
              <a:t>In the </a:t>
            </a:r>
            <a:r>
              <a:rPr lang="en-US" b="1" dirty="0"/>
              <a:t>Delay</a:t>
            </a:r>
            <a:r>
              <a:rPr lang="en-US" dirty="0"/>
              <a:t> list, enter </a:t>
            </a:r>
            <a:r>
              <a:rPr lang="en-US" b="1" dirty="0"/>
              <a:t>00.50</a:t>
            </a:r>
            <a:r>
              <a:rPr lang="en-US" dirty="0"/>
              <a:t>.</a:t>
            </a:r>
          </a:p>
          <a:p>
            <a:pPr marL="698830" lvl="1" indent="-232943" defTabSz="931774">
              <a:buFont typeface="+mj-lt"/>
              <a:buAutoNum type="arabicPeriod"/>
              <a:defRPr/>
            </a:pPr>
            <a:r>
              <a:rPr lang="en-US" dirty="0"/>
              <a:t>Click </a:t>
            </a:r>
            <a:r>
              <a:rPr lang="en-US" b="1" dirty="0"/>
              <a:t>Add Effect</a:t>
            </a:r>
            <a:r>
              <a:rPr lang="en-US" dirty="0"/>
              <a:t>, point to </a:t>
            </a:r>
            <a:r>
              <a:rPr lang="en-US" b="1" dirty="0"/>
              <a:t>Exit</a:t>
            </a:r>
            <a:r>
              <a:rPr lang="en-US" dirty="0"/>
              <a:t>, and then click </a:t>
            </a:r>
            <a:r>
              <a:rPr lang="en-US" b="1" dirty="0"/>
              <a:t>More Effects</a:t>
            </a:r>
            <a:r>
              <a:rPr lang="en-US" dirty="0"/>
              <a:t>, and then in the </a:t>
            </a:r>
            <a:r>
              <a:rPr lang="en-US" b="1" dirty="0"/>
              <a:t>Add Exit Effect</a:t>
            </a:r>
            <a:r>
              <a:rPr lang="en-US" dirty="0"/>
              <a:t> dialog box, under </a:t>
            </a:r>
            <a:r>
              <a:rPr lang="en-US" b="1" dirty="0"/>
              <a:t>Subtle</a:t>
            </a:r>
            <a:r>
              <a:rPr lang="en-US" dirty="0"/>
              <a:t>, click </a:t>
            </a:r>
            <a:r>
              <a:rPr lang="en-US" b="1" dirty="0"/>
              <a:t>Faded Zoom</a:t>
            </a:r>
            <a:r>
              <a:rPr lang="en-US" dirty="0"/>
              <a:t>, and then click</a:t>
            </a:r>
            <a:r>
              <a:rPr lang="en-US" b="1" dirty="0"/>
              <a:t> OK</a:t>
            </a:r>
            <a:r>
              <a:rPr lang="en-US" dirty="0"/>
              <a:t>. </a:t>
            </a:r>
          </a:p>
          <a:p>
            <a:pPr marL="232943" indent="-232943" defTabSz="931774">
              <a:buFont typeface="+mj-lt"/>
              <a:buAutoNum type="arabicPeriod"/>
              <a:defRPr/>
            </a:pPr>
            <a:r>
              <a:rPr lang="en-US" dirty="0"/>
              <a:t>In the Animation Pane, click the sixth animation effect (exit for the second text box) and do the following:</a:t>
            </a:r>
          </a:p>
          <a:p>
            <a:pPr marL="698830" lvl="1" indent="-232943" defTabSz="931774">
              <a:buFont typeface="+mj-lt"/>
              <a:buAutoNum type="arabicPeriod"/>
              <a:defRPr/>
            </a:pPr>
            <a:r>
              <a:rPr lang="en-US" dirty="0"/>
              <a:t>On the </a:t>
            </a:r>
            <a:r>
              <a:rPr lang="en-US" b="1" dirty="0"/>
              <a:t>Animations</a:t>
            </a:r>
            <a:r>
              <a:rPr lang="en-US" dirty="0"/>
              <a:t> tab, in the </a:t>
            </a:r>
            <a:r>
              <a:rPr lang="en-US" b="1" dirty="0"/>
              <a:t>Animation</a:t>
            </a:r>
            <a:r>
              <a:rPr lang="en-US" dirty="0"/>
              <a:t> group, click the </a:t>
            </a:r>
            <a:r>
              <a:rPr lang="en-US" b="1" dirty="0"/>
              <a:t>More</a:t>
            </a:r>
            <a:r>
              <a:rPr lang="en-US" dirty="0"/>
              <a:t> arrow to expand the effects gallery and then under </a:t>
            </a:r>
            <a:r>
              <a:rPr lang="en-US" b="1" dirty="0"/>
              <a:t>Exit</a:t>
            </a:r>
            <a:r>
              <a:rPr lang="en-US" dirty="0"/>
              <a:t>, click </a:t>
            </a:r>
            <a:r>
              <a:rPr lang="en-US" b="1" dirty="0"/>
              <a:t>Basic Zoom</a:t>
            </a:r>
            <a:r>
              <a:rPr lang="en-US" dirty="0"/>
              <a:t>.</a:t>
            </a:r>
          </a:p>
          <a:p>
            <a:pPr marL="698830" lvl="1" indent="-232943" defTabSz="931774">
              <a:buFont typeface="+mj-lt"/>
              <a:buAutoNum type="arabicPeriod"/>
              <a:defRPr/>
            </a:pPr>
            <a:r>
              <a:rPr lang="en-US" dirty="0"/>
              <a:t>In the </a:t>
            </a:r>
            <a:r>
              <a:rPr lang="en-US" b="1" dirty="0"/>
              <a:t>Timing</a:t>
            </a:r>
            <a:r>
              <a:rPr lang="en-US" dirty="0"/>
              <a:t> group, do the following:</a:t>
            </a:r>
          </a:p>
          <a:p>
            <a:pPr marL="1164717" lvl="2" indent="-232943" defTabSz="931774">
              <a:buFont typeface="Arial" pitchFamily="34" charset="0"/>
              <a:buChar char="•"/>
              <a:defRPr/>
            </a:pPr>
            <a:r>
              <a:rPr lang="en-US" dirty="0"/>
              <a:t>In the </a:t>
            </a:r>
            <a:r>
              <a:rPr lang="en-US" b="1" dirty="0"/>
              <a:t>Start</a:t>
            </a:r>
            <a:r>
              <a:rPr lang="en-US" dirty="0"/>
              <a:t> list, select </a:t>
            </a:r>
            <a:r>
              <a:rPr lang="en-US" b="1" dirty="0"/>
              <a:t>With Previous.</a:t>
            </a:r>
            <a:endParaRPr lang="en-US" dirty="0"/>
          </a:p>
          <a:p>
            <a:pPr marL="1164717" lvl="2" indent="-232943" defTabSz="931774">
              <a:buFont typeface="Arial" pitchFamily="34" charset="0"/>
              <a:buChar char="•"/>
              <a:defRPr/>
            </a:pPr>
            <a:r>
              <a:rPr lang="en-US" dirty="0"/>
              <a:t>In the </a:t>
            </a:r>
            <a:r>
              <a:rPr lang="en-US" b="1" dirty="0"/>
              <a:t>Duration</a:t>
            </a:r>
            <a:r>
              <a:rPr lang="en-US" dirty="0"/>
              <a:t> list, enter </a:t>
            </a:r>
            <a:r>
              <a:rPr lang="en-US" b="1" dirty="0"/>
              <a:t>02.00</a:t>
            </a:r>
            <a:r>
              <a:rPr lang="en-US" dirty="0"/>
              <a:t>.</a:t>
            </a:r>
          </a:p>
          <a:p>
            <a:pPr defTabSz="931774">
              <a:defRPr/>
            </a:pPr>
            <a:endParaRPr lang="en-US" dirty="0"/>
          </a:p>
          <a:p>
            <a:pPr defTabSz="931774">
              <a:defRPr/>
            </a:pPr>
            <a:r>
              <a:rPr lang="en-US" dirty="0"/>
              <a:t>To align the text on this slide, do the following:</a:t>
            </a:r>
          </a:p>
          <a:p>
            <a:pPr marL="232943" indent="-232943" defTabSz="931774">
              <a:buFont typeface="+mj-lt"/>
              <a:buAutoNum type="arabicPeriod"/>
              <a:defRPr/>
            </a:pPr>
            <a:r>
              <a:rPr lang="en-US" dirty="0"/>
              <a:t>On the slide, press and hold CTRL and select both text boxes, and then on the </a:t>
            </a:r>
            <a:r>
              <a:rPr lang="en-US" b="1" dirty="0"/>
              <a:t>Home</a:t>
            </a:r>
            <a:r>
              <a:rPr lang="en-US" dirty="0"/>
              <a:t> tab, in the </a:t>
            </a:r>
            <a:r>
              <a:rPr lang="en-US" b="1" dirty="0"/>
              <a:t>Drawing</a:t>
            </a:r>
            <a:r>
              <a:rPr lang="en-US" dirty="0"/>
              <a:t> group, click </a:t>
            </a:r>
            <a:r>
              <a:rPr lang="en-US" b="1" dirty="0"/>
              <a:t>Arrange</a:t>
            </a:r>
            <a:r>
              <a:rPr lang="en-US" dirty="0"/>
              <a:t>, and then under </a:t>
            </a:r>
            <a:r>
              <a:rPr lang="en-US" b="1" dirty="0"/>
              <a:t>Position Objects</a:t>
            </a:r>
            <a:r>
              <a:rPr lang="en-US" dirty="0"/>
              <a:t>, click </a:t>
            </a:r>
            <a:r>
              <a:rPr lang="en-US" b="1" dirty="0"/>
              <a:t>Align</a:t>
            </a:r>
            <a:r>
              <a:rPr lang="en-US" dirty="0"/>
              <a:t>, and do the following:</a:t>
            </a:r>
          </a:p>
          <a:p>
            <a:pPr marL="698830" lvl="1" indent="-232943" defTabSz="931774">
              <a:buFont typeface="+mj-lt"/>
              <a:buAutoNum type="arabicPeriod"/>
              <a:defRPr/>
            </a:pPr>
            <a:r>
              <a:rPr lang="en-US" dirty="0"/>
              <a:t>Click </a:t>
            </a:r>
            <a:r>
              <a:rPr lang="en-US" b="1" dirty="0"/>
              <a:t>Align to Slide</a:t>
            </a:r>
            <a:r>
              <a:rPr lang="en-US" dirty="0"/>
              <a:t>.</a:t>
            </a:r>
          </a:p>
          <a:p>
            <a:pPr marL="698830" lvl="1" indent="-232943" defTabSz="931774">
              <a:buFont typeface="+mj-lt"/>
              <a:buAutoNum type="arabicPeriod"/>
              <a:defRPr/>
            </a:pPr>
            <a:r>
              <a:rPr lang="en-US" dirty="0"/>
              <a:t>Click </a:t>
            </a:r>
            <a:r>
              <a:rPr lang="en-US" b="1" dirty="0"/>
              <a:t>Align Middle</a:t>
            </a:r>
            <a:r>
              <a:rPr lang="en-US" dirty="0"/>
              <a:t>.</a:t>
            </a:r>
          </a:p>
          <a:p>
            <a:pPr marL="698830" lvl="1" indent="-232943" defTabSz="931774">
              <a:buFont typeface="+mj-lt"/>
              <a:buAutoNum type="arabicPeriod"/>
              <a:defRPr/>
            </a:pPr>
            <a:r>
              <a:rPr lang="en-US" dirty="0"/>
              <a:t>Click </a:t>
            </a:r>
            <a:r>
              <a:rPr lang="en-US" b="1" dirty="0"/>
              <a:t>Align Center</a:t>
            </a:r>
            <a:r>
              <a:rPr lang="en-US" dirty="0"/>
              <a:t>.</a:t>
            </a:r>
          </a:p>
          <a:p>
            <a:endParaRPr lang="en-US" dirty="0"/>
          </a:p>
          <a:p>
            <a:endParaRPr lang="en-US" dirty="0"/>
          </a:p>
          <a:p>
            <a:r>
              <a:rPr lang="en-US" dirty="0"/>
              <a:t>To reproduce the background on this slide, do the following: </a:t>
            </a:r>
          </a:p>
          <a:p>
            <a:pPr marL="232943" indent="-232943">
              <a:buFont typeface="+mj-lt"/>
              <a:buAutoNum type="arabicPeriod"/>
            </a:pPr>
            <a:r>
              <a:rPr lang="en-US" dirty="0"/>
              <a:t>Right-click the slide background area, and then click </a:t>
            </a:r>
            <a:r>
              <a:rPr lang="en-US" b="1" dirty="0"/>
              <a:t>Format Background</a:t>
            </a:r>
            <a:r>
              <a:rPr lang="en-US" dirty="0"/>
              <a:t>. In the </a:t>
            </a:r>
            <a:r>
              <a:rPr lang="en-US" b="1" dirty="0"/>
              <a:t>Format Background </a:t>
            </a:r>
            <a:r>
              <a:rPr lang="en-US" dirty="0"/>
              <a:t>dialog box, click </a:t>
            </a:r>
            <a:r>
              <a:rPr lang="en-US" b="1" dirty="0"/>
              <a:t>Fill</a:t>
            </a:r>
            <a:r>
              <a:rPr lang="en-US" dirty="0"/>
              <a:t> in the left pane, select </a:t>
            </a:r>
            <a:r>
              <a:rPr lang="en-US" b="1" dirty="0"/>
              <a:t>Gradient fill</a:t>
            </a:r>
            <a:r>
              <a:rPr lang="en-US" dirty="0"/>
              <a:t> in the </a:t>
            </a:r>
            <a:r>
              <a:rPr lang="en-US" b="1" dirty="0"/>
              <a:t>Fill</a:t>
            </a:r>
            <a:r>
              <a:rPr lang="en-US" dirty="0"/>
              <a:t> pane, and then do the following:</a:t>
            </a:r>
            <a:endParaRPr lang="en-US" dirty="0" smtClean="0">
              <a:effectLst/>
            </a:endParaRPr>
          </a:p>
          <a:p>
            <a:pPr marL="698830" lvl="1" indent="-232943">
              <a:buFont typeface="Arial" pitchFamily="34" charset="0"/>
              <a:buChar char="•"/>
            </a:pPr>
            <a:r>
              <a:rPr lang="en-US" dirty="0"/>
              <a:t>In the </a:t>
            </a:r>
            <a:r>
              <a:rPr lang="en-US" b="1" dirty="0"/>
              <a:t>Type</a:t>
            </a:r>
            <a:r>
              <a:rPr lang="en-US" dirty="0"/>
              <a:t> list, select </a:t>
            </a:r>
            <a:r>
              <a:rPr lang="en-US" b="1" dirty="0"/>
              <a:t>Radial</a:t>
            </a:r>
            <a:r>
              <a:rPr lang="en-US" dirty="0"/>
              <a:t>.</a:t>
            </a:r>
          </a:p>
          <a:p>
            <a:pPr marL="698830" lvl="1" indent="-232943">
              <a:buFont typeface="Arial" pitchFamily="34" charset="0"/>
              <a:buChar char="•"/>
            </a:pPr>
            <a:r>
              <a:rPr lang="en-US" dirty="0"/>
              <a:t>Click the button next to </a:t>
            </a:r>
            <a:r>
              <a:rPr lang="en-US" b="1" dirty="0"/>
              <a:t>Direction</a:t>
            </a:r>
            <a:r>
              <a:rPr lang="en-US" dirty="0"/>
              <a:t>, and then click </a:t>
            </a:r>
            <a:r>
              <a:rPr lang="en-US" b="1" dirty="0"/>
              <a:t>From Center </a:t>
            </a:r>
            <a:r>
              <a:rPr lang="en-US" dirty="0"/>
              <a:t>(third option from the left). </a:t>
            </a:r>
          </a:p>
          <a:p>
            <a:pPr marL="232943" indent="-232943">
              <a:buFont typeface="+mj-lt"/>
              <a:buAutoNum type="arabicPeriod"/>
            </a:pPr>
            <a:r>
              <a:rPr lang="en-US" dirty="0"/>
              <a:t>Under </a:t>
            </a:r>
            <a:r>
              <a:rPr lang="en-US" b="1" dirty="0"/>
              <a:t>Gradient stops</a:t>
            </a:r>
            <a:r>
              <a:rPr lang="en-US" dirty="0"/>
              <a:t>, click </a:t>
            </a:r>
            <a:r>
              <a:rPr lang="en-US" b="1" dirty="0"/>
              <a:t>Add</a:t>
            </a:r>
            <a:r>
              <a:rPr lang="en-US" dirty="0"/>
              <a:t> or </a:t>
            </a:r>
            <a:r>
              <a:rPr lang="en-US" b="1" dirty="0"/>
              <a:t>Remove</a:t>
            </a:r>
            <a:r>
              <a:rPr lang="en-US" dirty="0"/>
              <a:t> until two stops appear on the slider, and customize the gradient stops as follows:</a:t>
            </a:r>
            <a:endParaRPr lang="en-US" dirty="0" smtClean="0">
              <a:effectLst/>
            </a:endParaRPr>
          </a:p>
          <a:p>
            <a:pPr marL="640594" lvl="1" indent="-174708">
              <a:buFont typeface="Arial" pitchFamily="34" charset="0"/>
              <a:buChar char="•"/>
            </a:pPr>
            <a:r>
              <a:rPr lang="en-US" dirty="0"/>
              <a:t>Select </a:t>
            </a:r>
            <a:r>
              <a:rPr lang="en-US" b="1" dirty="0"/>
              <a:t>Stop 1 </a:t>
            </a:r>
            <a:r>
              <a:rPr lang="en-US" dirty="0"/>
              <a:t>on the slider, and then do the following:</a:t>
            </a:r>
          </a:p>
          <a:p>
            <a:pPr marL="1106481" lvl="2" indent="-174708">
              <a:buFont typeface="Arial" pitchFamily="34" charset="0"/>
              <a:buChar char="•"/>
            </a:pPr>
            <a:r>
              <a:rPr lang="en-US" dirty="0"/>
              <a:t>In the </a:t>
            </a:r>
            <a:r>
              <a:rPr lang="en-US" b="1" dirty="0"/>
              <a:t>Position </a:t>
            </a:r>
            <a:r>
              <a:rPr lang="en-US" dirty="0"/>
              <a:t>box, enter </a:t>
            </a:r>
            <a:r>
              <a:rPr lang="en-US" b="1" dirty="0"/>
              <a:t>25%</a:t>
            </a:r>
            <a:r>
              <a:rPr lang="en-US" dirty="0"/>
              <a:t>.</a:t>
            </a:r>
          </a:p>
          <a:p>
            <a:pPr marL="1106481" lvl="2" indent="-174708">
              <a:buFont typeface="Arial" pitchFamily="34" charset="0"/>
              <a:buChar char="•"/>
            </a:pPr>
            <a:r>
              <a:rPr lang="en-US" dirty="0"/>
              <a:t>Click the button next to </a:t>
            </a:r>
            <a:r>
              <a:rPr lang="en-US" b="1" dirty="0"/>
              <a:t>Color</a:t>
            </a:r>
            <a:r>
              <a:rPr lang="en-US" dirty="0"/>
              <a:t>, and click </a:t>
            </a:r>
            <a:r>
              <a:rPr lang="en-US" b="1" dirty="0"/>
              <a:t>White, Background 1 </a:t>
            </a:r>
            <a:r>
              <a:rPr lang="en-US" dirty="0"/>
              <a:t>(first row, first option from the left).</a:t>
            </a:r>
          </a:p>
          <a:p>
            <a:pPr marL="640594" lvl="1" indent="-174708">
              <a:buFont typeface="Arial" pitchFamily="34" charset="0"/>
              <a:buChar char="•"/>
            </a:pPr>
            <a:r>
              <a:rPr lang="en-US" dirty="0"/>
              <a:t>Select </a:t>
            </a:r>
            <a:r>
              <a:rPr lang="en-US" b="1" dirty="0"/>
              <a:t>Stop 2 </a:t>
            </a:r>
            <a:r>
              <a:rPr lang="en-US" dirty="0"/>
              <a:t>from the list, and then do the following: </a:t>
            </a:r>
          </a:p>
          <a:p>
            <a:pPr marL="1106481" lvl="2" indent="-174708">
              <a:buFont typeface="Arial" pitchFamily="34" charset="0"/>
              <a:buChar char="•"/>
            </a:pPr>
            <a:r>
              <a:rPr lang="en-US" dirty="0"/>
              <a:t>In the </a:t>
            </a:r>
            <a:r>
              <a:rPr lang="en-US" b="1" dirty="0"/>
              <a:t>Position </a:t>
            </a:r>
            <a:r>
              <a:rPr lang="en-US" dirty="0"/>
              <a:t>box, enter </a:t>
            </a:r>
            <a:r>
              <a:rPr lang="en-US" b="1" dirty="0"/>
              <a:t>100%</a:t>
            </a:r>
            <a:r>
              <a:rPr lang="en-US" dirty="0"/>
              <a:t>.</a:t>
            </a:r>
          </a:p>
          <a:p>
            <a:pPr marL="1106481" lvl="2" indent="-174708">
              <a:buFont typeface="Arial" pitchFamily="34" charset="0"/>
              <a:buChar char="•"/>
            </a:pPr>
            <a:r>
              <a:rPr lang="en-US" dirty="0"/>
              <a:t>Click the button next to </a:t>
            </a:r>
            <a:r>
              <a:rPr lang="en-US" b="1" dirty="0"/>
              <a:t>Color</a:t>
            </a:r>
            <a:r>
              <a:rPr lang="en-US" dirty="0"/>
              <a:t>, and click </a:t>
            </a:r>
            <a:r>
              <a:rPr lang="en-US" b="1" dirty="0"/>
              <a:t>Olive Green, Accent 3, Lighter 60% </a:t>
            </a:r>
            <a:r>
              <a:rPr lang="en-US" dirty="0"/>
              <a:t>(third row, seventh option from the left).</a:t>
            </a:r>
          </a:p>
          <a:p>
            <a:pPr marL="1164717" lvl="2" indent="-232943">
              <a:buFont typeface="Arial" pitchFamily="34" charset="0"/>
              <a:buChar char="•"/>
            </a:pPr>
            <a:endParaRPr lang="en-US" dirty="0"/>
          </a:p>
        </p:txBody>
      </p:sp>
    </p:spTree>
    <p:extLst>
      <p:ext uri="{BB962C8B-B14F-4D97-AF65-F5344CB8AC3E}">
        <p14:creationId xmlns:p14="http://schemas.microsoft.com/office/powerpoint/2010/main" val="418415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91361B0-6A0A-442D-9120-6D4AF349CA6E}"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595FA5-ADED-4F24-93D7-90F81F833616}" type="slidenum">
              <a:rPr lang="en-US" smtClean="0"/>
              <a:t>‹#›</a:t>
            </a:fld>
            <a:endParaRPr lang="en-US"/>
          </a:p>
        </p:txBody>
      </p:sp>
    </p:spTree>
    <p:extLst>
      <p:ext uri="{BB962C8B-B14F-4D97-AF65-F5344CB8AC3E}">
        <p14:creationId xmlns:p14="http://schemas.microsoft.com/office/powerpoint/2010/main" val="3210694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1361B0-6A0A-442D-9120-6D4AF349CA6E}"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595FA5-ADED-4F24-93D7-90F81F833616}" type="slidenum">
              <a:rPr lang="en-US" smtClean="0"/>
              <a:t>‹#›</a:t>
            </a:fld>
            <a:endParaRPr lang="en-US"/>
          </a:p>
        </p:txBody>
      </p:sp>
    </p:spTree>
    <p:extLst>
      <p:ext uri="{BB962C8B-B14F-4D97-AF65-F5344CB8AC3E}">
        <p14:creationId xmlns:p14="http://schemas.microsoft.com/office/powerpoint/2010/main" val="237383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1361B0-6A0A-442D-9120-6D4AF349CA6E}"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595FA5-ADED-4F24-93D7-90F81F833616}" type="slidenum">
              <a:rPr lang="en-US" smtClean="0"/>
              <a:t>‹#›</a:t>
            </a:fld>
            <a:endParaRPr lang="en-US"/>
          </a:p>
        </p:txBody>
      </p:sp>
    </p:spTree>
    <p:extLst>
      <p:ext uri="{BB962C8B-B14F-4D97-AF65-F5344CB8AC3E}">
        <p14:creationId xmlns:p14="http://schemas.microsoft.com/office/powerpoint/2010/main" val="2680694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1361B0-6A0A-442D-9120-6D4AF349CA6E}"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595FA5-ADED-4F24-93D7-90F81F833616}" type="slidenum">
              <a:rPr lang="en-US" smtClean="0"/>
              <a:t>‹#›</a:t>
            </a:fld>
            <a:endParaRPr lang="en-US"/>
          </a:p>
        </p:txBody>
      </p:sp>
    </p:spTree>
    <p:extLst>
      <p:ext uri="{BB962C8B-B14F-4D97-AF65-F5344CB8AC3E}">
        <p14:creationId xmlns:p14="http://schemas.microsoft.com/office/powerpoint/2010/main" val="527341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1361B0-6A0A-442D-9120-6D4AF349CA6E}"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595FA5-ADED-4F24-93D7-90F81F833616}" type="slidenum">
              <a:rPr lang="en-US" smtClean="0"/>
              <a:t>‹#›</a:t>
            </a:fld>
            <a:endParaRPr lang="en-US"/>
          </a:p>
        </p:txBody>
      </p:sp>
    </p:spTree>
    <p:extLst>
      <p:ext uri="{BB962C8B-B14F-4D97-AF65-F5344CB8AC3E}">
        <p14:creationId xmlns:p14="http://schemas.microsoft.com/office/powerpoint/2010/main" val="2585126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91361B0-6A0A-442D-9120-6D4AF349CA6E}" type="datetimeFigureOut">
              <a:rPr lang="en-US" smtClean="0"/>
              <a:t>11/2/2016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595FA5-ADED-4F24-93D7-90F81F833616}" type="slidenum">
              <a:rPr lang="en-US" smtClean="0"/>
              <a:t>‹#›</a:t>
            </a:fld>
            <a:endParaRPr lang="en-US"/>
          </a:p>
        </p:txBody>
      </p:sp>
    </p:spTree>
    <p:extLst>
      <p:ext uri="{BB962C8B-B14F-4D97-AF65-F5344CB8AC3E}">
        <p14:creationId xmlns:p14="http://schemas.microsoft.com/office/powerpoint/2010/main" val="518557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91361B0-6A0A-442D-9120-6D4AF349CA6E}" type="datetimeFigureOut">
              <a:rPr lang="en-US" smtClean="0"/>
              <a:t>11/2/2016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595FA5-ADED-4F24-93D7-90F81F833616}" type="slidenum">
              <a:rPr lang="en-US" smtClean="0"/>
              <a:t>‹#›</a:t>
            </a:fld>
            <a:endParaRPr lang="en-US"/>
          </a:p>
        </p:txBody>
      </p:sp>
    </p:spTree>
    <p:extLst>
      <p:ext uri="{BB962C8B-B14F-4D97-AF65-F5344CB8AC3E}">
        <p14:creationId xmlns:p14="http://schemas.microsoft.com/office/powerpoint/2010/main" val="4246078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91361B0-6A0A-442D-9120-6D4AF349CA6E}" type="datetimeFigureOut">
              <a:rPr lang="en-US" smtClean="0"/>
              <a:t>11/2/2016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595FA5-ADED-4F24-93D7-90F81F833616}" type="slidenum">
              <a:rPr lang="en-US" smtClean="0"/>
              <a:t>‹#›</a:t>
            </a:fld>
            <a:endParaRPr lang="en-US"/>
          </a:p>
        </p:txBody>
      </p:sp>
    </p:spTree>
    <p:extLst>
      <p:ext uri="{BB962C8B-B14F-4D97-AF65-F5344CB8AC3E}">
        <p14:creationId xmlns:p14="http://schemas.microsoft.com/office/powerpoint/2010/main" val="3883513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1361B0-6A0A-442D-9120-6D4AF349CA6E}" type="datetimeFigureOut">
              <a:rPr lang="en-US" smtClean="0"/>
              <a:t>11/2/2016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595FA5-ADED-4F24-93D7-90F81F833616}" type="slidenum">
              <a:rPr lang="en-US" smtClean="0"/>
              <a:t>‹#›</a:t>
            </a:fld>
            <a:endParaRPr lang="en-US"/>
          </a:p>
        </p:txBody>
      </p:sp>
    </p:spTree>
    <p:extLst>
      <p:ext uri="{BB962C8B-B14F-4D97-AF65-F5344CB8AC3E}">
        <p14:creationId xmlns:p14="http://schemas.microsoft.com/office/powerpoint/2010/main" val="430801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1361B0-6A0A-442D-9120-6D4AF349CA6E}" type="datetimeFigureOut">
              <a:rPr lang="en-US" smtClean="0"/>
              <a:t>11/2/2016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595FA5-ADED-4F24-93D7-90F81F833616}" type="slidenum">
              <a:rPr lang="en-US" smtClean="0"/>
              <a:t>‹#›</a:t>
            </a:fld>
            <a:endParaRPr lang="en-US"/>
          </a:p>
        </p:txBody>
      </p:sp>
    </p:spTree>
    <p:extLst>
      <p:ext uri="{BB962C8B-B14F-4D97-AF65-F5344CB8AC3E}">
        <p14:creationId xmlns:p14="http://schemas.microsoft.com/office/powerpoint/2010/main" val="1882736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1361B0-6A0A-442D-9120-6D4AF349CA6E}" type="datetimeFigureOut">
              <a:rPr lang="en-US" smtClean="0"/>
              <a:t>11/2/2016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595FA5-ADED-4F24-93D7-90F81F833616}" type="slidenum">
              <a:rPr lang="en-US" smtClean="0"/>
              <a:t>‹#›</a:t>
            </a:fld>
            <a:endParaRPr lang="en-US"/>
          </a:p>
        </p:txBody>
      </p:sp>
    </p:spTree>
    <p:extLst>
      <p:ext uri="{BB962C8B-B14F-4D97-AF65-F5344CB8AC3E}">
        <p14:creationId xmlns:p14="http://schemas.microsoft.com/office/powerpoint/2010/main" val="334001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1361B0-6A0A-442D-9120-6D4AF349CA6E}" type="datetimeFigureOut">
              <a:rPr lang="en-US" smtClean="0"/>
              <a:t>11/2/2016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595FA5-ADED-4F24-93D7-90F81F833616}" type="slidenum">
              <a:rPr lang="en-US" smtClean="0"/>
              <a:t>‹#›</a:t>
            </a:fld>
            <a:endParaRPr lang="en-US"/>
          </a:p>
        </p:txBody>
      </p:sp>
    </p:spTree>
    <p:extLst>
      <p:ext uri="{BB962C8B-B14F-4D97-AF65-F5344CB8AC3E}">
        <p14:creationId xmlns:p14="http://schemas.microsoft.com/office/powerpoint/2010/main" val="34798603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Results%20Framework/Minimum%20list%20of%20Indicators%20DCP.xlsx"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endParaRPr lang="en-US" dirty="0"/>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Box 8"/>
          <p:cNvSpPr txBox="1"/>
          <p:nvPr/>
        </p:nvSpPr>
        <p:spPr>
          <a:xfrm>
            <a:off x="1534085" y="139796"/>
            <a:ext cx="9107424" cy="400110"/>
          </a:xfrm>
          <a:prstGeom prst="rect">
            <a:avLst/>
          </a:prstGeom>
          <a:solidFill>
            <a:schemeClr val="accent6">
              <a:lumMod val="60000"/>
              <a:lumOff val="40000"/>
            </a:schemeClr>
          </a:solidFill>
        </p:spPr>
        <p:txBody>
          <a:bodyPr wrap="square" rtlCol="0" anchor="ctr">
            <a:spAutoFit/>
          </a:bodyPr>
          <a:lstStyle/>
          <a:p>
            <a:pPr algn="ctr"/>
            <a:endParaRPr lang="en-US" sz="2000" b="1" dirty="0">
              <a:solidFill>
                <a:srgbClr val="4F81BD">
                  <a:lumMod val="75000"/>
                </a:srgbClr>
              </a:solidFill>
              <a:latin typeface="Andalus" panose="02020603050405020304" pitchFamily="18" charset="-78"/>
              <a:cs typeface="Andalus" panose="02020603050405020304" pitchFamily="18" charset="-78"/>
            </a:endParaRPr>
          </a:p>
        </p:txBody>
      </p:sp>
      <p:sp>
        <p:nvSpPr>
          <p:cNvPr id="11" name="Title 1"/>
          <p:cNvSpPr txBox="1">
            <a:spLocks/>
          </p:cNvSpPr>
          <p:nvPr/>
        </p:nvSpPr>
        <p:spPr>
          <a:xfrm>
            <a:off x="2133600" y="535787"/>
            <a:ext cx="8534400" cy="2312506"/>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1" dirty="0" smtClean="0">
                <a:solidFill>
                  <a:srgbClr val="B7893D"/>
                </a:solidFill>
                <a:latin typeface="Arial Black" panose="020B0A04020102020204" pitchFamily="34" charset="0"/>
                <a:cs typeface="Andalus" panose="02020603050405020304" pitchFamily="18" charset="-78"/>
              </a:rPr>
              <a:t>The African Union Agenda 2063</a:t>
            </a:r>
            <a:endParaRPr lang="en-US" sz="2400" b="1" dirty="0">
              <a:solidFill>
                <a:srgbClr val="3366FF"/>
              </a:solidFill>
              <a:latin typeface="Arial Black" panose="020B0A04020102020204" pitchFamily="34" charset="0"/>
              <a:cs typeface="Andalus" panose="02020603050405020304" pitchFamily="18" charset="-78"/>
            </a:endParaRPr>
          </a:p>
          <a:p>
            <a:r>
              <a:rPr lang="en-US" sz="2000" b="1" dirty="0">
                <a:ln w="12700">
                  <a:solidFill>
                    <a:srgbClr val="1F497D">
                      <a:satMod val="155000"/>
                    </a:srgbClr>
                  </a:solidFill>
                  <a:prstDash val="solid"/>
                </a:ln>
                <a:solidFill>
                  <a:srgbClr val="EEECE1">
                    <a:tint val="85000"/>
                    <a:satMod val="155000"/>
                  </a:srgbClr>
                </a:solidFill>
                <a:effectLst>
                  <a:outerShdw blurRad="41275" dist="20320" dir="1800000" algn="tl" rotWithShape="0">
                    <a:srgbClr val="000000">
                      <a:alpha val="40000"/>
                    </a:srgbClr>
                  </a:outerShdw>
                </a:effectLst>
                <a:latin typeface="Andalus" panose="02020603050405020304" pitchFamily="18" charset="-78"/>
                <a:cs typeface="Andalus" panose="02020603050405020304" pitchFamily="18" charset="-78"/>
              </a:rPr>
              <a:t>African Union Commission</a:t>
            </a:r>
            <a:endParaRPr lang="en-US" sz="3200" b="1" dirty="0">
              <a:ln w="12700">
                <a:solidFill>
                  <a:srgbClr val="1F497D">
                    <a:satMod val="155000"/>
                  </a:srgbClr>
                </a:solidFill>
                <a:prstDash val="solid"/>
              </a:ln>
              <a:solidFill>
                <a:srgbClr val="EEECE1">
                  <a:tint val="85000"/>
                  <a:satMod val="155000"/>
                </a:srgbClr>
              </a:solidFill>
              <a:effectLst>
                <a:outerShdw blurRad="41275" dist="20320" dir="1800000" algn="tl" rotWithShape="0">
                  <a:srgbClr val="000000">
                    <a:alpha val="40000"/>
                  </a:srgbClr>
                </a:outerShdw>
              </a:effectLst>
              <a:latin typeface="Andalus" panose="02020603050405020304" pitchFamily="18" charset="-78"/>
              <a:cs typeface="Andalus" panose="02020603050405020304" pitchFamily="18" charset="-78"/>
            </a:endParaRPr>
          </a:p>
        </p:txBody>
      </p:sp>
      <p:sp>
        <p:nvSpPr>
          <p:cNvPr id="12" name="TextBox 11"/>
          <p:cNvSpPr txBox="1"/>
          <p:nvPr/>
        </p:nvSpPr>
        <p:spPr>
          <a:xfrm>
            <a:off x="1542288" y="78241"/>
            <a:ext cx="9107424" cy="523220"/>
          </a:xfrm>
          <a:prstGeom prst="rect">
            <a:avLst/>
          </a:prstGeom>
          <a:solidFill>
            <a:schemeClr val="accent6">
              <a:lumMod val="60000"/>
              <a:lumOff val="40000"/>
            </a:schemeClr>
          </a:solidFill>
        </p:spPr>
        <p:txBody>
          <a:bodyPr wrap="square" rtlCol="0" anchor="ctr">
            <a:spAutoFit/>
          </a:bodyPr>
          <a:lstStyle/>
          <a:p>
            <a:pPr algn="ctr"/>
            <a:r>
              <a:rPr lang="en-US" sz="2800" b="1" dirty="0">
                <a:solidFill>
                  <a:srgbClr val="4BACC6">
                    <a:lumMod val="75000"/>
                  </a:srgbClr>
                </a:solidFill>
                <a:latin typeface="Arial Black" panose="020B0A04020102020204" pitchFamily="34" charset="0"/>
                <a:cs typeface="Andalus" panose="02020603050405020304" pitchFamily="18" charset="-78"/>
              </a:rPr>
              <a:t>                                          </a:t>
            </a:r>
            <a:r>
              <a:rPr lang="en-US" sz="2800" b="1" dirty="0">
                <a:solidFill>
                  <a:srgbClr val="4F81BD">
                    <a:lumMod val="75000"/>
                  </a:srgbClr>
                </a:solidFill>
                <a:latin typeface="Arial Black" panose="020B0A04020102020204" pitchFamily="34" charset="0"/>
                <a:cs typeface="Andalus" panose="02020603050405020304" pitchFamily="18" charset="-78"/>
              </a:rPr>
              <a:t>The Africa We Want  </a:t>
            </a:r>
            <a:endParaRPr lang="en-US" sz="2800" dirty="0">
              <a:solidFill>
                <a:srgbClr val="4F81BD">
                  <a:lumMod val="75000"/>
                </a:srgbClr>
              </a:solidFill>
            </a:endParaRPr>
          </a:p>
        </p:txBody>
      </p:sp>
    </p:spTree>
    <p:extLst>
      <p:ext uri="{BB962C8B-B14F-4D97-AF65-F5344CB8AC3E}">
        <p14:creationId xmlns:p14="http://schemas.microsoft.com/office/powerpoint/2010/main" val="5826479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956981"/>
          </a:xfrm>
        </p:spPr>
        <p:txBody>
          <a:bodyPr>
            <a:normAutofit/>
          </a:bodyPr>
          <a:lstStyle/>
          <a:p>
            <a:r>
              <a:rPr lang="en-US" dirty="0" smtClean="0"/>
              <a:t>Consultation Meetings</a:t>
            </a:r>
            <a:endParaRPr lang="en-US" dirty="0"/>
          </a:p>
        </p:txBody>
      </p:sp>
      <p:sp>
        <p:nvSpPr>
          <p:cNvPr id="3" name="Content Placeholder 2"/>
          <p:cNvSpPr>
            <a:spLocks noGrp="1"/>
          </p:cNvSpPr>
          <p:nvPr>
            <p:ph idx="1"/>
          </p:nvPr>
        </p:nvSpPr>
        <p:spPr>
          <a:xfrm>
            <a:off x="274320" y="1243584"/>
            <a:ext cx="11420856" cy="5084064"/>
          </a:xfrm>
        </p:spPr>
        <p:txBody>
          <a:bodyPr>
            <a:noAutofit/>
          </a:bodyPr>
          <a:lstStyle/>
          <a:p>
            <a:pPr>
              <a:buFont typeface="Wingdings" panose="05000000000000000000" pitchFamily="2" charset="2"/>
              <a:buChar char="§"/>
            </a:pPr>
            <a:r>
              <a:rPr lang="en-US" sz="2400" dirty="0" smtClean="0"/>
              <a:t>Planning the process for developing a measurement framework within the context of the Strategy For </a:t>
            </a:r>
            <a:r>
              <a:rPr lang="en-US" sz="2400" dirty="0" err="1" smtClean="0"/>
              <a:t>Harmonisation</a:t>
            </a:r>
            <a:r>
              <a:rPr lang="en-US" sz="2400" dirty="0" smtClean="0"/>
              <a:t> Of Statistics In Africa (</a:t>
            </a:r>
            <a:r>
              <a:rPr lang="en-US" sz="2400" dirty="0" err="1" smtClean="0"/>
              <a:t>SHaSA</a:t>
            </a:r>
            <a:r>
              <a:rPr lang="en-US" sz="2400" dirty="0" smtClean="0"/>
              <a:t>) for Agenda 2063 First Ten Year </a:t>
            </a:r>
            <a:r>
              <a:rPr lang="en-US" sz="2400" dirty="0"/>
              <a:t>Implementation Plan - JULY </a:t>
            </a:r>
            <a:r>
              <a:rPr lang="en-US" sz="2400" dirty="0" smtClean="0"/>
              <a:t>2015</a:t>
            </a:r>
          </a:p>
          <a:p>
            <a:pPr>
              <a:buFont typeface="Wingdings" panose="05000000000000000000" pitchFamily="2" charset="2"/>
              <a:buChar char="§"/>
            </a:pPr>
            <a:r>
              <a:rPr lang="en-US" sz="2400" dirty="0"/>
              <a:t>The steering committee </a:t>
            </a:r>
            <a:r>
              <a:rPr lang="en-US" sz="2400" dirty="0" smtClean="0"/>
              <a:t>meeting (AUC, ECA, </a:t>
            </a:r>
            <a:r>
              <a:rPr lang="en-US" sz="2400" dirty="0" err="1" smtClean="0"/>
              <a:t>AfDB</a:t>
            </a:r>
            <a:r>
              <a:rPr lang="en-US" sz="2400" dirty="0" smtClean="0"/>
              <a:t>, ACBF and ASSD – September 2015 </a:t>
            </a:r>
            <a:endParaRPr lang="en-US" sz="2400" dirty="0"/>
          </a:p>
          <a:p>
            <a:pPr>
              <a:buFont typeface="Wingdings" panose="05000000000000000000" pitchFamily="2" charset="2"/>
              <a:buChar char="§"/>
            </a:pPr>
            <a:r>
              <a:rPr lang="en-US" sz="2400" dirty="0" smtClean="0"/>
              <a:t>Leveraging Monitoring And Evaluation (M&amp;E) And Resource Mobilization Best Practices Within AUC and (</a:t>
            </a:r>
            <a:r>
              <a:rPr lang="en-US" sz="2400" dirty="0"/>
              <a:t>RECs) </a:t>
            </a:r>
            <a:r>
              <a:rPr lang="en-US" sz="2400" dirty="0" smtClean="0"/>
              <a:t>– September 2015;</a:t>
            </a:r>
          </a:p>
          <a:p>
            <a:pPr>
              <a:buFont typeface="Wingdings" panose="05000000000000000000" pitchFamily="2" charset="2"/>
              <a:buChar char="§"/>
            </a:pPr>
            <a:r>
              <a:rPr lang="en-US" sz="2400" dirty="0"/>
              <a:t>Multidisciplinary Expert Group Meeting </a:t>
            </a:r>
            <a:r>
              <a:rPr lang="en-US" sz="2400" dirty="0" smtClean="0"/>
              <a:t>- October </a:t>
            </a:r>
            <a:r>
              <a:rPr lang="en-US" sz="2400" dirty="0"/>
              <a:t>2015</a:t>
            </a:r>
            <a:endParaRPr lang="en-US" sz="2400" dirty="0" smtClean="0"/>
          </a:p>
          <a:p>
            <a:pPr>
              <a:buFont typeface="Wingdings" panose="05000000000000000000" pitchFamily="2" charset="2"/>
              <a:buChar char="§"/>
            </a:pPr>
            <a:r>
              <a:rPr lang="en-US" sz="2400" dirty="0" smtClean="0"/>
              <a:t>The development of a road map for the convergence of Monitoring And Evaluation Systems of RECs For Agenda 2063 - November 2015</a:t>
            </a:r>
          </a:p>
          <a:p>
            <a:pPr>
              <a:buFont typeface="Wingdings" panose="05000000000000000000" pitchFamily="2" charset="2"/>
              <a:buChar char="§"/>
            </a:pPr>
            <a:r>
              <a:rPr lang="en-US" sz="2400" dirty="0"/>
              <a:t>Multidisciplinary Expert Group meeting to review the proposed list of indicators for the first 10 year implementation plan of Agenda 2063 </a:t>
            </a:r>
            <a:r>
              <a:rPr lang="en-US" sz="2400" dirty="0" smtClean="0"/>
              <a:t>- December </a:t>
            </a:r>
            <a:r>
              <a:rPr lang="en-US" sz="2400" dirty="0"/>
              <a:t>2015</a:t>
            </a:r>
          </a:p>
          <a:p>
            <a:pPr>
              <a:buFont typeface="Wingdings" panose="05000000000000000000" pitchFamily="2" charset="2"/>
              <a:buChar char="§"/>
            </a:pPr>
            <a:endParaRPr lang="en-US" sz="2400" dirty="0"/>
          </a:p>
          <a:p>
            <a:pPr>
              <a:buFont typeface="Wingdings" panose="05000000000000000000" pitchFamily="2" charset="2"/>
              <a:buChar char="§"/>
            </a:pPr>
            <a:endParaRPr lang="en-US" sz="2400" dirty="0"/>
          </a:p>
        </p:txBody>
      </p:sp>
    </p:spTree>
    <p:extLst>
      <p:ext uri="{BB962C8B-B14F-4D97-AF65-F5344CB8AC3E}">
        <p14:creationId xmlns:p14="http://schemas.microsoft.com/office/powerpoint/2010/main" val="8870414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414619"/>
            <a:ext cx="10058400" cy="920405"/>
          </a:xfrm>
        </p:spPr>
        <p:txBody>
          <a:bodyPr/>
          <a:lstStyle/>
          <a:p>
            <a:r>
              <a:rPr lang="en-US" dirty="0" smtClean="0"/>
              <a:t>Selection Criteria</a:t>
            </a:r>
            <a:endParaRPr lang="en-US" dirty="0"/>
          </a:p>
        </p:txBody>
      </p:sp>
      <p:sp>
        <p:nvSpPr>
          <p:cNvPr id="3" name="Content Placeholder 2"/>
          <p:cNvSpPr>
            <a:spLocks noGrp="1"/>
          </p:cNvSpPr>
          <p:nvPr>
            <p:ph idx="1"/>
          </p:nvPr>
        </p:nvSpPr>
        <p:spPr>
          <a:xfrm>
            <a:off x="493776" y="1362456"/>
            <a:ext cx="11265408" cy="5404104"/>
          </a:xfrm>
        </p:spPr>
        <p:txBody>
          <a:bodyPr>
            <a:noAutofit/>
          </a:bodyPr>
          <a:lstStyle/>
          <a:p>
            <a:pPr>
              <a:buFont typeface="Arial" charset="0"/>
              <a:buChar char="•"/>
            </a:pPr>
            <a:r>
              <a:rPr lang="en-US" sz="2800" dirty="0"/>
              <a:t> </a:t>
            </a:r>
            <a:r>
              <a:rPr lang="en-US" sz="2800" dirty="0" smtClean="0"/>
              <a:t>First set of Criteria </a:t>
            </a:r>
            <a:endParaRPr lang="en-GB" sz="2800" dirty="0" smtClean="0"/>
          </a:p>
          <a:p>
            <a:pPr lvl="1">
              <a:buFont typeface="Wingdings" panose="05000000000000000000" pitchFamily="2" charset="2"/>
              <a:buChar char="ü"/>
            </a:pPr>
            <a:r>
              <a:rPr lang="en-US" sz="2400" dirty="0"/>
              <a:t>Identify Agenda 2063 indicators that have 100% convergence with the SDGs </a:t>
            </a:r>
          </a:p>
          <a:p>
            <a:pPr lvl="1">
              <a:buFont typeface="Wingdings" panose="05000000000000000000" pitchFamily="2" charset="2"/>
              <a:buChar char="ü"/>
            </a:pPr>
            <a:r>
              <a:rPr lang="en-US" sz="2400" dirty="0" smtClean="0"/>
              <a:t>Indicators </a:t>
            </a:r>
            <a:r>
              <a:rPr lang="en-US" sz="2400" dirty="0"/>
              <a:t>for the 12 Agenda 2063 flagship projects. These should be included as national and regional indicators, irrespective of whether they have been included as part of the initial core indicators or not. </a:t>
            </a:r>
          </a:p>
          <a:p>
            <a:pPr lvl="1">
              <a:buFont typeface="Wingdings" panose="05000000000000000000" pitchFamily="2" charset="2"/>
              <a:buChar char="ü"/>
            </a:pPr>
            <a:r>
              <a:rPr lang="en-US" sz="2400" dirty="0" smtClean="0"/>
              <a:t>Outcome </a:t>
            </a:r>
            <a:r>
              <a:rPr lang="en-US" sz="2400" dirty="0"/>
              <a:t>indicators were to be given higher priority than output indicators.  </a:t>
            </a:r>
          </a:p>
          <a:p>
            <a:pPr lvl="1">
              <a:buFont typeface="Wingdings" panose="05000000000000000000" pitchFamily="2" charset="2"/>
              <a:buChar char="ü"/>
            </a:pPr>
            <a:r>
              <a:rPr lang="en-US" sz="2400" dirty="0" smtClean="0"/>
              <a:t>Dominance</a:t>
            </a:r>
            <a:r>
              <a:rPr lang="en-US" sz="2400" dirty="0"/>
              <a:t>: the dominant indicator that covers most sub-sets was expected to be considered. Macro data could be monitored by the RECs with the expectations that the Member States would monitor the sub-sets within the respective communities. This approach was expected to reduce repetitions.  </a:t>
            </a:r>
          </a:p>
          <a:p>
            <a:pPr lvl="1">
              <a:buFont typeface="Wingdings" panose="05000000000000000000" pitchFamily="2" charset="2"/>
              <a:buChar char="ü"/>
            </a:pPr>
            <a:r>
              <a:rPr lang="en-US" sz="2400" dirty="0" smtClean="0"/>
              <a:t>Ease </a:t>
            </a:r>
            <a:r>
              <a:rPr lang="en-US" sz="2400" dirty="0"/>
              <a:t>of computation. </a:t>
            </a:r>
          </a:p>
          <a:p>
            <a:pPr lvl="1">
              <a:buFont typeface="Wingdings" panose="05000000000000000000" pitchFamily="2" charset="2"/>
              <a:buChar char="ü"/>
            </a:pPr>
            <a:r>
              <a:rPr lang="en-US" sz="2400" dirty="0" smtClean="0"/>
              <a:t>Relevance </a:t>
            </a:r>
            <a:r>
              <a:rPr lang="en-US" sz="2400" dirty="0"/>
              <a:t>to Africa and its peculiarities.</a:t>
            </a:r>
          </a:p>
          <a:p>
            <a:pPr>
              <a:buFont typeface="Arial" charset="0"/>
              <a:buChar char="•"/>
            </a:pPr>
            <a:endParaRPr lang="en-US" sz="2800" dirty="0"/>
          </a:p>
        </p:txBody>
      </p:sp>
    </p:spTree>
    <p:extLst>
      <p:ext uri="{BB962C8B-B14F-4D97-AF65-F5344CB8AC3E}">
        <p14:creationId xmlns:p14="http://schemas.microsoft.com/office/powerpoint/2010/main" val="1902904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902117"/>
          </a:xfrm>
        </p:spPr>
        <p:txBody>
          <a:bodyPr/>
          <a:lstStyle/>
          <a:p>
            <a:r>
              <a:rPr lang="en-US" dirty="0"/>
              <a:t>Selection Criteria</a:t>
            </a:r>
          </a:p>
        </p:txBody>
      </p:sp>
      <p:sp>
        <p:nvSpPr>
          <p:cNvPr id="3" name="Content Placeholder 2"/>
          <p:cNvSpPr>
            <a:spLocks noGrp="1"/>
          </p:cNvSpPr>
          <p:nvPr>
            <p:ph idx="1"/>
          </p:nvPr>
        </p:nvSpPr>
        <p:spPr>
          <a:xfrm>
            <a:off x="365760" y="1188720"/>
            <a:ext cx="11622024" cy="5148072"/>
          </a:xfrm>
        </p:spPr>
        <p:txBody>
          <a:bodyPr>
            <a:noAutofit/>
          </a:bodyPr>
          <a:lstStyle/>
          <a:p>
            <a:pPr>
              <a:buFont typeface="Wingdings" panose="05000000000000000000" pitchFamily="2" charset="2"/>
              <a:buChar char="§"/>
            </a:pPr>
            <a:r>
              <a:rPr lang="en-US" sz="3200" dirty="0" smtClean="0"/>
              <a:t>Second </a:t>
            </a:r>
            <a:r>
              <a:rPr lang="en-US" sz="3200" dirty="0"/>
              <a:t>set of </a:t>
            </a:r>
            <a:r>
              <a:rPr lang="en-US" sz="3200" dirty="0" smtClean="0"/>
              <a:t>criteria</a:t>
            </a:r>
            <a:endParaRPr lang="en-US" sz="3200" dirty="0"/>
          </a:p>
          <a:p>
            <a:pPr lvl="1">
              <a:buFont typeface="Wingdings" panose="05000000000000000000" pitchFamily="2" charset="2"/>
              <a:buChar char="ü"/>
            </a:pPr>
            <a:r>
              <a:rPr lang="en-US" sz="2800" dirty="0"/>
              <a:t>Use the super core indicators as the baseline for the work</a:t>
            </a:r>
          </a:p>
          <a:p>
            <a:pPr lvl="1">
              <a:buFont typeface="Wingdings" panose="05000000000000000000" pitchFamily="2" charset="2"/>
              <a:buChar char="ü"/>
            </a:pPr>
            <a:r>
              <a:rPr lang="en-US" sz="2600" dirty="0" smtClean="0"/>
              <a:t>Review </a:t>
            </a:r>
            <a:r>
              <a:rPr lang="en-US" sz="2600" dirty="0"/>
              <a:t>the work of the AUC/ECA Group against the background of:</a:t>
            </a:r>
          </a:p>
          <a:p>
            <a:pPr lvl="1">
              <a:buFont typeface="Wingdings" panose="05000000000000000000" pitchFamily="2" charset="2"/>
              <a:buChar char="ü"/>
            </a:pPr>
            <a:r>
              <a:rPr lang="en-US" sz="2600" dirty="0" smtClean="0"/>
              <a:t>Clarity and Appropriateness</a:t>
            </a:r>
            <a:endParaRPr lang="en-US" sz="2600" dirty="0"/>
          </a:p>
          <a:p>
            <a:pPr lvl="1">
              <a:buFont typeface="Wingdings" panose="05000000000000000000" pitchFamily="2" charset="2"/>
              <a:buChar char="ü"/>
            </a:pPr>
            <a:r>
              <a:rPr lang="en-US" sz="2600" dirty="0" smtClean="0"/>
              <a:t>Goal </a:t>
            </a:r>
            <a:r>
              <a:rPr lang="en-US" sz="2600" dirty="0"/>
              <a:t>is to reduce from 80 indicators to 50 indicators as guided by the following:</a:t>
            </a:r>
          </a:p>
          <a:p>
            <a:pPr lvl="1">
              <a:buFont typeface="Wingdings" panose="05000000000000000000" pitchFamily="2" charset="2"/>
              <a:buChar char="ü"/>
            </a:pPr>
            <a:r>
              <a:rPr lang="en-US" sz="2600" dirty="0" smtClean="0"/>
              <a:t>Focus </a:t>
            </a:r>
            <a:r>
              <a:rPr lang="en-US" sz="2600" dirty="0"/>
              <a:t>on outcome indicators or outcome targets</a:t>
            </a:r>
          </a:p>
          <a:p>
            <a:pPr lvl="1">
              <a:buFont typeface="Wingdings" panose="05000000000000000000" pitchFamily="2" charset="2"/>
              <a:buChar char="ü"/>
            </a:pPr>
            <a:r>
              <a:rPr lang="en-US" sz="2600" dirty="0" smtClean="0"/>
              <a:t>Indicators </a:t>
            </a:r>
            <a:r>
              <a:rPr lang="en-US" sz="2600" dirty="0"/>
              <a:t>for flagship projects cannot be left </a:t>
            </a:r>
            <a:r>
              <a:rPr lang="en-US" sz="2600" dirty="0" smtClean="0"/>
              <a:t>out</a:t>
            </a:r>
          </a:p>
          <a:p>
            <a:pPr lvl="1">
              <a:buFont typeface="Wingdings" panose="05000000000000000000" pitchFamily="2" charset="2"/>
              <a:buChar char="ü"/>
            </a:pPr>
            <a:r>
              <a:rPr lang="en-US" sz="2600" dirty="0" smtClean="0"/>
              <a:t>Transformative </a:t>
            </a:r>
            <a:r>
              <a:rPr lang="en-US" sz="2600" dirty="0"/>
              <a:t>indicators cannot be dropped: Economic transformation, Skills revolution, Africa revolution,  </a:t>
            </a:r>
            <a:r>
              <a:rPr lang="en-US" sz="2600" dirty="0" smtClean="0"/>
              <a:t>Gender/Youth</a:t>
            </a:r>
          </a:p>
          <a:p>
            <a:pPr lvl="1">
              <a:buFont typeface="Wingdings" panose="05000000000000000000" pitchFamily="2" charset="2"/>
              <a:buChar char="ü"/>
            </a:pPr>
            <a:r>
              <a:rPr lang="en-US" sz="2600" dirty="0" smtClean="0"/>
              <a:t>Integration </a:t>
            </a:r>
            <a:r>
              <a:rPr lang="en-US" sz="2600" dirty="0"/>
              <a:t>indicators: Infrastructure, Economic, Political, Social </a:t>
            </a:r>
            <a:endParaRPr lang="en-US" sz="2600" dirty="0" smtClean="0"/>
          </a:p>
          <a:p>
            <a:pPr lvl="1">
              <a:buFont typeface="Wingdings" panose="05000000000000000000" pitchFamily="2" charset="2"/>
              <a:buChar char="ü"/>
            </a:pPr>
            <a:r>
              <a:rPr lang="en-US" sz="2600" dirty="0" smtClean="0"/>
              <a:t>An </a:t>
            </a:r>
            <a:r>
              <a:rPr lang="en-US" sz="2600" dirty="0"/>
              <a:t>Agenda 2063 Super Core Indicator may be replaced with an SDG indicator if the group feels it </a:t>
            </a:r>
            <a:r>
              <a:rPr lang="en-US" sz="2400" dirty="0"/>
              <a:t>is smarter.</a:t>
            </a:r>
          </a:p>
          <a:p>
            <a:endParaRPr lang="en-US" sz="2400" dirty="0"/>
          </a:p>
        </p:txBody>
      </p:sp>
    </p:spTree>
    <p:extLst>
      <p:ext uri="{BB962C8B-B14F-4D97-AF65-F5344CB8AC3E}">
        <p14:creationId xmlns:p14="http://schemas.microsoft.com/office/powerpoint/2010/main" val="34987038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874685"/>
          </a:xfrm>
        </p:spPr>
        <p:txBody>
          <a:bodyPr>
            <a:normAutofit/>
          </a:bodyPr>
          <a:lstStyle/>
          <a:p>
            <a:r>
              <a:rPr lang="en-US" sz="4000" b="1" dirty="0" smtClean="0">
                <a:hlinkClick r:id="rId2" action="ppaction://hlinkfile"/>
              </a:rPr>
              <a:t>Outcome</a:t>
            </a:r>
            <a:endParaRPr lang="en-US" sz="4000" b="1" dirty="0"/>
          </a:p>
        </p:txBody>
      </p:sp>
      <p:sp>
        <p:nvSpPr>
          <p:cNvPr id="3" name="Content Placeholder 2"/>
          <p:cNvSpPr>
            <a:spLocks noGrp="1"/>
          </p:cNvSpPr>
          <p:nvPr>
            <p:ph idx="1"/>
          </p:nvPr>
        </p:nvSpPr>
        <p:spPr/>
        <p:txBody>
          <a:bodyPr>
            <a:normAutofit/>
          </a:bodyPr>
          <a:lstStyle/>
          <a:p>
            <a:pPr>
              <a:buFont typeface="Arial" charset="0"/>
              <a:buChar char="•"/>
            </a:pPr>
            <a:r>
              <a:rPr lang="en-US" sz="3600" dirty="0" smtClean="0"/>
              <a:t>Provide a summary of the spreadsheet table ( the number of indicators for the entire FTYIP; the number  core ; the number core that are both for FTYIP and the SDGs- by aspiration)</a:t>
            </a:r>
          </a:p>
          <a:p>
            <a:pPr marL="0" indent="0">
              <a:buNone/>
            </a:pPr>
            <a:endParaRPr lang="en-US" sz="3600" dirty="0"/>
          </a:p>
        </p:txBody>
      </p:sp>
    </p:spTree>
    <p:extLst>
      <p:ext uri="{BB962C8B-B14F-4D97-AF65-F5344CB8AC3E}">
        <p14:creationId xmlns:p14="http://schemas.microsoft.com/office/powerpoint/2010/main" val="33527983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Way Forward</a:t>
            </a:r>
            <a:endParaRPr lang="en-US" dirty="0"/>
          </a:p>
        </p:txBody>
      </p:sp>
      <p:sp>
        <p:nvSpPr>
          <p:cNvPr id="3" name="Content Placeholder 2"/>
          <p:cNvSpPr>
            <a:spLocks noGrp="1"/>
          </p:cNvSpPr>
          <p:nvPr>
            <p:ph idx="1"/>
          </p:nvPr>
        </p:nvSpPr>
        <p:spPr/>
        <p:txBody>
          <a:bodyPr>
            <a:normAutofit fontScale="92500"/>
          </a:bodyPr>
          <a:lstStyle/>
          <a:p>
            <a:pPr>
              <a:buFont typeface="Arial" charset="0"/>
              <a:buChar char="•"/>
            </a:pPr>
            <a:r>
              <a:rPr lang="en-US" sz="3600" dirty="0" smtClean="0"/>
              <a:t>Profiling and development of Metadata </a:t>
            </a:r>
          </a:p>
          <a:p>
            <a:pPr>
              <a:buFont typeface="Arial" charset="0"/>
              <a:buChar char="•"/>
            </a:pPr>
            <a:r>
              <a:rPr lang="en-US" sz="3600" dirty="0" smtClean="0"/>
              <a:t>Incorporation of their inputs</a:t>
            </a:r>
          </a:p>
          <a:p>
            <a:pPr>
              <a:buFont typeface="Arial" charset="0"/>
              <a:buChar char="•"/>
            </a:pPr>
            <a:r>
              <a:rPr lang="en-US" sz="3600" dirty="0" smtClean="0"/>
              <a:t>Use of Tunisia Outcome to develop the Accountability Framework ( MS, RECs and the AUC/NEPAD and AU Organs)</a:t>
            </a:r>
          </a:p>
          <a:p>
            <a:pPr>
              <a:buFont typeface="Arial" charset="0"/>
              <a:buChar char="•"/>
            </a:pPr>
            <a:r>
              <a:rPr lang="en-US" sz="3600" dirty="0" smtClean="0"/>
              <a:t>Validation Meeting with African Experts ( Development Practitioners, Think Tanks </a:t>
            </a:r>
            <a:r>
              <a:rPr lang="en-US" sz="3600" dirty="0" err="1" smtClean="0"/>
              <a:t>etc</a:t>
            </a:r>
            <a:r>
              <a:rPr lang="en-US" sz="3600" dirty="0" smtClean="0"/>
              <a:t>)</a:t>
            </a:r>
          </a:p>
          <a:p>
            <a:pPr>
              <a:buFont typeface="Arial" charset="0"/>
              <a:buChar char="•"/>
            </a:pPr>
            <a:r>
              <a:rPr lang="en-US" sz="3600" dirty="0" smtClean="0"/>
              <a:t>STC on Finance, Economy, Planning and Integration</a:t>
            </a:r>
          </a:p>
          <a:p>
            <a:pPr>
              <a:buFont typeface="Arial" charset="0"/>
              <a:buChar char="•"/>
            </a:pPr>
            <a:r>
              <a:rPr lang="en-US" sz="3600" dirty="0" smtClean="0"/>
              <a:t>AU Policy Organs</a:t>
            </a:r>
            <a:endParaRPr lang="en-US" sz="3600" dirty="0"/>
          </a:p>
        </p:txBody>
      </p:sp>
    </p:spTree>
    <p:extLst>
      <p:ext uri="{BB962C8B-B14F-4D97-AF65-F5344CB8AC3E}">
        <p14:creationId xmlns:p14="http://schemas.microsoft.com/office/powerpoint/2010/main" val="12256223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669590"/>
          </a:xfrm>
        </p:spPr>
        <p:txBody>
          <a:bodyPr>
            <a:normAutofit/>
          </a:bodyPr>
          <a:lstStyle/>
          <a:p>
            <a:pPr algn="ctr"/>
            <a:r>
              <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ndalus" pitchFamily="18" charset="-78"/>
                <a:cs typeface="Andalus" pitchFamily="18" charset="-78"/>
              </a:rPr>
              <a:t>1. Background: The Guiding Vision</a:t>
            </a:r>
          </a:p>
        </p:txBody>
      </p:sp>
      <p:sp>
        <p:nvSpPr>
          <p:cNvPr id="3" name="Content Placeholder 2"/>
          <p:cNvSpPr>
            <a:spLocks noGrp="1"/>
          </p:cNvSpPr>
          <p:nvPr>
            <p:ph idx="1"/>
          </p:nvPr>
        </p:nvSpPr>
        <p:spPr>
          <a:xfrm>
            <a:off x="4787621" y="6216609"/>
            <a:ext cx="3017688" cy="681725"/>
          </a:xfrm>
        </p:spPr>
        <p:txBody>
          <a:bodyPr anchor="ctr">
            <a:normAutofit/>
          </a:bodyPr>
          <a:lstStyle/>
          <a:p>
            <a:pPr marL="0" indent="0">
              <a:buNone/>
            </a:pPr>
            <a:r>
              <a:rPr lang="en-US" sz="2400" dirty="0">
                <a:latin typeface="Arial" panose="020B0604020202020204" pitchFamily="34" charset="0"/>
                <a:cs typeface="Arial" panose="020B0604020202020204" pitchFamily="34" charset="0"/>
              </a:rPr>
              <a:t>	</a:t>
            </a:r>
            <a:endParaRPr lang="en-US" dirty="0" smtClean="0"/>
          </a:p>
          <a:p>
            <a:pPr marL="0" indent="0">
              <a:buNone/>
            </a:pPr>
            <a:endParaRPr lang="en-US" dirty="0"/>
          </a:p>
        </p:txBody>
      </p:sp>
      <p:sp>
        <p:nvSpPr>
          <p:cNvPr id="5" name="Vertical Scroll 4"/>
          <p:cNvSpPr/>
          <p:nvPr/>
        </p:nvSpPr>
        <p:spPr>
          <a:xfrm>
            <a:off x="2295525" y="1028701"/>
            <a:ext cx="7915275" cy="5187878"/>
          </a:xfrm>
          <a:prstGeom prst="verticalScroll">
            <a:avLst/>
          </a:prstGeom>
          <a:solidFill>
            <a:schemeClr val="accent4">
              <a:lumMod val="40000"/>
              <a:lumOff val="6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2713" algn="ctr">
              <a:tabLst>
                <a:tab pos="7653338" algn="l"/>
              </a:tabLst>
            </a:pPr>
            <a:r>
              <a:rPr lang="en-US" sz="5400" dirty="0">
                <a:solidFill>
                  <a:srgbClr val="C00000"/>
                </a:solidFill>
                <a:latin typeface="Andalus" panose="02020603050405020304" pitchFamily="18" charset="-78"/>
                <a:cs typeface="Andalus" panose="02020603050405020304" pitchFamily="18" charset="-78"/>
              </a:rPr>
              <a:t>African Union Vision</a:t>
            </a:r>
          </a:p>
          <a:p>
            <a:pPr marL="112713" algn="ctr">
              <a:tabLst>
                <a:tab pos="7029450" algn="l"/>
              </a:tabLst>
            </a:pPr>
            <a:r>
              <a:rPr lang="en-US" sz="5400" b="1" dirty="0">
                <a:solidFill>
                  <a:srgbClr val="70AD47">
                    <a:lumMod val="50000"/>
                  </a:srgbClr>
                </a:solidFill>
                <a:latin typeface="Andalus" panose="02020603050405020304" pitchFamily="18" charset="-78"/>
                <a:cs typeface="Andalus" panose="02020603050405020304" pitchFamily="18" charset="-78"/>
              </a:rPr>
              <a:t>“</a:t>
            </a:r>
            <a:r>
              <a:rPr lang="en-US" sz="4000" b="1" dirty="0">
                <a:solidFill>
                  <a:srgbClr val="70AD47">
                    <a:lumMod val="50000"/>
                  </a:srgbClr>
                </a:solidFill>
                <a:latin typeface="Andalus" panose="02020603050405020304" pitchFamily="18" charset="-78"/>
                <a:cs typeface="Andalus" panose="02020603050405020304" pitchFamily="18" charset="-78"/>
              </a:rPr>
              <a:t>An integrated, prosperous and</a:t>
            </a:r>
            <a:r>
              <a:rPr lang="en-US" sz="4000" dirty="0">
                <a:solidFill>
                  <a:srgbClr val="70AD47">
                    <a:lumMod val="50000"/>
                  </a:srgbClr>
                </a:solidFill>
                <a:latin typeface="Andalus" panose="02020603050405020304" pitchFamily="18" charset="-78"/>
                <a:cs typeface="Andalus" panose="02020603050405020304" pitchFamily="18" charset="-78"/>
              </a:rPr>
              <a:t> </a:t>
            </a:r>
            <a:r>
              <a:rPr lang="en-US" sz="4000" b="1" dirty="0">
                <a:solidFill>
                  <a:srgbClr val="70AD47">
                    <a:lumMod val="50000"/>
                  </a:srgbClr>
                </a:solidFill>
                <a:latin typeface="Andalus" panose="02020603050405020304" pitchFamily="18" charset="-78"/>
                <a:cs typeface="Andalus" panose="02020603050405020304" pitchFamily="18" charset="-78"/>
              </a:rPr>
              <a:t>peaceful Africa,  driven by its own</a:t>
            </a:r>
            <a:r>
              <a:rPr lang="en-US" sz="4000" dirty="0">
                <a:solidFill>
                  <a:srgbClr val="70AD47">
                    <a:lumMod val="50000"/>
                  </a:srgbClr>
                </a:solidFill>
                <a:latin typeface="Andalus" panose="02020603050405020304" pitchFamily="18" charset="-78"/>
                <a:cs typeface="Andalus" panose="02020603050405020304" pitchFamily="18" charset="-78"/>
              </a:rPr>
              <a:t> </a:t>
            </a:r>
            <a:r>
              <a:rPr lang="en-US" sz="4000" b="1" dirty="0">
                <a:solidFill>
                  <a:srgbClr val="70AD47">
                    <a:lumMod val="50000"/>
                  </a:srgbClr>
                </a:solidFill>
                <a:latin typeface="Andalus" panose="02020603050405020304" pitchFamily="18" charset="-78"/>
                <a:cs typeface="Andalus" panose="02020603050405020304" pitchFamily="18" charset="-78"/>
              </a:rPr>
              <a:t>citizens and representing a dynamic</a:t>
            </a:r>
            <a:r>
              <a:rPr lang="en-US" sz="4000" dirty="0">
                <a:solidFill>
                  <a:srgbClr val="70AD47">
                    <a:lumMod val="50000"/>
                  </a:srgbClr>
                </a:solidFill>
                <a:latin typeface="Andalus" panose="02020603050405020304" pitchFamily="18" charset="-78"/>
                <a:cs typeface="Andalus" panose="02020603050405020304" pitchFamily="18" charset="-78"/>
              </a:rPr>
              <a:t> </a:t>
            </a:r>
            <a:r>
              <a:rPr lang="en-US" sz="4000" b="1" dirty="0">
                <a:solidFill>
                  <a:srgbClr val="70AD47">
                    <a:lumMod val="50000"/>
                  </a:srgbClr>
                </a:solidFill>
                <a:latin typeface="Andalus" panose="02020603050405020304" pitchFamily="18" charset="-78"/>
                <a:cs typeface="Andalus" panose="02020603050405020304" pitchFamily="18" charset="-78"/>
              </a:rPr>
              <a:t>force in  International arena” </a:t>
            </a:r>
          </a:p>
          <a:p>
            <a:pPr algn="ctr"/>
            <a:endParaRPr lang="en-US" dirty="0">
              <a:solidFill>
                <a:prstClr val="white"/>
              </a:solidFill>
            </a:endParaRPr>
          </a:p>
        </p:txBody>
      </p:sp>
      <p:sp>
        <p:nvSpPr>
          <p:cNvPr id="6" name="Rectangle 5"/>
          <p:cNvSpPr/>
          <p:nvPr/>
        </p:nvSpPr>
        <p:spPr>
          <a:xfrm>
            <a:off x="2729362" y="532430"/>
            <a:ext cx="7938655" cy="274320"/>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 name="Rectangle 6"/>
          <p:cNvSpPr/>
          <p:nvPr/>
        </p:nvSpPr>
        <p:spPr>
          <a:xfrm>
            <a:off x="1524000" y="532430"/>
            <a:ext cx="1165860" cy="2743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22507788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
            <a:ext cx="9144000" cy="669590"/>
          </a:xfrm>
        </p:spPr>
        <p:txBody>
          <a:bodyPr>
            <a:normAutofit/>
          </a:bodyPr>
          <a:lstStyle/>
          <a:p>
            <a:pPr algn="ctr"/>
            <a:r>
              <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ndalus" pitchFamily="18" charset="-78"/>
                <a:cs typeface="Andalus" pitchFamily="18" charset="-78"/>
              </a:rPr>
              <a:t>2. What is Agenda 2063?</a:t>
            </a:r>
          </a:p>
        </p:txBody>
      </p:sp>
      <p:sp>
        <p:nvSpPr>
          <p:cNvPr id="7" name="Flowchart: Multidocument 6"/>
          <p:cNvSpPr/>
          <p:nvPr/>
        </p:nvSpPr>
        <p:spPr>
          <a:xfrm>
            <a:off x="741872" y="806750"/>
            <a:ext cx="10895162" cy="5898850"/>
          </a:xfrm>
          <a:prstGeom prst="flowChartMultidocument">
            <a:avLst/>
          </a:prstGeom>
          <a:solidFill>
            <a:schemeClr val="accent6">
              <a:lumMod val="20000"/>
              <a:lumOff val="80000"/>
            </a:schemeClr>
          </a:solidFill>
          <a:ln>
            <a:solidFill>
              <a:srgbClr val="7030A0"/>
            </a:solidFill>
          </a:ln>
          <a:scene3d>
            <a:camera prst="isometricOffAxis1Right"/>
            <a:lightRig rig="threePt" dir="t"/>
          </a:scene3d>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800" b="1" dirty="0">
                <a:solidFill>
                  <a:srgbClr val="7030A0"/>
                </a:solidFill>
                <a:latin typeface="Andalus" panose="02020603050405020304" pitchFamily="18" charset="-78"/>
                <a:cs typeface="Andalus" panose="02020603050405020304" pitchFamily="18" charset="-78"/>
              </a:rPr>
              <a:t>Agenda 2063 is a strategic framework for the socio-economic transformation of the continent over the next 50 years. It builds on, and seeks to accelerate the implementation of past, existing and new national, regional and continental initiatives for transformative, inclusive real growth with equity, rapid, resilient and sustainable socio-economic development</a:t>
            </a:r>
            <a:r>
              <a:rPr lang="en-US" sz="2000" b="1" dirty="0">
                <a:solidFill>
                  <a:srgbClr val="7030A0"/>
                </a:solidFill>
                <a:latin typeface="Andalus" panose="02020603050405020304" pitchFamily="18" charset="-78"/>
                <a:cs typeface="Andalus" panose="02020603050405020304" pitchFamily="18" charset="-78"/>
              </a:rPr>
              <a:t>. </a:t>
            </a:r>
            <a:endParaRPr lang="en-US" sz="1600" dirty="0">
              <a:solidFill>
                <a:srgbClr val="7030A0"/>
              </a:solidFill>
            </a:endParaRPr>
          </a:p>
        </p:txBody>
      </p:sp>
      <p:sp>
        <p:nvSpPr>
          <p:cNvPr id="4" name="Rectangle 3"/>
          <p:cNvSpPr/>
          <p:nvPr/>
        </p:nvSpPr>
        <p:spPr>
          <a:xfrm>
            <a:off x="2729362" y="532430"/>
            <a:ext cx="7938655" cy="274320"/>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Rectangle 4"/>
          <p:cNvSpPr/>
          <p:nvPr/>
        </p:nvSpPr>
        <p:spPr>
          <a:xfrm>
            <a:off x="1524000" y="532430"/>
            <a:ext cx="1165860" cy="2743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4770145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
            <a:ext cx="9144000" cy="669590"/>
          </a:xfrm>
        </p:spPr>
        <p:txBody>
          <a:bodyPr>
            <a:noAutofit/>
          </a:bodyPr>
          <a:lstStyle/>
          <a:p>
            <a:pPr algn="ctr"/>
            <a:r>
              <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ndalus" pitchFamily="18" charset="-78"/>
                <a:cs typeface="Andalus" pitchFamily="18" charset="-78"/>
              </a:rPr>
              <a:t>Development of Agenda 2063</a:t>
            </a:r>
          </a:p>
        </p:txBody>
      </p:sp>
      <p:sp>
        <p:nvSpPr>
          <p:cNvPr id="13" name="Circular Arrow 12"/>
          <p:cNvSpPr/>
          <p:nvPr/>
        </p:nvSpPr>
        <p:spPr>
          <a:xfrm>
            <a:off x="4386342" y="937720"/>
            <a:ext cx="4018374" cy="5357832"/>
          </a:xfrm>
          <a:prstGeom prst="circularArrow">
            <a:avLst>
              <a:gd name="adj1" fmla="val 5544"/>
              <a:gd name="adj2" fmla="val 330680"/>
              <a:gd name="adj3" fmla="val 13377437"/>
              <a:gd name="adj4" fmla="val 17633553"/>
              <a:gd name="adj5" fmla="val 5757"/>
            </a:avLst>
          </a:prstGeom>
          <a:solidFill>
            <a:schemeClr val="tx2">
              <a:lumMod val="40000"/>
              <a:lumOff val="60000"/>
            </a:schemeClr>
          </a:solidFill>
          <a:ln>
            <a:solidFill>
              <a:schemeClr val="accent1"/>
            </a:solidFill>
          </a:ln>
        </p:spPr>
        <p:style>
          <a:lnRef idx="0">
            <a:schemeClr val="dk1">
              <a:hueOff val="0"/>
              <a:satOff val="0"/>
              <a:lumOff val="0"/>
              <a:alphaOff val="0"/>
            </a:schemeClr>
          </a:lnRef>
          <a:fillRef idx="1">
            <a:schemeClr val="accent4">
              <a:tint val="40000"/>
              <a:hueOff val="0"/>
              <a:satOff val="0"/>
              <a:lumOff val="0"/>
              <a:alphaOff val="0"/>
            </a:schemeClr>
          </a:fillRef>
          <a:effectRef idx="0">
            <a:schemeClr val="accent4">
              <a:tint val="40000"/>
              <a:hueOff val="0"/>
              <a:satOff val="0"/>
              <a:lumOff val="0"/>
              <a:alphaOff val="0"/>
            </a:schemeClr>
          </a:effectRef>
          <a:fontRef idx="minor">
            <a:schemeClr val="dk1">
              <a:hueOff val="0"/>
              <a:satOff val="0"/>
              <a:lumOff val="0"/>
              <a:alphaOff val="0"/>
            </a:schemeClr>
          </a:fontRef>
        </p:style>
      </p:sp>
      <p:sp>
        <p:nvSpPr>
          <p:cNvPr id="14" name="Freeform 13"/>
          <p:cNvSpPr/>
          <p:nvPr/>
        </p:nvSpPr>
        <p:spPr>
          <a:xfrm>
            <a:off x="4775504" y="806749"/>
            <a:ext cx="3073096" cy="2549444"/>
          </a:xfrm>
          <a:custGeom>
            <a:avLst/>
            <a:gdLst>
              <a:gd name="connsiteX0" fmla="*/ 0 w 2926083"/>
              <a:gd name="connsiteY0" fmla="*/ 213377 h 1280236"/>
              <a:gd name="connsiteX1" fmla="*/ 213377 w 2926083"/>
              <a:gd name="connsiteY1" fmla="*/ 0 h 1280236"/>
              <a:gd name="connsiteX2" fmla="*/ 2712706 w 2926083"/>
              <a:gd name="connsiteY2" fmla="*/ 0 h 1280236"/>
              <a:gd name="connsiteX3" fmla="*/ 2926083 w 2926083"/>
              <a:gd name="connsiteY3" fmla="*/ 213377 h 1280236"/>
              <a:gd name="connsiteX4" fmla="*/ 2926083 w 2926083"/>
              <a:gd name="connsiteY4" fmla="*/ 1066859 h 1280236"/>
              <a:gd name="connsiteX5" fmla="*/ 2712706 w 2926083"/>
              <a:gd name="connsiteY5" fmla="*/ 1280236 h 1280236"/>
              <a:gd name="connsiteX6" fmla="*/ 213377 w 2926083"/>
              <a:gd name="connsiteY6" fmla="*/ 1280236 h 1280236"/>
              <a:gd name="connsiteX7" fmla="*/ 0 w 2926083"/>
              <a:gd name="connsiteY7" fmla="*/ 1066859 h 1280236"/>
              <a:gd name="connsiteX8" fmla="*/ 0 w 2926083"/>
              <a:gd name="connsiteY8" fmla="*/ 213377 h 1280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26083" h="1280236">
                <a:moveTo>
                  <a:pt x="0" y="213377"/>
                </a:moveTo>
                <a:cubicBezTo>
                  <a:pt x="0" y="95532"/>
                  <a:pt x="95532" y="0"/>
                  <a:pt x="213377" y="0"/>
                </a:cubicBezTo>
                <a:lnTo>
                  <a:pt x="2712706" y="0"/>
                </a:lnTo>
                <a:cubicBezTo>
                  <a:pt x="2830551" y="0"/>
                  <a:pt x="2926083" y="95532"/>
                  <a:pt x="2926083" y="213377"/>
                </a:cubicBezTo>
                <a:lnTo>
                  <a:pt x="2926083" y="1066859"/>
                </a:lnTo>
                <a:cubicBezTo>
                  <a:pt x="2926083" y="1184704"/>
                  <a:pt x="2830551" y="1280236"/>
                  <a:pt x="2712706" y="1280236"/>
                </a:cubicBezTo>
                <a:lnTo>
                  <a:pt x="213377" y="1280236"/>
                </a:lnTo>
                <a:cubicBezTo>
                  <a:pt x="95532" y="1280236"/>
                  <a:pt x="0" y="1184704"/>
                  <a:pt x="0" y="1066859"/>
                </a:cubicBezTo>
                <a:lnTo>
                  <a:pt x="0" y="213377"/>
                </a:lnTo>
                <a:close/>
              </a:path>
            </a:pathLst>
          </a:cu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131076" tIns="131076" rIns="131076" bIns="131076" numCol="1" spcCol="1270" anchor="ctr" anchorCtr="0">
            <a:noAutofit/>
          </a:bodyPr>
          <a:lstStyle/>
          <a:p>
            <a:pPr algn="ctr" defTabSz="800100">
              <a:lnSpc>
                <a:spcPct val="90000"/>
              </a:lnSpc>
              <a:spcBef>
                <a:spcPct val="0"/>
              </a:spcBef>
              <a:spcAft>
                <a:spcPct val="35000"/>
              </a:spcAft>
            </a:pPr>
            <a:r>
              <a:rPr lang="en-US" b="1" dirty="0">
                <a:solidFill>
                  <a:schemeClr val="bg1"/>
                </a:solidFill>
                <a:latin typeface="Andalus" pitchFamily="18" charset="-78"/>
                <a:cs typeface="Andalus" pitchFamily="18" charset="-78"/>
              </a:rPr>
              <a:t>African Stakeholders.</a:t>
            </a:r>
          </a:p>
          <a:p>
            <a:pPr algn="ctr" defTabSz="800100">
              <a:lnSpc>
                <a:spcPct val="90000"/>
              </a:lnSpc>
              <a:spcBef>
                <a:spcPct val="0"/>
              </a:spcBef>
              <a:spcAft>
                <a:spcPct val="35000"/>
              </a:spcAft>
            </a:pPr>
            <a:r>
              <a:rPr lang="en-US" b="1" dirty="0">
                <a:solidFill>
                  <a:schemeClr val="bg1"/>
                </a:solidFill>
                <a:latin typeface="Andalus" pitchFamily="18" charset="-78"/>
                <a:cs typeface="Andalus" pitchFamily="18" charset="-78"/>
              </a:rPr>
              <a:t>AU Instruments</a:t>
            </a:r>
          </a:p>
          <a:p>
            <a:pPr algn="ctr" defTabSz="800100">
              <a:lnSpc>
                <a:spcPct val="90000"/>
              </a:lnSpc>
              <a:spcBef>
                <a:spcPct val="0"/>
              </a:spcBef>
              <a:spcAft>
                <a:spcPct val="35000"/>
              </a:spcAft>
            </a:pPr>
            <a:r>
              <a:rPr lang="en-US" b="1" dirty="0">
                <a:solidFill>
                  <a:schemeClr val="bg1"/>
                </a:solidFill>
                <a:latin typeface="Andalus" pitchFamily="18" charset="-78"/>
                <a:cs typeface="Andalus" pitchFamily="18" charset="-78"/>
              </a:rPr>
              <a:t>AU Decisions &amp; Declarations</a:t>
            </a:r>
          </a:p>
          <a:p>
            <a:pPr algn="ctr" defTabSz="800100">
              <a:lnSpc>
                <a:spcPct val="90000"/>
              </a:lnSpc>
              <a:spcBef>
                <a:spcPct val="0"/>
              </a:spcBef>
              <a:spcAft>
                <a:spcPct val="35000"/>
              </a:spcAft>
            </a:pPr>
            <a:r>
              <a:rPr lang="en-US" b="1" dirty="0">
                <a:solidFill>
                  <a:schemeClr val="bg1"/>
                </a:solidFill>
                <a:latin typeface="Andalus" pitchFamily="18" charset="-78"/>
                <a:cs typeface="Andalus" pitchFamily="18" charset="-78"/>
              </a:rPr>
              <a:t>Frameworks</a:t>
            </a:r>
          </a:p>
          <a:p>
            <a:pPr algn="ctr" defTabSz="800100">
              <a:lnSpc>
                <a:spcPct val="90000"/>
              </a:lnSpc>
              <a:spcBef>
                <a:spcPct val="0"/>
              </a:spcBef>
              <a:spcAft>
                <a:spcPct val="35000"/>
              </a:spcAft>
            </a:pPr>
            <a:r>
              <a:rPr lang="en-US" b="1" dirty="0">
                <a:solidFill>
                  <a:schemeClr val="bg1"/>
                </a:solidFill>
                <a:latin typeface="Andalus" pitchFamily="18" charset="-78"/>
                <a:cs typeface="Andalus" pitchFamily="18" charset="-78"/>
              </a:rPr>
              <a:t>35 National Strategic Plans </a:t>
            </a:r>
          </a:p>
          <a:p>
            <a:pPr algn="ctr" defTabSz="800100">
              <a:lnSpc>
                <a:spcPct val="90000"/>
              </a:lnSpc>
              <a:spcBef>
                <a:spcPct val="0"/>
              </a:spcBef>
              <a:spcAft>
                <a:spcPct val="35000"/>
              </a:spcAft>
            </a:pPr>
            <a:r>
              <a:rPr lang="en-US" b="1" dirty="0">
                <a:solidFill>
                  <a:schemeClr val="bg1"/>
                </a:solidFill>
                <a:latin typeface="Andalus" pitchFamily="18" charset="-78"/>
                <a:cs typeface="Andalus" pitchFamily="18" charset="-78"/>
              </a:rPr>
              <a:t>Situation Analysis</a:t>
            </a:r>
          </a:p>
          <a:p>
            <a:pPr algn="ctr" defTabSz="800100">
              <a:lnSpc>
                <a:spcPct val="90000"/>
              </a:lnSpc>
              <a:spcBef>
                <a:spcPct val="0"/>
              </a:spcBef>
              <a:spcAft>
                <a:spcPct val="35000"/>
              </a:spcAft>
            </a:pPr>
            <a:r>
              <a:rPr lang="en-US" b="1" dirty="0">
                <a:solidFill>
                  <a:schemeClr val="bg1"/>
                </a:solidFill>
                <a:latin typeface="Andalus" pitchFamily="18" charset="-78"/>
                <a:cs typeface="Andalus" pitchFamily="18" charset="-78"/>
              </a:rPr>
              <a:t>Mega Trends</a:t>
            </a:r>
          </a:p>
        </p:txBody>
      </p:sp>
      <p:sp>
        <p:nvSpPr>
          <p:cNvPr id="15" name="Freeform 14"/>
          <p:cNvSpPr/>
          <p:nvPr/>
        </p:nvSpPr>
        <p:spPr>
          <a:xfrm>
            <a:off x="7848601" y="3266505"/>
            <a:ext cx="2344849" cy="1393712"/>
          </a:xfrm>
          <a:custGeom>
            <a:avLst/>
            <a:gdLst>
              <a:gd name="connsiteX0" fmla="*/ 0 w 2926083"/>
              <a:gd name="connsiteY0" fmla="*/ 213377 h 1280236"/>
              <a:gd name="connsiteX1" fmla="*/ 213377 w 2926083"/>
              <a:gd name="connsiteY1" fmla="*/ 0 h 1280236"/>
              <a:gd name="connsiteX2" fmla="*/ 2712706 w 2926083"/>
              <a:gd name="connsiteY2" fmla="*/ 0 h 1280236"/>
              <a:gd name="connsiteX3" fmla="*/ 2926083 w 2926083"/>
              <a:gd name="connsiteY3" fmla="*/ 213377 h 1280236"/>
              <a:gd name="connsiteX4" fmla="*/ 2926083 w 2926083"/>
              <a:gd name="connsiteY4" fmla="*/ 1066859 h 1280236"/>
              <a:gd name="connsiteX5" fmla="*/ 2712706 w 2926083"/>
              <a:gd name="connsiteY5" fmla="*/ 1280236 h 1280236"/>
              <a:gd name="connsiteX6" fmla="*/ 213377 w 2926083"/>
              <a:gd name="connsiteY6" fmla="*/ 1280236 h 1280236"/>
              <a:gd name="connsiteX7" fmla="*/ 0 w 2926083"/>
              <a:gd name="connsiteY7" fmla="*/ 1066859 h 1280236"/>
              <a:gd name="connsiteX8" fmla="*/ 0 w 2926083"/>
              <a:gd name="connsiteY8" fmla="*/ 213377 h 1280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26083" h="1280236">
                <a:moveTo>
                  <a:pt x="0" y="213377"/>
                </a:moveTo>
                <a:cubicBezTo>
                  <a:pt x="0" y="95532"/>
                  <a:pt x="95532" y="0"/>
                  <a:pt x="213377" y="0"/>
                </a:cubicBezTo>
                <a:lnTo>
                  <a:pt x="2712706" y="0"/>
                </a:lnTo>
                <a:cubicBezTo>
                  <a:pt x="2830551" y="0"/>
                  <a:pt x="2926083" y="95532"/>
                  <a:pt x="2926083" y="213377"/>
                </a:cubicBezTo>
                <a:lnTo>
                  <a:pt x="2926083" y="1066859"/>
                </a:lnTo>
                <a:cubicBezTo>
                  <a:pt x="2926083" y="1184704"/>
                  <a:pt x="2830551" y="1280236"/>
                  <a:pt x="2712706" y="1280236"/>
                </a:cubicBezTo>
                <a:lnTo>
                  <a:pt x="213377" y="1280236"/>
                </a:lnTo>
                <a:cubicBezTo>
                  <a:pt x="95532" y="1280236"/>
                  <a:pt x="0" y="1184704"/>
                  <a:pt x="0" y="1066859"/>
                </a:cubicBezTo>
                <a:lnTo>
                  <a:pt x="0" y="213377"/>
                </a:lnTo>
                <a:close/>
              </a:path>
            </a:pathLst>
          </a:custGeom>
        </p:spPr>
        <p:style>
          <a:lnRef idx="2">
            <a:schemeClr val="lt1">
              <a:hueOff val="0"/>
              <a:satOff val="0"/>
              <a:lumOff val="0"/>
              <a:alphaOff val="0"/>
            </a:schemeClr>
          </a:lnRef>
          <a:fillRef idx="1">
            <a:schemeClr val="accent4">
              <a:hueOff val="2598923"/>
              <a:satOff val="-11992"/>
              <a:lumOff val="441"/>
              <a:alphaOff val="0"/>
            </a:schemeClr>
          </a:fillRef>
          <a:effectRef idx="0">
            <a:schemeClr val="accent4">
              <a:hueOff val="2598923"/>
              <a:satOff val="-11992"/>
              <a:lumOff val="441"/>
              <a:alphaOff val="0"/>
            </a:schemeClr>
          </a:effectRef>
          <a:fontRef idx="minor">
            <a:schemeClr val="lt1"/>
          </a:fontRef>
        </p:style>
        <p:txBody>
          <a:bodyPr spcFirstLastPara="0" vert="horz" wrap="square" lIns="138696" tIns="138696" rIns="138696" bIns="138696" numCol="1" spcCol="1270" anchor="ctr" anchorCtr="0">
            <a:noAutofit/>
          </a:bodyPr>
          <a:lstStyle/>
          <a:p>
            <a:pPr algn="ctr" defTabSz="889000">
              <a:lnSpc>
                <a:spcPct val="90000"/>
              </a:lnSpc>
              <a:spcBef>
                <a:spcPct val="0"/>
              </a:spcBef>
              <a:spcAft>
                <a:spcPct val="35000"/>
              </a:spcAft>
            </a:pPr>
            <a:r>
              <a:rPr lang="en-US" sz="2400" b="1" dirty="0">
                <a:solidFill>
                  <a:schemeClr val="bg1"/>
                </a:solidFill>
                <a:latin typeface="Andalus" pitchFamily="18" charset="-78"/>
                <a:cs typeface="Andalus" pitchFamily="18" charset="-78"/>
              </a:rPr>
              <a:t>Agenda 2063 Framework</a:t>
            </a:r>
          </a:p>
        </p:txBody>
      </p:sp>
      <p:sp>
        <p:nvSpPr>
          <p:cNvPr id="16" name="Freeform 15"/>
          <p:cNvSpPr/>
          <p:nvPr/>
        </p:nvSpPr>
        <p:spPr>
          <a:xfrm>
            <a:off x="6882843" y="5181600"/>
            <a:ext cx="3043746" cy="1456994"/>
          </a:xfrm>
          <a:custGeom>
            <a:avLst/>
            <a:gdLst>
              <a:gd name="connsiteX0" fmla="*/ 0 w 2926083"/>
              <a:gd name="connsiteY0" fmla="*/ 213377 h 1280236"/>
              <a:gd name="connsiteX1" fmla="*/ 213377 w 2926083"/>
              <a:gd name="connsiteY1" fmla="*/ 0 h 1280236"/>
              <a:gd name="connsiteX2" fmla="*/ 2712706 w 2926083"/>
              <a:gd name="connsiteY2" fmla="*/ 0 h 1280236"/>
              <a:gd name="connsiteX3" fmla="*/ 2926083 w 2926083"/>
              <a:gd name="connsiteY3" fmla="*/ 213377 h 1280236"/>
              <a:gd name="connsiteX4" fmla="*/ 2926083 w 2926083"/>
              <a:gd name="connsiteY4" fmla="*/ 1066859 h 1280236"/>
              <a:gd name="connsiteX5" fmla="*/ 2712706 w 2926083"/>
              <a:gd name="connsiteY5" fmla="*/ 1280236 h 1280236"/>
              <a:gd name="connsiteX6" fmla="*/ 213377 w 2926083"/>
              <a:gd name="connsiteY6" fmla="*/ 1280236 h 1280236"/>
              <a:gd name="connsiteX7" fmla="*/ 0 w 2926083"/>
              <a:gd name="connsiteY7" fmla="*/ 1066859 h 1280236"/>
              <a:gd name="connsiteX8" fmla="*/ 0 w 2926083"/>
              <a:gd name="connsiteY8" fmla="*/ 213377 h 1280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26083" h="1280236">
                <a:moveTo>
                  <a:pt x="0" y="213377"/>
                </a:moveTo>
                <a:cubicBezTo>
                  <a:pt x="0" y="95532"/>
                  <a:pt x="95532" y="0"/>
                  <a:pt x="213377" y="0"/>
                </a:cubicBezTo>
                <a:lnTo>
                  <a:pt x="2712706" y="0"/>
                </a:lnTo>
                <a:cubicBezTo>
                  <a:pt x="2830551" y="0"/>
                  <a:pt x="2926083" y="95532"/>
                  <a:pt x="2926083" y="213377"/>
                </a:cubicBezTo>
                <a:lnTo>
                  <a:pt x="2926083" y="1066859"/>
                </a:lnTo>
                <a:cubicBezTo>
                  <a:pt x="2926083" y="1184704"/>
                  <a:pt x="2830551" y="1280236"/>
                  <a:pt x="2712706" y="1280236"/>
                </a:cubicBezTo>
                <a:lnTo>
                  <a:pt x="213377" y="1280236"/>
                </a:lnTo>
                <a:cubicBezTo>
                  <a:pt x="95532" y="1280236"/>
                  <a:pt x="0" y="1184704"/>
                  <a:pt x="0" y="1066859"/>
                </a:cubicBezTo>
                <a:lnTo>
                  <a:pt x="0" y="213377"/>
                </a:lnTo>
                <a:close/>
              </a:path>
            </a:pathLst>
          </a:custGeom>
          <a:solidFill>
            <a:srgbClr val="A7F32E"/>
          </a:solidFill>
          <a:ln>
            <a:solidFill>
              <a:srgbClr val="2EEE15"/>
            </a:solidFill>
          </a:ln>
        </p:spPr>
        <p:style>
          <a:lnRef idx="2">
            <a:schemeClr val="lt1">
              <a:hueOff val="0"/>
              <a:satOff val="0"/>
              <a:lumOff val="0"/>
              <a:alphaOff val="0"/>
            </a:schemeClr>
          </a:lnRef>
          <a:fillRef idx="1">
            <a:schemeClr val="accent4">
              <a:hueOff val="5197847"/>
              <a:satOff val="-23984"/>
              <a:lumOff val="883"/>
              <a:alphaOff val="0"/>
            </a:schemeClr>
          </a:fillRef>
          <a:effectRef idx="0">
            <a:schemeClr val="accent4">
              <a:hueOff val="5197847"/>
              <a:satOff val="-23984"/>
              <a:lumOff val="883"/>
              <a:alphaOff val="0"/>
            </a:schemeClr>
          </a:effectRef>
          <a:fontRef idx="minor">
            <a:schemeClr val="lt1"/>
          </a:fontRef>
        </p:style>
        <p:txBody>
          <a:bodyPr spcFirstLastPara="0" vert="horz" wrap="square" lIns="131076" tIns="131076" rIns="131076" bIns="131076" numCol="1" spcCol="1270" anchor="ctr" anchorCtr="0">
            <a:noAutofit/>
          </a:bodyPr>
          <a:lstStyle/>
          <a:p>
            <a:pPr algn="ctr" defTabSz="800100">
              <a:lnSpc>
                <a:spcPct val="90000"/>
              </a:lnSpc>
              <a:spcBef>
                <a:spcPct val="0"/>
              </a:spcBef>
              <a:spcAft>
                <a:spcPct val="35000"/>
              </a:spcAft>
            </a:pPr>
            <a:r>
              <a:rPr lang="en-US" sz="2000" b="1" dirty="0">
                <a:solidFill>
                  <a:schemeClr val="tx1">
                    <a:lumMod val="85000"/>
                    <a:lumOff val="15000"/>
                  </a:schemeClr>
                </a:solidFill>
                <a:latin typeface="Andalus" pitchFamily="18" charset="-78"/>
                <a:cs typeface="Andalus" pitchFamily="18" charset="-78"/>
              </a:rPr>
              <a:t>First Ten-Year Implementation Plan (FTYIP)</a:t>
            </a:r>
          </a:p>
        </p:txBody>
      </p:sp>
      <p:sp>
        <p:nvSpPr>
          <p:cNvPr id="17" name="Freeform 16"/>
          <p:cNvSpPr/>
          <p:nvPr/>
        </p:nvSpPr>
        <p:spPr>
          <a:xfrm>
            <a:off x="2712514" y="5038394"/>
            <a:ext cx="2899738" cy="1600200"/>
          </a:xfrm>
          <a:custGeom>
            <a:avLst/>
            <a:gdLst>
              <a:gd name="connsiteX0" fmla="*/ 0 w 2926083"/>
              <a:gd name="connsiteY0" fmla="*/ 213377 h 1280236"/>
              <a:gd name="connsiteX1" fmla="*/ 213377 w 2926083"/>
              <a:gd name="connsiteY1" fmla="*/ 0 h 1280236"/>
              <a:gd name="connsiteX2" fmla="*/ 2712706 w 2926083"/>
              <a:gd name="connsiteY2" fmla="*/ 0 h 1280236"/>
              <a:gd name="connsiteX3" fmla="*/ 2926083 w 2926083"/>
              <a:gd name="connsiteY3" fmla="*/ 213377 h 1280236"/>
              <a:gd name="connsiteX4" fmla="*/ 2926083 w 2926083"/>
              <a:gd name="connsiteY4" fmla="*/ 1066859 h 1280236"/>
              <a:gd name="connsiteX5" fmla="*/ 2712706 w 2926083"/>
              <a:gd name="connsiteY5" fmla="*/ 1280236 h 1280236"/>
              <a:gd name="connsiteX6" fmla="*/ 213377 w 2926083"/>
              <a:gd name="connsiteY6" fmla="*/ 1280236 h 1280236"/>
              <a:gd name="connsiteX7" fmla="*/ 0 w 2926083"/>
              <a:gd name="connsiteY7" fmla="*/ 1066859 h 1280236"/>
              <a:gd name="connsiteX8" fmla="*/ 0 w 2926083"/>
              <a:gd name="connsiteY8" fmla="*/ 213377 h 1280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26083" h="1280236">
                <a:moveTo>
                  <a:pt x="0" y="213377"/>
                </a:moveTo>
                <a:cubicBezTo>
                  <a:pt x="0" y="95532"/>
                  <a:pt x="95532" y="0"/>
                  <a:pt x="213377" y="0"/>
                </a:cubicBezTo>
                <a:lnTo>
                  <a:pt x="2712706" y="0"/>
                </a:lnTo>
                <a:cubicBezTo>
                  <a:pt x="2830551" y="0"/>
                  <a:pt x="2926083" y="95532"/>
                  <a:pt x="2926083" y="213377"/>
                </a:cubicBezTo>
                <a:lnTo>
                  <a:pt x="2926083" y="1066859"/>
                </a:lnTo>
                <a:cubicBezTo>
                  <a:pt x="2926083" y="1184704"/>
                  <a:pt x="2830551" y="1280236"/>
                  <a:pt x="2712706" y="1280236"/>
                </a:cubicBezTo>
                <a:lnTo>
                  <a:pt x="213377" y="1280236"/>
                </a:lnTo>
                <a:cubicBezTo>
                  <a:pt x="95532" y="1280236"/>
                  <a:pt x="0" y="1184704"/>
                  <a:pt x="0" y="1066859"/>
                </a:cubicBezTo>
                <a:lnTo>
                  <a:pt x="0" y="213377"/>
                </a:lnTo>
                <a:close/>
              </a:path>
            </a:pathLst>
          </a:custGeom>
        </p:spPr>
        <p:style>
          <a:lnRef idx="2">
            <a:schemeClr val="lt1">
              <a:hueOff val="0"/>
              <a:satOff val="0"/>
              <a:lumOff val="0"/>
              <a:alphaOff val="0"/>
            </a:schemeClr>
          </a:lnRef>
          <a:fillRef idx="1">
            <a:schemeClr val="accent4">
              <a:hueOff val="7796770"/>
              <a:satOff val="-35976"/>
              <a:lumOff val="1324"/>
              <a:alphaOff val="0"/>
            </a:schemeClr>
          </a:fillRef>
          <a:effectRef idx="0">
            <a:schemeClr val="accent4">
              <a:hueOff val="7796770"/>
              <a:satOff val="-35976"/>
              <a:lumOff val="1324"/>
              <a:alphaOff val="0"/>
            </a:schemeClr>
          </a:effectRef>
          <a:fontRef idx="minor">
            <a:schemeClr val="lt1"/>
          </a:fontRef>
        </p:style>
        <p:txBody>
          <a:bodyPr spcFirstLastPara="0" vert="horz" wrap="square" lIns="131076" tIns="131076" rIns="131076" bIns="131076" numCol="1" spcCol="1270" anchor="ctr" anchorCtr="0">
            <a:noAutofit/>
          </a:bodyPr>
          <a:lstStyle/>
          <a:p>
            <a:pPr algn="ctr" defTabSz="800100">
              <a:lnSpc>
                <a:spcPct val="90000"/>
              </a:lnSpc>
              <a:spcBef>
                <a:spcPct val="0"/>
              </a:spcBef>
              <a:spcAft>
                <a:spcPct val="35000"/>
              </a:spcAft>
            </a:pPr>
            <a:r>
              <a:rPr lang="en-US" sz="2000" b="1" dirty="0">
                <a:solidFill>
                  <a:schemeClr val="bg1"/>
                </a:solidFill>
                <a:latin typeface="Andalus" pitchFamily="18" charset="-78"/>
                <a:cs typeface="Andalus" pitchFamily="18" charset="-78"/>
              </a:rPr>
              <a:t>20 Goals with 39 Priority Areas, and 256 targets</a:t>
            </a:r>
          </a:p>
        </p:txBody>
      </p:sp>
      <p:sp>
        <p:nvSpPr>
          <p:cNvPr id="18" name="Freeform 17"/>
          <p:cNvSpPr/>
          <p:nvPr/>
        </p:nvSpPr>
        <p:spPr>
          <a:xfrm>
            <a:off x="2226602" y="3111279"/>
            <a:ext cx="2520071" cy="1704165"/>
          </a:xfrm>
          <a:custGeom>
            <a:avLst/>
            <a:gdLst>
              <a:gd name="connsiteX0" fmla="*/ 0 w 2926083"/>
              <a:gd name="connsiteY0" fmla="*/ 213377 h 1280236"/>
              <a:gd name="connsiteX1" fmla="*/ 213377 w 2926083"/>
              <a:gd name="connsiteY1" fmla="*/ 0 h 1280236"/>
              <a:gd name="connsiteX2" fmla="*/ 2712706 w 2926083"/>
              <a:gd name="connsiteY2" fmla="*/ 0 h 1280236"/>
              <a:gd name="connsiteX3" fmla="*/ 2926083 w 2926083"/>
              <a:gd name="connsiteY3" fmla="*/ 213377 h 1280236"/>
              <a:gd name="connsiteX4" fmla="*/ 2926083 w 2926083"/>
              <a:gd name="connsiteY4" fmla="*/ 1066859 h 1280236"/>
              <a:gd name="connsiteX5" fmla="*/ 2712706 w 2926083"/>
              <a:gd name="connsiteY5" fmla="*/ 1280236 h 1280236"/>
              <a:gd name="connsiteX6" fmla="*/ 213377 w 2926083"/>
              <a:gd name="connsiteY6" fmla="*/ 1280236 h 1280236"/>
              <a:gd name="connsiteX7" fmla="*/ 0 w 2926083"/>
              <a:gd name="connsiteY7" fmla="*/ 1066859 h 1280236"/>
              <a:gd name="connsiteX8" fmla="*/ 0 w 2926083"/>
              <a:gd name="connsiteY8" fmla="*/ 213377 h 1280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26083" h="1280236">
                <a:moveTo>
                  <a:pt x="0" y="213377"/>
                </a:moveTo>
                <a:cubicBezTo>
                  <a:pt x="0" y="95532"/>
                  <a:pt x="95532" y="0"/>
                  <a:pt x="213377" y="0"/>
                </a:cubicBezTo>
                <a:lnTo>
                  <a:pt x="2712706" y="0"/>
                </a:lnTo>
                <a:cubicBezTo>
                  <a:pt x="2830551" y="0"/>
                  <a:pt x="2926083" y="95532"/>
                  <a:pt x="2926083" y="213377"/>
                </a:cubicBezTo>
                <a:lnTo>
                  <a:pt x="2926083" y="1066859"/>
                </a:lnTo>
                <a:cubicBezTo>
                  <a:pt x="2926083" y="1184704"/>
                  <a:pt x="2830551" y="1280236"/>
                  <a:pt x="2712706" y="1280236"/>
                </a:cubicBezTo>
                <a:lnTo>
                  <a:pt x="213377" y="1280236"/>
                </a:lnTo>
                <a:cubicBezTo>
                  <a:pt x="95532" y="1280236"/>
                  <a:pt x="0" y="1184704"/>
                  <a:pt x="0" y="1066859"/>
                </a:cubicBezTo>
                <a:lnTo>
                  <a:pt x="0" y="213377"/>
                </a:lnTo>
                <a:close/>
              </a:path>
            </a:pathLst>
          </a:custGeom>
        </p:spPr>
        <p:style>
          <a:lnRef idx="2">
            <a:schemeClr val="lt1">
              <a:hueOff val="0"/>
              <a:satOff val="0"/>
              <a:lumOff val="0"/>
              <a:alphaOff val="0"/>
            </a:schemeClr>
          </a:lnRef>
          <a:fillRef idx="1">
            <a:schemeClr val="accent4">
              <a:hueOff val="10395693"/>
              <a:satOff val="-47968"/>
              <a:lumOff val="1765"/>
              <a:alphaOff val="0"/>
            </a:schemeClr>
          </a:fillRef>
          <a:effectRef idx="0">
            <a:schemeClr val="accent4">
              <a:hueOff val="10395693"/>
              <a:satOff val="-47968"/>
              <a:lumOff val="1765"/>
              <a:alphaOff val="0"/>
            </a:schemeClr>
          </a:effectRef>
          <a:fontRef idx="minor">
            <a:schemeClr val="lt1"/>
          </a:fontRef>
        </p:style>
        <p:txBody>
          <a:bodyPr spcFirstLastPara="0" vert="horz" wrap="square" lIns="131076" tIns="131076" rIns="131076" bIns="131076" numCol="1" spcCol="1270" anchor="ctr" anchorCtr="0">
            <a:noAutofit/>
          </a:bodyPr>
          <a:lstStyle/>
          <a:p>
            <a:pPr algn="ctr" defTabSz="800100">
              <a:lnSpc>
                <a:spcPct val="90000"/>
              </a:lnSpc>
              <a:spcBef>
                <a:spcPct val="0"/>
              </a:spcBef>
              <a:spcAft>
                <a:spcPct val="35000"/>
              </a:spcAft>
            </a:pPr>
            <a:r>
              <a:rPr lang="en-US" sz="2000" b="1" dirty="0">
                <a:latin typeface="Andalus" pitchFamily="18" charset="-78"/>
                <a:cs typeface="Andalus" pitchFamily="18" charset="-78"/>
              </a:rPr>
              <a:t>248 Indicators at National level Indicators at Regional and Continental level being developed</a:t>
            </a:r>
          </a:p>
        </p:txBody>
      </p:sp>
      <p:sp>
        <p:nvSpPr>
          <p:cNvPr id="9" name="Rectangle 8"/>
          <p:cNvSpPr/>
          <p:nvPr/>
        </p:nvSpPr>
        <p:spPr>
          <a:xfrm>
            <a:off x="2729349" y="532430"/>
            <a:ext cx="7938655" cy="274320"/>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524000" y="532430"/>
            <a:ext cx="1165860" cy="2743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033179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style.rotation</p:attrName>
                                        </p:attrNameLst>
                                      </p:cBhvr>
                                      <p:tavLst>
                                        <p:tav tm="0">
                                          <p:val>
                                            <p:fltVal val="90"/>
                                          </p:val>
                                        </p:tav>
                                        <p:tav tm="100000">
                                          <p:val>
                                            <p:fltVal val="0"/>
                                          </p:val>
                                        </p:tav>
                                      </p:tavLst>
                                    </p:anim>
                                    <p:animEffect transition="in" filter="fade">
                                      <p:cBhvr>
                                        <p:cTn id="10" dur="1000"/>
                                        <p:tgtEl>
                                          <p:spTgt spid="14"/>
                                        </p:tgtEl>
                                      </p:cBhvr>
                                    </p:animEffec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15"/>
                                        </p:tgtEl>
                                        <p:attrNameLst>
                                          <p:attrName>style.visibility</p:attrName>
                                        </p:attrNameLst>
                                      </p:cBhvr>
                                      <p:to>
                                        <p:strVal val="visible"/>
                                      </p:to>
                                    </p:set>
                                    <p:anim calcmode="lin" valueType="num">
                                      <p:cBhvr>
                                        <p:cTn id="14" dur="1000" fill="hold"/>
                                        <p:tgtEl>
                                          <p:spTgt spid="15"/>
                                        </p:tgtEl>
                                        <p:attrNameLst>
                                          <p:attrName>ppt_w</p:attrName>
                                        </p:attrNameLst>
                                      </p:cBhvr>
                                      <p:tavLst>
                                        <p:tav tm="0">
                                          <p:val>
                                            <p:fltVal val="0"/>
                                          </p:val>
                                        </p:tav>
                                        <p:tav tm="100000">
                                          <p:val>
                                            <p:strVal val="#ppt_w"/>
                                          </p:val>
                                        </p:tav>
                                      </p:tavLst>
                                    </p:anim>
                                    <p:anim calcmode="lin" valueType="num">
                                      <p:cBhvr>
                                        <p:cTn id="15" dur="1000" fill="hold"/>
                                        <p:tgtEl>
                                          <p:spTgt spid="15"/>
                                        </p:tgtEl>
                                        <p:attrNameLst>
                                          <p:attrName>ppt_h</p:attrName>
                                        </p:attrNameLst>
                                      </p:cBhvr>
                                      <p:tavLst>
                                        <p:tav tm="0">
                                          <p:val>
                                            <p:fltVal val="0"/>
                                          </p:val>
                                        </p:tav>
                                        <p:tav tm="100000">
                                          <p:val>
                                            <p:strVal val="#ppt_h"/>
                                          </p:val>
                                        </p:tav>
                                      </p:tavLst>
                                    </p:anim>
                                    <p:anim calcmode="lin" valueType="num">
                                      <p:cBhvr>
                                        <p:cTn id="16" dur="1000" fill="hold"/>
                                        <p:tgtEl>
                                          <p:spTgt spid="15"/>
                                        </p:tgtEl>
                                        <p:attrNameLst>
                                          <p:attrName>style.rotation</p:attrName>
                                        </p:attrNameLst>
                                      </p:cBhvr>
                                      <p:tavLst>
                                        <p:tav tm="0">
                                          <p:val>
                                            <p:fltVal val="90"/>
                                          </p:val>
                                        </p:tav>
                                        <p:tav tm="100000">
                                          <p:val>
                                            <p:fltVal val="0"/>
                                          </p:val>
                                        </p:tav>
                                      </p:tavLst>
                                    </p:anim>
                                    <p:animEffect transition="in" filter="fade">
                                      <p:cBhvr>
                                        <p:cTn id="17" dur="1000"/>
                                        <p:tgtEl>
                                          <p:spTgt spid="15"/>
                                        </p:tgtEl>
                                      </p:cBhvr>
                                    </p:animEffect>
                                  </p:childTnLst>
                                </p:cTn>
                              </p:par>
                            </p:childTnLst>
                          </p:cTn>
                        </p:par>
                        <p:par>
                          <p:cTn id="18" fill="hold">
                            <p:stCondLst>
                              <p:cond delay="2000"/>
                            </p:stCondLst>
                            <p:childTnLst>
                              <p:par>
                                <p:cTn id="19" presetID="31" presetClass="entr" presetSubtype="0" fill="hold" grpId="0" nodeType="after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p:cTn id="21" dur="1000" fill="hold"/>
                                        <p:tgtEl>
                                          <p:spTgt spid="16"/>
                                        </p:tgtEl>
                                        <p:attrNameLst>
                                          <p:attrName>ppt_w</p:attrName>
                                        </p:attrNameLst>
                                      </p:cBhvr>
                                      <p:tavLst>
                                        <p:tav tm="0">
                                          <p:val>
                                            <p:fltVal val="0"/>
                                          </p:val>
                                        </p:tav>
                                        <p:tav tm="100000">
                                          <p:val>
                                            <p:strVal val="#ppt_w"/>
                                          </p:val>
                                        </p:tav>
                                      </p:tavLst>
                                    </p:anim>
                                    <p:anim calcmode="lin" valueType="num">
                                      <p:cBhvr>
                                        <p:cTn id="22" dur="1000" fill="hold"/>
                                        <p:tgtEl>
                                          <p:spTgt spid="16"/>
                                        </p:tgtEl>
                                        <p:attrNameLst>
                                          <p:attrName>ppt_h</p:attrName>
                                        </p:attrNameLst>
                                      </p:cBhvr>
                                      <p:tavLst>
                                        <p:tav tm="0">
                                          <p:val>
                                            <p:fltVal val="0"/>
                                          </p:val>
                                        </p:tav>
                                        <p:tav tm="100000">
                                          <p:val>
                                            <p:strVal val="#ppt_h"/>
                                          </p:val>
                                        </p:tav>
                                      </p:tavLst>
                                    </p:anim>
                                    <p:anim calcmode="lin" valueType="num">
                                      <p:cBhvr>
                                        <p:cTn id="23" dur="1000" fill="hold"/>
                                        <p:tgtEl>
                                          <p:spTgt spid="16"/>
                                        </p:tgtEl>
                                        <p:attrNameLst>
                                          <p:attrName>style.rotation</p:attrName>
                                        </p:attrNameLst>
                                      </p:cBhvr>
                                      <p:tavLst>
                                        <p:tav tm="0">
                                          <p:val>
                                            <p:fltVal val="90"/>
                                          </p:val>
                                        </p:tav>
                                        <p:tav tm="100000">
                                          <p:val>
                                            <p:fltVal val="0"/>
                                          </p:val>
                                        </p:tav>
                                      </p:tavLst>
                                    </p:anim>
                                    <p:animEffect transition="in" filter="fade">
                                      <p:cBhvr>
                                        <p:cTn id="24" dur="1000"/>
                                        <p:tgtEl>
                                          <p:spTgt spid="16"/>
                                        </p:tgtEl>
                                      </p:cBhvr>
                                    </p:animEffect>
                                  </p:childTnLst>
                                </p:cTn>
                              </p:par>
                            </p:childTnLst>
                          </p:cTn>
                        </p:par>
                        <p:par>
                          <p:cTn id="25" fill="hold">
                            <p:stCondLst>
                              <p:cond delay="3000"/>
                            </p:stCondLst>
                            <p:childTnLst>
                              <p:par>
                                <p:cTn id="26" presetID="31" presetClass="entr" presetSubtype="0" fill="hold" grpId="0" nodeType="afterEffect">
                                  <p:stCondLst>
                                    <p:cond delay="0"/>
                                  </p:stCondLst>
                                  <p:childTnLst>
                                    <p:set>
                                      <p:cBhvr>
                                        <p:cTn id="27" dur="1" fill="hold">
                                          <p:stCondLst>
                                            <p:cond delay="0"/>
                                          </p:stCondLst>
                                        </p:cTn>
                                        <p:tgtEl>
                                          <p:spTgt spid="17"/>
                                        </p:tgtEl>
                                        <p:attrNameLst>
                                          <p:attrName>style.visibility</p:attrName>
                                        </p:attrNameLst>
                                      </p:cBhvr>
                                      <p:to>
                                        <p:strVal val="visible"/>
                                      </p:to>
                                    </p:set>
                                    <p:anim calcmode="lin" valueType="num">
                                      <p:cBhvr>
                                        <p:cTn id="28" dur="1000" fill="hold"/>
                                        <p:tgtEl>
                                          <p:spTgt spid="17"/>
                                        </p:tgtEl>
                                        <p:attrNameLst>
                                          <p:attrName>ppt_w</p:attrName>
                                        </p:attrNameLst>
                                      </p:cBhvr>
                                      <p:tavLst>
                                        <p:tav tm="0">
                                          <p:val>
                                            <p:fltVal val="0"/>
                                          </p:val>
                                        </p:tav>
                                        <p:tav tm="100000">
                                          <p:val>
                                            <p:strVal val="#ppt_w"/>
                                          </p:val>
                                        </p:tav>
                                      </p:tavLst>
                                    </p:anim>
                                    <p:anim calcmode="lin" valueType="num">
                                      <p:cBhvr>
                                        <p:cTn id="29" dur="1000" fill="hold"/>
                                        <p:tgtEl>
                                          <p:spTgt spid="17"/>
                                        </p:tgtEl>
                                        <p:attrNameLst>
                                          <p:attrName>ppt_h</p:attrName>
                                        </p:attrNameLst>
                                      </p:cBhvr>
                                      <p:tavLst>
                                        <p:tav tm="0">
                                          <p:val>
                                            <p:fltVal val="0"/>
                                          </p:val>
                                        </p:tav>
                                        <p:tav tm="100000">
                                          <p:val>
                                            <p:strVal val="#ppt_h"/>
                                          </p:val>
                                        </p:tav>
                                      </p:tavLst>
                                    </p:anim>
                                    <p:anim calcmode="lin" valueType="num">
                                      <p:cBhvr>
                                        <p:cTn id="30" dur="1000" fill="hold"/>
                                        <p:tgtEl>
                                          <p:spTgt spid="17"/>
                                        </p:tgtEl>
                                        <p:attrNameLst>
                                          <p:attrName>style.rotation</p:attrName>
                                        </p:attrNameLst>
                                      </p:cBhvr>
                                      <p:tavLst>
                                        <p:tav tm="0">
                                          <p:val>
                                            <p:fltVal val="90"/>
                                          </p:val>
                                        </p:tav>
                                        <p:tav tm="100000">
                                          <p:val>
                                            <p:fltVal val="0"/>
                                          </p:val>
                                        </p:tav>
                                      </p:tavLst>
                                    </p:anim>
                                    <p:animEffect transition="in" filter="fade">
                                      <p:cBhvr>
                                        <p:cTn id="31" dur="1000"/>
                                        <p:tgtEl>
                                          <p:spTgt spid="17"/>
                                        </p:tgtEl>
                                      </p:cBhvr>
                                    </p:animEffect>
                                  </p:childTnLst>
                                </p:cTn>
                              </p:par>
                            </p:childTnLst>
                          </p:cTn>
                        </p:par>
                        <p:par>
                          <p:cTn id="32" fill="hold">
                            <p:stCondLst>
                              <p:cond delay="4000"/>
                            </p:stCondLst>
                            <p:childTnLst>
                              <p:par>
                                <p:cTn id="33" presetID="31" presetClass="entr" presetSubtype="0" fill="hold" grpId="0" nodeType="afterEffect">
                                  <p:stCondLst>
                                    <p:cond delay="0"/>
                                  </p:stCondLst>
                                  <p:childTnLst>
                                    <p:set>
                                      <p:cBhvr>
                                        <p:cTn id="34" dur="1" fill="hold">
                                          <p:stCondLst>
                                            <p:cond delay="0"/>
                                          </p:stCondLst>
                                        </p:cTn>
                                        <p:tgtEl>
                                          <p:spTgt spid="18"/>
                                        </p:tgtEl>
                                        <p:attrNameLst>
                                          <p:attrName>style.visibility</p:attrName>
                                        </p:attrNameLst>
                                      </p:cBhvr>
                                      <p:to>
                                        <p:strVal val="visible"/>
                                      </p:to>
                                    </p:set>
                                    <p:anim calcmode="lin" valueType="num">
                                      <p:cBhvr>
                                        <p:cTn id="35" dur="1000" fill="hold"/>
                                        <p:tgtEl>
                                          <p:spTgt spid="18"/>
                                        </p:tgtEl>
                                        <p:attrNameLst>
                                          <p:attrName>ppt_w</p:attrName>
                                        </p:attrNameLst>
                                      </p:cBhvr>
                                      <p:tavLst>
                                        <p:tav tm="0">
                                          <p:val>
                                            <p:fltVal val="0"/>
                                          </p:val>
                                        </p:tav>
                                        <p:tav tm="100000">
                                          <p:val>
                                            <p:strVal val="#ppt_w"/>
                                          </p:val>
                                        </p:tav>
                                      </p:tavLst>
                                    </p:anim>
                                    <p:anim calcmode="lin" valueType="num">
                                      <p:cBhvr>
                                        <p:cTn id="36" dur="1000" fill="hold"/>
                                        <p:tgtEl>
                                          <p:spTgt spid="18"/>
                                        </p:tgtEl>
                                        <p:attrNameLst>
                                          <p:attrName>ppt_h</p:attrName>
                                        </p:attrNameLst>
                                      </p:cBhvr>
                                      <p:tavLst>
                                        <p:tav tm="0">
                                          <p:val>
                                            <p:fltVal val="0"/>
                                          </p:val>
                                        </p:tav>
                                        <p:tav tm="100000">
                                          <p:val>
                                            <p:strVal val="#ppt_h"/>
                                          </p:val>
                                        </p:tav>
                                      </p:tavLst>
                                    </p:anim>
                                    <p:anim calcmode="lin" valueType="num">
                                      <p:cBhvr>
                                        <p:cTn id="37" dur="1000" fill="hold"/>
                                        <p:tgtEl>
                                          <p:spTgt spid="18"/>
                                        </p:tgtEl>
                                        <p:attrNameLst>
                                          <p:attrName>style.rotation</p:attrName>
                                        </p:attrNameLst>
                                      </p:cBhvr>
                                      <p:tavLst>
                                        <p:tav tm="0">
                                          <p:val>
                                            <p:fltVal val="90"/>
                                          </p:val>
                                        </p:tav>
                                        <p:tav tm="100000">
                                          <p:val>
                                            <p:fltVal val="0"/>
                                          </p:val>
                                        </p:tav>
                                      </p:tavLst>
                                    </p:anim>
                                    <p:animEffect transition="in" filter="fade">
                                      <p:cBhvr>
                                        <p:cTn id="38" dur="1000"/>
                                        <p:tgtEl>
                                          <p:spTgt spid="18"/>
                                        </p:tgtEl>
                                      </p:cBhvr>
                                    </p:animEffect>
                                  </p:childTnLst>
                                </p:cTn>
                              </p:par>
                            </p:childTnLst>
                          </p:cTn>
                        </p:par>
                        <p:par>
                          <p:cTn id="39" fill="hold">
                            <p:stCondLst>
                              <p:cond delay="5000"/>
                            </p:stCondLst>
                            <p:childTnLst>
                              <p:par>
                                <p:cTn id="40" presetID="21" presetClass="entr" presetSubtype="1" fill="hold" nodeType="after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wheel(1)">
                                      <p:cBhvr>
                                        <p:cTn id="42"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P spid="1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643635" y="2951951"/>
            <a:ext cx="4904741" cy="954107"/>
          </a:xfrm>
          <a:prstGeom prst="rect">
            <a:avLst/>
          </a:prstGeom>
          <a:noFill/>
          <a:ln>
            <a:noFill/>
          </a:ln>
          <a:effectLst/>
        </p:spPr>
        <p:txBody>
          <a:bodyPr wrap="none" rtlCol="0">
            <a:spAutoFit/>
          </a:bodyPr>
          <a:lstStyle/>
          <a:p>
            <a:pPr algn="ctr"/>
            <a:r>
              <a:rPr lang="en-US" sz="5600" b="1" dirty="0">
                <a:ln w="19050">
                  <a:solidFill>
                    <a:srgbClr val="FFFFFF"/>
                  </a:solidFill>
                  <a:prstDash val="solid"/>
                </a:ln>
                <a:gradFill flip="none" rotWithShape="1">
                  <a:gsLst>
                    <a:gs pos="25000">
                      <a:srgbClr val="DB4C13"/>
                    </a:gs>
                    <a:gs pos="100000">
                      <a:srgbClr val="F5AE87"/>
                    </a:gs>
                  </a:gsLst>
                  <a:lin ang="5400000" scaled="1"/>
                  <a:tileRect/>
                </a:gradFill>
                <a:effectLst>
                  <a:outerShdw blurRad="127000" dist="63500" dir="5400000" sy="-20000" rotWithShape="0">
                    <a:srgbClr val="9BBB59">
                      <a:lumMod val="75000"/>
                      <a:alpha val="15000"/>
                    </a:srgbClr>
                  </a:outerShdw>
                </a:effectLst>
                <a:latin typeface="Franklin Gothic Heavy" pitchFamily="34" charset="0"/>
              </a:rPr>
              <a:t>Consultations</a:t>
            </a:r>
          </a:p>
        </p:txBody>
      </p:sp>
      <p:sp>
        <p:nvSpPr>
          <p:cNvPr id="9" name="TextBox 8"/>
          <p:cNvSpPr txBox="1"/>
          <p:nvPr/>
        </p:nvSpPr>
        <p:spPr>
          <a:xfrm>
            <a:off x="1440469" y="2895600"/>
            <a:ext cx="9311075" cy="424732"/>
          </a:xfrm>
          <a:prstGeom prst="rect">
            <a:avLst/>
          </a:prstGeom>
          <a:noFill/>
          <a:ln>
            <a:noFill/>
          </a:ln>
          <a:effectLst/>
        </p:spPr>
        <p:txBody>
          <a:bodyPr wrap="none" rtlCol="0">
            <a:spAutoFit/>
          </a:bodyPr>
          <a:lstStyle/>
          <a:p>
            <a:pPr algn="ctr" defTabSz="977900">
              <a:lnSpc>
                <a:spcPct val="90000"/>
              </a:lnSpc>
              <a:spcBef>
                <a:spcPct val="0"/>
              </a:spcBef>
              <a:spcAft>
                <a:spcPct val="35000"/>
              </a:spcAft>
            </a:pPr>
            <a:r>
              <a:rPr lang="en-US"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ndalus" panose="02020603050405020304" pitchFamily="18" charset="-78"/>
                <a:cs typeface="Andalus" panose="02020603050405020304" pitchFamily="18" charset="-78"/>
              </a:rPr>
              <a:t>What the African citizenry wanted to see pursued under Agenda 2063</a:t>
            </a:r>
            <a:endParaRPr lang="en-US"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graphicFrame>
        <p:nvGraphicFramePr>
          <p:cNvPr id="4" name="Diagram 3"/>
          <p:cNvGraphicFramePr/>
          <p:nvPr>
            <p:extLst/>
          </p:nvPr>
        </p:nvGraphicFramePr>
        <p:xfrm>
          <a:off x="1513669" y="1216017"/>
          <a:ext cx="9164675" cy="53800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p:cNvSpPr/>
          <p:nvPr/>
        </p:nvSpPr>
        <p:spPr>
          <a:xfrm>
            <a:off x="2729370" y="619591"/>
            <a:ext cx="7938655" cy="274320"/>
          </a:xfrm>
          <a:prstGeom prst="rect">
            <a:avLst/>
          </a:prstGeom>
          <a:solidFill>
            <a:srgbClr val="4472C4">
              <a:lumMod val="40000"/>
              <a:lumOff val="60000"/>
            </a:srgbClr>
          </a:solidFill>
          <a:ln w="12700" cap="flat" cmpd="sng" algn="ctr">
            <a:noFill/>
            <a:prstDash val="solid"/>
            <a:miter lim="800000"/>
          </a:ln>
          <a:effectLst/>
        </p:spPr>
        <p:txBody>
          <a:bodyPr rtlCol="0" anchor="ctr"/>
          <a:lstStyle/>
          <a:p>
            <a:pPr algn="ctr">
              <a:defRPr/>
            </a:pPr>
            <a:endParaRPr lang="en-US" kern="0">
              <a:solidFill>
                <a:prstClr val="white"/>
              </a:solidFill>
              <a:latin typeface="Calibri"/>
            </a:endParaRPr>
          </a:p>
        </p:txBody>
      </p:sp>
      <p:sp>
        <p:nvSpPr>
          <p:cNvPr id="6" name="Rectangle 5"/>
          <p:cNvSpPr/>
          <p:nvPr/>
        </p:nvSpPr>
        <p:spPr>
          <a:xfrm>
            <a:off x="1524000" y="619591"/>
            <a:ext cx="1165860" cy="274320"/>
          </a:xfrm>
          <a:prstGeom prst="rect">
            <a:avLst/>
          </a:prstGeom>
          <a:solidFill>
            <a:srgbClr val="ED7D31"/>
          </a:solidFill>
          <a:ln w="12700" cap="flat" cmpd="sng" algn="ctr">
            <a:noFill/>
            <a:prstDash val="solid"/>
            <a:miter lim="800000"/>
          </a:ln>
          <a:effectLst/>
        </p:spPr>
        <p:txBody>
          <a:bodyPr rtlCol="0" anchor="ctr"/>
          <a:lstStyle/>
          <a:p>
            <a:pPr algn="ctr">
              <a:defRPr/>
            </a:pPr>
            <a:endParaRPr lang="en-US" kern="0">
              <a:solidFill>
                <a:prstClr val="white"/>
              </a:solidFill>
              <a:latin typeface="Calibri"/>
            </a:endParaRPr>
          </a:p>
        </p:txBody>
      </p:sp>
      <p:sp>
        <p:nvSpPr>
          <p:cNvPr id="7" name="Title 1"/>
          <p:cNvSpPr txBox="1">
            <a:spLocks/>
          </p:cNvSpPr>
          <p:nvPr/>
        </p:nvSpPr>
        <p:spPr>
          <a:xfrm>
            <a:off x="1524000" y="45"/>
            <a:ext cx="9144000" cy="5577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100" b="1" dirty="0">
                <a:ln w="10541" cmpd="sng">
                  <a:solidFill>
                    <a:srgbClr val="5B9BD5">
                      <a:shade val="88000"/>
                      <a:satMod val="110000"/>
                    </a:srgbClr>
                  </a:solidFill>
                  <a:prstDash val="solid"/>
                </a:ln>
                <a:gradFill>
                  <a:gsLst>
                    <a:gs pos="0">
                      <a:srgbClr val="5B9BD5">
                        <a:tint val="40000"/>
                        <a:satMod val="250000"/>
                      </a:srgbClr>
                    </a:gs>
                    <a:gs pos="9000">
                      <a:srgbClr val="5B9BD5">
                        <a:tint val="52000"/>
                        <a:satMod val="300000"/>
                      </a:srgbClr>
                    </a:gs>
                    <a:gs pos="50000">
                      <a:srgbClr val="5B9BD5">
                        <a:shade val="20000"/>
                        <a:satMod val="300000"/>
                      </a:srgbClr>
                    </a:gs>
                    <a:gs pos="79000">
                      <a:srgbClr val="5B9BD5">
                        <a:tint val="52000"/>
                        <a:satMod val="300000"/>
                      </a:srgbClr>
                    </a:gs>
                    <a:gs pos="100000">
                      <a:srgbClr val="5B9BD5">
                        <a:tint val="40000"/>
                        <a:satMod val="250000"/>
                      </a:srgbClr>
                    </a:gs>
                  </a:gsLst>
                  <a:lin ang="5400000"/>
                </a:gradFill>
                <a:latin typeface="Andalus" pitchFamily="18" charset="-78"/>
                <a:cs typeface="Andalus" pitchFamily="18" charset="-78"/>
              </a:rPr>
              <a:t>7. The Aspirations </a:t>
            </a:r>
          </a:p>
        </p:txBody>
      </p:sp>
    </p:spTree>
    <p:extLst>
      <p:ext uri="{BB962C8B-B14F-4D97-AF65-F5344CB8AC3E}">
        <p14:creationId xmlns:p14="http://schemas.microsoft.com/office/powerpoint/2010/main" val="108320805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2000" fill="hold"/>
                                        <p:tgtEl>
                                          <p:spTgt spid="8"/>
                                        </p:tgtEl>
                                        <p:attrNameLst>
                                          <p:attrName>ppt_w</p:attrName>
                                        </p:attrNameLst>
                                      </p:cBhvr>
                                      <p:tavLst>
                                        <p:tav tm="0">
                                          <p:val>
                                            <p:fltVal val="0"/>
                                          </p:val>
                                        </p:tav>
                                        <p:tav tm="100000">
                                          <p:val>
                                            <p:strVal val="#ppt_w"/>
                                          </p:val>
                                        </p:tav>
                                      </p:tavLst>
                                    </p:anim>
                                    <p:anim calcmode="lin" valueType="num">
                                      <p:cBhvr>
                                        <p:cTn id="8" dur="2000" fill="hold"/>
                                        <p:tgtEl>
                                          <p:spTgt spid="8"/>
                                        </p:tgtEl>
                                        <p:attrNameLst>
                                          <p:attrName>ppt_h</p:attrName>
                                        </p:attrNameLst>
                                      </p:cBhvr>
                                      <p:tavLst>
                                        <p:tav tm="0">
                                          <p:val>
                                            <p:fltVal val="0"/>
                                          </p:val>
                                        </p:tav>
                                        <p:tav tm="100000">
                                          <p:val>
                                            <p:strVal val="#ppt_h"/>
                                          </p:val>
                                        </p:tav>
                                      </p:tavLst>
                                    </p:anim>
                                    <p:animEffect transition="in" filter="fade">
                                      <p:cBhvr>
                                        <p:cTn id="9" dur="2000"/>
                                        <p:tgtEl>
                                          <p:spTgt spid="8"/>
                                        </p:tgtEl>
                                      </p:cBhvr>
                                    </p:animEffect>
                                  </p:childTnLst>
                                </p:cTn>
                              </p:par>
                              <p:par>
                                <p:cTn id="10" presetID="2" presetClass="entr" presetSubtype="1" fill="hold" grpId="1" nodeType="with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2000" fill="hold"/>
                                        <p:tgtEl>
                                          <p:spTgt spid="8"/>
                                        </p:tgtEl>
                                        <p:attrNameLst>
                                          <p:attrName>ppt_x</p:attrName>
                                        </p:attrNameLst>
                                      </p:cBhvr>
                                      <p:tavLst>
                                        <p:tav tm="0">
                                          <p:val>
                                            <p:strVal val="#ppt_x"/>
                                          </p:val>
                                        </p:tav>
                                        <p:tav tm="100000">
                                          <p:val>
                                            <p:strVal val="#ppt_x"/>
                                          </p:val>
                                        </p:tav>
                                      </p:tavLst>
                                    </p:anim>
                                    <p:anim calcmode="lin" valueType="num">
                                      <p:cBhvr additive="base">
                                        <p:cTn id="13" dur="2000" fill="hold"/>
                                        <p:tgtEl>
                                          <p:spTgt spid="8"/>
                                        </p:tgtEl>
                                        <p:attrNameLst>
                                          <p:attrName>ppt_y</p:attrName>
                                        </p:attrNameLst>
                                      </p:cBhvr>
                                      <p:tavLst>
                                        <p:tav tm="0">
                                          <p:val>
                                            <p:strVal val="0-#ppt_h/2"/>
                                          </p:val>
                                        </p:tav>
                                        <p:tav tm="100000">
                                          <p:val>
                                            <p:strVal val="#ppt_y"/>
                                          </p:val>
                                        </p:tav>
                                      </p:tavLst>
                                    </p:anim>
                                  </p:childTnLst>
                                </p:cTn>
                              </p:par>
                            </p:childTnLst>
                          </p:cTn>
                        </p:par>
                        <p:par>
                          <p:cTn id="14" fill="hold">
                            <p:stCondLst>
                              <p:cond delay="2000"/>
                            </p:stCondLst>
                            <p:childTnLst>
                              <p:par>
                                <p:cTn id="15" presetID="17" presetClass="exit" presetSubtype="10" fill="hold" grpId="2" nodeType="afterEffect">
                                  <p:stCondLst>
                                    <p:cond delay="500"/>
                                  </p:stCondLst>
                                  <p:childTnLst>
                                    <p:anim calcmode="lin" valueType="num">
                                      <p:cBhvr>
                                        <p:cTn id="16" dur="1000"/>
                                        <p:tgtEl>
                                          <p:spTgt spid="8"/>
                                        </p:tgtEl>
                                        <p:attrNameLst>
                                          <p:attrName>ppt_w</p:attrName>
                                        </p:attrNameLst>
                                      </p:cBhvr>
                                      <p:tavLst>
                                        <p:tav tm="0">
                                          <p:val>
                                            <p:strVal val="ppt_w"/>
                                          </p:val>
                                        </p:tav>
                                        <p:tav tm="100000">
                                          <p:val>
                                            <p:fltVal val="0"/>
                                          </p:val>
                                        </p:tav>
                                      </p:tavLst>
                                    </p:anim>
                                    <p:anim calcmode="lin" valueType="num">
                                      <p:cBhvr>
                                        <p:cTn id="17" dur="1000"/>
                                        <p:tgtEl>
                                          <p:spTgt spid="8"/>
                                        </p:tgtEl>
                                        <p:attrNameLst>
                                          <p:attrName>ppt_h</p:attrName>
                                        </p:attrNameLst>
                                      </p:cBhvr>
                                      <p:tavLst>
                                        <p:tav tm="0">
                                          <p:val>
                                            <p:strVal val="ppt_h"/>
                                          </p:val>
                                        </p:tav>
                                        <p:tav tm="100000">
                                          <p:val>
                                            <p:strVal val="ppt_h"/>
                                          </p:val>
                                        </p:tav>
                                      </p:tavLst>
                                    </p:anim>
                                    <p:set>
                                      <p:cBhvr>
                                        <p:cTn id="18" dur="1" fill="hold">
                                          <p:stCondLst>
                                            <p:cond delay="999"/>
                                          </p:stCondLst>
                                        </p:cTn>
                                        <p:tgtEl>
                                          <p:spTgt spid="8"/>
                                        </p:tgtEl>
                                        <p:attrNameLst>
                                          <p:attrName>style.visibility</p:attrName>
                                        </p:attrNameLst>
                                      </p:cBhvr>
                                      <p:to>
                                        <p:strVal val="hidden"/>
                                      </p:to>
                                    </p:set>
                                  </p:childTnLst>
                                </p:cTn>
                              </p:par>
                              <p:par>
                                <p:cTn id="19" presetID="17" presetClass="entr" presetSubtype="10" fill="hold" grpId="0" nodeType="withEffect">
                                  <p:stCondLst>
                                    <p:cond delay="1000"/>
                                  </p:stCondLst>
                                  <p:childTnLst>
                                    <p:set>
                                      <p:cBhvr>
                                        <p:cTn id="20" dur="1" fill="hold">
                                          <p:stCondLst>
                                            <p:cond delay="0"/>
                                          </p:stCondLst>
                                        </p:cTn>
                                        <p:tgtEl>
                                          <p:spTgt spid="9"/>
                                        </p:tgtEl>
                                        <p:attrNameLst>
                                          <p:attrName>style.visibility</p:attrName>
                                        </p:attrNameLst>
                                      </p:cBhvr>
                                      <p:to>
                                        <p:strVal val="visible"/>
                                      </p:to>
                                    </p:set>
                                    <p:anim calcmode="lin" valueType="num">
                                      <p:cBhvr>
                                        <p:cTn id="21" dur="1000" fill="hold"/>
                                        <p:tgtEl>
                                          <p:spTgt spid="9"/>
                                        </p:tgtEl>
                                        <p:attrNameLst>
                                          <p:attrName>ppt_w</p:attrName>
                                        </p:attrNameLst>
                                      </p:cBhvr>
                                      <p:tavLst>
                                        <p:tav tm="0">
                                          <p:val>
                                            <p:fltVal val="0"/>
                                          </p:val>
                                        </p:tav>
                                        <p:tav tm="100000">
                                          <p:val>
                                            <p:strVal val="#ppt_w"/>
                                          </p:val>
                                        </p:tav>
                                      </p:tavLst>
                                    </p:anim>
                                    <p:anim calcmode="lin" valueType="num">
                                      <p:cBhvr>
                                        <p:cTn id="22" dur="1000" fill="hold"/>
                                        <p:tgtEl>
                                          <p:spTgt spid="9"/>
                                        </p:tgtEl>
                                        <p:attrNameLst>
                                          <p:attrName>ppt_h</p:attrName>
                                        </p:attrNameLst>
                                      </p:cBhvr>
                                      <p:tavLst>
                                        <p:tav tm="0">
                                          <p:val>
                                            <p:strVal val="#ppt_h"/>
                                          </p:val>
                                        </p:tav>
                                        <p:tav tm="100000">
                                          <p:val>
                                            <p:strVal val="#ppt_h"/>
                                          </p:val>
                                        </p:tav>
                                      </p:tavLst>
                                    </p:anim>
                                  </p:childTnLst>
                                </p:cTn>
                              </p:par>
                            </p:childTnLst>
                          </p:cTn>
                        </p:par>
                        <p:par>
                          <p:cTn id="23" fill="hold">
                            <p:stCondLst>
                              <p:cond delay="4000"/>
                            </p:stCondLst>
                            <p:childTnLst>
                              <p:par>
                                <p:cTn id="24" presetID="2" presetClass="exit" presetSubtype="4" fill="hold" grpId="1" nodeType="afterEffect">
                                  <p:stCondLst>
                                    <p:cond delay="1000"/>
                                  </p:stCondLst>
                                  <p:childTnLst>
                                    <p:anim calcmode="lin" valueType="num">
                                      <p:cBhvr additive="base">
                                        <p:cTn id="25" dur="2000"/>
                                        <p:tgtEl>
                                          <p:spTgt spid="9"/>
                                        </p:tgtEl>
                                        <p:attrNameLst>
                                          <p:attrName>ppt_x</p:attrName>
                                        </p:attrNameLst>
                                      </p:cBhvr>
                                      <p:tavLst>
                                        <p:tav tm="0">
                                          <p:val>
                                            <p:strVal val="ppt_x"/>
                                          </p:val>
                                        </p:tav>
                                        <p:tav tm="100000">
                                          <p:val>
                                            <p:strVal val="ppt_x"/>
                                          </p:val>
                                        </p:tav>
                                      </p:tavLst>
                                    </p:anim>
                                    <p:anim calcmode="lin" valueType="num">
                                      <p:cBhvr additive="base">
                                        <p:cTn id="26" dur="2000"/>
                                        <p:tgtEl>
                                          <p:spTgt spid="9"/>
                                        </p:tgtEl>
                                        <p:attrNameLst>
                                          <p:attrName>ppt_y</p:attrName>
                                        </p:attrNameLst>
                                      </p:cBhvr>
                                      <p:tavLst>
                                        <p:tav tm="0">
                                          <p:val>
                                            <p:strVal val="ppt_y"/>
                                          </p:val>
                                        </p:tav>
                                        <p:tav tm="100000">
                                          <p:val>
                                            <p:strVal val="1+ppt_h/2"/>
                                          </p:val>
                                        </p:tav>
                                      </p:tavLst>
                                    </p:anim>
                                    <p:set>
                                      <p:cBhvr>
                                        <p:cTn id="27" dur="1" fill="hold">
                                          <p:stCondLst>
                                            <p:cond delay="1999"/>
                                          </p:stCondLst>
                                        </p:cTn>
                                        <p:tgtEl>
                                          <p:spTgt spid="9"/>
                                        </p:tgtEl>
                                        <p:attrNameLst>
                                          <p:attrName>style.visibility</p:attrName>
                                        </p:attrNameLst>
                                      </p:cBhvr>
                                      <p:to>
                                        <p:strVal val="hidden"/>
                                      </p:to>
                                    </p:set>
                                  </p:childTnLst>
                                </p:cTn>
                              </p:par>
                              <p:par>
                                <p:cTn id="28" presetID="53" presetClass="exit" presetSubtype="0" fill="hold" grpId="2" nodeType="withEffect">
                                  <p:stCondLst>
                                    <p:cond delay="1000"/>
                                  </p:stCondLst>
                                  <p:childTnLst>
                                    <p:anim calcmode="lin" valueType="num">
                                      <p:cBhvr>
                                        <p:cTn id="29" dur="2000"/>
                                        <p:tgtEl>
                                          <p:spTgt spid="9"/>
                                        </p:tgtEl>
                                        <p:attrNameLst>
                                          <p:attrName>ppt_w</p:attrName>
                                        </p:attrNameLst>
                                      </p:cBhvr>
                                      <p:tavLst>
                                        <p:tav tm="0">
                                          <p:val>
                                            <p:strVal val="ppt_w"/>
                                          </p:val>
                                        </p:tav>
                                        <p:tav tm="100000">
                                          <p:val>
                                            <p:fltVal val="0"/>
                                          </p:val>
                                        </p:tav>
                                      </p:tavLst>
                                    </p:anim>
                                    <p:anim calcmode="lin" valueType="num">
                                      <p:cBhvr>
                                        <p:cTn id="30" dur="2000"/>
                                        <p:tgtEl>
                                          <p:spTgt spid="9"/>
                                        </p:tgtEl>
                                        <p:attrNameLst>
                                          <p:attrName>ppt_h</p:attrName>
                                        </p:attrNameLst>
                                      </p:cBhvr>
                                      <p:tavLst>
                                        <p:tav tm="0">
                                          <p:val>
                                            <p:strVal val="ppt_h"/>
                                          </p:val>
                                        </p:tav>
                                        <p:tav tm="100000">
                                          <p:val>
                                            <p:fltVal val="0"/>
                                          </p:val>
                                        </p:tav>
                                      </p:tavLst>
                                    </p:anim>
                                    <p:animEffect transition="out" filter="fade">
                                      <p:cBhvr>
                                        <p:cTn id="31" dur="2000"/>
                                        <p:tgtEl>
                                          <p:spTgt spid="9"/>
                                        </p:tgtEl>
                                      </p:cBhvr>
                                    </p:animEffect>
                                    <p:set>
                                      <p:cBhvr>
                                        <p:cTn id="32" dur="1" fill="hold">
                                          <p:stCondLst>
                                            <p:cond delay="1999"/>
                                          </p:stCondLst>
                                        </p:cTn>
                                        <p:tgtEl>
                                          <p:spTgt spid="9"/>
                                        </p:tgtEl>
                                        <p:attrNameLst>
                                          <p:attrName>style.visibility</p:attrName>
                                        </p:attrNameLst>
                                      </p:cBhvr>
                                      <p:to>
                                        <p:strVal val="hidden"/>
                                      </p:to>
                                    </p:set>
                                  </p:childTnLst>
                                </p:cTn>
                              </p:par>
                            </p:childTnLst>
                          </p:cTn>
                        </p:par>
                        <p:par>
                          <p:cTn id="33" fill="hold">
                            <p:stCondLst>
                              <p:cond delay="7000"/>
                            </p:stCondLst>
                            <p:childTnLst>
                              <p:par>
                                <p:cTn id="34" presetID="42" presetClass="entr" presetSubtype="0" fill="hold" grpId="0" nodeType="afterEffect">
                                  <p:stCondLst>
                                    <p:cond delay="0"/>
                                  </p:stCondLst>
                                  <p:childTnLst>
                                    <p:set>
                                      <p:cBhvr>
                                        <p:cTn id="35" dur="1" fill="hold">
                                          <p:stCondLst>
                                            <p:cond delay="0"/>
                                          </p:stCondLst>
                                        </p:cTn>
                                        <p:tgtEl>
                                          <p:spTgt spid="4">
                                            <p:graphicEl>
                                              <a:dgm id="{26F6D3C7-BD41-4AE5-AAA4-2C0363AA30E4}"/>
                                            </p:graphicEl>
                                          </p:spTgt>
                                        </p:tgtEl>
                                        <p:attrNameLst>
                                          <p:attrName>style.visibility</p:attrName>
                                        </p:attrNameLst>
                                      </p:cBhvr>
                                      <p:to>
                                        <p:strVal val="visible"/>
                                      </p:to>
                                    </p:set>
                                    <p:animEffect transition="in" filter="fade">
                                      <p:cBhvr>
                                        <p:cTn id="36" dur="500"/>
                                        <p:tgtEl>
                                          <p:spTgt spid="4">
                                            <p:graphicEl>
                                              <a:dgm id="{26F6D3C7-BD41-4AE5-AAA4-2C0363AA30E4}"/>
                                            </p:graphicEl>
                                          </p:spTgt>
                                        </p:tgtEl>
                                      </p:cBhvr>
                                    </p:animEffect>
                                    <p:anim calcmode="lin" valueType="num">
                                      <p:cBhvr>
                                        <p:cTn id="37" dur="500" fill="hold"/>
                                        <p:tgtEl>
                                          <p:spTgt spid="4">
                                            <p:graphicEl>
                                              <a:dgm id="{26F6D3C7-BD41-4AE5-AAA4-2C0363AA30E4}"/>
                                            </p:graphicEl>
                                          </p:spTgt>
                                        </p:tgtEl>
                                        <p:attrNameLst>
                                          <p:attrName>ppt_x</p:attrName>
                                        </p:attrNameLst>
                                      </p:cBhvr>
                                      <p:tavLst>
                                        <p:tav tm="0">
                                          <p:val>
                                            <p:strVal val="#ppt_x"/>
                                          </p:val>
                                        </p:tav>
                                        <p:tav tm="100000">
                                          <p:val>
                                            <p:strVal val="#ppt_x"/>
                                          </p:val>
                                        </p:tav>
                                      </p:tavLst>
                                    </p:anim>
                                    <p:anim calcmode="lin" valueType="num">
                                      <p:cBhvr>
                                        <p:cTn id="38" dur="500" fill="hold"/>
                                        <p:tgtEl>
                                          <p:spTgt spid="4">
                                            <p:graphicEl>
                                              <a:dgm id="{26F6D3C7-BD41-4AE5-AAA4-2C0363AA30E4}"/>
                                            </p:graphicEl>
                                          </p:spTgt>
                                        </p:tgtEl>
                                        <p:attrNameLst>
                                          <p:attrName>ppt_y</p:attrName>
                                        </p:attrNameLst>
                                      </p:cBhvr>
                                      <p:tavLst>
                                        <p:tav tm="0">
                                          <p:val>
                                            <p:strVal val="#ppt_y+.1"/>
                                          </p:val>
                                        </p:tav>
                                        <p:tav tm="100000">
                                          <p:val>
                                            <p:strVal val="#ppt_y"/>
                                          </p:val>
                                        </p:tav>
                                      </p:tavLst>
                                    </p:anim>
                                  </p:childTnLst>
                                </p:cTn>
                              </p:par>
                            </p:childTnLst>
                          </p:cTn>
                        </p:par>
                        <p:par>
                          <p:cTn id="39" fill="hold">
                            <p:stCondLst>
                              <p:cond delay="7500"/>
                            </p:stCondLst>
                            <p:childTnLst>
                              <p:par>
                                <p:cTn id="40" presetID="42" presetClass="entr" presetSubtype="0" fill="hold" grpId="0" nodeType="afterEffect">
                                  <p:stCondLst>
                                    <p:cond delay="0"/>
                                  </p:stCondLst>
                                  <p:childTnLst>
                                    <p:set>
                                      <p:cBhvr>
                                        <p:cTn id="41" dur="1" fill="hold">
                                          <p:stCondLst>
                                            <p:cond delay="0"/>
                                          </p:stCondLst>
                                        </p:cTn>
                                        <p:tgtEl>
                                          <p:spTgt spid="4">
                                            <p:graphicEl>
                                              <a:dgm id="{B4A8E1CE-2DB3-4875-B68C-392D9945BACE}"/>
                                            </p:graphicEl>
                                          </p:spTgt>
                                        </p:tgtEl>
                                        <p:attrNameLst>
                                          <p:attrName>style.visibility</p:attrName>
                                        </p:attrNameLst>
                                      </p:cBhvr>
                                      <p:to>
                                        <p:strVal val="visible"/>
                                      </p:to>
                                    </p:set>
                                    <p:animEffect transition="in" filter="fade">
                                      <p:cBhvr>
                                        <p:cTn id="42" dur="500"/>
                                        <p:tgtEl>
                                          <p:spTgt spid="4">
                                            <p:graphicEl>
                                              <a:dgm id="{B4A8E1CE-2DB3-4875-B68C-392D9945BACE}"/>
                                            </p:graphicEl>
                                          </p:spTgt>
                                        </p:tgtEl>
                                      </p:cBhvr>
                                    </p:animEffect>
                                    <p:anim calcmode="lin" valueType="num">
                                      <p:cBhvr>
                                        <p:cTn id="43" dur="500" fill="hold"/>
                                        <p:tgtEl>
                                          <p:spTgt spid="4">
                                            <p:graphicEl>
                                              <a:dgm id="{B4A8E1CE-2DB3-4875-B68C-392D9945BACE}"/>
                                            </p:graphicEl>
                                          </p:spTgt>
                                        </p:tgtEl>
                                        <p:attrNameLst>
                                          <p:attrName>ppt_x</p:attrName>
                                        </p:attrNameLst>
                                      </p:cBhvr>
                                      <p:tavLst>
                                        <p:tav tm="0">
                                          <p:val>
                                            <p:strVal val="#ppt_x"/>
                                          </p:val>
                                        </p:tav>
                                        <p:tav tm="100000">
                                          <p:val>
                                            <p:strVal val="#ppt_x"/>
                                          </p:val>
                                        </p:tav>
                                      </p:tavLst>
                                    </p:anim>
                                    <p:anim calcmode="lin" valueType="num">
                                      <p:cBhvr>
                                        <p:cTn id="44" dur="500" fill="hold"/>
                                        <p:tgtEl>
                                          <p:spTgt spid="4">
                                            <p:graphicEl>
                                              <a:dgm id="{B4A8E1CE-2DB3-4875-B68C-392D9945BACE}"/>
                                            </p:graphicEl>
                                          </p:spTgt>
                                        </p:tgtEl>
                                        <p:attrNameLst>
                                          <p:attrName>ppt_y</p:attrName>
                                        </p:attrNameLst>
                                      </p:cBhvr>
                                      <p:tavLst>
                                        <p:tav tm="0">
                                          <p:val>
                                            <p:strVal val="#ppt_y+.1"/>
                                          </p:val>
                                        </p:tav>
                                        <p:tav tm="100000">
                                          <p:val>
                                            <p:strVal val="#ppt_y"/>
                                          </p:val>
                                        </p:tav>
                                      </p:tavLst>
                                    </p:anim>
                                  </p:childTnLst>
                                </p:cTn>
                              </p:par>
                            </p:childTnLst>
                          </p:cTn>
                        </p:par>
                        <p:par>
                          <p:cTn id="45" fill="hold">
                            <p:stCondLst>
                              <p:cond delay="8000"/>
                            </p:stCondLst>
                            <p:childTnLst>
                              <p:par>
                                <p:cTn id="46" presetID="42" presetClass="entr" presetSubtype="0" fill="hold" grpId="0" nodeType="afterEffect">
                                  <p:stCondLst>
                                    <p:cond delay="0"/>
                                  </p:stCondLst>
                                  <p:childTnLst>
                                    <p:set>
                                      <p:cBhvr>
                                        <p:cTn id="47" dur="1" fill="hold">
                                          <p:stCondLst>
                                            <p:cond delay="0"/>
                                          </p:stCondLst>
                                        </p:cTn>
                                        <p:tgtEl>
                                          <p:spTgt spid="4">
                                            <p:graphicEl>
                                              <a:dgm id="{A006EFC8-0A6C-40FF-BDDF-38B8F3D46C4B}"/>
                                            </p:graphicEl>
                                          </p:spTgt>
                                        </p:tgtEl>
                                        <p:attrNameLst>
                                          <p:attrName>style.visibility</p:attrName>
                                        </p:attrNameLst>
                                      </p:cBhvr>
                                      <p:to>
                                        <p:strVal val="visible"/>
                                      </p:to>
                                    </p:set>
                                    <p:animEffect transition="in" filter="fade">
                                      <p:cBhvr>
                                        <p:cTn id="48" dur="500"/>
                                        <p:tgtEl>
                                          <p:spTgt spid="4">
                                            <p:graphicEl>
                                              <a:dgm id="{A006EFC8-0A6C-40FF-BDDF-38B8F3D46C4B}"/>
                                            </p:graphicEl>
                                          </p:spTgt>
                                        </p:tgtEl>
                                      </p:cBhvr>
                                    </p:animEffect>
                                    <p:anim calcmode="lin" valueType="num">
                                      <p:cBhvr>
                                        <p:cTn id="49" dur="500" fill="hold"/>
                                        <p:tgtEl>
                                          <p:spTgt spid="4">
                                            <p:graphicEl>
                                              <a:dgm id="{A006EFC8-0A6C-40FF-BDDF-38B8F3D46C4B}"/>
                                            </p:graphicEl>
                                          </p:spTgt>
                                        </p:tgtEl>
                                        <p:attrNameLst>
                                          <p:attrName>ppt_x</p:attrName>
                                        </p:attrNameLst>
                                      </p:cBhvr>
                                      <p:tavLst>
                                        <p:tav tm="0">
                                          <p:val>
                                            <p:strVal val="#ppt_x"/>
                                          </p:val>
                                        </p:tav>
                                        <p:tav tm="100000">
                                          <p:val>
                                            <p:strVal val="#ppt_x"/>
                                          </p:val>
                                        </p:tav>
                                      </p:tavLst>
                                    </p:anim>
                                    <p:anim calcmode="lin" valueType="num">
                                      <p:cBhvr>
                                        <p:cTn id="50" dur="500" fill="hold"/>
                                        <p:tgtEl>
                                          <p:spTgt spid="4">
                                            <p:graphicEl>
                                              <a:dgm id="{A006EFC8-0A6C-40FF-BDDF-38B8F3D46C4B}"/>
                                            </p:graphicEl>
                                          </p:spTgt>
                                        </p:tgtEl>
                                        <p:attrNameLst>
                                          <p:attrName>ppt_y</p:attrName>
                                        </p:attrNameLst>
                                      </p:cBhvr>
                                      <p:tavLst>
                                        <p:tav tm="0">
                                          <p:val>
                                            <p:strVal val="#ppt_y+.1"/>
                                          </p:val>
                                        </p:tav>
                                        <p:tav tm="100000">
                                          <p:val>
                                            <p:strVal val="#ppt_y"/>
                                          </p:val>
                                        </p:tav>
                                      </p:tavLst>
                                    </p:anim>
                                  </p:childTnLst>
                                </p:cTn>
                              </p:par>
                            </p:childTnLst>
                          </p:cTn>
                        </p:par>
                        <p:par>
                          <p:cTn id="51" fill="hold">
                            <p:stCondLst>
                              <p:cond delay="8500"/>
                            </p:stCondLst>
                            <p:childTnLst>
                              <p:par>
                                <p:cTn id="52" presetID="42" presetClass="entr" presetSubtype="0" fill="hold" grpId="0" nodeType="afterEffect">
                                  <p:stCondLst>
                                    <p:cond delay="0"/>
                                  </p:stCondLst>
                                  <p:childTnLst>
                                    <p:set>
                                      <p:cBhvr>
                                        <p:cTn id="53" dur="1" fill="hold">
                                          <p:stCondLst>
                                            <p:cond delay="0"/>
                                          </p:stCondLst>
                                        </p:cTn>
                                        <p:tgtEl>
                                          <p:spTgt spid="4">
                                            <p:graphicEl>
                                              <a:dgm id="{393223FF-3C24-4448-A368-46A27923E01D}"/>
                                            </p:graphicEl>
                                          </p:spTgt>
                                        </p:tgtEl>
                                        <p:attrNameLst>
                                          <p:attrName>style.visibility</p:attrName>
                                        </p:attrNameLst>
                                      </p:cBhvr>
                                      <p:to>
                                        <p:strVal val="visible"/>
                                      </p:to>
                                    </p:set>
                                    <p:animEffect transition="in" filter="fade">
                                      <p:cBhvr>
                                        <p:cTn id="54" dur="500"/>
                                        <p:tgtEl>
                                          <p:spTgt spid="4">
                                            <p:graphicEl>
                                              <a:dgm id="{393223FF-3C24-4448-A368-46A27923E01D}"/>
                                            </p:graphicEl>
                                          </p:spTgt>
                                        </p:tgtEl>
                                      </p:cBhvr>
                                    </p:animEffect>
                                    <p:anim calcmode="lin" valueType="num">
                                      <p:cBhvr>
                                        <p:cTn id="55" dur="500" fill="hold"/>
                                        <p:tgtEl>
                                          <p:spTgt spid="4">
                                            <p:graphicEl>
                                              <a:dgm id="{393223FF-3C24-4448-A368-46A27923E01D}"/>
                                            </p:graphicEl>
                                          </p:spTgt>
                                        </p:tgtEl>
                                        <p:attrNameLst>
                                          <p:attrName>ppt_x</p:attrName>
                                        </p:attrNameLst>
                                      </p:cBhvr>
                                      <p:tavLst>
                                        <p:tav tm="0">
                                          <p:val>
                                            <p:strVal val="#ppt_x"/>
                                          </p:val>
                                        </p:tav>
                                        <p:tav tm="100000">
                                          <p:val>
                                            <p:strVal val="#ppt_x"/>
                                          </p:val>
                                        </p:tav>
                                      </p:tavLst>
                                    </p:anim>
                                    <p:anim calcmode="lin" valueType="num">
                                      <p:cBhvr>
                                        <p:cTn id="56" dur="500" fill="hold"/>
                                        <p:tgtEl>
                                          <p:spTgt spid="4">
                                            <p:graphicEl>
                                              <a:dgm id="{393223FF-3C24-4448-A368-46A27923E01D}"/>
                                            </p:graphicEl>
                                          </p:spTgt>
                                        </p:tgtEl>
                                        <p:attrNameLst>
                                          <p:attrName>ppt_y</p:attrName>
                                        </p:attrNameLst>
                                      </p:cBhvr>
                                      <p:tavLst>
                                        <p:tav tm="0">
                                          <p:val>
                                            <p:strVal val="#ppt_y+.1"/>
                                          </p:val>
                                        </p:tav>
                                        <p:tav tm="100000">
                                          <p:val>
                                            <p:strVal val="#ppt_y"/>
                                          </p:val>
                                        </p:tav>
                                      </p:tavLst>
                                    </p:anim>
                                  </p:childTnLst>
                                </p:cTn>
                              </p:par>
                            </p:childTnLst>
                          </p:cTn>
                        </p:par>
                        <p:par>
                          <p:cTn id="57" fill="hold">
                            <p:stCondLst>
                              <p:cond delay="9000"/>
                            </p:stCondLst>
                            <p:childTnLst>
                              <p:par>
                                <p:cTn id="58" presetID="42" presetClass="entr" presetSubtype="0" fill="hold" grpId="0" nodeType="afterEffect">
                                  <p:stCondLst>
                                    <p:cond delay="0"/>
                                  </p:stCondLst>
                                  <p:childTnLst>
                                    <p:set>
                                      <p:cBhvr>
                                        <p:cTn id="59" dur="1" fill="hold">
                                          <p:stCondLst>
                                            <p:cond delay="0"/>
                                          </p:stCondLst>
                                        </p:cTn>
                                        <p:tgtEl>
                                          <p:spTgt spid="4">
                                            <p:graphicEl>
                                              <a:dgm id="{4C5E4737-4909-48BD-9276-78A46CE3CF6F}"/>
                                            </p:graphicEl>
                                          </p:spTgt>
                                        </p:tgtEl>
                                        <p:attrNameLst>
                                          <p:attrName>style.visibility</p:attrName>
                                        </p:attrNameLst>
                                      </p:cBhvr>
                                      <p:to>
                                        <p:strVal val="visible"/>
                                      </p:to>
                                    </p:set>
                                    <p:animEffect transition="in" filter="fade">
                                      <p:cBhvr>
                                        <p:cTn id="60" dur="500"/>
                                        <p:tgtEl>
                                          <p:spTgt spid="4">
                                            <p:graphicEl>
                                              <a:dgm id="{4C5E4737-4909-48BD-9276-78A46CE3CF6F}"/>
                                            </p:graphicEl>
                                          </p:spTgt>
                                        </p:tgtEl>
                                      </p:cBhvr>
                                    </p:animEffect>
                                    <p:anim calcmode="lin" valueType="num">
                                      <p:cBhvr>
                                        <p:cTn id="61" dur="500" fill="hold"/>
                                        <p:tgtEl>
                                          <p:spTgt spid="4">
                                            <p:graphicEl>
                                              <a:dgm id="{4C5E4737-4909-48BD-9276-78A46CE3CF6F}"/>
                                            </p:graphicEl>
                                          </p:spTgt>
                                        </p:tgtEl>
                                        <p:attrNameLst>
                                          <p:attrName>ppt_x</p:attrName>
                                        </p:attrNameLst>
                                      </p:cBhvr>
                                      <p:tavLst>
                                        <p:tav tm="0">
                                          <p:val>
                                            <p:strVal val="#ppt_x"/>
                                          </p:val>
                                        </p:tav>
                                        <p:tav tm="100000">
                                          <p:val>
                                            <p:strVal val="#ppt_x"/>
                                          </p:val>
                                        </p:tav>
                                      </p:tavLst>
                                    </p:anim>
                                    <p:anim calcmode="lin" valueType="num">
                                      <p:cBhvr>
                                        <p:cTn id="62" dur="500" fill="hold"/>
                                        <p:tgtEl>
                                          <p:spTgt spid="4">
                                            <p:graphicEl>
                                              <a:dgm id="{4C5E4737-4909-48BD-9276-78A46CE3CF6F}"/>
                                            </p:graphicEl>
                                          </p:spTgt>
                                        </p:tgtEl>
                                        <p:attrNameLst>
                                          <p:attrName>ppt_y</p:attrName>
                                        </p:attrNameLst>
                                      </p:cBhvr>
                                      <p:tavLst>
                                        <p:tav tm="0">
                                          <p:val>
                                            <p:strVal val="#ppt_y+.1"/>
                                          </p:val>
                                        </p:tav>
                                        <p:tav tm="100000">
                                          <p:val>
                                            <p:strVal val="#ppt_y"/>
                                          </p:val>
                                        </p:tav>
                                      </p:tavLst>
                                    </p:anim>
                                  </p:childTnLst>
                                </p:cTn>
                              </p:par>
                            </p:childTnLst>
                          </p:cTn>
                        </p:par>
                        <p:par>
                          <p:cTn id="63" fill="hold">
                            <p:stCondLst>
                              <p:cond delay="9500"/>
                            </p:stCondLst>
                            <p:childTnLst>
                              <p:par>
                                <p:cTn id="64" presetID="42" presetClass="entr" presetSubtype="0" fill="hold" grpId="0" nodeType="afterEffect">
                                  <p:stCondLst>
                                    <p:cond delay="0"/>
                                  </p:stCondLst>
                                  <p:childTnLst>
                                    <p:set>
                                      <p:cBhvr>
                                        <p:cTn id="65" dur="1" fill="hold">
                                          <p:stCondLst>
                                            <p:cond delay="0"/>
                                          </p:stCondLst>
                                        </p:cTn>
                                        <p:tgtEl>
                                          <p:spTgt spid="4">
                                            <p:graphicEl>
                                              <a:dgm id="{780784CC-95BE-4333-91B3-16AFACC86F21}"/>
                                            </p:graphicEl>
                                          </p:spTgt>
                                        </p:tgtEl>
                                        <p:attrNameLst>
                                          <p:attrName>style.visibility</p:attrName>
                                        </p:attrNameLst>
                                      </p:cBhvr>
                                      <p:to>
                                        <p:strVal val="visible"/>
                                      </p:to>
                                    </p:set>
                                    <p:animEffect transition="in" filter="fade">
                                      <p:cBhvr>
                                        <p:cTn id="66" dur="500"/>
                                        <p:tgtEl>
                                          <p:spTgt spid="4">
                                            <p:graphicEl>
                                              <a:dgm id="{780784CC-95BE-4333-91B3-16AFACC86F21}"/>
                                            </p:graphicEl>
                                          </p:spTgt>
                                        </p:tgtEl>
                                      </p:cBhvr>
                                    </p:animEffect>
                                    <p:anim calcmode="lin" valueType="num">
                                      <p:cBhvr>
                                        <p:cTn id="67" dur="500" fill="hold"/>
                                        <p:tgtEl>
                                          <p:spTgt spid="4">
                                            <p:graphicEl>
                                              <a:dgm id="{780784CC-95BE-4333-91B3-16AFACC86F21}"/>
                                            </p:graphicEl>
                                          </p:spTgt>
                                        </p:tgtEl>
                                        <p:attrNameLst>
                                          <p:attrName>ppt_x</p:attrName>
                                        </p:attrNameLst>
                                      </p:cBhvr>
                                      <p:tavLst>
                                        <p:tav tm="0">
                                          <p:val>
                                            <p:strVal val="#ppt_x"/>
                                          </p:val>
                                        </p:tav>
                                        <p:tav tm="100000">
                                          <p:val>
                                            <p:strVal val="#ppt_x"/>
                                          </p:val>
                                        </p:tav>
                                      </p:tavLst>
                                    </p:anim>
                                    <p:anim calcmode="lin" valueType="num">
                                      <p:cBhvr>
                                        <p:cTn id="68" dur="500" fill="hold"/>
                                        <p:tgtEl>
                                          <p:spTgt spid="4">
                                            <p:graphicEl>
                                              <a:dgm id="{780784CC-95BE-4333-91B3-16AFACC86F21}"/>
                                            </p:graphicEl>
                                          </p:spTgt>
                                        </p:tgtEl>
                                        <p:attrNameLst>
                                          <p:attrName>ppt_y</p:attrName>
                                        </p:attrNameLst>
                                      </p:cBhvr>
                                      <p:tavLst>
                                        <p:tav tm="0">
                                          <p:val>
                                            <p:strVal val="#ppt_y+.1"/>
                                          </p:val>
                                        </p:tav>
                                        <p:tav tm="100000">
                                          <p:val>
                                            <p:strVal val="#ppt_y"/>
                                          </p:val>
                                        </p:tav>
                                      </p:tavLst>
                                    </p:anim>
                                  </p:childTnLst>
                                </p:cTn>
                              </p:par>
                            </p:childTnLst>
                          </p:cTn>
                        </p:par>
                        <p:par>
                          <p:cTn id="69" fill="hold">
                            <p:stCondLst>
                              <p:cond delay="10000"/>
                            </p:stCondLst>
                            <p:childTnLst>
                              <p:par>
                                <p:cTn id="70" presetID="42" presetClass="entr" presetSubtype="0" fill="hold" grpId="0" nodeType="afterEffect">
                                  <p:stCondLst>
                                    <p:cond delay="0"/>
                                  </p:stCondLst>
                                  <p:childTnLst>
                                    <p:set>
                                      <p:cBhvr>
                                        <p:cTn id="71" dur="1" fill="hold">
                                          <p:stCondLst>
                                            <p:cond delay="0"/>
                                          </p:stCondLst>
                                        </p:cTn>
                                        <p:tgtEl>
                                          <p:spTgt spid="4">
                                            <p:graphicEl>
                                              <a:dgm id="{17B5BC66-AD84-47BE-AA63-46357B75B697}"/>
                                            </p:graphicEl>
                                          </p:spTgt>
                                        </p:tgtEl>
                                        <p:attrNameLst>
                                          <p:attrName>style.visibility</p:attrName>
                                        </p:attrNameLst>
                                      </p:cBhvr>
                                      <p:to>
                                        <p:strVal val="visible"/>
                                      </p:to>
                                    </p:set>
                                    <p:animEffect transition="in" filter="fade">
                                      <p:cBhvr>
                                        <p:cTn id="72" dur="500"/>
                                        <p:tgtEl>
                                          <p:spTgt spid="4">
                                            <p:graphicEl>
                                              <a:dgm id="{17B5BC66-AD84-47BE-AA63-46357B75B697}"/>
                                            </p:graphicEl>
                                          </p:spTgt>
                                        </p:tgtEl>
                                      </p:cBhvr>
                                    </p:animEffect>
                                    <p:anim calcmode="lin" valueType="num">
                                      <p:cBhvr>
                                        <p:cTn id="73" dur="500" fill="hold"/>
                                        <p:tgtEl>
                                          <p:spTgt spid="4">
                                            <p:graphicEl>
                                              <a:dgm id="{17B5BC66-AD84-47BE-AA63-46357B75B697}"/>
                                            </p:graphicEl>
                                          </p:spTgt>
                                        </p:tgtEl>
                                        <p:attrNameLst>
                                          <p:attrName>ppt_x</p:attrName>
                                        </p:attrNameLst>
                                      </p:cBhvr>
                                      <p:tavLst>
                                        <p:tav tm="0">
                                          <p:val>
                                            <p:strVal val="#ppt_x"/>
                                          </p:val>
                                        </p:tav>
                                        <p:tav tm="100000">
                                          <p:val>
                                            <p:strVal val="#ppt_x"/>
                                          </p:val>
                                        </p:tav>
                                      </p:tavLst>
                                    </p:anim>
                                    <p:anim calcmode="lin" valueType="num">
                                      <p:cBhvr>
                                        <p:cTn id="74" dur="500" fill="hold"/>
                                        <p:tgtEl>
                                          <p:spTgt spid="4">
                                            <p:graphicEl>
                                              <a:dgm id="{17B5BC66-AD84-47BE-AA63-46357B75B697}"/>
                                            </p:graphicEl>
                                          </p:spTgt>
                                        </p:tgtEl>
                                        <p:attrNameLst>
                                          <p:attrName>ppt_y</p:attrName>
                                        </p:attrNameLst>
                                      </p:cBhvr>
                                      <p:tavLst>
                                        <p:tav tm="0">
                                          <p:val>
                                            <p:strVal val="#ppt_y+.1"/>
                                          </p:val>
                                        </p:tav>
                                        <p:tav tm="100000">
                                          <p:val>
                                            <p:strVal val="#ppt_y"/>
                                          </p:val>
                                        </p:tav>
                                      </p:tavLst>
                                    </p:anim>
                                  </p:childTnLst>
                                </p:cTn>
                              </p:par>
                            </p:childTnLst>
                          </p:cTn>
                        </p:par>
                        <p:par>
                          <p:cTn id="75" fill="hold">
                            <p:stCondLst>
                              <p:cond delay="10500"/>
                            </p:stCondLst>
                            <p:childTnLst>
                              <p:par>
                                <p:cTn id="76" presetID="42" presetClass="entr" presetSubtype="0" fill="hold" grpId="0" nodeType="afterEffect">
                                  <p:stCondLst>
                                    <p:cond delay="0"/>
                                  </p:stCondLst>
                                  <p:childTnLst>
                                    <p:set>
                                      <p:cBhvr>
                                        <p:cTn id="77" dur="1" fill="hold">
                                          <p:stCondLst>
                                            <p:cond delay="0"/>
                                          </p:stCondLst>
                                        </p:cTn>
                                        <p:tgtEl>
                                          <p:spTgt spid="4">
                                            <p:graphicEl>
                                              <a:dgm id="{D98E5B20-86E4-4A43-BE62-3B494EE46DFC}"/>
                                            </p:graphicEl>
                                          </p:spTgt>
                                        </p:tgtEl>
                                        <p:attrNameLst>
                                          <p:attrName>style.visibility</p:attrName>
                                        </p:attrNameLst>
                                      </p:cBhvr>
                                      <p:to>
                                        <p:strVal val="visible"/>
                                      </p:to>
                                    </p:set>
                                    <p:animEffect transition="in" filter="fade">
                                      <p:cBhvr>
                                        <p:cTn id="78" dur="500"/>
                                        <p:tgtEl>
                                          <p:spTgt spid="4">
                                            <p:graphicEl>
                                              <a:dgm id="{D98E5B20-86E4-4A43-BE62-3B494EE46DFC}"/>
                                            </p:graphicEl>
                                          </p:spTgt>
                                        </p:tgtEl>
                                      </p:cBhvr>
                                    </p:animEffect>
                                    <p:anim calcmode="lin" valueType="num">
                                      <p:cBhvr>
                                        <p:cTn id="79" dur="500" fill="hold"/>
                                        <p:tgtEl>
                                          <p:spTgt spid="4">
                                            <p:graphicEl>
                                              <a:dgm id="{D98E5B20-86E4-4A43-BE62-3B494EE46DFC}"/>
                                            </p:graphicEl>
                                          </p:spTgt>
                                        </p:tgtEl>
                                        <p:attrNameLst>
                                          <p:attrName>ppt_x</p:attrName>
                                        </p:attrNameLst>
                                      </p:cBhvr>
                                      <p:tavLst>
                                        <p:tav tm="0">
                                          <p:val>
                                            <p:strVal val="#ppt_x"/>
                                          </p:val>
                                        </p:tav>
                                        <p:tav tm="100000">
                                          <p:val>
                                            <p:strVal val="#ppt_x"/>
                                          </p:val>
                                        </p:tav>
                                      </p:tavLst>
                                    </p:anim>
                                    <p:anim calcmode="lin" valueType="num">
                                      <p:cBhvr>
                                        <p:cTn id="80" dur="500" fill="hold"/>
                                        <p:tgtEl>
                                          <p:spTgt spid="4">
                                            <p:graphicEl>
                                              <a:dgm id="{D98E5B20-86E4-4A43-BE62-3B494EE46DFC}"/>
                                            </p:graphicEl>
                                          </p:spTgt>
                                        </p:tgtEl>
                                        <p:attrNameLst>
                                          <p:attrName>ppt_y</p:attrName>
                                        </p:attrNameLst>
                                      </p:cBhvr>
                                      <p:tavLst>
                                        <p:tav tm="0">
                                          <p:val>
                                            <p:strVal val="#ppt_y+.1"/>
                                          </p:val>
                                        </p:tav>
                                        <p:tav tm="100000">
                                          <p:val>
                                            <p:strVal val="#ppt_y"/>
                                          </p:val>
                                        </p:tav>
                                      </p:tavLst>
                                    </p:anim>
                                  </p:childTnLst>
                                </p:cTn>
                              </p:par>
                            </p:childTnLst>
                          </p:cTn>
                        </p:par>
                        <p:par>
                          <p:cTn id="81" fill="hold">
                            <p:stCondLst>
                              <p:cond delay="11000"/>
                            </p:stCondLst>
                            <p:childTnLst>
                              <p:par>
                                <p:cTn id="82" presetID="42" presetClass="entr" presetSubtype="0" fill="hold" grpId="0" nodeType="afterEffect">
                                  <p:stCondLst>
                                    <p:cond delay="0"/>
                                  </p:stCondLst>
                                  <p:childTnLst>
                                    <p:set>
                                      <p:cBhvr>
                                        <p:cTn id="83" dur="1" fill="hold">
                                          <p:stCondLst>
                                            <p:cond delay="0"/>
                                          </p:stCondLst>
                                        </p:cTn>
                                        <p:tgtEl>
                                          <p:spTgt spid="4">
                                            <p:graphicEl>
                                              <a:dgm id="{F24414CA-D800-4DC9-8CE3-99D135AE9FA0}"/>
                                            </p:graphicEl>
                                          </p:spTgt>
                                        </p:tgtEl>
                                        <p:attrNameLst>
                                          <p:attrName>style.visibility</p:attrName>
                                        </p:attrNameLst>
                                      </p:cBhvr>
                                      <p:to>
                                        <p:strVal val="visible"/>
                                      </p:to>
                                    </p:set>
                                    <p:animEffect transition="in" filter="fade">
                                      <p:cBhvr>
                                        <p:cTn id="84" dur="500"/>
                                        <p:tgtEl>
                                          <p:spTgt spid="4">
                                            <p:graphicEl>
                                              <a:dgm id="{F24414CA-D800-4DC9-8CE3-99D135AE9FA0}"/>
                                            </p:graphicEl>
                                          </p:spTgt>
                                        </p:tgtEl>
                                      </p:cBhvr>
                                    </p:animEffect>
                                    <p:anim calcmode="lin" valueType="num">
                                      <p:cBhvr>
                                        <p:cTn id="85" dur="500" fill="hold"/>
                                        <p:tgtEl>
                                          <p:spTgt spid="4">
                                            <p:graphicEl>
                                              <a:dgm id="{F24414CA-D800-4DC9-8CE3-99D135AE9FA0}"/>
                                            </p:graphicEl>
                                          </p:spTgt>
                                        </p:tgtEl>
                                        <p:attrNameLst>
                                          <p:attrName>ppt_x</p:attrName>
                                        </p:attrNameLst>
                                      </p:cBhvr>
                                      <p:tavLst>
                                        <p:tav tm="0">
                                          <p:val>
                                            <p:strVal val="#ppt_x"/>
                                          </p:val>
                                        </p:tav>
                                        <p:tav tm="100000">
                                          <p:val>
                                            <p:strVal val="#ppt_x"/>
                                          </p:val>
                                        </p:tav>
                                      </p:tavLst>
                                    </p:anim>
                                    <p:anim calcmode="lin" valueType="num">
                                      <p:cBhvr>
                                        <p:cTn id="86" dur="500" fill="hold"/>
                                        <p:tgtEl>
                                          <p:spTgt spid="4">
                                            <p:graphicEl>
                                              <a:dgm id="{F24414CA-D800-4DC9-8CE3-99D135AE9FA0}"/>
                                            </p:graphicEl>
                                          </p:spTgt>
                                        </p:tgtEl>
                                        <p:attrNameLst>
                                          <p:attrName>ppt_y</p:attrName>
                                        </p:attrNameLst>
                                      </p:cBhvr>
                                      <p:tavLst>
                                        <p:tav tm="0">
                                          <p:val>
                                            <p:strVal val="#ppt_y+.1"/>
                                          </p:val>
                                        </p:tav>
                                        <p:tav tm="100000">
                                          <p:val>
                                            <p:strVal val="#ppt_y"/>
                                          </p:val>
                                        </p:tav>
                                      </p:tavLst>
                                    </p:anim>
                                  </p:childTnLst>
                                </p:cTn>
                              </p:par>
                            </p:childTnLst>
                          </p:cTn>
                        </p:par>
                        <p:par>
                          <p:cTn id="87" fill="hold">
                            <p:stCondLst>
                              <p:cond delay="11500"/>
                            </p:stCondLst>
                            <p:childTnLst>
                              <p:par>
                                <p:cTn id="88" presetID="42" presetClass="entr" presetSubtype="0" fill="hold" grpId="0" nodeType="afterEffect">
                                  <p:stCondLst>
                                    <p:cond delay="0"/>
                                  </p:stCondLst>
                                  <p:childTnLst>
                                    <p:set>
                                      <p:cBhvr>
                                        <p:cTn id="89" dur="1" fill="hold">
                                          <p:stCondLst>
                                            <p:cond delay="0"/>
                                          </p:stCondLst>
                                        </p:cTn>
                                        <p:tgtEl>
                                          <p:spTgt spid="4">
                                            <p:graphicEl>
                                              <a:dgm id="{552E1620-2DBE-4017-8FF0-E8CB09FB5B97}"/>
                                            </p:graphicEl>
                                          </p:spTgt>
                                        </p:tgtEl>
                                        <p:attrNameLst>
                                          <p:attrName>style.visibility</p:attrName>
                                        </p:attrNameLst>
                                      </p:cBhvr>
                                      <p:to>
                                        <p:strVal val="visible"/>
                                      </p:to>
                                    </p:set>
                                    <p:animEffect transition="in" filter="fade">
                                      <p:cBhvr>
                                        <p:cTn id="90" dur="500"/>
                                        <p:tgtEl>
                                          <p:spTgt spid="4">
                                            <p:graphicEl>
                                              <a:dgm id="{552E1620-2DBE-4017-8FF0-E8CB09FB5B97}"/>
                                            </p:graphicEl>
                                          </p:spTgt>
                                        </p:tgtEl>
                                      </p:cBhvr>
                                    </p:animEffect>
                                    <p:anim calcmode="lin" valueType="num">
                                      <p:cBhvr>
                                        <p:cTn id="91" dur="500" fill="hold"/>
                                        <p:tgtEl>
                                          <p:spTgt spid="4">
                                            <p:graphicEl>
                                              <a:dgm id="{552E1620-2DBE-4017-8FF0-E8CB09FB5B97}"/>
                                            </p:graphicEl>
                                          </p:spTgt>
                                        </p:tgtEl>
                                        <p:attrNameLst>
                                          <p:attrName>ppt_x</p:attrName>
                                        </p:attrNameLst>
                                      </p:cBhvr>
                                      <p:tavLst>
                                        <p:tav tm="0">
                                          <p:val>
                                            <p:strVal val="#ppt_x"/>
                                          </p:val>
                                        </p:tav>
                                        <p:tav tm="100000">
                                          <p:val>
                                            <p:strVal val="#ppt_x"/>
                                          </p:val>
                                        </p:tav>
                                      </p:tavLst>
                                    </p:anim>
                                    <p:anim calcmode="lin" valueType="num">
                                      <p:cBhvr>
                                        <p:cTn id="92" dur="500" fill="hold"/>
                                        <p:tgtEl>
                                          <p:spTgt spid="4">
                                            <p:graphicEl>
                                              <a:dgm id="{552E1620-2DBE-4017-8FF0-E8CB09FB5B97}"/>
                                            </p:graphicEl>
                                          </p:spTgt>
                                        </p:tgtEl>
                                        <p:attrNameLst>
                                          <p:attrName>ppt_y</p:attrName>
                                        </p:attrNameLst>
                                      </p:cBhvr>
                                      <p:tavLst>
                                        <p:tav tm="0">
                                          <p:val>
                                            <p:strVal val="#ppt_y+.1"/>
                                          </p:val>
                                        </p:tav>
                                        <p:tav tm="100000">
                                          <p:val>
                                            <p:strVal val="#ppt_y"/>
                                          </p:val>
                                        </p:tav>
                                      </p:tavLst>
                                    </p:anim>
                                  </p:childTnLst>
                                </p:cTn>
                              </p:par>
                            </p:childTnLst>
                          </p:cTn>
                        </p:par>
                        <p:par>
                          <p:cTn id="93" fill="hold">
                            <p:stCondLst>
                              <p:cond delay="12000"/>
                            </p:stCondLst>
                            <p:childTnLst>
                              <p:par>
                                <p:cTn id="94" presetID="42" presetClass="entr" presetSubtype="0" fill="hold" grpId="0" nodeType="afterEffect">
                                  <p:stCondLst>
                                    <p:cond delay="0"/>
                                  </p:stCondLst>
                                  <p:childTnLst>
                                    <p:set>
                                      <p:cBhvr>
                                        <p:cTn id="95" dur="1" fill="hold">
                                          <p:stCondLst>
                                            <p:cond delay="0"/>
                                          </p:stCondLst>
                                        </p:cTn>
                                        <p:tgtEl>
                                          <p:spTgt spid="4">
                                            <p:graphicEl>
                                              <a:dgm id="{F47532C7-331C-42D3-95B3-9D33ACB19250}"/>
                                            </p:graphicEl>
                                          </p:spTgt>
                                        </p:tgtEl>
                                        <p:attrNameLst>
                                          <p:attrName>style.visibility</p:attrName>
                                        </p:attrNameLst>
                                      </p:cBhvr>
                                      <p:to>
                                        <p:strVal val="visible"/>
                                      </p:to>
                                    </p:set>
                                    <p:animEffect transition="in" filter="fade">
                                      <p:cBhvr>
                                        <p:cTn id="96" dur="500"/>
                                        <p:tgtEl>
                                          <p:spTgt spid="4">
                                            <p:graphicEl>
                                              <a:dgm id="{F47532C7-331C-42D3-95B3-9D33ACB19250}"/>
                                            </p:graphicEl>
                                          </p:spTgt>
                                        </p:tgtEl>
                                      </p:cBhvr>
                                    </p:animEffect>
                                    <p:anim calcmode="lin" valueType="num">
                                      <p:cBhvr>
                                        <p:cTn id="97" dur="500" fill="hold"/>
                                        <p:tgtEl>
                                          <p:spTgt spid="4">
                                            <p:graphicEl>
                                              <a:dgm id="{F47532C7-331C-42D3-95B3-9D33ACB19250}"/>
                                            </p:graphicEl>
                                          </p:spTgt>
                                        </p:tgtEl>
                                        <p:attrNameLst>
                                          <p:attrName>ppt_x</p:attrName>
                                        </p:attrNameLst>
                                      </p:cBhvr>
                                      <p:tavLst>
                                        <p:tav tm="0">
                                          <p:val>
                                            <p:strVal val="#ppt_x"/>
                                          </p:val>
                                        </p:tav>
                                        <p:tav tm="100000">
                                          <p:val>
                                            <p:strVal val="#ppt_x"/>
                                          </p:val>
                                        </p:tav>
                                      </p:tavLst>
                                    </p:anim>
                                    <p:anim calcmode="lin" valueType="num">
                                      <p:cBhvr>
                                        <p:cTn id="98" dur="500" fill="hold"/>
                                        <p:tgtEl>
                                          <p:spTgt spid="4">
                                            <p:graphicEl>
                                              <a:dgm id="{F47532C7-331C-42D3-95B3-9D33ACB19250}"/>
                                            </p:graphicEl>
                                          </p:spTgt>
                                        </p:tgtEl>
                                        <p:attrNameLst>
                                          <p:attrName>ppt_y</p:attrName>
                                        </p:attrNameLst>
                                      </p:cBhvr>
                                      <p:tavLst>
                                        <p:tav tm="0">
                                          <p:val>
                                            <p:strVal val="#ppt_y+.1"/>
                                          </p:val>
                                        </p:tav>
                                        <p:tav tm="100000">
                                          <p:val>
                                            <p:strVal val="#ppt_y"/>
                                          </p:val>
                                        </p:tav>
                                      </p:tavLst>
                                    </p:anim>
                                  </p:childTnLst>
                                </p:cTn>
                              </p:par>
                            </p:childTnLst>
                          </p:cTn>
                        </p:par>
                        <p:par>
                          <p:cTn id="99" fill="hold">
                            <p:stCondLst>
                              <p:cond delay="12500"/>
                            </p:stCondLst>
                            <p:childTnLst>
                              <p:par>
                                <p:cTn id="100" presetID="42" presetClass="entr" presetSubtype="0" fill="hold" grpId="0" nodeType="afterEffect">
                                  <p:stCondLst>
                                    <p:cond delay="0"/>
                                  </p:stCondLst>
                                  <p:childTnLst>
                                    <p:set>
                                      <p:cBhvr>
                                        <p:cTn id="101" dur="1" fill="hold">
                                          <p:stCondLst>
                                            <p:cond delay="0"/>
                                          </p:stCondLst>
                                        </p:cTn>
                                        <p:tgtEl>
                                          <p:spTgt spid="4">
                                            <p:graphicEl>
                                              <a:dgm id="{59715FB5-4917-4B1A-B674-75A77B45D63D}"/>
                                            </p:graphicEl>
                                          </p:spTgt>
                                        </p:tgtEl>
                                        <p:attrNameLst>
                                          <p:attrName>style.visibility</p:attrName>
                                        </p:attrNameLst>
                                      </p:cBhvr>
                                      <p:to>
                                        <p:strVal val="visible"/>
                                      </p:to>
                                    </p:set>
                                    <p:animEffect transition="in" filter="fade">
                                      <p:cBhvr>
                                        <p:cTn id="102" dur="500"/>
                                        <p:tgtEl>
                                          <p:spTgt spid="4">
                                            <p:graphicEl>
                                              <a:dgm id="{59715FB5-4917-4B1A-B674-75A77B45D63D}"/>
                                            </p:graphicEl>
                                          </p:spTgt>
                                        </p:tgtEl>
                                      </p:cBhvr>
                                    </p:animEffect>
                                    <p:anim calcmode="lin" valueType="num">
                                      <p:cBhvr>
                                        <p:cTn id="103" dur="500" fill="hold"/>
                                        <p:tgtEl>
                                          <p:spTgt spid="4">
                                            <p:graphicEl>
                                              <a:dgm id="{59715FB5-4917-4B1A-B674-75A77B45D63D}"/>
                                            </p:graphicEl>
                                          </p:spTgt>
                                        </p:tgtEl>
                                        <p:attrNameLst>
                                          <p:attrName>ppt_x</p:attrName>
                                        </p:attrNameLst>
                                      </p:cBhvr>
                                      <p:tavLst>
                                        <p:tav tm="0">
                                          <p:val>
                                            <p:strVal val="#ppt_x"/>
                                          </p:val>
                                        </p:tav>
                                        <p:tav tm="100000">
                                          <p:val>
                                            <p:strVal val="#ppt_x"/>
                                          </p:val>
                                        </p:tav>
                                      </p:tavLst>
                                    </p:anim>
                                    <p:anim calcmode="lin" valueType="num">
                                      <p:cBhvr>
                                        <p:cTn id="104" dur="500" fill="hold"/>
                                        <p:tgtEl>
                                          <p:spTgt spid="4">
                                            <p:graphicEl>
                                              <a:dgm id="{59715FB5-4917-4B1A-B674-75A77B45D63D}"/>
                                            </p:graphicEl>
                                          </p:spTgt>
                                        </p:tgtEl>
                                        <p:attrNameLst>
                                          <p:attrName>ppt_y</p:attrName>
                                        </p:attrNameLst>
                                      </p:cBhvr>
                                      <p:tavLst>
                                        <p:tav tm="0">
                                          <p:val>
                                            <p:strVal val="#ppt_y+.1"/>
                                          </p:val>
                                        </p:tav>
                                        <p:tav tm="100000">
                                          <p:val>
                                            <p:strVal val="#ppt_y"/>
                                          </p:val>
                                        </p:tav>
                                      </p:tavLst>
                                    </p:anim>
                                  </p:childTnLst>
                                </p:cTn>
                              </p:par>
                            </p:childTnLst>
                          </p:cTn>
                        </p:par>
                        <p:par>
                          <p:cTn id="105" fill="hold">
                            <p:stCondLst>
                              <p:cond delay="13000"/>
                            </p:stCondLst>
                            <p:childTnLst>
                              <p:par>
                                <p:cTn id="106" presetID="42" presetClass="entr" presetSubtype="0" fill="hold" grpId="0" nodeType="afterEffect">
                                  <p:stCondLst>
                                    <p:cond delay="0"/>
                                  </p:stCondLst>
                                  <p:childTnLst>
                                    <p:set>
                                      <p:cBhvr>
                                        <p:cTn id="107" dur="1" fill="hold">
                                          <p:stCondLst>
                                            <p:cond delay="0"/>
                                          </p:stCondLst>
                                        </p:cTn>
                                        <p:tgtEl>
                                          <p:spTgt spid="4">
                                            <p:graphicEl>
                                              <a:dgm id="{75671762-F033-417B-980F-F13C4FABCC9B}"/>
                                            </p:graphicEl>
                                          </p:spTgt>
                                        </p:tgtEl>
                                        <p:attrNameLst>
                                          <p:attrName>style.visibility</p:attrName>
                                        </p:attrNameLst>
                                      </p:cBhvr>
                                      <p:to>
                                        <p:strVal val="visible"/>
                                      </p:to>
                                    </p:set>
                                    <p:animEffect transition="in" filter="fade">
                                      <p:cBhvr>
                                        <p:cTn id="108" dur="500"/>
                                        <p:tgtEl>
                                          <p:spTgt spid="4">
                                            <p:graphicEl>
                                              <a:dgm id="{75671762-F033-417B-980F-F13C4FABCC9B}"/>
                                            </p:graphicEl>
                                          </p:spTgt>
                                        </p:tgtEl>
                                      </p:cBhvr>
                                    </p:animEffect>
                                    <p:anim calcmode="lin" valueType="num">
                                      <p:cBhvr>
                                        <p:cTn id="109" dur="500" fill="hold"/>
                                        <p:tgtEl>
                                          <p:spTgt spid="4">
                                            <p:graphicEl>
                                              <a:dgm id="{75671762-F033-417B-980F-F13C4FABCC9B}"/>
                                            </p:graphicEl>
                                          </p:spTgt>
                                        </p:tgtEl>
                                        <p:attrNameLst>
                                          <p:attrName>ppt_x</p:attrName>
                                        </p:attrNameLst>
                                      </p:cBhvr>
                                      <p:tavLst>
                                        <p:tav tm="0">
                                          <p:val>
                                            <p:strVal val="#ppt_x"/>
                                          </p:val>
                                        </p:tav>
                                        <p:tav tm="100000">
                                          <p:val>
                                            <p:strVal val="#ppt_x"/>
                                          </p:val>
                                        </p:tav>
                                      </p:tavLst>
                                    </p:anim>
                                    <p:anim calcmode="lin" valueType="num">
                                      <p:cBhvr>
                                        <p:cTn id="110" dur="500" fill="hold"/>
                                        <p:tgtEl>
                                          <p:spTgt spid="4">
                                            <p:graphicEl>
                                              <a:dgm id="{75671762-F033-417B-980F-F13C4FABCC9B}"/>
                                            </p:graphicEl>
                                          </p:spTgt>
                                        </p:tgtEl>
                                        <p:attrNameLst>
                                          <p:attrName>ppt_y</p:attrName>
                                        </p:attrNameLst>
                                      </p:cBhvr>
                                      <p:tavLst>
                                        <p:tav tm="0">
                                          <p:val>
                                            <p:strVal val="#ppt_y+.1"/>
                                          </p:val>
                                        </p:tav>
                                        <p:tav tm="100000">
                                          <p:val>
                                            <p:strVal val="#ppt_y"/>
                                          </p:val>
                                        </p:tav>
                                      </p:tavLst>
                                    </p:anim>
                                  </p:childTnLst>
                                </p:cTn>
                              </p:par>
                            </p:childTnLst>
                          </p:cTn>
                        </p:par>
                        <p:par>
                          <p:cTn id="111" fill="hold">
                            <p:stCondLst>
                              <p:cond delay="13500"/>
                            </p:stCondLst>
                            <p:childTnLst>
                              <p:par>
                                <p:cTn id="112" presetID="42" presetClass="entr" presetSubtype="0" fill="hold" grpId="0" nodeType="afterEffect">
                                  <p:stCondLst>
                                    <p:cond delay="0"/>
                                  </p:stCondLst>
                                  <p:childTnLst>
                                    <p:set>
                                      <p:cBhvr>
                                        <p:cTn id="113" dur="1" fill="hold">
                                          <p:stCondLst>
                                            <p:cond delay="0"/>
                                          </p:stCondLst>
                                        </p:cTn>
                                        <p:tgtEl>
                                          <p:spTgt spid="4">
                                            <p:graphicEl>
                                              <a:dgm id="{E0F5690A-8813-4DEB-8394-B454CCD86CD7}"/>
                                            </p:graphicEl>
                                          </p:spTgt>
                                        </p:tgtEl>
                                        <p:attrNameLst>
                                          <p:attrName>style.visibility</p:attrName>
                                        </p:attrNameLst>
                                      </p:cBhvr>
                                      <p:to>
                                        <p:strVal val="visible"/>
                                      </p:to>
                                    </p:set>
                                    <p:animEffect transition="in" filter="fade">
                                      <p:cBhvr>
                                        <p:cTn id="114" dur="500"/>
                                        <p:tgtEl>
                                          <p:spTgt spid="4">
                                            <p:graphicEl>
                                              <a:dgm id="{E0F5690A-8813-4DEB-8394-B454CCD86CD7}"/>
                                            </p:graphicEl>
                                          </p:spTgt>
                                        </p:tgtEl>
                                      </p:cBhvr>
                                    </p:animEffect>
                                    <p:anim calcmode="lin" valueType="num">
                                      <p:cBhvr>
                                        <p:cTn id="115" dur="500" fill="hold"/>
                                        <p:tgtEl>
                                          <p:spTgt spid="4">
                                            <p:graphicEl>
                                              <a:dgm id="{E0F5690A-8813-4DEB-8394-B454CCD86CD7}"/>
                                            </p:graphicEl>
                                          </p:spTgt>
                                        </p:tgtEl>
                                        <p:attrNameLst>
                                          <p:attrName>ppt_x</p:attrName>
                                        </p:attrNameLst>
                                      </p:cBhvr>
                                      <p:tavLst>
                                        <p:tav tm="0">
                                          <p:val>
                                            <p:strVal val="#ppt_x"/>
                                          </p:val>
                                        </p:tav>
                                        <p:tav tm="100000">
                                          <p:val>
                                            <p:strVal val="#ppt_x"/>
                                          </p:val>
                                        </p:tav>
                                      </p:tavLst>
                                    </p:anim>
                                    <p:anim calcmode="lin" valueType="num">
                                      <p:cBhvr>
                                        <p:cTn id="116" dur="500" fill="hold"/>
                                        <p:tgtEl>
                                          <p:spTgt spid="4">
                                            <p:graphicEl>
                                              <a:dgm id="{E0F5690A-8813-4DEB-8394-B454CCD86CD7}"/>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8" grpId="2"/>
      <p:bldP spid="9" grpId="0"/>
      <p:bldP spid="9" grpId="1"/>
      <p:bldP spid="9" grpId="2"/>
      <p:bldGraphic spid="4" grpId="0">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Development of Agenda 2063</a:t>
            </a:r>
            <a:endParaRPr lang="en-GB" dirty="0"/>
          </a:p>
        </p:txBody>
      </p:sp>
      <p:graphicFrame>
        <p:nvGraphicFramePr>
          <p:cNvPr id="4" name="Content Placeholder 3"/>
          <p:cNvGraphicFramePr>
            <a:graphicFrameLocks noGrp="1"/>
          </p:cNvGraphicFramePr>
          <p:nvPr>
            <p:ph idx="1"/>
            <p:extLst/>
          </p:nvPr>
        </p:nvGraphicFramePr>
        <p:xfrm>
          <a:off x="1981200" y="1615440"/>
          <a:ext cx="8229600" cy="310896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GB" sz="2400" dirty="0" smtClean="0"/>
                        <a:t>Agenda 2063</a:t>
                      </a:r>
                      <a:endParaRPr lang="en-GB" sz="2400" dirty="0"/>
                    </a:p>
                  </a:txBody>
                  <a:tcPr/>
                </a:tc>
                <a:tc>
                  <a:txBody>
                    <a:bodyPr/>
                    <a:lstStyle/>
                    <a:p>
                      <a:r>
                        <a:rPr lang="en-GB" sz="2400" dirty="0" smtClean="0"/>
                        <a:t>2030 Agenda</a:t>
                      </a:r>
                      <a:endParaRPr lang="en-GB" sz="2400" dirty="0"/>
                    </a:p>
                  </a:txBody>
                  <a:tcPr/>
                </a:tc>
              </a:tr>
              <a:tr h="370840">
                <a:tc>
                  <a:txBody>
                    <a:bodyPr/>
                    <a:lstStyle/>
                    <a:p>
                      <a:r>
                        <a:rPr lang="en-GB" sz="2400" dirty="0" smtClean="0"/>
                        <a:t>AU Vision</a:t>
                      </a:r>
                      <a:endParaRPr lang="en-GB" sz="2400" dirty="0"/>
                    </a:p>
                  </a:txBody>
                  <a:tcPr/>
                </a:tc>
                <a:tc>
                  <a:txBody>
                    <a:bodyPr/>
                    <a:lstStyle/>
                    <a:p>
                      <a:r>
                        <a:rPr lang="en-GB" sz="2400" dirty="0" smtClean="0"/>
                        <a:t>17 Goals</a:t>
                      </a:r>
                      <a:endParaRPr lang="en-GB" sz="2400" dirty="0"/>
                    </a:p>
                  </a:txBody>
                  <a:tcPr/>
                </a:tc>
              </a:tr>
              <a:tr h="370840">
                <a:tc>
                  <a:txBody>
                    <a:bodyPr/>
                    <a:lstStyle/>
                    <a:p>
                      <a:r>
                        <a:rPr lang="en-GB" sz="2400" dirty="0" smtClean="0"/>
                        <a:t>Seven Aspirations</a:t>
                      </a:r>
                      <a:endParaRPr lang="en-GB" sz="2400" dirty="0"/>
                    </a:p>
                  </a:txBody>
                  <a:tcPr/>
                </a:tc>
                <a:tc>
                  <a:txBody>
                    <a:bodyPr/>
                    <a:lstStyle/>
                    <a:p>
                      <a:r>
                        <a:rPr lang="en-GB" sz="2400" dirty="0" smtClean="0"/>
                        <a:t>169 Targets</a:t>
                      </a:r>
                      <a:endParaRPr lang="en-GB" sz="2400" dirty="0"/>
                    </a:p>
                  </a:txBody>
                  <a:tcPr/>
                </a:tc>
              </a:tr>
              <a:tr h="370840">
                <a:tc>
                  <a:txBody>
                    <a:bodyPr/>
                    <a:lstStyle/>
                    <a:p>
                      <a:r>
                        <a:rPr lang="en-GB" sz="2400" dirty="0" smtClean="0"/>
                        <a:t>20 Goals</a:t>
                      </a:r>
                      <a:endParaRPr lang="en-GB" sz="2400" dirty="0"/>
                    </a:p>
                  </a:txBody>
                  <a:tcPr/>
                </a:tc>
                <a:tc>
                  <a:txBody>
                    <a:bodyPr/>
                    <a:lstStyle/>
                    <a:p>
                      <a:r>
                        <a:rPr lang="en-GB" sz="2400" dirty="0" smtClean="0"/>
                        <a:t>231 Indicators</a:t>
                      </a:r>
                      <a:endParaRPr lang="en-GB" sz="2400" dirty="0"/>
                    </a:p>
                  </a:txBody>
                  <a:tcPr/>
                </a:tc>
              </a:tr>
              <a:tr h="370840">
                <a:tc>
                  <a:txBody>
                    <a:bodyPr/>
                    <a:lstStyle/>
                    <a:p>
                      <a:r>
                        <a:rPr lang="en-GB" sz="2400" dirty="0" smtClean="0"/>
                        <a:t>39 Priority </a:t>
                      </a:r>
                      <a:br>
                        <a:rPr lang="en-GB" sz="2400" dirty="0" smtClean="0"/>
                      </a:br>
                      <a:r>
                        <a:rPr lang="en-GB" sz="2400" dirty="0" smtClean="0"/>
                        <a:t>Areas</a:t>
                      </a:r>
                      <a:endParaRPr lang="en-GB" sz="2400" dirty="0"/>
                    </a:p>
                  </a:txBody>
                  <a:tcPr/>
                </a:tc>
                <a:tc>
                  <a:txBody>
                    <a:bodyPr/>
                    <a:lstStyle/>
                    <a:p>
                      <a:endParaRPr lang="en-GB" sz="2400"/>
                    </a:p>
                  </a:txBody>
                  <a:tcPr/>
                </a:tc>
              </a:tr>
              <a:tr h="370840">
                <a:tc>
                  <a:txBody>
                    <a:bodyPr/>
                    <a:lstStyle/>
                    <a:p>
                      <a:r>
                        <a:rPr lang="en-GB" sz="2400" dirty="0" smtClean="0"/>
                        <a:t>256 Targets</a:t>
                      </a:r>
                      <a:r>
                        <a:rPr lang="en-GB" sz="2400" baseline="0" dirty="0" smtClean="0"/>
                        <a:t> and +248 Indicators</a:t>
                      </a:r>
                      <a:endParaRPr lang="en-GB" sz="2400" dirty="0"/>
                    </a:p>
                  </a:txBody>
                  <a:tcPr/>
                </a:tc>
                <a:tc>
                  <a:txBody>
                    <a:bodyPr/>
                    <a:lstStyle/>
                    <a:p>
                      <a:endParaRPr lang="en-GB" sz="2400" dirty="0"/>
                    </a:p>
                  </a:txBody>
                  <a:tcPr/>
                </a:tc>
              </a:tr>
            </a:tbl>
          </a:graphicData>
        </a:graphic>
      </p:graphicFrame>
    </p:spTree>
    <p:extLst>
      <p:ext uri="{BB962C8B-B14F-4D97-AF65-F5344CB8AC3E}">
        <p14:creationId xmlns:p14="http://schemas.microsoft.com/office/powerpoint/2010/main" val="30848939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152400"/>
            <a:ext cx="8229600" cy="1143000"/>
          </a:xfrm>
        </p:spPr>
        <p:txBody>
          <a:bodyPr>
            <a:normAutofit/>
          </a:bodyPr>
          <a:lstStyle/>
          <a:p>
            <a:r>
              <a:rPr lang="en-GB" dirty="0" smtClean="0"/>
              <a:t>Agenda 2063 vessel to deliver SDGs</a:t>
            </a:r>
            <a:endParaRPr lang="en-GB" dirty="0"/>
          </a:p>
        </p:txBody>
      </p:sp>
      <p:sp>
        <p:nvSpPr>
          <p:cNvPr id="3" name="Content Placeholder 2"/>
          <p:cNvSpPr>
            <a:spLocks noGrp="1"/>
          </p:cNvSpPr>
          <p:nvPr>
            <p:ph idx="1"/>
          </p:nvPr>
        </p:nvSpPr>
        <p:spPr>
          <a:xfrm>
            <a:off x="1600200" y="1219201"/>
            <a:ext cx="8915400" cy="4906963"/>
          </a:xfrm>
        </p:spPr>
        <p:txBody>
          <a:bodyPr/>
          <a:lstStyle/>
          <a:p>
            <a:pPr marL="0" indent="0">
              <a:buNone/>
            </a:pPr>
            <a:r>
              <a:rPr lang="en-GB" dirty="0" smtClean="0"/>
              <a:t> </a:t>
            </a:r>
            <a:endParaRPr lang="en-GB" dirty="0"/>
          </a:p>
        </p:txBody>
      </p:sp>
      <p:graphicFrame>
        <p:nvGraphicFramePr>
          <p:cNvPr id="6" name="Diagram 5"/>
          <p:cNvGraphicFramePr/>
          <p:nvPr>
            <p:extLst/>
          </p:nvPr>
        </p:nvGraphicFramePr>
        <p:xfrm>
          <a:off x="1524000" y="4251960"/>
          <a:ext cx="9067800" cy="579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Oval 3"/>
          <p:cNvSpPr/>
          <p:nvPr/>
        </p:nvSpPr>
        <p:spPr>
          <a:xfrm>
            <a:off x="1905000" y="5638800"/>
            <a:ext cx="3200400" cy="1219200"/>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b="1" u="sng" dirty="0">
                <a:solidFill>
                  <a:schemeClr val="bg1">
                    <a:lumMod val="95000"/>
                  </a:schemeClr>
                </a:solidFill>
              </a:rPr>
              <a:t>National</a:t>
            </a:r>
          </a:p>
          <a:p>
            <a:pPr marL="285750" indent="-285750">
              <a:buFont typeface="Arial" pitchFamily="34" charset="0"/>
              <a:buChar char="•"/>
            </a:pPr>
            <a:r>
              <a:rPr lang="en-US" dirty="0">
                <a:solidFill>
                  <a:schemeClr val="bg1">
                    <a:lumMod val="95000"/>
                  </a:schemeClr>
                </a:solidFill>
              </a:rPr>
              <a:t>Strategic Frameworks</a:t>
            </a:r>
          </a:p>
          <a:p>
            <a:pPr marL="285750" indent="-285750">
              <a:buFont typeface="Arial" pitchFamily="34" charset="0"/>
              <a:buChar char="•"/>
            </a:pPr>
            <a:r>
              <a:rPr lang="en-US" dirty="0">
                <a:solidFill>
                  <a:schemeClr val="bg1">
                    <a:lumMod val="95000"/>
                  </a:schemeClr>
                </a:solidFill>
              </a:rPr>
              <a:t>Action Plans</a:t>
            </a:r>
            <a:endParaRPr lang="en-GB" dirty="0">
              <a:solidFill>
                <a:schemeClr val="bg1">
                  <a:lumMod val="95000"/>
                </a:schemeClr>
              </a:solidFill>
            </a:endParaRPr>
          </a:p>
        </p:txBody>
      </p:sp>
      <p:sp>
        <p:nvSpPr>
          <p:cNvPr id="5" name="Oval 4"/>
          <p:cNvSpPr/>
          <p:nvPr/>
        </p:nvSpPr>
        <p:spPr>
          <a:xfrm>
            <a:off x="7010400" y="5638800"/>
            <a:ext cx="3276600" cy="1219200"/>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b="1" u="sng" dirty="0"/>
              <a:t>RECs</a:t>
            </a:r>
          </a:p>
          <a:p>
            <a:pPr marL="285750" indent="-285750">
              <a:buFont typeface="Arial" pitchFamily="34" charset="0"/>
              <a:buChar char="•"/>
            </a:pPr>
            <a:r>
              <a:rPr lang="en-US" dirty="0"/>
              <a:t>Strategic Frameworks</a:t>
            </a:r>
          </a:p>
          <a:p>
            <a:pPr marL="285750" indent="-285750">
              <a:buFont typeface="Arial" pitchFamily="34" charset="0"/>
              <a:buChar char="•"/>
            </a:pPr>
            <a:r>
              <a:rPr lang="en-US" dirty="0"/>
              <a:t>Actions</a:t>
            </a:r>
            <a:endParaRPr lang="en-GB" dirty="0"/>
          </a:p>
        </p:txBody>
      </p:sp>
      <p:sp>
        <p:nvSpPr>
          <p:cNvPr id="7" name="Oval 6"/>
          <p:cNvSpPr/>
          <p:nvPr/>
        </p:nvSpPr>
        <p:spPr>
          <a:xfrm>
            <a:off x="2255520" y="594360"/>
            <a:ext cx="7972168" cy="3520440"/>
          </a:xfrm>
          <a:prstGeom prst="ellipse">
            <a:avLst/>
          </a:prstGeom>
          <a:solidFill>
            <a:srgbClr val="00B050"/>
          </a:solidFill>
        </p:spPr>
        <p:style>
          <a:lnRef idx="2">
            <a:schemeClr val="accent3">
              <a:shade val="50000"/>
            </a:schemeClr>
          </a:lnRef>
          <a:fillRef idx="1">
            <a:schemeClr val="accent3"/>
          </a:fillRef>
          <a:effectRef idx="0">
            <a:schemeClr val="accent3"/>
          </a:effectRef>
          <a:fontRef idx="minor">
            <a:schemeClr val="lt1"/>
          </a:fontRef>
        </p:style>
        <p:txBody>
          <a:bodyPr tIns="0" numCol="1" rtlCol="0" anchor="t" anchorCtr="0"/>
          <a:lstStyle/>
          <a:p>
            <a:pPr algn="ctr"/>
            <a:r>
              <a:rPr lang="en-US" b="1" u="sng" dirty="0">
                <a:solidFill>
                  <a:schemeClr val="bg1"/>
                </a:solidFill>
              </a:rPr>
              <a:t>FTYIP </a:t>
            </a:r>
          </a:p>
          <a:p>
            <a:r>
              <a:rPr lang="en-US" dirty="0">
                <a:solidFill>
                  <a:schemeClr val="bg1"/>
                </a:solidFill>
              </a:rPr>
              <a:t>20 Goals, 39 Priority Areas, 256 Targets,  248 Indicators</a:t>
            </a:r>
          </a:p>
          <a:p>
            <a:pPr marL="285750" indent="-285750">
              <a:buFont typeface="Arial" pitchFamily="34" charset="0"/>
              <a:buChar char="•"/>
            </a:pPr>
            <a:r>
              <a:rPr lang="en-US" dirty="0">
                <a:solidFill>
                  <a:schemeClr val="bg1"/>
                </a:solidFill>
              </a:rPr>
              <a:t>Social 		Sustainability 	Cultural</a:t>
            </a:r>
          </a:p>
          <a:p>
            <a:pPr marL="285750" indent="-285750">
              <a:buFont typeface="Arial" pitchFamily="34" charset="0"/>
              <a:buChar char="•"/>
            </a:pPr>
            <a:r>
              <a:rPr lang="en-US" dirty="0">
                <a:solidFill>
                  <a:schemeClr val="bg1"/>
                </a:solidFill>
              </a:rPr>
              <a:t>Economic	Political		Others</a:t>
            </a:r>
          </a:p>
          <a:p>
            <a:endParaRPr lang="en-US" dirty="0">
              <a:solidFill>
                <a:schemeClr val="bg1"/>
              </a:solidFill>
            </a:endParaRPr>
          </a:p>
          <a:p>
            <a:r>
              <a:rPr lang="en-US" dirty="0">
                <a:solidFill>
                  <a:schemeClr val="bg1"/>
                </a:solidFill>
              </a:rPr>
              <a:t>			</a:t>
            </a:r>
          </a:p>
          <a:p>
            <a:pPr marL="285750" indent="-285750">
              <a:buFont typeface="Arial" pitchFamily="34" charset="0"/>
              <a:buChar char="•"/>
            </a:pPr>
            <a:endParaRPr lang="en-US" dirty="0">
              <a:solidFill>
                <a:schemeClr val="bg1"/>
              </a:solidFill>
            </a:endParaRPr>
          </a:p>
          <a:p>
            <a:pPr marL="2114550" lvl="4" indent="-285750">
              <a:buFont typeface="Arial" pitchFamily="34" charset="0"/>
              <a:buChar char="•"/>
            </a:pPr>
            <a:endParaRPr lang="en-GB" dirty="0">
              <a:solidFill>
                <a:srgbClr val="FF0000"/>
              </a:solidFill>
            </a:endParaRPr>
          </a:p>
        </p:txBody>
      </p:sp>
      <p:sp>
        <p:nvSpPr>
          <p:cNvPr id="8" name="Oval 7"/>
          <p:cNvSpPr/>
          <p:nvPr/>
        </p:nvSpPr>
        <p:spPr>
          <a:xfrm>
            <a:off x="3429000" y="2209800"/>
            <a:ext cx="5791200" cy="1905000"/>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u="sng" dirty="0">
                <a:ln>
                  <a:solidFill>
                    <a:srgbClr val="FF0000"/>
                  </a:solidFill>
                </a:ln>
                <a:solidFill>
                  <a:srgbClr val="C00000"/>
                </a:solidFill>
              </a:rPr>
              <a:t>17 SDGs </a:t>
            </a:r>
          </a:p>
          <a:p>
            <a:pPr marL="285750" indent="-285750">
              <a:buFont typeface="Arial" pitchFamily="34" charset="0"/>
              <a:buChar char="•"/>
            </a:pPr>
            <a:r>
              <a:rPr lang="en-US" sz="1600" dirty="0">
                <a:ln>
                  <a:solidFill>
                    <a:srgbClr val="FF0000"/>
                  </a:solidFill>
                </a:ln>
                <a:solidFill>
                  <a:srgbClr val="C00000"/>
                </a:solidFill>
              </a:rPr>
              <a:t>Social		         - 169 Targets</a:t>
            </a:r>
          </a:p>
          <a:p>
            <a:pPr marL="285750" indent="-285750">
              <a:buFont typeface="Arial" pitchFamily="34" charset="0"/>
              <a:buChar char="•"/>
            </a:pPr>
            <a:r>
              <a:rPr lang="en-US" sz="1600" dirty="0">
                <a:ln>
                  <a:solidFill>
                    <a:srgbClr val="FF0000"/>
                  </a:solidFill>
                </a:ln>
                <a:solidFill>
                  <a:srgbClr val="C00000"/>
                </a:solidFill>
              </a:rPr>
              <a:t>Economic	         - 231 Indicators</a:t>
            </a:r>
          </a:p>
          <a:p>
            <a:pPr marL="285750" indent="-285750">
              <a:buFont typeface="Arial" pitchFamily="34" charset="0"/>
              <a:buChar char="•"/>
            </a:pPr>
            <a:r>
              <a:rPr lang="en-US" sz="1600" dirty="0">
                <a:ln>
                  <a:solidFill>
                    <a:srgbClr val="FF0000"/>
                  </a:solidFill>
                </a:ln>
                <a:solidFill>
                  <a:srgbClr val="C00000"/>
                </a:solidFill>
              </a:rPr>
              <a:t>Sustainability Issues</a:t>
            </a:r>
            <a:endParaRPr lang="en-GB" sz="1600" dirty="0">
              <a:ln>
                <a:solidFill>
                  <a:srgbClr val="FF0000"/>
                </a:solidFill>
              </a:ln>
              <a:solidFill>
                <a:srgbClr val="C00000"/>
              </a:solidFill>
            </a:endParaRPr>
          </a:p>
        </p:txBody>
      </p:sp>
      <p:sp>
        <p:nvSpPr>
          <p:cNvPr id="14" name="Down Arrow 13"/>
          <p:cNvSpPr/>
          <p:nvPr/>
        </p:nvSpPr>
        <p:spPr>
          <a:xfrm>
            <a:off x="4267200" y="3886200"/>
            <a:ext cx="228600" cy="1844760"/>
          </a:xfrm>
          <a:prstGeom prst="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Down Arrow 14"/>
          <p:cNvSpPr/>
          <p:nvPr/>
        </p:nvSpPr>
        <p:spPr>
          <a:xfrm>
            <a:off x="7772400" y="4003590"/>
            <a:ext cx="228600" cy="1719133"/>
          </a:xfrm>
          <a:prstGeom prst="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p:cNvSpPr txBox="1"/>
          <p:nvPr/>
        </p:nvSpPr>
        <p:spPr>
          <a:xfrm>
            <a:off x="4381500" y="4495801"/>
            <a:ext cx="3505200" cy="646331"/>
          </a:xfrm>
          <a:prstGeom prst="rect">
            <a:avLst/>
          </a:prstGeom>
          <a:noFill/>
        </p:spPr>
        <p:txBody>
          <a:bodyPr wrap="square" rtlCol="0">
            <a:spAutoFit/>
          </a:bodyPr>
          <a:lstStyle/>
          <a:p>
            <a:r>
              <a:rPr lang="en-US" dirty="0"/>
              <a:t>Assimilation/infusion/incorporation/integration/mainstream</a:t>
            </a:r>
            <a:endParaRPr lang="en-GB" dirty="0"/>
          </a:p>
        </p:txBody>
      </p:sp>
    </p:spTree>
    <p:extLst>
      <p:ext uri="{BB962C8B-B14F-4D97-AF65-F5344CB8AC3E}">
        <p14:creationId xmlns:p14="http://schemas.microsoft.com/office/powerpoint/2010/main" val="16073930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91765" y="921357"/>
            <a:ext cx="6764655" cy="461665"/>
          </a:xfrm>
          <a:prstGeom prst="homePlate">
            <a:avLst/>
          </a:prstGeom>
          <a:solidFill>
            <a:schemeClr val="accent4">
              <a:lumMod val="20000"/>
              <a:lumOff val="80000"/>
            </a:schemeClr>
          </a:solidFill>
          <a:ln>
            <a:solidFill>
              <a:schemeClr val="accent1"/>
            </a:solidFill>
          </a:ln>
        </p:spPr>
        <p:txBody>
          <a:bodyPr wrap="square" rtlCol="0">
            <a:spAutoFit/>
          </a:bodyPr>
          <a:lstStyle/>
          <a:p>
            <a:pPr marL="457200" indent="-457200">
              <a:buFont typeface="+mj-lt"/>
              <a:buAutoNum type="arabicPeriod"/>
            </a:pPr>
            <a:r>
              <a:rPr lang="en-US" sz="2400" b="1" dirty="0">
                <a:solidFill>
                  <a:schemeClr val="accent5">
                    <a:lumMod val="50000"/>
                  </a:schemeClr>
                </a:solidFill>
                <a:latin typeface="Andalus" panose="02020603050405020304" pitchFamily="18" charset="-78"/>
                <a:cs typeface="Andalus" panose="02020603050405020304" pitchFamily="18" charset="-78"/>
              </a:rPr>
              <a:t>Integrated High Speed Train Network</a:t>
            </a:r>
          </a:p>
        </p:txBody>
      </p:sp>
      <p:sp>
        <p:nvSpPr>
          <p:cNvPr id="4" name="Rectangle 3"/>
          <p:cNvSpPr/>
          <p:nvPr/>
        </p:nvSpPr>
        <p:spPr>
          <a:xfrm>
            <a:off x="1524000" y="647036"/>
            <a:ext cx="1165860" cy="274320"/>
          </a:xfrm>
          <a:prstGeom prst="rect">
            <a:avLst/>
          </a:prstGeom>
          <a:solidFill>
            <a:srgbClr val="ED7D31"/>
          </a:solidFill>
          <a:ln w="12700" cap="flat" cmpd="sng" algn="ctr">
            <a:noFill/>
            <a:prstDash val="solid"/>
            <a:miter lim="800000"/>
          </a:ln>
          <a:effectLst/>
        </p:spPr>
        <p:txBody>
          <a:bodyPr rtlCol="0" anchor="ctr"/>
          <a:lstStyle/>
          <a:p>
            <a:pPr algn="ctr">
              <a:defRPr/>
            </a:pPr>
            <a:endParaRPr lang="en-US" kern="0">
              <a:solidFill>
                <a:prstClr val="white"/>
              </a:solidFill>
              <a:latin typeface="Calibri"/>
            </a:endParaRPr>
          </a:p>
        </p:txBody>
      </p:sp>
      <p:sp>
        <p:nvSpPr>
          <p:cNvPr id="5" name="Title 1"/>
          <p:cNvSpPr txBox="1">
            <a:spLocks/>
          </p:cNvSpPr>
          <p:nvPr/>
        </p:nvSpPr>
        <p:spPr>
          <a:xfrm>
            <a:off x="1484491" y="1"/>
            <a:ext cx="9144024" cy="59871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ln w="10541" cmpd="sng">
                  <a:solidFill>
                    <a:srgbClr val="5B9BD5">
                      <a:shade val="88000"/>
                      <a:satMod val="110000"/>
                    </a:srgbClr>
                  </a:solidFill>
                  <a:prstDash val="solid"/>
                </a:ln>
                <a:gradFill>
                  <a:gsLst>
                    <a:gs pos="0">
                      <a:srgbClr val="5B9BD5">
                        <a:tint val="40000"/>
                        <a:satMod val="250000"/>
                      </a:srgbClr>
                    </a:gs>
                    <a:gs pos="9000">
                      <a:srgbClr val="5B9BD5">
                        <a:tint val="52000"/>
                        <a:satMod val="300000"/>
                      </a:srgbClr>
                    </a:gs>
                    <a:gs pos="50000">
                      <a:srgbClr val="5B9BD5">
                        <a:shade val="20000"/>
                        <a:satMod val="300000"/>
                      </a:srgbClr>
                    </a:gs>
                    <a:gs pos="79000">
                      <a:srgbClr val="5B9BD5">
                        <a:tint val="52000"/>
                        <a:satMod val="300000"/>
                      </a:srgbClr>
                    </a:gs>
                    <a:gs pos="100000">
                      <a:srgbClr val="5B9BD5">
                        <a:tint val="40000"/>
                        <a:satMod val="250000"/>
                      </a:srgbClr>
                    </a:gs>
                  </a:gsLst>
                  <a:lin ang="5400000"/>
                </a:gradFill>
                <a:latin typeface="Andalus" pitchFamily="18" charset="-78"/>
                <a:cs typeface="Andalus" pitchFamily="18" charset="-78"/>
              </a:rPr>
              <a:t> 3. Fast Track Programmes and Initiatives (Flagships)</a:t>
            </a:r>
          </a:p>
        </p:txBody>
      </p:sp>
      <p:sp>
        <p:nvSpPr>
          <p:cNvPr id="6" name="Rectangle 5"/>
          <p:cNvSpPr/>
          <p:nvPr/>
        </p:nvSpPr>
        <p:spPr>
          <a:xfrm>
            <a:off x="2689863" y="647036"/>
            <a:ext cx="7938655" cy="274320"/>
          </a:xfrm>
          <a:prstGeom prst="rect">
            <a:avLst/>
          </a:prstGeom>
          <a:solidFill>
            <a:srgbClr val="4472C4">
              <a:lumMod val="40000"/>
              <a:lumOff val="60000"/>
            </a:srgbClr>
          </a:solidFill>
          <a:ln w="12700" cap="flat" cmpd="sng" algn="ctr">
            <a:noFill/>
            <a:prstDash val="solid"/>
            <a:miter lim="800000"/>
          </a:ln>
          <a:effectLst/>
        </p:spPr>
        <p:txBody>
          <a:bodyPr rtlCol="0" anchor="ctr"/>
          <a:lstStyle/>
          <a:p>
            <a:pPr algn="ctr">
              <a:defRPr/>
            </a:pPr>
            <a:endParaRPr lang="en-US" kern="0">
              <a:solidFill>
                <a:prstClr val="white"/>
              </a:solidFill>
              <a:latin typeface="Calibri"/>
            </a:endParaRPr>
          </a:p>
        </p:txBody>
      </p:sp>
      <p:sp>
        <p:nvSpPr>
          <p:cNvPr id="2" name="Pentagon 1"/>
          <p:cNvSpPr/>
          <p:nvPr/>
        </p:nvSpPr>
        <p:spPr>
          <a:xfrm>
            <a:off x="2691765" y="1379503"/>
            <a:ext cx="6764655" cy="461665"/>
          </a:xfrm>
          <a:prstGeom prst="homePlate">
            <a:avLst/>
          </a:prstGeom>
          <a:solidFill>
            <a:schemeClr val="accent6">
              <a:lumMod val="20000"/>
              <a:lumOff val="80000"/>
            </a:schemeClr>
          </a:solidFill>
          <a:ln>
            <a:solidFill>
              <a:schemeClr val="accent1"/>
            </a:solidFill>
          </a:ln>
        </p:spPr>
        <p:txBody>
          <a:bodyPr wrap="square">
            <a:spAutoFit/>
          </a:bodyPr>
          <a:lstStyle/>
          <a:p>
            <a:pPr marL="457200" indent="-457200">
              <a:buFont typeface="+mj-lt"/>
              <a:buAutoNum type="arabicPeriod" startAt="2"/>
            </a:pPr>
            <a:r>
              <a:rPr lang="en-US" sz="2400" b="1" dirty="0">
                <a:solidFill>
                  <a:schemeClr val="accent5">
                    <a:lumMod val="50000"/>
                  </a:schemeClr>
                </a:solidFill>
                <a:latin typeface="Andalus" panose="02020603050405020304" pitchFamily="18" charset="-78"/>
                <a:cs typeface="Andalus" panose="02020603050405020304" pitchFamily="18" charset="-78"/>
              </a:rPr>
              <a:t>African Commodity Strategy</a:t>
            </a:r>
          </a:p>
        </p:txBody>
      </p:sp>
      <p:sp>
        <p:nvSpPr>
          <p:cNvPr id="7" name="Pentagon 6"/>
          <p:cNvSpPr/>
          <p:nvPr/>
        </p:nvSpPr>
        <p:spPr>
          <a:xfrm>
            <a:off x="2691765" y="1841168"/>
            <a:ext cx="6766560" cy="461665"/>
          </a:xfrm>
          <a:prstGeom prst="homePlate">
            <a:avLst/>
          </a:prstGeom>
          <a:solidFill>
            <a:schemeClr val="accent5">
              <a:lumMod val="20000"/>
              <a:lumOff val="80000"/>
            </a:schemeClr>
          </a:solidFill>
          <a:ln>
            <a:solidFill>
              <a:schemeClr val="accent1"/>
            </a:solidFill>
          </a:ln>
        </p:spPr>
        <p:txBody>
          <a:bodyPr wrap="square">
            <a:spAutoFit/>
          </a:bodyPr>
          <a:lstStyle/>
          <a:p>
            <a:pPr marL="457200" indent="-457200">
              <a:buFont typeface="+mj-lt"/>
              <a:buAutoNum type="arabicPeriod" startAt="3"/>
            </a:pPr>
            <a:r>
              <a:rPr lang="en-US" sz="2400" b="1" dirty="0">
                <a:solidFill>
                  <a:schemeClr val="accent5">
                    <a:lumMod val="50000"/>
                  </a:schemeClr>
                </a:solidFill>
                <a:latin typeface="Andalus" panose="02020603050405020304" pitchFamily="18" charset="-78"/>
                <a:cs typeface="Andalus" panose="02020603050405020304" pitchFamily="18" charset="-78"/>
              </a:rPr>
              <a:t>Continental Free Trade Area</a:t>
            </a:r>
          </a:p>
        </p:txBody>
      </p:sp>
      <p:sp>
        <p:nvSpPr>
          <p:cNvPr id="8" name="Pentagon 7"/>
          <p:cNvSpPr/>
          <p:nvPr/>
        </p:nvSpPr>
        <p:spPr>
          <a:xfrm>
            <a:off x="2691765" y="2302833"/>
            <a:ext cx="6766560" cy="461665"/>
          </a:xfrm>
          <a:prstGeom prst="homePlate">
            <a:avLst/>
          </a:prstGeom>
          <a:solidFill>
            <a:schemeClr val="accent3">
              <a:lumMod val="20000"/>
              <a:lumOff val="80000"/>
            </a:schemeClr>
          </a:solidFill>
          <a:ln>
            <a:solidFill>
              <a:schemeClr val="accent1"/>
            </a:solidFill>
          </a:ln>
        </p:spPr>
        <p:txBody>
          <a:bodyPr wrap="square">
            <a:spAutoFit/>
          </a:bodyPr>
          <a:lstStyle/>
          <a:p>
            <a:pPr marL="457200" indent="-457200">
              <a:buFont typeface="+mj-lt"/>
              <a:buAutoNum type="arabicPeriod" startAt="4"/>
            </a:pPr>
            <a:r>
              <a:rPr lang="en-US" sz="2400" b="1" dirty="0">
                <a:solidFill>
                  <a:schemeClr val="accent5">
                    <a:lumMod val="50000"/>
                  </a:schemeClr>
                </a:solidFill>
                <a:latin typeface="Andalus" panose="02020603050405020304" pitchFamily="18" charset="-78"/>
                <a:cs typeface="Andalus" panose="02020603050405020304" pitchFamily="18" charset="-78"/>
              </a:rPr>
              <a:t>Pan-African E-Network</a:t>
            </a:r>
          </a:p>
        </p:txBody>
      </p:sp>
      <p:sp>
        <p:nvSpPr>
          <p:cNvPr id="9" name="Pentagon 8"/>
          <p:cNvSpPr/>
          <p:nvPr/>
        </p:nvSpPr>
        <p:spPr>
          <a:xfrm>
            <a:off x="2691765" y="2764498"/>
            <a:ext cx="6764654" cy="461665"/>
          </a:xfrm>
          <a:prstGeom prst="homePlate">
            <a:avLst/>
          </a:prstGeom>
          <a:solidFill>
            <a:schemeClr val="accent2">
              <a:lumMod val="40000"/>
              <a:lumOff val="60000"/>
            </a:schemeClr>
          </a:solidFill>
          <a:ln>
            <a:solidFill>
              <a:schemeClr val="accent1"/>
            </a:solidFill>
          </a:ln>
        </p:spPr>
        <p:txBody>
          <a:bodyPr wrap="square">
            <a:spAutoFit/>
          </a:bodyPr>
          <a:lstStyle/>
          <a:p>
            <a:pPr marL="457200" indent="-457200">
              <a:buFont typeface="+mj-lt"/>
              <a:buAutoNum type="arabicPeriod" startAt="5"/>
            </a:pPr>
            <a:r>
              <a:rPr lang="en-US" sz="2400" b="1" dirty="0">
                <a:solidFill>
                  <a:schemeClr val="accent5">
                    <a:lumMod val="50000"/>
                  </a:schemeClr>
                </a:solidFill>
                <a:latin typeface="Andalus" panose="02020603050405020304" pitchFamily="18" charset="-78"/>
                <a:cs typeface="Andalus" panose="02020603050405020304" pitchFamily="18" charset="-78"/>
              </a:rPr>
              <a:t>African Passport and  free movement of people</a:t>
            </a:r>
          </a:p>
        </p:txBody>
      </p:sp>
      <p:sp>
        <p:nvSpPr>
          <p:cNvPr id="10" name="Pentagon 9"/>
          <p:cNvSpPr/>
          <p:nvPr/>
        </p:nvSpPr>
        <p:spPr>
          <a:xfrm>
            <a:off x="2691765" y="3226163"/>
            <a:ext cx="6766560" cy="461665"/>
          </a:xfrm>
          <a:prstGeom prst="homePlate">
            <a:avLst/>
          </a:prstGeom>
          <a:solidFill>
            <a:schemeClr val="accent1">
              <a:lumMod val="40000"/>
              <a:lumOff val="60000"/>
            </a:schemeClr>
          </a:solidFill>
          <a:ln>
            <a:solidFill>
              <a:schemeClr val="accent1"/>
            </a:solidFill>
          </a:ln>
        </p:spPr>
        <p:txBody>
          <a:bodyPr wrap="square">
            <a:spAutoFit/>
          </a:bodyPr>
          <a:lstStyle/>
          <a:p>
            <a:r>
              <a:rPr lang="en-US" sz="2400" b="1" dirty="0">
                <a:solidFill>
                  <a:schemeClr val="accent5">
                    <a:lumMod val="50000"/>
                  </a:schemeClr>
                </a:solidFill>
                <a:latin typeface="Andalus" panose="02020603050405020304" pitchFamily="18" charset="-78"/>
                <a:cs typeface="Andalus" panose="02020603050405020304" pitchFamily="18" charset="-78"/>
              </a:rPr>
              <a:t>6.   Silencing the Guns </a:t>
            </a:r>
          </a:p>
        </p:txBody>
      </p:sp>
      <p:sp>
        <p:nvSpPr>
          <p:cNvPr id="11" name="Pentagon 10"/>
          <p:cNvSpPr/>
          <p:nvPr/>
        </p:nvSpPr>
        <p:spPr>
          <a:xfrm>
            <a:off x="2691765" y="3700273"/>
            <a:ext cx="6766560" cy="461665"/>
          </a:xfrm>
          <a:prstGeom prst="homePlate">
            <a:avLst/>
          </a:prstGeom>
          <a:solidFill>
            <a:schemeClr val="accent3">
              <a:lumMod val="40000"/>
              <a:lumOff val="60000"/>
            </a:schemeClr>
          </a:solidFill>
          <a:ln>
            <a:solidFill>
              <a:schemeClr val="accent1"/>
            </a:solidFill>
          </a:ln>
        </p:spPr>
        <p:txBody>
          <a:bodyPr wrap="square">
            <a:spAutoFit/>
          </a:bodyPr>
          <a:lstStyle/>
          <a:p>
            <a:pPr marL="457200" indent="-457200">
              <a:buFont typeface="+mj-lt"/>
              <a:buAutoNum type="arabicPeriod" startAt="7"/>
            </a:pPr>
            <a:r>
              <a:rPr lang="en-US" sz="2400" b="1" dirty="0">
                <a:solidFill>
                  <a:schemeClr val="accent5">
                    <a:lumMod val="50000"/>
                  </a:schemeClr>
                </a:solidFill>
                <a:latin typeface="Andalus" panose="02020603050405020304" pitchFamily="18" charset="-78"/>
                <a:cs typeface="Andalus" panose="02020603050405020304" pitchFamily="18" charset="-78"/>
              </a:rPr>
              <a:t>Grand Inga Dam Project</a:t>
            </a:r>
          </a:p>
        </p:txBody>
      </p:sp>
      <p:sp>
        <p:nvSpPr>
          <p:cNvPr id="12" name="Pentagon 11"/>
          <p:cNvSpPr/>
          <p:nvPr/>
        </p:nvSpPr>
        <p:spPr>
          <a:xfrm>
            <a:off x="2691765" y="4166403"/>
            <a:ext cx="6766560" cy="461665"/>
          </a:xfrm>
          <a:prstGeom prst="homePlate">
            <a:avLst/>
          </a:prstGeom>
          <a:solidFill>
            <a:schemeClr val="accent4">
              <a:lumMod val="40000"/>
              <a:lumOff val="60000"/>
            </a:schemeClr>
          </a:solidFill>
          <a:ln>
            <a:solidFill>
              <a:schemeClr val="accent1"/>
            </a:solidFill>
          </a:ln>
        </p:spPr>
        <p:txBody>
          <a:bodyPr wrap="square">
            <a:spAutoFit/>
          </a:bodyPr>
          <a:lstStyle/>
          <a:p>
            <a:pPr marL="457200" indent="-457200">
              <a:buFont typeface="+mj-lt"/>
              <a:buAutoNum type="arabicPeriod" startAt="8"/>
            </a:pPr>
            <a:r>
              <a:rPr lang="en-US" sz="2400" b="1" dirty="0">
                <a:solidFill>
                  <a:schemeClr val="accent5">
                    <a:lumMod val="50000"/>
                  </a:schemeClr>
                </a:solidFill>
                <a:latin typeface="Andalus" panose="02020603050405020304" pitchFamily="18" charset="-78"/>
                <a:cs typeface="Andalus" panose="02020603050405020304" pitchFamily="18" charset="-78"/>
              </a:rPr>
              <a:t>Annual African Forum </a:t>
            </a:r>
          </a:p>
        </p:txBody>
      </p:sp>
      <p:sp>
        <p:nvSpPr>
          <p:cNvPr id="13" name="Pentagon 12"/>
          <p:cNvSpPr/>
          <p:nvPr/>
        </p:nvSpPr>
        <p:spPr>
          <a:xfrm>
            <a:off x="2691765" y="4628068"/>
            <a:ext cx="6766560" cy="461665"/>
          </a:xfrm>
          <a:prstGeom prst="homePlate">
            <a:avLst/>
          </a:prstGeom>
          <a:solidFill>
            <a:schemeClr val="accent5">
              <a:lumMod val="40000"/>
              <a:lumOff val="60000"/>
            </a:schemeClr>
          </a:solidFill>
          <a:ln>
            <a:solidFill>
              <a:schemeClr val="accent1"/>
            </a:solidFill>
          </a:ln>
        </p:spPr>
        <p:txBody>
          <a:bodyPr wrap="square">
            <a:spAutoFit/>
          </a:bodyPr>
          <a:lstStyle/>
          <a:p>
            <a:pPr marL="457200" indent="-457200">
              <a:buFont typeface="+mj-lt"/>
              <a:buAutoNum type="arabicPeriod" startAt="9"/>
            </a:pPr>
            <a:r>
              <a:rPr lang="en-US" sz="2400" b="1" dirty="0">
                <a:solidFill>
                  <a:schemeClr val="accent5">
                    <a:lumMod val="50000"/>
                  </a:schemeClr>
                </a:solidFill>
                <a:latin typeface="Andalus" panose="02020603050405020304" pitchFamily="18" charset="-78"/>
                <a:cs typeface="Andalus" panose="02020603050405020304" pitchFamily="18" charset="-78"/>
              </a:rPr>
              <a:t>Single Air-Transport Network </a:t>
            </a:r>
          </a:p>
        </p:txBody>
      </p:sp>
      <p:sp>
        <p:nvSpPr>
          <p:cNvPr id="14" name="Pentagon 13"/>
          <p:cNvSpPr/>
          <p:nvPr/>
        </p:nvSpPr>
        <p:spPr>
          <a:xfrm>
            <a:off x="2691765" y="5089733"/>
            <a:ext cx="6766560" cy="461665"/>
          </a:xfrm>
          <a:prstGeom prst="homePlate">
            <a:avLst/>
          </a:prstGeom>
          <a:solidFill>
            <a:schemeClr val="accent6">
              <a:lumMod val="40000"/>
              <a:lumOff val="60000"/>
            </a:schemeClr>
          </a:solidFill>
          <a:ln>
            <a:solidFill>
              <a:schemeClr val="accent1"/>
            </a:solidFill>
          </a:ln>
        </p:spPr>
        <p:txBody>
          <a:bodyPr wrap="square">
            <a:spAutoFit/>
          </a:bodyPr>
          <a:lstStyle/>
          <a:p>
            <a:pPr marL="457200" indent="-457200">
              <a:buFont typeface="+mj-lt"/>
              <a:buAutoNum type="arabicPeriod" startAt="10"/>
            </a:pPr>
            <a:r>
              <a:rPr lang="en-US" sz="2400" b="1" dirty="0">
                <a:solidFill>
                  <a:schemeClr val="accent5">
                    <a:lumMod val="50000"/>
                  </a:schemeClr>
                </a:solidFill>
                <a:latin typeface="Andalus" panose="02020603050405020304" pitchFamily="18" charset="-78"/>
                <a:cs typeface="Andalus" panose="02020603050405020304" pitchFamily="18" charset="-78"/>
              </a:rPr>
              <a:t>African Outer Space Strategy </a:t>
            </a:r>
          </a:p>
        </p:txBody>
      </p:sp>
      <p:sp>
        <p:nvSpPr>
          <p:cNvPr id="15" name="Pentagon 14"/>
          <p:cNvSpPr/>
          <p:nvPr/>
        </p:nvSpPr>
        <p:spPr>
          <a:xfrm>
            <a:off x="2691765" y="5551398"/>
            <a:ext cx="6766560" cy="461665"/>
          </a:xfrm>
          <a:prstGeom prst="homePlate">
            <a:avLst/>
          </a:prstGeom>
          <a:solidFill>
            <a:srgbClr val="FFCC99"/>
          </a:solidFill>
          <a:ln>
            <a:solidFill>
              <a:schemeClr val="accent1"/>
            </a:solidFill>
          </a:ln>
        </p:spPr>
        <p:txBody>
          <a:bodyPr wrap="square">
            <a:spAutoFit/>
          </a:bodyPr>
          <a:lstStyle/>
          <a:p>
            <a:r>
              <a:rPr lang="en-US" sz="2400" b="1" dirty="0">
                <a:solidFill>
                  <a:schemeClr val="accent5">
                    <a:lumMod val="50000"/>
                  </a:schemeClr>
                </a:solidFill>
                <a:latin typeface="Andalus" panose="02020603050405020304" pitchFamily="18" charset="-78"/>
                <a:cs typeface="Andalus" panose="02020603050405020304" pitchFamily="18" charset="-78"/>
              </a:rPr>
              <a:t>11. Pan-African Virtual University </a:t>
            </a:r>
          </a:p>
        </p:txBody>
      </p:sp>
      <p:sp>
        <p:nvSpPr>
          <p:cNvPr id="16" name="Pentagon 15"/>
          <p:cNvSpPr/>
          <p:nvPr/>
        </p:nvSpPr>
        <p:spPr>
          <a:xfrm>
            <a:off x="2691765" y="6013063"/>
            <a:ext cx="6766560" cy="461665"/>
          </a:xfrm>
          <a:prstGeom prst="homePlate">
            <a:avLst/>
          </a:prstGeom>
          <a:solidFill>
            <a:srgbClr val="FFCCFF"/>
          </a:solidFill>
          <a:ln>
            <a:solidFill>
              <a:schemeClr val="accent1"/>
            </a:solidFill>
          </a:ln>
        </p:spPr>
        <p:txBody>
          <a:bodyPr wrap="square">
            <a:spAutoFit/>
          </a:bodyPr>
          <a:lstStyle/>
          <a:p>
            <a:r>
              <a:rPr lang="en-US" sz="2400" b="1" dirty="0">
                <a:solidFill>
                  <a:schemeClr val="accent1">
                    <a:lumMod val="50000"/>
                  </a:schemeClr>
                </a:solidFill>
                <a:latin typeface="Andalus" panose="02020603050405020304" pitchFamily="18" charset="-78"/>
                <a:cs typeface="Andalus" panose="02020603050405020304" pitchFamily="18" charset="-78"/>
              </a:rPr>
              <a:t>12. Continental </a:t>
            </a:r>
            <a:r>
              <a:rPr lang="en-US" sz="2400" b="1">
                <a:solidFill>
                  <a:schemeClr val="accent1">
                    <a:lumMod val="50000"/>
                  </a:schemeClr>
                </a:solidFill>
                <a:latin typeface="Andalus" panose="02020603050405020304" pitchFamily="18" charset="-78"/>
                <a:cs typeface="Andalus" panose="02020603050405020304" pitchFamily="18" charset="-78"/>
              </a:rPr>
              <a:t>Financial Institutions </a:t>
            </a:r>
            <a:endParaRPr lang="en-US" sz="2400" b="1" dirty="0">
              <a:solidFill>
                <a:schemeClr val="accent1">
                  <a:lumMod val="50000"/>
                </a:schemeClr>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3826476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1000" fill="hold"/>
                                        <p:tgtEl>
                                          <p:spTgt spid="2"/>
                                        </p:tgtEl>
                                        <p:attrNameLst>
                                          <p:attrName>ppt_w</p:attrName>
                                        </p:attrNameLst>
                                      </p:cBhvr>
                                      <p:tavLst>
                                        <p:tav tm="0">
                                          <p:val>
                                            <p:fltVal val="0"/>
                                          </p:val>
                                        </p:tav>
                                        <p:tav tm="100000">
                                          <p:val>
                                            <p:strVal val="#ppt_w"/>
                                          </p:val>
                                        </p:tav>
                                      </p:tavLst>
                                    </p:anim>
                                    <p:anim calcmode="lin" valueType="num">
                                      <p:cBhvr>
                                        <p:cTn id="15" dur="1000" fill="hold"/>
                                        <p:tgtEl>
                                          <p:spTgt spid="2"/>
                                        </p:tgtEl>
                                        <p:attrNameLst>
                                          <p:attrName>ppt_h</p:attrName>
                                        </p:attrNameLst>
                                      </p:cBhvr>
                                      <p:tavLst>
                                        <p:tav tm="0">
                                          <p:val>
                                            <p:fltVal val="0"/>
                                          </p:val>
                                        </p:tav>
                                        <p:tav tm="100000">
                                          <p:val>
                                            <p:strVal val="#ppt_h"/>
                                          </p:val>
                                        </p:tav>
                                      </p:tavLst>
                                    </p:anim>
                                    <p:anim calcmode="lin" valueType="num">
                                      <p:cBhvr>
                                        <p:cTn id="16" dur="1000" fill="hold"/>
                                        <p:tgtEl>
                                          <p:spTgt spid="2"/>
                                        </p:tgtEl>
                                        <p:attrNameLst>
                                          <p:attrName>style.rotation</p:attrName>
                                        </p:attrNameLst>
                                      </p:cBhvr>
                                      <p:tavLst>
                                        <p:tav tm="0">
                                          <p:val>
                                            <p:fltVal val="90"/>
                                          </p:val>
                                        </p:tav>
                                        <p:tav tm="100000">
                                          <p:val>
                                            <p:fltVal val="0"/>
                                          </p:val>
                                        </p:tav>
                                      </p:tavLst>
                                    </p:anim>
                                    <p:animEffect transition="in" filter="fade">
                                      <p:cBhvr>
                                        <p:cTn id="17" dur="1000"/>
                                        <p:tgtEl>
                                          <p:spTgt spid="2"/>
                                        </p:tgtEl>
                                      </p:cBhvr>
                                    </p:animEffect>
                                  </p:childTnLst>
                                </p:cTn>
                              </p:par>
                            </p:childTnLst>
                          </p:cTn>
                        </p:par>
                        <p:par>
                          <p:cTn id="18" fill="hold">
                            <p:stCondLst>
                              <p:cond delay="2000"/>
                            </p:stCondLst>
                            <p:childTnLst>
                              <p:par>
                                <p:cTn id="19" presetID="31" presetClass="entr" presetSubtype="0" fill="hold" grpId="0" nodeType="after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1000" fill="hold"/>
                                        <p:tgtEl>
                                          <p:spTgt spid="7"/>
                                        </p:tgtEl>
                                        <p:attrNameLst>
                                          <p:attrName>ppt_w</p:attrName>
                                        </p:attrNameLst>
                                      </p:cBhvr>
                                      <p:tavLst>
                                        <p:tav tm="0">
                                          <p:val>
                                            <p:fltVal val="0"/>
                                          </p:val>
                                        </p:tav>
                                        <p:tav tm="100000">
                                          <p:val>
                                            <p:strVal val="#ppt_w"/>
                                          </p:val>
                                        </p:tav>
                                      </p:tavLst>
                                    </p:anim>
                                    <p:anim calcmode="lin" valueType="num">
                                      <p:cBhvr>
                                        <p:cTn id="22" dur="1000" fill="hold"/>
                                        <p:tgtEl>
                                          <p:spTgt spid="7"/>
                                        </p:tgtEl>
                                        <p:attrNameLst>
                                          <p:attrName>ppt_h</p:attrName>
                                        </p:attrNameLst>
                                      </p:cBhvr>
                                      <p:tavLst>
                                        <p:tav tm="0">
                                          <p:val>
                                            <p:fltVal val="0"/>
                                          </p:val>
                                        </p:tav>
                                        <p:tav tm="100000">
                                          <p:val>
                                            <p:strVal val="#ppt_h"/>
                                          </p:val>
                                        </p:tav>
                                      </p:tavLst>
                                    </p:anim>
                                    <p:anim calcmode="lin" valueType="num">
                                      <p:cBhvr>
                                        <p:cTn id="23" dur="1000" fill="hold"/>
                                        <p:tgtEl>
                                          <p:spTgt spid="7"/>
                                        </p:tgtEl>
                                        <p:attrNameLst>
                                          <p:attrName>style.rotation</p:attrName>
                                        </p:attrNameLst>
                                      </p:cBhvr>
                                      <p:tavLst>
                                        <p:tav tm="0">
                                          <p:val>
                                            <p:fltVal val="90"/>
                                          </p:val>
                                        </p:tav>
                                        <p:tav tm="100000">
                                          <p:val>
                                            <p:fltVal val="0"/>
                                          </p:val>
                                        </p:tav>
                                      </p:tavLst>
                                    </p:anim>
                                    <p:animEffect transition="in" filter="fade">
                                      <p:cBhvr>
                                        <p:cTn id="24" dur="1000"/>
                                        <p:tgtEl>
                                          <p:spTgt spid="7"/>
                                        </p:tgtEl>
                                      </p:cBhvr>
                                    </p:animEffect>
                                  </p:childTnLst>
                                </p:cTn>
                              </p:par>
                            </p:childTnLst>
                          </p:cTn>
                        </p:par>
                        <p:par>
                          <p:cTn id="25" fill="hold">
                            <p:stCondLst>
                              <p:cond delay="3000"/>
                            </p:stCondLst>
                            <p:childTnLst>
                              <p:par>
                                <p:cTn id="26" presetID="31" presetClass="entr" presetSubtype="0" fill="hold" grpId="0" nodeType="after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p:cTn id="28" dur="1000" fill="hold"/>
                                        <p:tgtEl>
                                          <p:spTgt spid="8"/>
                                        </p:tgtEl>
                                        <p:attrNameLst>
                                          <p:attrName>ppt_w</p:attrName>
                                        </p:attrNameLst>
                                      </p:cBhvr>
                                      <p:tavLst>
                                        <p:tav tm="0">
                                          <p:val>
                                            <p:fltVal val="0"/>
                                          </p:val>
                                        </p:tav>
                                        <p:tav tm="100000">
                                          <p:val>
                                            <p:strVal val="#ppt_w"/>
                                          </p:val>
                                        </p:tav>
                                      </p:tavLst>
                                    </p:anim>
                                    <p:anim calcmode="lin" valueType="num">
                                      <p:cBhvr>
                                        <p:cTn id="29" dur="1000" fill="hold"/>
                                        <p:tgtEl>
                                          <p:spTgt spid="8"/>
                                        </p:tgtEl>
                                        <p:attrNameLst>
                                          <p:attrName>ppt_h</p:attrName>
                                        </p:attrNameLst>
                                      </p:cBhvr>
                                      <p:tavLst>
                                        <p:tav tm="0">
                                          <p:val>
                                            <p:fltVal val="0"/>
                                          </p:val>
                                        </p:tav>
                                        <p:tav tm="100000">
                                          <p:val>
                                            <p:strVal val="#ppt_h"/>
                                          </p:val>
                                        </p:tav>
                                      </p:tavLst>
                                    </p:anim>
                                    <p:anim calcmode="lin" valueType="num">
                                      <p:cBhvr>
                                        <p:cTn id="30" dur="1000" fill="hold"/>
                                        <p:tgtEl>
                                          <p:spTgt spid="8"/>
                                        </p:tgtEl>
                                        <p:attrNameLst>
                                          <p:attrName>style.rotation</p:attrName>
                                        </p:attrNameLst>
                                      </p:cBhvr>
                                      <p:tavLst>
                                        <p:tav tm="0">
                                          <p:val>
                                            <p:fltVal val="90"/>
                                          </p:val>
                                        </p:tav>
                                        <p:tav tm="100000">
                                          <p:val>
                                            <p:fltVal val="0"/>
                                          </p:val>
                                        </p:tav>
                                      </p:tavLst>
                                    </p:anim>
                                    <p:animEffect transition="in" filter="fade">
                                      <p:cBhvr>
                                        <p:cTn id="31" dur="1000"/>
                                        <p:tgtEl>
                                          <p:spTgt spid="8"/>
                                        </p:tgtEl>
                                      </p:cBhvr>
                                    </p:animEffect>
                                  </p:childTnLst>
                                </p:cTn>
                              </p:par>
                            </p:childTnLst>
                          </p:cTn>
                        </p:par>
                        <p:par>
                          <p:cTn id="32" fill="hold">
                            <p:stCondLst>
                              <p:cond delay="4000"/>
                            </p:stCondLst>
                            <p:childTnLst>
                              <p:par>
                                <p:cTn id="33" presetID="31" presetClass="entr" presetSubtype="0" fill="hold" grpId="0" nodeType="after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p:cTn id="35" dur="1000" fill="hold"/>
                                        <p:tgtEl>
                                          <p:spTgt spid="9"/>
                                        </p:tgtEl>
                                        <p:attrNameLst>
                                          <p:attrName>ppt_w</p:attrName>
                                        </p:attrNameLst>
                                      </p:cBhvr>
                                      <p:tavLst>
                                        <p:tav tm="0">
                                          <p:val>
                                            <p:fltVal val="0"/>
                                          </p:val>
                                        </p:tav>
                                        <p:tav tm="100000">
                                          <p:val>
                                            <p:strVal val="#ppt_w"/>
                                          </p:val>
                                        </p:tav>
                                      </p:tavLst>
                                    </p:anim>
                                    <p:anim calcmode="lin" valueType="num">
                                      <p:cBhvr>
                                        <p:cTn id="36" dur="1000" fill="hold"/>
                                        <p:tgtEl>
                                          <p:spTgt spid="9"/>
                                        </p:tgtEl>
                                        <p:attrNameLst>
                                          <p:attrName>ppt_h</p:attrName>
                                        </p:attrNameLst>
                                      </p:cBhvr>
                                      <p:tavLst>
                                        <p:tav tm="0">
                                          <p:val>
                                            <p:fltVal val="0"/>
                                          </p:val>
                                        </p:tav>
                                        <p:tav tm="100000">
                                          <p:val>
                                            <p:strVal val="#ppt_h"/>
                                          </p:val>
                                        </p:tav>
                                      </p:tavLst>
                                    </p:anim>
                                    <p:anim calcmode="lin" valueType="num">
                                      <p:cBhvr>
                                        <p:cTn id="37" dur="1000" fill="hold"/>
                                        <p:tgtEl>
                                          <p:spTgt spid="9"/>
                                        </p:tgtEl>
                                        <p:attrNameLst>
                                          <p:attrName>style.rotation</p:attrName>
                                        </p:attrNameLst>
                                      </p:cBhvr>
                                      <p:tavLst>
                                        <p:tav tm="0">
                                          <p:val>
                                            <p:fltVal val="90"/>
                                          </p:val>
                                        </p:tav>
                                        <p:tav tm="100000">
                                          <p:val>
                                            <p:fltVal val="0"/>
                                          </p:val>
                                        </p:tav>
                                      </p:tavLst>
                                    </p:anim>
                                    <p:animEffect transition="in" filter="fade">
                                      <p:cBhvr>
                                        <p:cTn id="38" dur="1000"/>
                                        <p:tgtEl>
                                          <p:spTgt spid="9"/>
                                        </p:tgtEl>
                                      </p:cBhvr>
                                    </p:animEffect>
                                  </p:childTnLst>
                                </p:cTn>
                              </p:par>
                            </p:childTnLst>
                          </p:cTn>
                        </p:par>
                        <p:par>
                          <p:cTn id="39" fill="hold">
                            <p:stCondLst>
                              <p:cond delay="5000"/>
                            </p:stCondLst>
                            <p:childTnLst>
                              <p:par>
                                <p:cTn id="40" presetID="31" presetClass="entr" presetSubtype="0" fill="hold" grpId="0" nodeType="afterEffect">
                                  <p:stCondLst>
                                    <p:cond delay="0"/>
                                  </p:stCondLst>
                                  <p:childTnLst>
                                    <p:set>
                                      <p:cBhvr>
                                        <p:cTn id="41" dur="1" fill="hold">
                                          <p:stCondLst>
                                            <p:cond delay="0"/>
                                          </p:stCondLst>
                                        </p:cTn>
                                        <p:tgtEl>
                                          <p:spTgt spid="10"/>
                                        </p:tgtEl>
                                        <p:attrNameLst>
                                          <p:attrName>style.visibility</p:attrName>
                                        </p:attrNameLst>
                                      </p:cBhvr>
                                      <p:to>
                                        <p:strVal val="visible"/>
                                      </p:to>
                                    </p:set>
                                    <p:anim calcmode="lin" valueType="num">
                                      <p:cBhvr>
                                        <p:cTn id="42" dur="1000" fill="hold"/>
                                        <p:tgtEl>
                                          <p:spTgt spid="10"/>
                                        </p:tgtEl>
                                        <p:attrNameLst>
                                          <p:attrName>ppt_w</p:attrName>
                                        </p:attrNameLst>
                                      </p:cBhvr>
                                      <p:tavLst>
                                        <p:tav tm="0">
                                          <p:val>
                                            <p:fltVal val="0"/>
                                          </p:val>
                                        </p:tav>
                                        <p:tav tm="100000">
                                          <p:val>
                                            <p:strVal val="#ppt_w"/>
                                          </p:val>
                                        </p:tav>
                                      </p:tavLst>
                                    </p:anim>
                                    <p:anim calcmode="lin" valueType="num">
                                      <p:cBhvr>
                                        <p:cTn id="43" dur="1000" fill="hold"/>
                                        <p:tgtEl>
                                          <p:spTgt spid="10"/>
                                        </p:tgtEl>
                                        <p:attrNameLst>
                                          <p:attrName>ppt_h</p:attrName>
                                        </p:attrNameLst>
                                      </p:cBhvr>
                                      <p:tavLst>
                                        <p:tav tm="0">
                                          <p:val>
                                            <p:fltVal val="0"/>
                                          </p:val>
                                        </p:tav>
                                        <p:tav tm="100000">
                                          <p:val>
                                            <p:strVal val="#ppt_h"/>
                                          </p:val>
                                        </p:tav>
                                      </p:tavLst>
                                    </p:anim>
                                    <p:anim calcmode="lin" valueType="num">
                                      <p:cBhvr>
                                        <p:cTn id="44" dur="1000" fill="hold"/>
                                        <p:tgtEl>
                                          <p:spTgt spid="10"/>
                                        </p:tgtEl>
                                        <p:attrNameLst>
                                          <p:attrName>style.rotation</p:attrName>
                                        </p:attrNameLst>
                                      </p:cBhvr>
                                      <p:tavLst>
                                        <p:tav tm="0">
                                          <p:val>
                                            <p:fltVal val="90"/>
                                          </p:val>
                                        </p:tav>
                                        <p:tav tm="100000">
                                          <p:val>
                                            <p:fltVal val="0"/>
                                          </p:val>
                                        </p:tav>
                                      </p:tavLst>
                                    </p:anim>
                                    <p:animEffect transition="in" filter="fade">
                                      <p:cBhvr>
                                        <p:cTn id="45" dur="1000"/>
                                        <p:tgtEl>
                                          <p:spTgt spid="10"/>
                                        </p:tgtEl>
                                      </p:cBhvr>
                                    </p:animEffect>
                                  </p:childTnLst>
                                </p:cTn>
                              </p:par>
                            </p:childTnLst>
                          </p:cTn>
                        </p:par>
                        <p:par>
                          <p:cTn id="46" fill="hold">
                            <p:stCondLst>
                              <p:cond delay="6000"/>
                            </p:stCondLst>
                            <p:childTnLst>
                              <p:par>
                                <p:cTn id="47" presetID="31" presetClass="entr" presetSubtype="0" fill="hold" grpId="0" nodeType="after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p:cTn id="49" dur="1000" fill="hold"/>
                                        <p:tgtEl>
                                          <p:spTgt spid="11"/>
                                        </p:tgtEl>
                                        <p:attrNameLst>
                                          <p:attrName>ppt_w</p:attrName>
                                        </p:attrNameLst>
                                      </p:cBhvr>
                                      <p:tavLst>
                                        <p:tav tm="0">
                                          <p:val>
                                            <p:fltVal val="0"/>
                                          </p:val>
                                        </p:tav>
                                        <p:tav tm="100000">
                                          <p:val>
                                            <p:strVal val="#ppt_w"/>
                                          </p:val>
                                        </p:tav>
                                      </p:tavLst>
                                    </p:anim>
                                    <p:anim calcmode="lin" valueType="num">
                                      <p:cBhvr>
                                        <p:cTn id="50" dur="1000" fill="hold"/>
                                        <p:tgtEl>
                                          <p:spTgt spid="11"/>
                                        </p:tgtEl>
                                        <p:attrNameLst>
                                          <p:attrName>ppt_h</p:attrName>
                                        </p:attrNameLst>
                                      </p:cBhvr>
                                      <p:tavLst>
                                        <p:tav tm="0">
                                          <p:val>
                                            <p:fltVal val="0"/>
                                          </p:val>
                                        </p:tav>
                                        <p:tav tm="100000">
                                          <p:val>
                                            <p:strVal val="#ppt_h"/>
                                          </p:val>
                                        </p:tav>
                                      </p:tavLst>
                                    </p:anim>
                                    <p:anim calcmode="lin" valueType="num">
                                      <p:cBhvr>
                                        <p:cTn id="51" dur="1000" fill="hold"/>
                                        <p:tgtEl>
                                          <p:spTgt spid="11"/>
                                        </p:tgtEl>
                                        <p:attrNameLst>
                                          <p:attrName>style.rotation</p:attrName>
                                        </p:attrNameLst>
                                      </p:cBhvr>
                                      <p:tavLst>
                                        <p:tav tm="0">
                                          <p:val>
                                            <p:fltVal val="90"/>
                                          </p:val>
                                        </p:tav>
                                        <p:tav tm="100000">
                                          <p:val>
                                            <p:fltVal val="0"/>
                                          </p:val>
                                        </p:tav>
                                      </p:tavLst>
                                    </p:anim>
                                    <p:animEffect transition="in" filter="fade">
                                      <p:cBhvr>
                                        <p:cTn id="52" dur="1000"/>
                                        <p:tgtEl>
                                          <p:spTgt spid="11"/>
                                        </p:tgtEl>
                                      </p:cBhvr>
                                    </p:animEffect>
                                  </p:childTnLst>
                                </p:cTn>
                              </p:par>
                            </p:childTnLst>
                          </p:cTn>
                        </p:par>
                        <p:par>
                          <p:cTn id="53" fill="hold">
                            <p:stCondLst>
                              <p:cond delay="7000"/>
                            </p:stCondLst>
                            <p:childTnLst>
                              <p:par>
                                <p:cTn id="54" presetID="31" presetClass="entr" presetSubtype="0" fill="hold" grpId="0" nodeType="afterEffect">
                                  <p:stCondLst>
                                    <p:cond delay="0"/>
                                  </p:stCondLst>
                                  <p:childTnLst>
                                    <p:set>
                                      <p:cBhvr>
                                        <p:cTn id="55" dur="1" fill="hold">
                                          <p:stCondLst>
                                            <p:cond delay="0"/>
                                          </p:stCondLst>
                                        </p:cTn>
                                        <p:tgtEl>
                                          <p:spTgt spid="12"/>
                                        </p:tgtEl>
                                        <p:attrNameLst>
                                          <p:attrName>style.visibility</p:attrName>
                                        </p:attrNameLst>
                                      </p:cBhvr>
                                      <p:to>
                                        <p:strVal val="visible"/>
                                      </p:to>
                                    </p:set>
                                    <p:anim calcmode="lin" valueType="num">
                                      <p:cBhvr>
                                        <p:cTn id="56" dur="1000" fill="hold"/>
                                        <p:tgtEl>
                                          <p:spTgt spid="12"/>
                                        </p:tgtEl>
                                        <p:attrNameLst>
                                          <p:attrName>ppt_w</p:attrName>
                                        </p:attrNameLst>
                                      </p:cBhvr>
                                      <p:tavLst>
                                        <p:tav tm="0">
                                          <p:val>
                                            <p:fltVal val="0"/>
                                          </p:val>
                                        </p:tav>
                                        <p:tav tm="100000">
                                          <p:val>
                                            <p:strVal val="#ppt_w"/>
                                          </p:val>
                                        </p:tav>
                                      </p:tavLst>
                                    </p:anim>
                                    <p:anim calcmode="lin" valueType="num">
                                      <p:cBhvr>
                                        <p:cTn id="57" dur="1000" fill="hold"/>
                                        <p:tgtEl>
                                          <p:spTgt spid="12"/>
                                        </p:tgtEl>
                                        <p:attrNameLst>
                                          <p:attrName>ppt_h</p:attrName>
                                        </p:attrNameLst>
                                      </p:cBhvr>
                                      <p:tavLst>
                                        <p:tav tm="0">
                                          <p:val>
                                            <p:fltVal val="0"/>
                                          </p:val>
                                        </p:tav>
                                        <p:tav tm="100000">
                                          <p:val>
                                            <p:strVal val="#ppt_h"/>
                                          </p:val>
                                        </p:tav>
                                      </p:tavLst>
                                    </p:anim>
                                    <p:anim calcmode="lin" valueType="num">
                                      <p:cBhvr>
                                        <p:cTn id="58" dur="1000" fill="hold"/>
                                        <p:tgtEl>
                                          <p:spTgt spid="12"/>
                                        </p:tgtEl>
                                        <p:attrNameLst>
                                          <p:attrName>style.rotation</p:attrName>
                                        </p:attrNameLst>
                                      </p:cBhvr>
                                      <p:tavLst>
                                        <p:tav tm="0">
                                          <p:val>
                                            <p:fltVal val="90"/>
                                          </p:val>
                                        </p:tav>
                                        <p:tav tm="100000">
                                          <p:val>
                                            <p:fltVal val="0"/>
                                          </p:val>
                                        </p:tav>
                                      </p:tavLst>
                                    </p:anim>
                                    <p:animEffect transition="in" filter="fade">
                                      <p:cBhvr>
                                        <p:cTn id="59" dur="1000"/>
                                        <p:tgtEl>
                                          <p:spTgt spid="12"/>
                                        </p:tgtEl>
                                      </p:cBhvr>
                                    </p:animEffect>
                                  </p:childTnLst>
                                </p:cTn>
                              </p:par>
                            </p:childTnLst>
                          </p:cTn>
                        </p:par>
                        <p:par>
                          <p:cTn id="60" fill="hold">
                            <p:stCondLst>
                              <p:cond delay="8000"/>
                            </p:stCondLst>
                            <p:childTnLst>
                              <p:par>
                                <p:cTn id="61" presetID="31" presetClass="entr" presetSubtype="0" fill="hold" grpId="0" nodeType="afterEffect">
                                  <p:stCondLst>
                                    <p:cond delay="0"/>
                                  </p:stCondLst>
                                  <p:childTnLst>
                                    <p:set>
                                      <p:cBhvr>
                                        <p:cTn id="62" dur="1" fill="hold">
                                          <p:stCondLst>
                                            <p:cond delay="0"/>
                                          </p:stCondLst>
                                        </p:cTn>
                                        <p:tgtEl>
                                          <p:spTgt spid="13"/>
                                        </p:tgtEl>
                                        <p:attrNameLst>
                                          <p:attrName>style.visibility</p:attrName>
                                        </p:attrNameLst>
                                      </p:cBhvr>
                                      <p:to>
                                        <p:strVal val="visible"/>
                                      </p:to>
                                    </p:set>
                                    <p:anim calcmode="lin" valueType="num">
                                      <p:cBhvr>
                                        <p:cTn id="63" dur="1000" fill="hold"/>
                                        <p:tgtEl>
                                          <p:spTgt spid="13"/>
                                        </p:tgtEl>
                                        <p:attrNameLst>
                                          <p:attrName>ppt_w</p:attrName>
                                        </p:attrNameLst>
                                      </p:cBhvr>
                                      <p:tavLst>
                                        <p:tav tm="0">
                                          <p:val>
                                            <p:fltVal val="0"/>
                                          </p:val>
                                        </p:tav>
                                        <p:tav tm="100000">
                                          <p:val>
                                            <p:strVal val="#ppt_w"/>
                                          </p:val>
                                        </p:tav>
                                      </p:tavLst>
                                    </p:anim>
                                    <p:anim calcmode="lin" valueType="num">
                                      <p:cBhvr>
                                        <p:cTn id="64" dur="1000" fill="hold"/>
                                        <p:tgtEl>
                                          <p:spTgt spid="13"/>
                                        </p:tgtEl>
                                        <p:attrNameLst>
                                          <p:attrName>ppt_h</p:attrName>
                                        </p:attrNameLst>
                                      </p:cBhvr>
                                      <p:tavLst>
                                        <p:tav tm="0">
                                          <p:val>
                                            <p:fltVal val="0"/>
                                          </p:val>
                                        </p:tav>
                                        <p:tav tm="100000">
                                          <p:val>
                                            <p:strVal val="#ppt_h"/>
                                          </p:val>
                                        </p:tav>
                                      </p:tavLst>
                                    </p:anim>
                                    <p:anim calcmode="lin" valueType="num">
                                      <p:cBhvr>
                                        <p:cTn id="65" dur="1000" fill="hold"/>
                                        <p:tgtEl>
                                          <p:spTgt spid="13"/>
                                        </p:tgtEl>
                                        <p:attrNameLst>
                                          <p:attrName>style.rotation</p:attrName>
                                        </p:attrNameLst>
                                      </p:cBhvr>
                                      <p:tavLst>
                                        <p:tav tm="0">
                                          <p:val>
                                            <p:fltVal val="90"/>
                                          </p:val>
                                        </p:tav>
                                        <p:tav tm="100000">
                                          <p:val>
                                            <p:fltVal val="0"/>
                                          </p:val>
                                        </p:tav>
                                      </p:tavLst>
                                    </p:anim>
                                    <p:animEffect transition="in" filter="fade">
                                      <p:cBhvr>
                                        <p:cTn id="66" dur="1000"/>
                                        <p:tgtEl>
                                          <p:spTgt spid="13"/>
                                        </p:tgtEl>
                                      </p:cBhvr>
                                    </p:animEffect>
                                  </p:childTnLst>
                                </p:cTn>
                              </p:par>
                            </p:childTnLst>
                          </p:cTn>
                        </p:par>
                        <p:par>
                          <p:cTn id="67" fill="hold">
                            <p:stCondLst>
                              <p:cond delay="9000"/>
                            </p:stCondLst>
                            <p:childTnLst>
                              <p:par>
                                <p:cTn id="68" presetID="31" presetClass="entr" presetSubtype="0" fill="hold" grpId="0" nodeType="afterEffect">
                                  <p:stCondLst>
                                    <p:cond delay="0"/>
                                  </p:stCondLst>
                                  <p:childTnLst>
                                    <p:set>
                                      <p:cBhvr>
                                        <p:cTn id="69" dur="1" fill="hold">
                                          <p:stCondLst>
                                            <p:cond delay="0"/>
                                          </p:stCondLst>
                                        </p:cTn>
                                        <p:tgtEl>
                                          <p:spTgt spid="14"/>
                                        </p:tgtEl>
                                        <p:attrNameLst>
                                          <p:attrName>style.visibility</p:attrName>
                                        </p:attrNameLst>
                                      </p:cBhvr>
                                      <p:to>
                                        <p:strVal val="visible"/>
                                      </p:to>
                                    </p:set>
                                    <p:anim calcmode="lin" valueType="num">
                                      <p:cBhvr>
                                        <p:cTn id="70" dur="1000" fill="hold"/>
                                        <p:tgtEl>
                                          <p:spTgt spid="14"/>
                                        </p:tgtEl>
                                        <p:attrNameLst>
                                          <p:attrName>ppt_w</p:attrName>
                                        </p:attrNameLst>
                                      </p:cBhvr>
                                      <p:tavLst>
                                        <p:tav tm="0">
                                          <p:val>
                                            <p:fltVal val="0"/>
                                          </p:val>
                                        </p:tav>
                                        <p:tav tm="100000">
                                          <p:val>
                                            <p:strVal val="#ppt_w"/>
                                          </p:val>
                                        </p:tav>
                                      </p:tavLst>
                                    </p:anim>
                                    <p:anim calcmode="lin" valueType="num">
                                      <p:cBhvr>
                                        <p:cTn id="71" dur="1000" fill="hold"/>
                                        <p:tgtEl>
                                          <p:spTgt spid="14"/>
                                        </p:tgtEl>
                                        <p:attrNameLst>
                                          <p:attrName>ppt_h</p:attrName>
                                        </p:attrNameLst>
                                      </p:cBhvr>
                                      <p:tavLst>
                                        <p:tav tm="0">
                                          <p:val>
                                            <p:fltVal val="0"/>
                                          </p:val>
                                        </p:tav>
                                        <p:tav tm="100000">
                                          <p:val>
                                            <p:strVal val="#ppt_h"/>
                                          </p:val>
                                        </p:tav>
                                      </p:tavLst>
                                    </p:anim>
                                    <p:anim calcmode="lin" valueType="num">
                                      <p:cBhvr>
                                        <p:cTn id="72" dur="1000" fill="hold"/>
                                        <p:tgtEl>
                                          <p:spTgt spid="14"/>
                                        </p:tgtEl>
                                        <p:attrNameLst>
                                          <p:attrName>style.rotation</p:attrName>
                                        </p:attrNameLst>
                                      </p:cBhvr>
                                      <p:tavLst>
                                        <p:tav tm="0">
                                          <p:val>
                                            <p:fltVal val="90"/>
                                          </p:val>
                                        </p:tav>
                                        <p:tav tm="100000">
                                          <p:val>
                                            <p:fltVal val="0"/>
                                          </p:val>
                                        </p:tav>
                                      </p:tavLst>
                                    </p:anim>
                                    <p:animEffect transition="in" filter="fade">
                                      <p:cBhvr>
                                        <p:cTn id="73" dur="1000"/>
                                        <p:tgtEl>
                                          <p:spTgt spid="14"/>
                                        </p:tgtEl>
                                      </p:cBhvr>
                                    </p:animEffect>
                                  </p:childTnLst>
                                </p:cTn>
                              </p:par>
                            </p:childTnLst>
                          </p:cTn>
                        </p:par>
                        <p:par>
                          <p:cTn id="74" fill="hold">
                            <p:stCondLst>
                              <p:cond delay="10000"/>
                            </p:stCondLst>
                            <p:childTnLst>
                              <p:par>
                                <p:cTn id="75" presetID="31" presetClass="entr" presetSubtype="0" fill="hold" grpId="0" nodeType="afterEffect">
                                  <p:stCondLst>
                                    <p:cond delay="0"/>
                                  </p:stCondLst>
                                  <p:childTnLst>
                                    <p:set>
                                      <p:cBhvr>
                                        <p:cTn id="76" dur="1" fill="hold">
                                          <p:stCondLst>
                                            <p:cond delay="0"/>
                                          </p:stCondLst>
                                        </p:cTn>
                                        <p:tgtEl>
                                          <p:spTgt spid="15"/>
                                        </p:tgtEl>
                                        <p:attrNameLst>
                                          <p:attrName>style.visibility</p:attrName>
                                        </p:attrNameLst>
                                      </p:cBhvr>
                                      <p:to>
                                        <p:strVal val="visible"/>
                                      </p:to>
                                    </p:set>
                                    <p:anim calcmode="lin" valueType="num">
                                      <p:cBhvr>
                                        <p:cTn id="77" dur="1000" fill="hold"/>
                                        <p:tgtEl>
                                          <p:spTgt spid="15"/>
                                        </p:tgtEl>
                                        <p:attrNameLst>
                                          <p:attrName>ppt_w</p:attrName>
                                        </p:attrNameLst>
                                      </p:cBhvr>
                                      <p:tavLst>
                                        <p:tav tm="0">
                                          <p:val>
                                            <p:fltVal val="0"/>
                                          </p:val>
                                        </p:tav>
                                        <p:tav tm="100000">
                                          <p:val>
                                            <p:strVal val="#ppt_w"/>
                                          </p:val>
                                        </p:tav>
                                      </p:tavLst>
                                    </p:anim>
                                    <p:anim calcmode="lin" valueType="num">
                                      <p:cBhvr>
                                        <p:cTn id="78" dur="1000" fill="hold"/>
                                        <p:tgtEl>
                                          <p:spTgt spid="15"/>
                                        </p:tgtEl>
                                        <p:attrNameLst>
                                          <p:attrName>ppt_h</p:attrName>
                                        </p:attrNameLst>
                                      </p:cBhvr>
                                      <p:tavLst>
                                        <p:tav tm="0">
                                          <p:val>
                                            <p:fltVal val="0"/>
                                          </p:val>
                                        </p:tav>
                                        <p:tav tm="100000">
                                          <p:val>
                                            <p:strVal val="#ppt_h"/>
                                          </p:val>
                                        </p:tav>
                                      </p:tavLst>
                                    </p:anim>
                                    <p:anim calcmode="lin" valueType="num">
                                      <p:cBhvr>
                                        <p:cTn id="79" dur="1000" fill="hold"/>
                                        <p:tgtEl>
                                          <p:spTgt spid="15"/>
                                        </p:tgtEl>
                                        <p:attrNameLst>
                                          <p:attrName>style.rotation</p:attrName>
                                        </p:attrNameLst>
                                      </p:cBhvr>
                                      <p:tavLst>
                                        <p:tav tm="0">
                                          <p:val>
                                            <p:fltVal val="90"/>
                                          </p:val>
                                        </p:tav>
                                        <p:tav tm="100000">
                                          <p:val>
                                            <p:fltVal val="0"/>
                                          </p:val>
                                        </p:tav>
                                      </p:tavLst>
                                    </p:anim>
                                    <p:animEffect transition="in" filter="fade">
                                      <p:cBhvr>
                                        <p:cTn id="80" dur="1000"/>
                                        <p:tgtEl>
                                          <p:spTgt spid="15"/>
                                        </p:tgtEl>
                                      </p:cBhvr>
                                    </p:animEffect>
                                  </p:childTnLst>
                                </p:cTn>
                              </p:par>
                            </p:childTnLst>
                          </p:cTn>
                        </p:par>
                        <p:par>
                          <p:cTn id="81" fill="hold">
                            <p:stCondLst>
                              <p:cond delay="11000"/>
                            </p:stCondLst>
                            <p:childTnLst>
                              <p:par>
                                <p:cTn id="82" presetID="31" presetClass="entr" presetSubtype="0" fill="hold" grpId="0" nodeType="afterEffect">
                                  <p:stCondLst>
                                    <p:cond delay="0"/>
                                  </p:stCondLst>
                                  <p:childTnLst>
                                    <p:set>
                                      <p:cBhvr>
                                        <p:cTn id="83" dur="1" fill="hold">
                                          <p:stCondLst>
                                            <p:cond delay="0"/>
                                          </p:stCondLst>
                                        </p:cTn>
                                        <p:tgtEl>
                                          <p:spTgt spid="16"/>
                                        </p:tgtEl>
                                        <p:attrNameLst>
                                          <p:attrName>style.visibility</p:attrName>
                                        </p:attrNameLst>
                                      </p:cBhvr>
                                      <p:to>
                                        <p:strVal val="visible"/>
                                      </p:to>
                                    </p:set>
                                    <p:anim calcmode="lin" valueType="num">
                                      <p:cBhvr>
                                        <p:cTn id="84" dur="1000" fill="hold"/>
                                        <p:tgtEl>
                                          <p:spTgt spid="16"/>
                                        </p:tgtEl>
                                        <p:attrNameLst>
                                          <p:attrName>ppt_w</p:attrName>
                                        </p:attrNameLst>
                                      </p:cBhvr>
                                      <p:tavLst>
                                        <p:tav tm="0">
                                          <p:val>
                                            <p:fltVal val="0"/>
                                          </p:val>
                                        </p:tav>
                                        <p:tav tm="100000">
                                          <p:val>
                                            <p:strVal val="#ppt_w"/>
                                          </p:val>
                                        </p:tav>
                                      </p:tavLst>
                                    </p:anim>
                                    <p:anim calcmode="lin" valueType="num">
                                      <p:cBhvr>
                                        <p:cTn id="85" dur="1000" fill="hold"/>
                                        <p:tgtEl>
                                          <p:spTgt spid="16"/>
                                        </p:tgtEl>
                                        <p:attrNameLst>
                                          <p:attrName>ppt_h</p:attrName>
                                        </p:attrNameLst>
                                      </p:cBhvr>
                                      <p:tavLst>
                                        <p:tav tm="0">
                                          <p:val>
                                            <p:fltVal val="0"/>
                                          </p:val>
                                        </p:tav>
                                        <p:tav tm="100000">
                                          <p:val>
                                            <p:strVal val="#ppt_h"/>
                                          </p:val>
                                        </p:tav>
                                      </p:tavLst>
                                    </p:anim>
                                    <p:anim calcmode="lin" valueType="num">
                                      <p:cBhvr>
                                        <p:cTn id="86" dur="1000" fill="hold"/>
                                        <p:tgtEl>
                                          <p:spTgt spid="16"/>
                                        </p:tgtEl>
                                        <p:attrNameLst>
                                          <p:attrName>style.rotation</p:attrName>
                                        </p:attrNameLst>
                                      </p:cBhvr>
                                      <p:tavLst>
                                        <p:tav tm="0">
                                          <p:val>
                                            <p:fltVal val="90"/>
                                          </p:val>
                                        </p:tav>
                                        <p:tav tm="100000">
                                          <p:val>
                                            <p:fltVal val="0"/>
                                          </p:val>
                                        </p:tav>
                                      </p:tavLst>
                                    </p:anim>
                                    <p:animEffect transition="in" filter="fade">
                                      <p:cBhvr>
                                        <p:cTn id="87"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30629"/>
          </a:xfrm>
        </p:spPr>
        <p:txBody>
          <a:bodyPr>
            <a:normAutofit fontScale="90000"/>
          </a:bodyPr>
          <a:lstStyle/>
          <a:p>
            <a:r>
              <a:rPr lang="en-GB" b="1" dirty="0" smtClean="0"/>
              <a:t>Mapping with SDGs and Development of Indicators</a:t>
            </a:r>
            <a:endParaRPr lang="en-GB" b="1" dirty="0"/>
          </a:p>
        </p:txBody>
      </p:sp>
      <p:sp>
        <p:nvSpPr>
          <p:cNvPr id="3" name="Content Placeholder 2"/>
          <p:cNvSpPr>
            <a:spLocks noGrp="1"/>
          </p:cNvSpPr>
          <p:nvPr>
            <p:ph idx="1"/>
          </p:nvPr>
        </p:nvSpPr>
        <p:spPr>
          <a:xfrm>
            <a:off x="380010" y="1137139"/>
            <a:ext cx="11459689" cy="5477418"/>
          </a:xfrm>
        </p:spPr>
        <p:txBody>
          <a:bodyPr>
            <a:noAutofit/>
          </a:bodyPr>
          <a:lstStyle/>
          <a:p>
            <a:r>
              <a:rPr lang="en-US" sz="3200" dirty="0" smtClean="0"/>
              <a:t>The African Statistics Community, through African Symposium for Statistical Development (ASSD), developed Indicators for SDG in the First half of 2015, and further </a:t>
            </a:r>
            <a:r>
              <a:rPr lang="en-US" sz="3200" dirty="0" err="1" smtClean="0"/>
              <a:t>costed</a:t>
            </a:r>
            <a:r>
              <a:rPr lang="en-US" sz="3200" dirty="0" smtClean="0"/>
              <a:t> them in preparation for implementation.</a:t>
            </a:r>
          </a:p>
          <a:p>
            <a:r>
              <a:rPr lang="en-US" sz="3200" dirty="0" smtClean="0"/>
              <a:t>Mapping Exercise</a:t>
            </a:r>
          </a:p>
          <a:p>
            <a:r>
              <a:rPr lang="en-GB" sz="3200" dirty="0" smtClean="0"/>
              <a:t>A complete set of Indicators for the FTYIP was developed and validated by Statistician Community.</a:t>
            </a:r>
          </a:p>
          <a:p>
            <a:r>
              <a:rPr lang="en-GB" sz="3200" dirty="0" smtClean="0"/>
              <a:t>Need to produce minimum list of Indicators (Core Indicators)</a:t>
            </a:r>
          </a:p>
          <a:p>
            <a:pPr lvl="1">
              <a:buFont typeface="Wingdings" panose="05000000000000000000" pitchFamily="2" charset="2"/>
              <a:buChar char="ü"/>
            </a:pPr>
            <a:r>
              <a:rPr lang="en-US" sz="2800" dirty="0" smtClean="0"/>
              <a:t>Reduce the cost / burden on Member States in reporting the outcomes of the FTYIP</a:t>
            </a:r>
          </a:p>
          <a:p>
            <a:pPr lvl="1">
              <a:buFont typeface="Wingdings" panose="05000000000000000000" pitchFamily="2" charset="2"/>
              <a:buChar char="ü"/>
            </a:pPr>
            <a:r>
              <a:rPr lang="en-US" sz="2800" dirty="0" smtClean="0"/>
              <a:t>Minimize the divergence between the FTYIP and the SDG indicators</a:t>
            </a:r>
          </a:p>
          <a:p>
            <a:pPr lvl="1">
              <a:buFont typeface="Wingdings" panose="05000000000000000000" pitchFamily="2" charset="2"/>
              <a:buChar char="ü"/>
            </a:pPr>
            <a:endParaRPr lang="en-GB" sz="2800" dirty="0"/>
          </a:p>
        </p:txBody>
      </p:sp>
    </p:spTree>
    <p:extLst>
      <p:ext uri="{BB962C8B-B14F-4D97-AF65-F5344CB8AC3E}">
        <p14:creationId xmlns:p14="http://schemas.microsoft.com/office/powerpoint/2010/main" val="15236518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2427</Words>
  <Application>Microsoft Office PowerPoint</Application>
  <PresentationFormat>Widescreen</PresentationFormat>
  <Paragraphs>212</Paragraphs>
  <Slides>14</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Aharoni</vt:lpstr>
      <vt:lpstr>Andalus</vt:lpstr>
      <vt:lpstr>Arial</vt:lpstr>
      <vt:lpstr>Arial Black</vt:lpstr>
      <vt:lpstr>Calibri</vt:lpstr>
      <vt:lpstr>Calibri Light</vt:lpstr>
      <vt:lpstr>Franklin Gothic Heavy</vt:lpstr>
      <vt:lpstr>Wingdings</vt:lpstr>
      <vt:lpstr>Office Theme</vt:lpstr>
      <vt:lpstr>      </vt:lpstr>
      <vt:lpstr>1. Background: The Guiding Vision</vt:lpstr>
      <vt:lpstr>2. What is Agenda 2063?</vt:lpstr>
      <vt:lpstr>Development of Agenda 2063</vt:lpstr>
      <vt:lpstr>PowerPoint Presentation</vt:lpstr>
      <vt:lpstr>Development of Agenda 2063</vt:lpstr>
      <vt:lpstr>Agenda 2063 vessel to deliver SDGs</vt:lpstr>
      <vt:lpstr>PowerPoint Presentation</vt:lpstr>
      <vt:lpstr>Mapping with SDGs and Development of Indicators</vt:lpstr>
      <vt:lpstr>Consultation Meetings</vt:lpstr>
      <vt:lpstr>Selection Criteria</vt:lpstr>
      <vt:lpstr>Selection Criteria</vt:lpstr>
      <vt:lpstr>Outcome</vt:lpstr>
      <vt:lpstr>The Way Forward</vt:lpstr>
    </vt:vector>
  </TitlesOfParts>
  <Company>African Union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Retselisitsoe Mabote</dc:creator>
  <cp:lastModifiedBy>Retselisitsoe Mabote</cp:lastModifiedBy>
  <cp:revision>5</cp:revision>
  <dcterms:created xsi:type="dcterms:W3CDTF">2016-11-02T08:36:20Z</dcterms:created>
  <dcterms:modified xsi:type="dcterms:W3CDTF">2016-11-02T11:00:26Z</dcterms:modified>
</cp:coreProperties>
</file>