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2" r:id="rId3"/>
    <p:sldId id="268" r:id="rId4"/>
    <p:sldId id="271" r:id="rId5"/>
    <p:sldId id="288" r:id="rId6"/>
    <p:sldId id="266" r:id="rId7"/>
    <p:sldId id="283" r:id="rId8"/>
    <p:sldId id="282" r:id="rId9"/>
    <p:sldId id="281" r:id="rId10"/>
    <p:sldId id="289" r:id="rId11"/>
    <p:sldId id="284" r:id="rId12"/>
    <p:sldId id="286" r:id="rId13"/>
    <p:sldId id="277" r:id="rId14"/>
    <p:sldId id="279" r:id="rId15"/>
    <p:sldId id="287" r:id="rId16"/>
  </p:sldIdLst>
  <p:sldSz cx="9144000" cy="6858000" type="screen4x3"/>
  <p:notesSz cx="6794500" cy="9982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45" autoAdjust="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133" y="-7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A2F10-1B2C-49F0-BD6E-8946D5CB1792}" type="datetimeFigureOut">
              <a:rPr lang="fr-FR" smtClean="0"/>
              <a:pPr/>
              <a:t>03/11/2016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82138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8100" y="9482138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03063-B0FD-49C8-ACD6-40E841C359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50084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42CE0-4471-4AC7-AB56-6C2141908F97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2525" y="1247775"/>
            <a:ext cx="44894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803934"/>
            <a:ext cx="5435600" cy="393049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81358"/>
            <a:ext cx="2944283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81358"/>
            <a:ext cx="2944283" cy="5008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A656C-3E26-49A2-A541-6F921DEF3B2A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3836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569462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29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747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82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080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97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157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300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17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325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6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9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50300" y="0"/>
            <a:ext cx="393700" cy="5892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5816600"/>
            <a:ext cx="9131300" cy="76200"/>
          </a:xfrm>
          <a:prstGeom prst="rect">
            <a:avLst/>
          </a:prstGeom>
        </p:spPr>
      </p:pic>
      <p:pic>
        <p:nvPicPr>
          <p:cNvPr id="11" name="Picture 10" descr="bottom-01-01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22" y="5961658"/>
            <a:ext cx="8828426" cy="694503"/>
          </a:xfrm>
          <a:prstGeom prst="rect">
            <a:avLst/>
          </a:prstGeom>
        </p:spPr>
      </p:pic>
      <p:pic>
        <p:nvPicPr>
          <p:cNvPr id="12" name="Picture 11" descr="header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039" y="183686"/>
            <a:ext cx="3139440" cy="5608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5401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483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1477108" y="3446585"/>
            <a:ext cx="7202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spc="-150" dirty="0" smtClean="0">
                <a:solidFill>
                  <a:srgbClr val="5CA33A"/>
                </a:solidFill>
                <a:latin typeface="+mj-lt"/>
                <a:ea typeface="+mj-ea"/>
                <a:cs typeface="+mj-cs"/>
              </a:rPr>
              <a:t>Comptes nationaux Trimestriels</a:t>
            </a:r>
            <a:endParaRPr lang="fr-FR" sz="4000" b="1" spc="-150" dirty="0">
              <a:solidFill>
                <a:srgbClr val="5CA33A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629508" y="5433167"/>
            <a:ext cx="7202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b="1" spc="-150" dirty="0" smtClean="0">
                <a:latin typeface="+mj-lt"/>
                <a:ea typeface="+mj-ea"/>
                <a:cs typeface="+mj-cs"/>
              </a:rPr>
              <a:t>Mohamed </a:t>
            </a:r>
            <a:r>
              <a:rPr lang="fr-FR" sz="2000" b="1" spc="-150" dirty="0" err="1" smtClean="0">
                <a:latin typeface="+mj-lt"/>
                <a:ea typeface="+mj-ea"/>
                <a:cs typeface="+mj-cs"/>
              </a:rPr>
              <a:t>Frigui</a:t>
            </a:r>
            <a:r>
              <a:rPr lang="fr-FR" sz="2000" b="1" spc="-150" dirty="0" smtClean="0">
                <a:latin typeface="+mj-lt"/>
                <a:ea typeface="+mj-ea"/>
                <a:cs typeface="+mj-cs"/>
              </a:rPr>
              <a:t> -INS Tunisie</a:t>
            </a:r>
            <a:endParaRPr lang="fr-FR" sz="2000" b="1" spc="-15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35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36091"/>
            <a:ext cx="8229600" cy="1143000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fr-FR" sz="2800" spc="-150" dirty="0" smtClean="0">
                <a:solidFill>
                  <a:srgbClr val="5CA33A"/>
                </a:solidFill>
              </a:rPr>
              <a:t>Les comptes trimestriels</a:t>
            </a:r>
            <a:r>
              <a:rPr lang="fr-FR" sz="2400" spc="-150" dirty="0" smtClean="0">
                <a:solidFill>
                  <a:srgbClr val="5CA33A"/>
                </a:solidFill>
                <a:sym typeface="Wingdings" pitchFamily="2" charset="2"/>
              </a:rPr>
              <a:t></a:t>
            </a:r>
            <a:r>
              <a:rPr lang="fr-FR" sz="2800" spc="-150" dirty="0" smtClean="0">
                <a:solidFill>
                  <a:srgbClr val="5CA33A"/>
                </a:solidFill>
                <a:sym typeface="Wingdings" pitchFamily="2" charset="2"/>
              </a:rPr>
              <a:t>les étapes</a:t>
            </a:r>
            <a:endParaRPr lang="fr-FR" dirty="0" smtClean="0"/>
          </a:p>
        </p:txBody>
      </p:sp>
      <p:pic>
        <p:nvPicPr>
          <p:cNvPr id="5" name="Espace réservé du contenu 4" descr="diagrammeCNT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35905" y="854596"/>
            <a:ext cx="4811147" cy="5106772"/>
          </a:xfr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457200" y="1209822"/>
            <a:ext cx="3720905" cy="470884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étapes d’élaboration des CNT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Préparation des indicateurs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 les valeurs aberrantes, arbitrage entre les sources et la CVS-CJO)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 chainage</a:t>
            </a:r>
            <a:r>
              <a:rPr kumimoji="0" lang="fr-F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comptes annuels pour avoir des comptes aux prix de 2010</a:t>
            </a: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L’étalonnage-calage </a:t>
            </a:r>
            <a: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avec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niveau de détails (60 secteurs)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2800" dirty="0" smtClean="0">
                <a:solidFill>
                  <a:srgbClr val="00B050"/>
                </a:solidFill>
                <a:sym typeface="Wingdings" pitchFamily="2" charset="2"/>
              </a:rPr>
              <a:t></a:t>
            </a:r>
            <a:r>
              <a:rPr lang="fr-FR" sz="2400" dirty="0" smtClean="0">
                <a:solidFill>
                  <a:srgbClr val="00B050"/>
                </a:solidFill>
              </a:rPr>
              <a:t>Des comptes trimestriels CVS-CJO</a:t>
            </a: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r-F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59655"/>
            <a:ext cx="8229600" cy="1143000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fr-FR" sz="2800" spc="-150" dirty="0" smtClean="0">
                <a:solidFill>
                  <a:srgbClr val="5CA33A"/>
                </a:solidFill>
              </a:rPr>
              <a:t>Les comptes trimestriels </a:t>
            </a:r>
            <a:r>
              <a:rPr lang="fr-FR" sz="2000" spc="-150" dirty="0" smtClean="0">
                <a:solidFill>
                  <a:srgbClr val="5CA33A"/>
                </a:solidFill>
                <a:sym typeface="Wingdings" pitchFamily="2" charset="2"/>
              </a:rPr>
              <a:t></a:t>
            </a:r>
            <a:r>
              <a:rPr lang="fr-FR" sz="2800" spc="-150" dirty="0" smtClean="0">
                <a:solidFill>
                  <a:srgbClr val="5CA33A"/>
                </a:solidFill>
                <a:sym typeface="Wingdings" pitchFamily="2" charset="2"/>
              </a:rPr>
              <a:t> Sources des données</a:t>
            </a:r>
            <a:endParaRPr 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92702"/>
            <a:ext cx="8229600" cy="4525963"/>
          </a:xfrm>
        </p:spPr>
        <p:txBody>
          <a:bodyPr/>
          <a:lstStyle/>
          <a:p>
            <a:pPr lvl="0">
              <a:buNone/>
            </a:pPr>
            <a:r>
              <a:rPr lang="fr-FR" sz="2000" b="1" dirty="0" smtClean="0"/>
              <a:t>Sources statistiques principalement utilisés à la production des CNT: </a:t>
            </a:r>
          </a:p>
          <a:p>
            <a:pPr lvl="1"/>
            <a:r>
              <a:rPr lang="fr-FR" sz="2000" dirty="0" smtClean="0"/>
              <a:t>Les indices détaillés sur la production industrielle (IPI)</a:t>
            </a:r>
          </a:p>
          <a:p>
            <a:pPr lvl="1"/>
            <a:r>
              <a:rPr lang="fr-FR" sz="2000" dirty="0" smtClean="0"/>
              <a:t> Des statistiques sur la production industrielle des secteurs énergie et mines, provenant des organismes concernés </a:t>
            </a:r>
          </a:p>
          <a:p>
            <a:pPr lvl="1"/>
            <a:r>
              <a:rPr lang="fr-FR" sz="2000" dirty="0" smtClean="0"/>
              <a:t>Des rapports trimestriels sur les activités des grandes entreprises </a:t>
            </a:r>
          </a:p>
          <a:p>
            <a:pPr lvl="1"/>
            <a:r>
              <a:rPr lang="fr-FR" sz="2000" dirty="0" smtClean="0"/>
              <a:t>Des statistiques mensuelles sur les hôtels </a:t>
            </a:r>
          </a:p>
          <a:p>
            <a:pPr lvl="1"/>
            <a:r>
              <a:rPr lang="fr-FR" sz="2000" dirty="0" smtClean="0"/>
              <a:t> Des statistiques mensuelles sur le transport </a:t>
            </a:r>
          </a:p>
          <a:p>
            <a:pPr lvl="1"/>
            <a:r>
              <a:rPr lang="fr-FR" sz="2000" dirty="0" smtClean="0"/>
              <a:t>Statistiques trimestrielles sur l’activité des banques &amp; assurances</a:t>
            </a:r>
          </a:p>
          <a:p>
            <a:pPr lvl="1"/>
            <a:r>
              <a:rPr lang="fr-FR" sz="2000" dirty="0" smtClean="0"/>
              <a:t>Les dépenses et les recettes de l’Etat</a:t>
            </a:r>
          </a:p>
          <a:p>
            <a:pPr lvl="1"/>
            <a:r>
              <a:rPr lang="fr-FR" sz="2000" dirty="0" smtClean="0"/>
              <a:t>Des indices de prix : IPVI, IPC</a:t>
            </a:r>
          </a:p>
          <a:p>
            <a:pPr lvl="1"/>
            <a:r>
              <a:rPr lang="fr-FR" sz="2000" dirty="0" smtClean="0"/>
              <a:t>……</a:t>
            </a:r>
          </a:p>
          <a:p>
            <a:pPr lvl="0"/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59655"/>
            <a:ext cx="8229600" cy="1143000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fr-FR" sz="2800" spc="-150" dirty="0" smtClean="0">
                <a:solidFill>
                  <a:srgbClr val="5CA33A"/>
                </a:solidFill>
              </a:rPr>
              <a:t>Les comptes trimestriels </a:t>
            </a:r>
            <a:r>
              <a:rPr lang="fr-FR" sz="2000" spc="-150" dirty="0" smtClean="0">
                <a:solidFill>
                  <a:srgbClr val="5CA33A"/>
                </a:solidFill>
                <a:sym typeface="Wingdings" pitchFamily="2" charset="2"/>
              </a:rPr>
              <a:t></a:t>
            </a:r>
            <a:r>
              <a:rPr lang="fr-FR" sz="2800" spc="-150" dirty="0" smtClean="0">
                <a:solidFill>
                  <a:srgbClr val="5CA33A"/>
                </a:solidFill>
                <a:sym typeface="Wingdings" pitchFamily="2" charset="2"/>
              </a:rPr>
              <a:t> Publication</a:t>
            </a:r>
            <a:endParaRPr 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92702"/>
            <a:ext cx="8229600" cy="4525963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fr-FR" sz="2400" dirty="0" smtClean="0"/>
              <a:t>L’INS est adhéré à la Norme Spéciale de Diffusion des Données (NSDD)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/>
              <a:t>La première version des comptes trimestriels (valeurs ajoutées, PIB) est disponible </a:t>
            </a:r>
            <a:r>
              <a:rPr lang="fr-FR" sz="2400" b="1" dirty="0" smtClean="0"/>
              <a:t>45 jours après la fin du trimestre considéré</a:t>
            </a:r>
            <a:r>
              <a:rPr lang="fr-FR" sz="2400" dirty="0" smtClean="0"/>
              <a:t>. 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/>
              <a:t>Des séries longues portant sur les principaux agrégats des comptes trimestriels sont disponible sur le site web de l'INS. </a:t>
            </a:r>
          </a:p>
          <a:p>
            <a:pPr lvl="0"/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31520"/>
            <a:ext cx="8229600" cy="1143000"/>
          </a:xfrm>
        </p:spPr>
        <p:txBody>
          <a:bodyPr/>
          <a:lstStyle/>
          <a:p>
            <a:r>
              <a:rPr lang="fr-FR" sz="2800" spc="-150" dirty="0" smtClean="0">
                <a:solidFill>
                  <a:srgbClr val="5CA33A"/>
                </a:solidFill>
              </a:rPr>
              <a:t>Révision des comptes nationaux tunisiens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 smtClean="0"/>
              <a:t>Au début de 2016, un projet de révision des comptes nationaux dans le cadre d’un projet du jumelage avec L’Union Européenne </a:t>
            </a:r>
          </a:p>
          <a:p>
            <a:r>
              <a:rPr lang="fr-FR" sz="2000" dirty="0" smtClean="0"/>
              <a:t>Les révisions portent sur les points suivants:</a:t>
            </a:r>
          </a:p>
          <a:p>
            <a:pPr lvl="1"/>
            <a:r>
              <a:rPr lang="fr-FR" sz="2000" b="1" i="1" dirty="0" smtClean="0"/>
              <a:t>changement de l’année de base et passage au SCN2008</a:t>
            </a:r>
            <a:endParaRPr lang="fr-FR" sz="2000" b="1" dirty="0" smtClean="0"/>
          </a:p>
          <a:p>
            <a:pPr lvl="1"/>
            <a:r>
              <a:rPr lang="fr-FR" sz="2000" i="1" dirty="0" smtClean="0"/>
              <a:t>développement des comptes trimestriels</a:t>
            </a:r>
            <a:endParaRPr lang="fr-FR" sz="2000" dirty="0" smtClean="0"/>
          </a:p>
          <a:p>
            <a:pPr lvl="1"/>
            <a:r>
              <a:rPr lang="fr-FR" sz="2000" i="1" dirty="0" smtClean="0"/>
              <a:t>répartition régionale du PIB</a:t>
            </a:r>
            <a:endParaRPr lang="fr-FR" sz="2000" dirty="0" smtClean="0"/>
          </a:p>
          <a:p>
            <a:pPr lvl="1"/>
            <a:r>
              <a:rPr lang="fr-FR" sz="2000" i="1" dirty="0" smtClean="0"/>
              <a:t>mesure de la contribution du secteur informel</a:t>
            </a:r>
            <a:endParaRPr lang="fr-FR" sz="2000" dirty="0" smtClean="0"/>
          </a:p>
          <a:p>
            <a:pPr lvl="1"/>
            <a:r>
              <a:rPr lang="fr-FR" sz="2000" i="1" dirty="0" smtClean="0"/>
              <a:t>élaboration des comptes financiers en patrimoine</a:t>
            </a:r>
            <a:endParaRPr lang="fr-FR" sz="2000" dirty="0" smtClean="0"/>
          </a:p>
          <a:p>
            <a:pPr lvl="1"/>
            <a:r>
              <a:rPr lang="fr-FR" sz="2000" i="1" dirty="0" smtClean="0"/>
              <a:t>comptes dérivés et statistiques environnementales</a:t>
            </a:r>
            <a:r>
              <a:rPr lang="fr-FR" sz="2000" dirty="0" smtClean="0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33046"/>
            <a:ext cx="8229600" cy="1143000"/>
          </a:xfrm>
        </p:spPr>
        <p:txBody>
          <a:bodyPr/>
          <a:lstStyle/>
          <a:p>
            <a:r>
              <a:rPr lang="fr-FR" sz="2800" spc="-150" dirty="0" smtClean="0">
                <a:solidFill>
                  <a:srgbClr val="5CA33A"/>
                </a:solidFill>
              </a:rPr>
              <a:t>Résultats attendus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Clr>
                <a:srgbClr val="5CA33A"/>
              </a:buClr>
              <a:buSzPct val="160000"/>
              <a:buNone/>
            </a:pPr>
            <a:r>
              <a:rPr lang="fr-FR" sz="1600" dirty="0" smtClean="0"/>
              <a:t>Les échéances de ce projet de </a:t>
            </a:r>
            <a:r>
              <a:rPr lang="fr-FR" sz="1600" dirty="0" smtClean="0"/>
              <a:t>révision  </a:t>
            </a:r>
            <a:r>
              <a:rPr lang="fr-FR" sz="1600" dirty="0" smtClean="0"/>
              <a:t>:</a:t>
            </a:r>
          </a:p>
          <a:p>
            <a:pPr>
              <a:spcAft>
                <a:spcPts val="1200"/>
              </a:spcAft>
              <a:buClr>
                <a:srgbClr val="5CA33A"/>
              </a:buClr>
              <a:buSzPct val="160000"/>
            </a:pPr>
            <a:r>
              <a:rPr lang="fr-FR" sz="1600" b="1" dirty="0" smtClean="0"/>
              <a:t>Pour l’année 2017</a:t>
            </a:r>
          </a:p>
          <a:p>
            <a:pPr lvl="1">
              <a:spcAft>
                <a:spcPts val="1200"/>
              </a:spcAft>
              <a:buClr>
                <a:srgbClr val="5CA33A"/>
              </a:buClr>
              <a:buSzPct val="160000"/>
              <a:buFont typeface="Courier New" pitchFamily="49" charset="0"/>
              <a:buChar char="o"/>
            </a:pPr>
            <a:r>
              <a:rPr lang="fr-FR" sz="1600" dirty="0" smtClean="0"/>
              <a:t>établissement des comptes (non financiers et financiers) de l'année 2015 pour les APU, les sociétés financières et le reste du Monde (SCN2008 et la nouvelle base)</a:t>
            </a:r>
          </a:p>
          <a:p>
            <a:pPr lvl="1">
              <a:spcAft>
                <a:spcPts val="1200"/>
              </a:spcAft>
              <a:buClr>
                <a:srgbClr val="5CA33A"/>
              </a:buClr>
              <a:buSzPct val="160000"/>
              <a:buFont typeface="Courier New" pitchFamily="49" charset="0"/>
              <a:buChar char="o"/>
            </a:pPr>
            <a:r>
              <a:rPr lang="fr-FR" sz="1600" dirty="0" smtClean="0"/>
              <a:t> établissement complet du système intermédiaire 2015 des sociétés non financières</a:t>
            </a:r>
          </a:p>
          <a:p>
            <a:pPr lvl="1">
              <a:spcAft>
                <a:spcPts val="1200"/>
              </a:spcAft>
              <a:buClr>
                <a:srgbClr val="5CA33A"/>
              </a:buClr>
              <a:buSzPct val="160000"/>
              <a:buFont typeface="Courier New" pitchFamily="49" charset="0"/>
              <a:buChar char="o"/>
            </a:pPr>
            <a:r>
              <a:rPr lang="fr-FR" sz="1600" dirty="0" smtClean="0"/>
              <a:t> démarrage des travaux concernant les équilibres « ressources-emplois » et le TRE pour l'année 2015 avec la nouvelle nomenclature &amp; en nouvelle base</a:t>
            </a:r>
          </a:p>
          <a:p>
            <a:pPr>
              <a:spcAft>
                <a:spcPts val="1200"/>
              </a:spcAft>
              <a:buClr>
                <a:srgbClr val="5CA33A"/>
              </a:buClr>
              <a:buSzPct val="160000"/>
            </a:pPr>
            <a:r>
              <a:rPr lang="fr-FR" sz="1600" b="1" dirty="0" smtClean="0"/>
              <a:t>1er semestre 2018 : fin de l'élaboration du compte de l'année 2015 en nouvelle base</a:t>
            </a:r>
          </a:p>
          <a:p>
            <a:pPr>
              <a:spcAft>
                <a:spcPts val="1200"/>
              </a:spcAft>
              <a:buClr>
                <a:srgbClr val="5CA33A"/>
              </a:buClr>
              <a:buSzPct val="160000"/>
            </a:pPr>
            <a:r>
              <a:rPr lang="fr-FR" sz="1600" b="1" dirty="0" smtClean="0"/>
              <a:t>1er semestre 2019 : fin de l'élaboration du compte de l'année 2016 en nouvelle base</a:t>
            </a:r>
          </a:p>
          <a:p>
            <a:pPr>
              <a:spcAft>
                <a:spcPts val="1200"/>
              </a:spcAft>
              <a:buClr>
                <a:srgbClr val="5CA33A"/>
              </a:buClr>
              <a:buSzPct val="160000"/>
            </a:pPr>
            <a:r>
              <a:rPr lang="fr-FR" sz="1600" b="1" dirty="0" smtClean="0"/>
              <a:t>Fin 2019 : une nouvelle génération des comptes nationaux Tunisiens</a:t>
            </a:r>
          </a:p>
          <a:p>
            <a:pPr>
              <a:spcAft>
                <a:spcPts val="1200"/>
              </a:spcAft>
              <a:buClr>
                <a:srgbClr val="5CA33A"/>
              </a:buClr>
              <a:buSzPct val="160000"/>
              <a:buNone/>
            </a:pPr>
            <a:endParaRPr lang="fr-F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23392"/>
            <a:ext cx="8229600" cy="1846385"/>
          </a:xfrm>
        </p:spPr>
        <p:txBody>
          <a:bodyPr/>
          <a:lstStyle/>
          <a:p>
            <a:pPr algn="ctr">
              <a:spcAft>
                <a:spcPts val="1200"/>
              </a:spcAft>
              <a:buClr>
                <a:srgbClr val="5CA33A"/>
              </a:buClr>
              <a:buSzPct val="160000"/>
              <a:buNone/>
            </a:pPr>
            <a:r>
              <a:rPr lang="fr-FR" sz="5400" spc="-150" dirty="0" smtClean="0">
                <a:solidFill>
                  <a:srgbClr val="5CA33A"/>
                </a:solidFill>
                <a:latin typeface="+mj-lt"/>
                <a:ea typeface="+mj-ea"/>
                <a:cs typeface="+mj-cs"/>
              </a:rPr>
              <a:t>Merci pour votre attention</a:t>
            </a:r>
          </a:p>
          <a:p>
            <a:pPr algn="ctr">
              <a:spcAft>
                <a:spcPts val="1200"/>
              </a:spcAft>
              <a:buClr>
                <a:srgbClr val="5CA33A"/>
              </a:buClr>
              <a:buSzPct val="160000"/>
              <a:buNone/>
            </a:pPr>
            <a:endParaRPr lang="fr-FR" sz="1400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883192" y="1378587"/>
            <a:ext cx="7688254" cy="3801139"/>
          </a:xfrm>
        </p:spPr>
        <p:txBody>
          <a:bodyPr lIns="0" tIns="0" rIns="0" bIns="0">
            <a:no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fr-FR" sz="2300" dirty="0" smtClean="0">
                <a:solidFill>
                  <a:schemeClr val="tx1"/>
                </a:solidFill>
              </a:rPr>
              <a:t>Les comptes nationaux Tunisiens sont produits selon le SCN 1993 avec 1997 comme année de base</a:t>
            </a:r>
          </a:p>
          <a:p>
            <a:pPr lvl="0" algn="l"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</a:rPr>
              <a:t>Etablis selon la nomenclature d'activités Tunisienne de 1996 (NAT1996) et la Classification Tunisienne des Produits de 2002 (CTP2002).</a:t>
            </a:r>
          </a:p>
          <a:p>
            <a:pPr algn="l"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fr-FR" sz="2300" dirty="0" smtClean="0">
                <a:solidFill>
                  <a:schemeClr val="tx1"/>
                </a:solidFill>
              </a:rPr>
              <a:t>La génération actuelle des CN est la deuxième, après une première génération développée selon le SCN1968</a:t>
            </a:r>
          </a:p>
          <a:p>
            <a:pPr lvl="0" algn="l"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tx1"/>
                </a:solidFill>
              </a:rPr>
              <a:t>Le système  des CN Tunisiens : les comptes annuels , les comptes trimestriels &amp; les comptes dérivés</a:t>
            </a: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2</a:t>
            </a:fld>
            <a:endParaRPr lang="it-IT" dirty="0"/>
          </a:p>
        </p:txBody>
      </p: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883191" y="843919"/>
            <a:ext cx="6460144" cy="53466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spc="-150" dirty="0" smtClean="0">
                <a:solidFill>
                  <a:srgbClr val="5CA33A"/>
                </a:solidFill>
              </a:rPr>
              <a:t>Introduction</a:t>
            </a:r>
            <a:endParaRPr lang="en-US" sz="2800" spc="-150" dirty="0"/>
          </a:p>
        </p:txBody>
      </p:sp>
    </p:spTree>
    <p:extLst>
      <p:ext uri="{BB962C8B-B14F-4D97-AF65-F5344CB8AC3E}">
        <p14:creationId xmlns="" xmlns:p14="http://schemas.microsoft.com/office/powerpoint/2010/main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19126"/>
            <a:ext cx="8229600" cy="826795"/>
          </a:xfrm>
        </p:spPr>
        <p:txBody>
          <a:bodyPr/>
          <a:lstStyle/>
          <a:p>
            <a:pPr algn="l"/>
            <a:r>
              <a:rPr lang="fr-FR" sz="2800" spc="-150" dirty="0" smtClean="0">
                <a:solidFill>
                  <a:srgbClr val="5CA33A"/>
                </a:solidFill>
              </a:rPr>
              <a:t>Les  comptes nationaux annuels</a:t>
            </a:r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260248" y="1364564"/>
            <a:ext cx="8686800" cy="414997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>
              <a:lnSpc>
                <a:spcPct val="150000"/>
              </a:lnSpc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fr-FR" sz="2000" dirty="0" smtClean="0"/>
              <a:t>Pour chaque compagne d’une année n : L'élaboration de trois versions de comptes, à savoir le compte provisoire (n-1), le compte semi-définitif (n-2) et le compte définitif (n-3).</a:t>
            </a:r>
          </a:p>
          <a:p>
            <a:pPr>
              <a:lnSpc>
                <a:spcPct val="150000"/>
              </a:lnSpc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fr-FR" sz="2000" dirty="0" smtClean="0"/>
              <a:t>L’évaluation annuelle du PIB selon les trois approches « production », « demande » et « revenus ». </a:t>
            </a:r>
          </a:p>
          <a:p>
            <a:pPr lvl="0">
              <a:lnSpc>
                <a:spcPct val="150000"/>
              </a:lnSpc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principaux outputs des comptes nationaux annuels: </a:t>
            </a:r>
          </a:p>
          <a:p>
            <a:pPr marL="742950" lvl="1" indent="-285750"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fr-FR" sz="2000" dirty="0" smtClean="0"/>
              <a:t>Les comptes des biens &amp; services </a:t>
            </a:r>
          </a:p>
          <a:p>
            <a:pPr marL="742950" lvl="1" indent="-285750"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fr-FR" sz="2000" dirty="0" smtClean="0"/>
              <a:t>La séquence complète des comptes des secteurs institutionnels</a:t>
            </a:r>
          </a:p>
          <a:p>
            <a:pPr marL="742950" lvl="1" indent="-285750">
              <a:spcAft>
                <a:spcPts val="1200"/>
              </a:spcAft>
              <a:buClr>
                <a:srgbClr val="5CA33A"/>
              </a:buClr>
              <a:buSzPct val="160000"/>
              <a:buFont typeface="Arial" pitchFamily="34" charset="0"/>
              <a:buChar char="•"/>
            </a:pPr>
            <a:r>
              <a:rPr lang="fr-FR" sz="2000" dirty="0" smtClean="0"/>
              <a:t>Les tableaux de synthèse ;</a:t>
            </a:r>
            <a:endParaRPr lang="fr-FR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84146" y="787791"/>
            <a:ext cx="8229600" cy="629846"/>
          </a:xfrm>
        </p:spPr>
        <p:txBody>
          <a:bodyPr/>
          <a:lstStyle/>
          <a:p>
            <a:pPr marL="742950" lvl="1" indent="-285750" algn="l">
              <a:spcAft>
                <a:spcPts val="1200"/>
              </a:spcAft>
            </a:pPr>
            <a:r>
              <a:rPr lang="fr-FR" sz="2800" spc="-150" dirty="0" smtClean="0">
                <a:solidFill>
                  <a:srgbClr val="5CA33A"/>
                </a:solidFill>
              </a:rPr>
              <a:t>Outputs </a:t>
            </a:r>
            <a:r>
              <a:rPr lang="fr-FR" sz="3200" spc="-150" dirty="0" smtClean="0">
                <a:solidFill>
                  <a:srgbClr val="5CA33A"/>
                </a:solidFill>
                <a:latin typeface="+mj-lt"/>
              </a:rPr>
              <a:t>-</a:t>
            </a:r>
            <a:r>
              <a:rPr lang="fr-FR" sz="3200" b="1" spc="-150" dirty="0" smtClean="0">
                <a:solidFill>
                  <a:srgbClr val="5CA33A"/>
                </a:solidFill>
                <a:latin typeface="+mj-lt"/>
              </a:rPr>
              <a:t>&gt; </a:t>
            </a:r>
            <a:r>
              <a:rPr lang="fr-FR" sz="2800" kern="1200" spc="-150" dirty="0" smtClean="0">
                <a:solidFill>
                  <a:srgbClr val="5CA33A"/>
                </a:solidFill>
                <a:latin typeface="+mj-lt"/>
                <a:ea typeface="+mj-ea"/>
                <a:cs typeface="+mj-cs"/>
              </a:rPr>
              <a:t>Les </a:t>
            </a:r>
            <a:r>
              <a:rPr lang="fr-FR" sz="2800" kern="1200" spc="-150" dirty="0">
                <a:solidFill>
                  <a:srgbClr val="5CA33A"/>
                </a:solidFill>
                <a:latin typeface="+mj-lt"/>
                <a:ea typeface="+mj-ea"/>
                <a:cs typeface="+mj-cs"/>
              </a:rPr>
              <a:t>comptes des biens &amp; services </a:t>
            </a:r>
          </a:p>
        </p:txBody>
      </p:sp>
      <p:pic>
        <p:nvPicPr>
          <p:cNvPr id="6" name="Image 5" descr="graph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90588"/>
            <a:ext cx="8792308" cy="490530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ins.tn/sites/default/files/couv_1_0_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765" y="700821"/>
            <a:ext cx="4036597" cy="4761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59655"/>
            <a:ext cx="8229600" cy="1143000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fr-FR" sz="2800" spc="-150" dirty="0" smtClean="0">
                <a:solidFill>
                  <a:srgbClr val="5CA33A"/>
                </a:solidFill>
              </a:rPr>
              <a:t>Les comptes trimestriels</a:t>
            </a:r>
            <a:endParaRPr 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92702"/>
            <a:ext cx="8229600" cy="4525963"/>
          </a:xfrm>
        </p:spPr>
        <p:txBody>
          <a:bodyPr/>
          <a:lstStyle/>
          <a:p>
            <a:r>
              <a:rPr lang="fr-FR" sz="2400" dirty="0" smtClean="0"/>
              <a:t>Les comptes nationaux trimestriels </a:t>
            </a:r>
            <a:endParaRPr lang="fr-FR" sz="2400" i="1" dirty="0" smtClean="0"/>
          </a:p>
          <a:p>
            <a:pPr lvl="1"/>
            <a:r>
              <a:rPr lang="fr-FR" sz="2400" dirty="0" smtClean="0"/>
              <a:t>Fournir rapidement une description macroéconomique de l’activité économique d’un pays</a:t>
            </a:r>
          </a:p>
          <a:p>
            <a:pPr lvl="1"/>
            <a:r>
              <a:rPr lang="fr-FR" sz="2400" dirty="0" smtClean="0"/>
              <a:t>Estimations rapides des comptes annuels</a:t>
            </a:r>
          </a:p>
          <a:p>
            <a:pPr lvl="1"/>
            <a:r>
              <a:rPr lang="fr-FR" sz="2400" dirty="0" smtClean="0"/>
              <a:t>Mettre à la disposition des utilisateurs des données macroéconomiques à </a:t>
            </a:r>
            <a:r>
              <a:rPr lang="fr-FR" sz="2400" smtClean="0"/>
              <a:t>une fréquence infra </a:t>
            </a:r>
            <a:r>
              <a:rPr lang="fr-FR" sz="2400" dirty="0" smtClean="0"/>
              <a:t>annuel</a:t>
            </a:r>
          </a:p>
          <a:p>
            <a:pPr lvl="0">
              <a:lnSpc>
                <a:spcPct val="150000"/>
              </a:lnSpc>
            </a:pPr>
            <a:r>
              <a:rPr lang="fr-FR" sz="2400" dirty="0" smtClean="0"/>
              <a:t>Les comptes trimestriels s’appuient sur le même cadre conceptuel défini par le système Tunisien de la comptabilité nationale</a:t>
            </a:r>
            <a:endParaRPr lang="fr-FR" sz="2000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59655"/>
            <a:ext cx="8229600" cy="1143000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fr-FR" sz="2800" spc="-150" dirty="0" smtClean="0">
                <a:solidFill>
                  <a:srgbClr val="5CA33A"/>
                </a:solidFill>
              </a:rPr>
              <a:t>Les comptes trimestriels</a:t>
            </a:r>
            <a:endParaRPr 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92702"/>
            <a:ext cx="8883748" cy="4525963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fr-FR" sz="2400" dirty="0" smtClean="0"/>
              <a:t>Les </a:t>
            </a:r>
            <a:r>
              <a:rPr lang="fr-FR" sz="2400" b="1" dirty="0" smtClean="0"/>
              <a:t>comptes trimestriels</a:t>
            </a:r>
            <a:r>
              <a:rPr lang="fr-FR" sz="2400" dirty="0" smtClean="0"/>
              <a:t>, établis selon l’optique production, à partir des données conjoncturelles et des modèles économétriques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L’élaboration des comptes trimestriels s’appuie sur deux types de séries :</a:t>
            </a:r>
          </a:p>
          <a:p>
            <a:pPr lvl="2">
              <a:lnSpc>
                <a:spcPct val="150000"/>
              </a:lnSpc>
              <a:buNone/>
            </a:pPr>
            <a:r>
              <a:rPr lang="fr-FR" sz="1400" dirty="0" smtClean="0"/>
              <a:t> </a:t>
            </a:r>
            <a:r>
              <a:rPr lang="fr-FR" dirty="0" smtClean="0"/>
              <a:t>• Les comptes nationaux annuels</a:t>
            </a:r>
          </a:p>
          <a:p>
            <a:pPr lvl="2">
              <a:lnSpc>
                <a:spcPct val="150000"/>
              </a:lnSpc>
              <a:buNone/>
            </a:pPr>
            <a:r>
              <a:rPr lang="fr-FR" dirty="0" smtClean="0"/>
              <a:t> • Des données conjoncturelles de périodicités mensuelles ou trimestrielles</a:t>
            </a:r>
          </a:p>
          <a:p>
            <a:pPr lvl="0"/>
            <a:endParaRPr lang="fr-FR" sz="2000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59655"/>
            <a:ext cx="8229600" cy="1143000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fr-FR" sz="2800" spc="-150" dirty="0" smtClean="0">
                <a:solidFill>
                  <a:srgbClr val="5CA33A"/>
                </a:solidFill>
              </a:rPr>
              <a:t>Les comptes trimestriels</a:t>
            </a:r>
            <a:r>
              <a:rPr lang="fr-FR" sz="2400" spc="-150" dirty="0" smtClean="0">
                <a:solidFill>
                  <a:srgbClr val="5CA33A"/>
                </a:solidFill>
                <a:sym typeface="Wingdings" pitchFamily="2" charset="2"/>
              </a:rPr>
              <a:t></a:t>
            </a:r>
            <a:r>
              <a:rPr lang="fr-FR" sz="2800" spc="-150" dirty="0" smtClean="0">
                <a:solidFill>
                  <a:srgbClr val="5CA33A"/>
                </a:solidFill>
                <a:sym typeface="Wingdings" pitchFamily="2" charset="2"/>
              </a:rPr>
              <a:t>l’étalonnage-calage</a:t>
            </a:r>
            <a:endParaRPr 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5083" y="1392702"/>
            <a:ext cx="8461717" cy="4525963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fr-FR" sz="2400" dirty="0" smtClean="0"/>
              <a:t>La méthodologie utilisée pour élaborer ces comptes trimestriels s’appuie principalement sur la méthode de </a:t>
            </a:r>
            <a:r>
              <a:rPr lang="fr-FR" sz="2400" dirty="0" smtClean="0">
                <a:solidFill>
                  <a:srgbClr val="FF0000"/>
                </a:solidFill>
              </a:rPr>
              <a:t>l’étalonnage-calage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L’étalonnage permet d'établir une relation économétrique entre l'agrégat annuel et l’indicateur infra-annuel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Le calage assure l’égalité entre l'agrégat annuel et la somme des quatre trimestres .</a:t>
            </a:r>
          </a:p>
          <a:p>
            <a:pPr>
              <a:lnSpc>
                <a:spcPct val="150000"/>
              </a:lnSpc>
            </a:pPr>
            <a:r>
              <a:rPr lang="fr-FR" sz="2400" dirty="0" smtClean="0"/>
              <a:t>Utilisation du logiciel R &amp; </a:t>
            </a:r>
            <a:r>
              <a:rPr lang="fr-FR" sz="2400" dirty="0" err="1" smtClean="0"/>
              <a:t>Ecotrim</a:t>
            </a:r>
            <a:r>
              <a:rPr lang="fr-FR" sz="2400" dirty="0" smtClean="0"/>
              <a:t> pour </a:t>
            </a:r>
            <a:r>
              <a:rPr lang="fr-FR" sz="2400" dirty="0" smtClean="0">
                <a:sym typeface="Wingdings" pitchFamily="2" charset="2"/>
              </a:rPr>
              <a:t>l’étalonnage-calage</a:t>
            </a: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59655"/>
            <a:ext cx="8229600" cy="1143000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fr-FR" sz="2800" spc="-150" dirty="0" smtClean="0">
                <a:solidFill>
                  <a:srgbClr val="5CA33A"/>
                </a:solidFill>
              </a:rPr>
              <a:t>Les comptes trimestriels </a:t>
            </a:r>
            <a:r>
              <a:rPr lang="fr-FR" sz="2000" spc="-150" dirty="0" smtClean="0">
                <a:solidFill>
                  <a:srgbClr val="5CA33A"/>
                </a:solidFill>
                <a:sym typeface="Wingdings" pitchFamily="2" charset="2"/>
              </a:rPr>
              <a:t></a:t>
            </a:r>
            <a:r>
              <a:rPr lang="fr-FR" sz="2800" spc="-150" dirty="0" smtClean="0">
                <a:solidFill>
                  <a:srgbClr val="5CA33A"/>
                </a:solidFill>
                <a:sym typeface="Wingdings" pitchFamily="2" charset="2"/>
              </a:rPr>
              <a:t> </a:t>
            </a:r>
            <a:r>
              <a:rPr lang="fr-FR" sz="2800" spc="-150" dirty="0" smtClean="0">
                <a:solidFill>
                  <a:srgbClr val="5CA33A"/>
                </a:solidFill>
              </a:rPr>
              <a:t>CVS-CJO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92702"/>
            <a:ext cx="8229600" cy="4525963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fr-FR" sz="2000" dirty="0" smtClean="0"/>
              <a:t>Pour faciliter la lecture des évolutions des comptes trimestriels, les séries sont corrigées des </a:t>
            </a:r>
            <a:r>
              <a:rPr lang="fr-FR" sz="2000" b="1" i="1" dirty="0" smtClean="0"/>
              <a:t>variations saisonnières </a:t>
            </a:r>
            <a:r>
              <a:rPr lang="fr-FR" sz="2000" dirty="0" smtClean="0"/>
              <a:t>et de </a:t>
            </a:r>
            <a:r>
              <a:rPr lang="fr-FR" sz="2000" b="1" i="1" dirty="0" smtClean="0"/>
              <a:t>l’effet des jours ouvrables </a:t>
            </a:r>
            <a:r>
              <a:rPr lang="fr-FR" sz="2000" dirty="0" smtClean="0"/>
              <a:t>(CVS-CJO). 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Ces corrections sont appliquées sur les  indicateurs conjoncturels 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Utilisation du logiciel </a:t>
            </a:r>
            <a:r>
              <a:rPr lang="fr-FR" sz="2000" dirty="0" err="1" smtClean="0"/>
              <a:t>JDemetra</a:t>
            </a:r>
            <a:r>
              <a:rPr lang="fr-FR" sz="2000" dirty="0" smtClean="0"/>
              <a:t> +, développé par EUROSTAT</a:t>
            </a:r>
          </a:p>
          <a:p>
            <a:pPr lvl="0">
              <a:lnSpc>
                <a:spcPct val="150000"/>
              </a:lnSpc>
            </a:pPr>
            <a:r>
              <a:rPr lang="fr-FR" sz="2000" dirty="0" smtClean="0"/>
              <a:t>Nous avons adaptés ce logiciel au contexte Tunisien par l’intégration d’un calendrier Tunisien et une batterie de </a:t>
            </a:r>
            <a:r>
              <a:rPr lang="fr-FR" sz="2000" dirty="0" err="1" smtClean="0"/>
              <a:t>régresseurs</a:t>
            </a:r>
            <a:r>
              <a:rPr lang="fr-FR" sz="2000" dirty="0" smtClean="0"/>
              <a:t> pour les jours féries mobiles.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10420</TotalTime>
  <Words>711</Words>
  <Application>Microsoft Office PowerPoint</Application>
  <PresentationFormat>Affichage à l'écran (4:3)</PresentationFormat>
  <Paragraphs>78</Paragraphs>
  <Slides>15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Office Theme</vt:lpstr>
      <vt:lpstr>Diapositive 1</vt:lpstr>
      <vt:lpstr>Diapositive 2</vt:lpstr>
      <vt:lpstr>Les  comptes nationaux annuels</vt:lpstr>
      <vt:lpstr>Outputs -&gt; Les comptes des biens &amp; services </vt:lpstr>
      <vt:lpstr>Diapositive 5</vt:lpstr>
      <vt:lpstr>Les comptes trimestriels</vt:lpstr>
      <vt:lpstr>Les comptes trimestriels</vt:lpstr>
      <vt:lpstr>Les comptes trimestrielsl’étalonnage-calage</vt:lpstr>
      <vt:lpstr>Les comptes trimestriels  CVS-CJO</vt:lpstr>
      <vt:lpstr>Les comptes trimestrielsles étapes</vt:lpstr>
      <vt:lpstr>Les comptes trimestriels  Sources des données</vt:lpstr>
      <vt:lpstr>Les comptes trimestriels  Publication</vt:lpstr>
      <vt:lpstr>Révision des comptes nationaux tunisiens</vt:lpstr>
      <vt:lpstr>Résultats attendus</vt:lpstr>
      <vt:lpstr>Diapositive 15</vt:lpstr>
    </vt:vector>
  </TitlesOfParts>
  <Company>vuyokazis@statssa.gov.za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Vuyokazi Sodo</dc:creator>
  <cp:lastModifiedBy>user</cp:lastModifiedBy>
  <cp:revision>708</cp:revision>
  <dcterms:created xsi:type="dcterms:W3CDTF">2016-10-06T09:13:58Z</dcterms:created>
  <dcterms:modified xsi:type="dcterms:W3CDTF">2016-11-03T13:20:03Z</dcterms:modified>
</cp:coreProperties>
</file>