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80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4090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067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0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440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857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986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830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2365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0715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48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A68D76F-6A96-4144-A8CC-A08AEF8045ED}" type="datetimeFigureOut">
              <a:rPr lang="de-DE" smtClean="0"/>
              <a:t>02.11.2016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8342DB2-987B-4F32-B225-CDABD386DF4B}" type="slidenum">
              <a:rPr lang="de-DE" smtClean="0"/>
              <a:t>‹#›</a:t>
            </a:fld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1A68D76F-6A96-4144-A8CC-A08AEF8045ED}" type="datetimeFigureOut">
              <a:rPr lang="de-DE" smtClean="0">
                <a:solidFill>
                  <a:srgbClr val="E4E9EF"/>
                </a:solidFill>
              </a:rPr>
              <a:pPr/>
              <a:t>02.11.2016</a:t>
            </a:fld>
            <a:endParaRPr lang="de-DE">
              <a:solidFill>
                <a:srgbClr val="E4E9E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de-DE">
              <a:solidFill>
                <a:srgbClr val="E4E9E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8342DB2-987B-4F32-B225-CDABD386DF4B}" type="slidenum">
              <a:rPr lang="de-DE" smtClean="0">
                <a:solidFill>
                  <a:srgbClr val="E4E9EF"/>
                </a:solidFill>
              </a:rPr>
              <a:pPr/>
              <a:t>‹#›</a:t>
            </a:fld>
            <a:endParaRPr lang="de-DE">
              <a:solidFill>
                <a:srgbClr val="E4E9E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2233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au.int/en/ea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066800" y="914400"/>
            <a:ext cx="7010400" cy="1828090"/>
          </a:xfrm>
        </p:spPr>
        <p:txBody>
          <a:bodyPr>
            <a:noAutofit/>
          </a:bodyPr>
          <a:lstStyle/>
          <a:p>
            <a:r>
              <a:rPr lang="de-DE" sz="43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Establishing</a:t>
            </a:r>
            <a:r>
              <a:rPr lang="de-DE" sz="43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</a:t>
            </a:r>
            <a:r>
              <a:rPr lang="de-DE" sz="4300">
                <a:solidFill>
                  <a:schemeClr val="bg1">
                    <a:lumMod val="95000"/>
                    <a:lumOff val="5000"/>
                  </a:schemeClr>
                </a:solidFill>
              </a:rPr>
              <a:t>a </a:t>
            </a:r>
            <a:r>
              <a:rPr lang="de-DE" sz="43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S</a:t>
            </a:r>
            <a:r>
              <a:rPr lang="de-DE" sz="430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tatistical </a:t>
            </a:r>
            <a:r>
              <a:rPr lang="de-DE" sz="43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Business Register (BR)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012201" y="2971800"/>
            <a:ext cx="280865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ASSD </a:t>
            </a:r>
          </a:p>
          <a:p>
            <a:pPr algn="ctr"/>
            <a:r>
              <a:rPr lang="en-GB" sz="2400" b="1" dirty="0"/>
              <a:t>2-4 November 2016</a:t>
            </a:r>
          </a:p>
          <a:p>
            <a:pPr algn="ctr"/>
            <a:r>
              <a:rPr lang="en-US" sz="2400" b="1" dirty="0"/>
              <a:t>Tunis, Tunisia</a:t>
            </a:r>
            <a:endParaRPr lang="en-GB" sz="2400" b="1" dirty="0"/>
          </a:p>
          <a:p>
            <a:endParaRPr lang="en-GB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410200" y="4449128"/>
            <a:ext cx="27638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Samson </a:t>
            </a:r>
            <a:r>
              <a:rPr lang="en-US" dirty="0" smtClean="0"/>
              <a:t>NOUGBODOHOUE</a:t>
            </a:r>
            <a:endParaRPr lang="en-US" dirty="0" smtClean="0"/>
          </a:p>
          <a:p>
            <a:r>
              <a:rPr lang="en-US" dirty="0" smtClean="0"/>
              <a:t>Statistician</a:t>
            </a:r>
          </a:p>
          <a:p>
            <a:r>
              <a:rPr lang="en-US" dirty="0" smtClean="0"/>
              <a:t>Statistics Division</a:t>
            </a:r>
          </a:p>
          <a:p>
            <a:r>
              <a:rPr lang="en-US" dirty="0" smtClean="0"/>
              <a:t>African Union Commission</a:t>
            </a:r>
            <a:endParaRPr lang="en-GB" dirty="0"/>
          </a:p>
        </p:txBody>
      </p:sp>
      <p:pic>
        <p:nvPicPr>
          <p:cNvPr id="7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7038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567" y="457200"/>
            <a:ext cx="6965245" cy="1202485"/>
          </a:xfrm>
        </p:spPr>
        <p:txBody>
          <a:bodyPr>
            <a:normAutofit/>
          </a:bodyPr>
          <a:lstStyle/>
          <a:p>
            <a:r>
              <a:rPr lang="de-DE" sz="3400" dirty="0" err="1">
                <a:solidFill>
                  <a:schemeClr val="bg1"/>
                </a:solidFill>
              </a:rPr>
              <a:t>Why</a:t>
            </a:r>
            <a:r>
              <a:rPr lang="de-DE" sz="3400" dirty="0">
                <a:solidFill>
                  <a:schemeClr val="bg1"/>
                </a:solidFill>
              </a:rPr>
              <a:t> BR? </a:t>
            </a:r>
            <a:r>
              <a:rPr lang="de-DE" sz="3400" dirty="0" err="1">
                <a:solidFill>
                  <a:schemeClr val="bg1"/>
                </a:solidFill>
              </a:rPr>
              <a:t>Five</a:t>
            </a:r>
            <a:r>
              <a:rPr lang="de-DE" sz="3400" dirty="0">
                <a:solidFill>
                  <a:schemeClr val="bg1"/>
                </a:solidFill>
              </a:rPr>
              <a:t> </a:t>
            </a:r>
            <a:r>
              <a:rPr lang="de-DE" sz="3400" dirty="0" err="1">
                <a:solidFill>
                  <a:schemeClr val="bg1"/>
                </a:solidFill>
              </a:rPr>
              <a:t>theses</a:t>
            </a:r>
            <a:endParaRPr lang="de-DE" sz="3400" dirty="0">
              <a:solidFill>
                <a:schemeClr val="bg1"/>
              </a:solidFill>
            </a:endParaRP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3603812"/>
          </a:xfrm>
        </p:spPr>
        <p:txBody>
          <a:bodyPr>
            <a:noAutofit/>
          </a:bodyPr>
          <a:lstStyle/>
          <a:p>
            <a:r>
              <a:rPr lang="de-DE" sz="1800" dirty="0"/>
              <a:t>Official statistics may be primary ones, secondary ones (it means from administrative sources) or a mixture of both</a:t>
            </a:r>
            <a:r>
              <a:rPr lang="de-DE" sz="1800" dirty="0" smtClean="0"/>
              <a:t>.</a:t>
            </a:r>
          </a:p>
          <a:p>
            <a:endParaRPr lang="de-DE" sz="1800" dirty="0"/>
          </a:p>
          <a:p>
            <a:r>
              <a:rPr lang="de-DE" sz="1800" dirty="0"/>
              <a:t>Primary statistics may be based on censuses or sample surveys or on a mixture of both</a:t>
            </a:r>
            <a:r>
              <a:rPr lang="de-DE" sz="1800" dirty="0" smtClean="0"/>
              <a:t>.</a:t>
            </a:r>
          </a:p>
          <a:p>
            <a:endParaRPr lang="de-DE" sz="1800" dirty="0"/>
          </a:p>
          <a:p>
            <a:r>
              <a:rPr lang="de-DE" sz="1800" dirty="0"/>
              <a:t>Sample surveys with households or small scale business enterprises as respondents can reliably be based on area sampling</a:t>
            </a:r>
            <a:r>
              <a:rPr lang="de-DE" sz="1800" dirty="0" smtClean="0"/>
              <a:t>.</a:t>
            </a:r>
          </a:p>
          <a:p>
            <a:endParaRPr lang="de-DE" sz="1800" dirty="0"/>
          </a:p>
          <a:p>
            <a:r>
              <a:rPr lang="de-DE" sz="1800" dirty="0" err="1"/>
              <a:t>For</a:t>
            </a:r>
            <a:r>
              <a:rPr lang="de-DE" sz="1800" dirty="0"/>
              <a:t> large </a:t>
            </a:r>
            <a:r>
              <a:rPr lang="de-DE" sz="1800" dirty="0" err="1"/>
              <a:t>scale</a:t>
            </a:r>
            <a:r>
              <a:rPr lang="de-DE" sz="1800" dirty="0"/>
              <a:t> </a:t>
            </a:r>
            <a:r>
              <a:rPr lang="de-DE" sz="1800" dirty="0" err="1"/>
              <a:t>business</a:t>
            </a:r>
            <a:r>
              <a:rPr lang="de-DE" sz="1800" dirty="0"/>
              <a:t> </a:t>
            </a:r>
            <a:r>
              <a:rPr lang="de-DE" sz="1800" dirty="0" err="1"/>
              <a:t>enterprises</a:t>
            </a:r>
            <a:r>
              <a:rPr lang="de-DE" sz="1800" dirty="0"/>
              <a:t> </a:t>
            </a:r>
            <a:r>
              <a:rPr lang="de-DE" sz="1800" dirty="0" err="1"/>
              <a:t>area</a:t>
            </a:r>
            <a:r>
              <a:rPr lang="de-DE" sz="1800" dirty="0"/>
              <a:t> </a:t>
            </a:r>
            <a:r>
              <a:rPr lang="de-DE" sz="1800" dirty="0" err="1"/>
              <a:t>sampling</a:t>
            </a:r>
            <a:r>
              <a:rPr lang="de-DE" sz="1800" dirty="0"/>
              <a:t> </a:t>
            </a:r>
            <a:r>
              <a:rPr lang="de-DE" sz="1800" dirty="0" err="1"/>
              <a:t>does</a:t>
            </a:r>
            <a:r>
              <a:rPr lang="de-DE" sz="1800" dirty="0"/>
              <a:t> not </a:t>
            </a:r>
            <a:r>
              <a:rPr lang="de-DE" sz="1800" dirty="0" err="1"/>
              <a:t>work</a:t>
            </a:r>
            <a:r>
              <a:rPr lang="de-DE" sz="1800" dirty="0"/>
              <a:t>. It needs a census approach or, if sampling is intended, proper list frames from which stratified samples can be drawn and raising factors be delineated</a:t>
            </a:r>
            <a:r>
              <a:rPr lang="de-DE" sz="1800" dirty="0" smtClean="0"/>
              <a:t>.</a:t>
            </a:r>
          </a:p>
          <a:p>
            <a:endParaRPr lang="de-DE" sz="1800" dirty="0"/>
          </a:p>
          <a:p>
            <a:r>
              <a:rPr lang="de-DE" sz="1800" dirty="0" err="1"/>
              <a:t>Once</a:t>
            </a:r>
            <a:r>
              <a:rPr lang="de-DE" sz="1800" dirty="0"/>
              <a:t> </a:t>
            </a:r>
            <a:r>
              <a:rPr lang="de-DE" sz="1800" dirty="0" err="1"/>
              <a:t>these</a:t>
            </a:r>
            <a:r>
              <a:rPr lang="de-DE" sz="1800" dirty="0"/>
              <a:t> </a:t>
            </a:r>
            <a:r>
              <a:rPr lang="de-DE" sz="1800" dirty="0" err="1"/>
              <a:t>list</a:t>
            </a:r>
            <a:r>
              <a:rPr lang="de-DE" sz="1800" dirty="0"/>
              <a:t> </a:t>
            </a:r>
            <a:r>
              <a:rPr lang="de-DE" sz="1800" dirty="0" err="1"/>
              <a:t>frames</a:t>
            </a:r>
            <a:r>
              <a:rPr lang="de-DE" sz="1800" dirty="0"/>
              <a:t> </a:t>
            </a:r>
            <a:r>
              <a:rPr lang="de-DE" sz="1800" dirty="0" err="1"/>
              <a:t>are</a:t>
            </a:r>
            <a:r>
              <a:rPr lang="de-DE" sz="1800" dirty="0"/>
              <a:t> </a:t>
            </a:r>
            <a:r>
              <a:rPr lang="de-DE" sz="1800" dirty="0" err="1"/>
              <a:t>established</a:t>
            </a:r>
            <a:r>
              <a:rPr lang="de-DE" sz="1800" dirty="0"/>
              <a:t> </a:t>
            </a:r>
            <a:r>
              <a:rPr lang="de-DE" sz="1800" dirty="0" err="1"/>
              <a:t>it</a:t>
            </a:r>
            <a:r>
              <a:rPr lang="de-DE" sz="1800" dirty="0"/>
              <a:t> </a:t>
            </a:r>
            <a:r>
              <a:rPr lang="de-DE" sz="1800" dirty="0" err="1"/>
              <a:t>makes</a:t>
            </a:r>
            <a:r>
              <a:rPr lang="de-DE" sz="1800" dirty="0"/>
              <a:t> sense </a:t>
            </a:r>
            <a:r>
              <a:rPr lang="de-DE" sz="1800" dirty="0" err="1"/>
              <a:t>to</a:t>
            </a:r>
            <a:r>
              <a:rPr lang="de-DE" sz="1800" dirty="0"/>
              <a:t> </a:t>
            </a:r>
            <a:r>
              <a:rPr lang="de-DE" sz="1800" dirty="0" err="1"/>
              <a:t>keep</a:t>
            </a:r>
            <a:r>
              <a:rPr lang="de-DE" sz="1800" dirty="0"/>
              <a:t> </a:t>
            </a:r>
            <a:r>
              <a:rPr lang="de-DE" sz="1800" dirty="0" err="1"/>
              <a:t>them</a:t>
            </a:r>
            <a:r>
              <a:rPr lang="de-DE" sz="1800" dirty="0"/>
              <a:t> </a:t>
            </a:r>
            <a:r>
              <a:rPr lang="de-DE" sz="1800" dirty="0" err="1"/>
              <a:t>updated</a:t>
            </a:r>
            <a:r>
              <a:rPr lang="de-DE" sz="1800" dirty="0"/>
              <a:t>. The result would then be what we call a Business Register.</a:t>
            </a:r>
          </a:p>
        </p:txBody>
      </p:sp>
      <p:pic>
        <p:nvPicPr>
          <p:cNvPr id="5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6701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72167" y="457201"/>
            <a:ext cx="6965245" cy="914400"/>
          </a:xfrm>
        </p:spPr>
        <p:txBody>
          <a:bodyPr>
            <a:normAutofit/>
          </a:bodyPr>
          <a:lstStyle/>
          <a:p>
            <a:r>
              <a:rPr lang="de-DE" sz="3400" dirty="0">
                <a:solidFill>
                  <a:schemeClr val="bg1"/>
                </a:solidFill>
              </a:rPr>
              <a:t>Content </a:t>
            </a:r>
            <a:r>
              <a:rPr lang="de-DE" sz="3400" dirty="0" err="1">
                <a:solidFill>
                  <a:schemeClr val="bg1"/>
                </a:solidFill>
              </a:rPr>
              <a:t>of</a:t>
            </a:r>
            <a:r>
              <a:rPr lang="de-DE" sz="3400" dirty="0">
                <a:solidFill>
                  <a:schemeClr val="bg1"/>
                </a:solidFill>
              </a:rPr>
              <a:t> BR per </a:t>
            </a:r>
            <a:r>
              <a:rPr lang="de-DE" sz="3400" dirty="0" err="1">
                <a:solidFill>
                  <a:schemeClr val="bg1"/>
                </a:solidFill>
              </a:rPr>
              <a:t>unit</a:t>
            </a:r>
            <a:endParaRPr lang="de-DE" sz="3400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295400"/>
            <a:ext cx="7696200" cy="4678363"/>
          </a:xfrm>
        </p:spPr>
        <p:txBody>
          <a:bodyPr>
            <a:normAutofit fontScale="92500" lnSpcReduction="20000"/>
          </a:bodyPr>
          <a:lstStyle/>
          <a:p>
            <a:r>
              <a:rPr lang="de-DE" sz="2000" dirty="0"/>
              <a:t>Identifier (BR</a:t>
            </a:r>
            <a:r>
              <a:rPr lang="de-DE" sz="2000" dirty="0" smtClean="0"/>
              <a:t>#)</a:t>
            </a:r>
          </a:p>
          <a:p>
            <a:endParaRPr lang="de-DE" sz="2000" dirty="0"/>
          </a:p>
          <a:p>
            <a:r>
              <a:rPr lang="de-DE" sz="2000" dirty="0"/>
              <a:t>Address, legal status etc (GPS-coordinates if possible</a:t>
            </a:r>
            <a:r>
              <a:rPr lang="de-DE" sz="2000" dirty="0" smtClean="0"/>
              <a:t>!)</a:t>
            </a:r>
          </a:p>
          <a:p>
            <a:endParaRPr lang="de-DE" sz="2000" dirty="0"/>
          </a:p>
          <a:p>
            <a:r>
              <a:rPr lang="de-DE" sz="2000" dirty="0"/>
              <a:t>Kind </a:t>
            </a:r>
            <a:r>
              <a:rPr lang="de-DE" sz="2000" dirty="0" err="1"/>
              <a:t>of</a:t>
            </a:r>
            <a:r>
              <a:rPr lang="de-DE" sz="2000" dirty="0"/>
              <a:t> </a:t>
            </a:r>
            <a:r>
              <a:rPr lang="de-DE" sz="2000" dirty="0" err="1"/>
              <a:t>statistical</a:t>
            </a:r>
            <a:r>
              <a:rPr lang="de-DE" sz="2000" dirty="0"/>
              <a:t> </a:t>
            </a:r>
            <a:r>
              <a:rPr lang="de-DE" sz="2000" dirty="0" err="1"/>
              <a:t>unit</a:t>
            </a:r>
            <a:r>
              <a:rPr lang="de-DE" sz="2000" dirty="0"/>
              <a:t> (</a:t>
            </a:r>
            <a:r>
              <a:rPr lang="de-DE" sz="2000" dirty="0" err="1"/>
              <a:t>establishment</a:t>
            </a:r>
            <a:r>
              <a:rPr lang="de-DE" sz="2000" dirty="0"/>
              <a:t>, </a:t>
            </a:r>
            <a:r>
              <a:rPr lang="de-DE" sz="2000" dirty="0" err="1"/>
              <a:t>enterprise</a:t>
            </a:r>
            <a:r>
              <a:rPr lang="de-DE" sz="2000" dirty="0"/>
              <a:t>, </a:t>
            </a:r>
            <a:r>
              <a:rPr lang="de-DE" sz="2000" dirty="0" err="1"/>
              <a:t>enterprise</a:t>
            </a:r>
            <a:r>
              <a:rPr lang="de-DE" sz="2000" dirty="0"/>
              <a:t> </a:t>
            </a:r>
            <a:r>
              <a:rPr lang="de-DE" sz="2000" dirty="0" err="1"/>
              <a:t>group</a:t>
            </a:r>
            <a:r>
              <a:rPr lang="de-DE" sz="2000" dirty="0"/>
              <a:t>) </a:t>
            </a:r>
            <a:r>
              <a:rPr lang="de-DE" sz="2000" dirty="0" err="1"/>
              <a:t>and</a:t>
            </a:r>
            <a:r>
              <a:rPr lang="de-DE" sz="2000" dirty="0"/>
              <a:t> links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superior</a:t>
            </a:r>
            <a:r>
              <a:rPr lang="de-DE" sz="2000" dirty="0"/>
              <a:t> </a:t>
            </a:r>
            <a:r>
              <a:rPr lang="de-DE" sz="2000" dirty="0" err="1"/>
              <a:t>or</a:t>
            </a:r>
            <a:r>
              <a:rPr lang="de-DE" sz="2000" dirty="0"/>
              <a:t> </a:t>
            </a:r>
            <a:r>
              <a:rPr lang="de-DE" sz="2000" dirty="0" err="1"/>
              <a:t>subordinated</a:t>
            </a:r>
            <a:r>
              <a:rPr lang="de-DE" sz="2000" dirty="0"/>
              <a:t> </a:t>
            </a:r>
            <a:r>
              <a:rPr lang="de-DE" sz="2000" dirty="0" err="1"/>
              <a:t>units</a:t>
            </a:r>
            <a:endParaRPr lang="de-DE" sz="2000" dirty="0"/>
          </a:p>
          <a:p>
            <a:pPr marL="617220" lvl="2" indent="-342900">
              <a:buFont typeface="Arial" panose="020B0604020202020204" pitchFamily="34" charset="0"/>
              <a:buChar char="•"/>
            </a:pPr>
            <a:r>
              <a:rPr lang="de-DE" dirty="0"/>
              <a:t>Membership in associations, chambers, </a:t>
            </a:r>
            <a:r>
              <a:rPr lang="de-DE" dirty="0" smtClean="0"/>
              <a:t>…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de-DE" sz="2000" dirty="0"/>
          </a:p>
          <a:p>
            <a:r>
              <a:rPr lang="de-DE" sz="2000" dirty="0"/>
              <a:t>Economic activity, main products (if any</a:t>
            </a:r>
            <a:r>
              <a:rPr lang="de-DE" sz="2000" dirty="0" smtClean="0"/>
              <a:t>)</a:t>
            </a:r>
          </a:p>
          <a:p>
            <a:endParaRPr lang="de-DE" sz="2000" dirty="0"/>
          </a:p>
          <a:p>
            <a:r>
              <a:rPr lang="de-DE" sz="2000" dirty="0"/>
              <a:t>Quantitative variables </a:t>
            </a:r>
            <a:r>
              <a:rPr lang="de-DE" sz="2000" dirty="0" err="1"/>
              <a:t>which</a:t>
            </a:r>
            <a:r>
              <a:rPr lang="de-DE" sz="2000" dirty="0"/>
              <a:t> </a:t>
            </a:r>
            <a:r>
              <a:rPr lang="de-DE" sz="2000" dirty="0" err="1"/>
              <a:t>can</a:t>
            </a:r>
            <a:r>
              <a:rPr lang="de-DE" sz="2000" dirty="0"/>
              <a:t> </a:t>
            </a:r>
            <a:r>
              <a:rPr lang="de-DE" sz="2000" dirty="0" err="1"/>
              <a:t>be</a:t>
            </a:r>
            <a:r>
              <a:rPr lang="de-DE" sz="2000" dirty="0"/>
              <a:t> </a:t>
            </a:r>
            <a:r>
              <a:rPr lang="de-DE" sz="2000" dirty="0" err="1"/>
              <a:t>used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stratification</a:t>
            </a:r>
            <a:r>
              <a:rPr lang="de-DE" sz="2000" dirty="0"/>
              <a:t> </a:t>
            </a:r>
            <a:r>
              <a:rPr lang="de-DE" sz="2000" dirty="0" err="1"/>
              <a:t>and</a:t>
            </a:r>
            <a:r>
              <a:rPr lang="de-DE" sz="2000" dirty="0"/>
              <a:t> </a:t>
            </a:r>
            <a:r>
              <a:rPr lang="de-DE" sz="2000" dirty="0" err="1"/>
              <a:t>raising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</a:t>
            </a:r>
            <a:r>
              <a:rPr lang="de-DE" sz="2000" dirty="0" err="1"/>
              <a:t>samples</a:t>
            </a:r>
            <a:r>
              <a:rPr lang="de-DE" sz="2000" dirty="0"/>
              <a:t>,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plausibility</a:t>
            </a:r>
            <a:r>
              <a:rPr lang="de-DE" sz="2000" dirty="0"/>
              <a:t> </a:t>
            </a:r>
            <a:r>
              <a:rPr lang="de-DE" sz="2000" dirty="0" err="1"/>
              <a:t>checks</a:t>
            </a:r>
            <a:r>
              <a:rPr lang="de-DE" sz="2000" dirty="0"/>
              <a:t> </a:t>
            </a:r>
            <a:r>
              <a:rPr lang="de-DE" sz="2000" dirty="0" err="1"/>
              <a:t>or</a:t>
            </a:r>
            <a:r>
              <a:rPr lang="de-DE" sz="2000" dirty="0"/>
              <a:t> </a:t>
            </a:r>
            <a:r>
              <a:rPr lang="de-DE" sz="2000" dirty="0" err="1"/>
              <a:t>for</a:t>
            </a:r>
            <a:r>
              <a:rPr lang="de-DE" sz="2000" dirty="0"/>
              <a:t> </a:t>
            </a:r>
            <a:r>
              <a:rPr lang="de-DE" sz="2000" dirty="0" err="1"/>
              <a:t>estimates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non-response, e.g. </a:t>
            </a:r>
            <a:r>
              <a:rPr lang="de-DE" sz="2000" dirty="0" err="1"/>
              <a:t>sales</a:t>
            </a:r>
            <a:r>
              <a:rPr lang="de-DE" sz="2000" dirty="0"/>
              <a:t>, </a:t>
            </a:r>
            <a:r>
              <a:rPr lang="de-DE" sz="2000" dirty="0" err="1"/>
              <a:t>certain</a:t>
            </a:r>
            <a:r>
              <a:rPr lang="de-DE" sz="2000" dirty="0"/>
              <a:t> </a:t>
            </a:r>
            <a:r>
              <a:rPr lang="de-DE" sz="2000" dirty="0" err="1"/>
              <a:t>outputs</a:t>
            </a:r>
            <a:r>
              <a:rPr lang="de-DE" sz="2000" dirty="0"/>
              <a:t> (</a:t>
            </a:r>
            <a:r>
              <a:rPr lang="de-DE" sz="2000" dirty="0" err="1"/>
              <a:t>commodities</a:t>
            </a:r>
            <a:r>
              <a:rPr lang="de-DE" sz="2000" dirty="0"/>
              <a:t>), </a:t>
            </a:r>
            <a:r>
              <a:rPr lang="de-DE" sz="2000" dirty="0" err="1"/>
              <a:t>employees</a:t>
            </a:r>
            <a:r>
              <a:rPr lang="de-DE" sz="2000" dirty="0"/>
              <a:t>, </a:t>
            </a:r>
            <a:r>
              <a:rPr lang="de-DE" sz="2000" dirty="0" err="1"/>
              <a:t>certain</a:t>
            </a:r>
            <a:r>
              <a:rPr lang="de-DE" sz="2000" dirty="0"/>
              <a:t> </a:t>
            </a:r>
            <a:r>
              <a:rPr lang="de-DE" sz="2000" dirty="0" err="1"/>
              <a:t>inputs</a:t>
            </a:r>
            <a:r>
              <a:rPr lang="de-DE" sz="2000" dirty="0"/>
              <a:t> (e.g. electricity), </a:t>
            </a:r>
            <a:r>
              <a:rPr lang="de-DE" sz="2000" dirty="0" smtClean="0"/>
              <a:t>…</a:t>
            </a:r>
          </a:p>
          <a:p>
            <a:endParaRPr lang="de-DE" sz="2000" dirty="0"/>
          </a:p>
          <a:p>
            <a:r>
              <a:rPr lang="de-DE" sz="2000" dirty="0"/>
              <a:t>Internal </a:t>
            </a:r>
            <a:r>
              <a:rPr lang="de-DE" sz="2000" dirty="0" err="1"/>
              <a:t>remarks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</a:t>
            </a:r>
            <a:r>
              <a:rPr lang="de-DE" sz="2000" dirty="0" err="1"/>
              <a:t>response</a:t>
            </a:r>
            <a:r>
              <a:rPr lang="de-DE" sz="2000" dirty="0"/>
              <a:t> </a:t>
            </a:r>
            <a:r>
              <a:rPr lang="de-DE" sz="2000" dirty="0" err="1"/>
              <a:t>behaviour</a:t>
            </a:r>
            <a:r>
              <a:rPr lang="de-DE" sz="2000" dirty="0"/>
              <a:t>, </a:t>
            </a:r>
            <a:r>
              <a:rPr lang="de-DE" sz="2000" dirty="0" err="1"/>
              <a:t>statistics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unit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a </a:t>
            </a:r>
            <a:r>
              <a:rPr lang="de-DE" sz="2000" dirty="0" err="1"/>
              <a:t>respondent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, …</a:t>
            </a:r>
          </a:p>
        </p:txBody>
      </p:sp>
      <p:pic>
        <p:nvPicPr>
          <p:cNvPr id="4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64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567" y="381001"/>
            <a:ext cx="6965245" cy="990600"/>
          </a:xfrm>
        </p:spPr>
        <p:txBody>
          <a:bodyPr>
            <a:normAutofit/>
          </a:bodyPr>
          <a:lstStyle/>
          <a:p>
            <a:r>
              <a:rPr lang="de-DE" sz="3400" dirty="0">
                <a:solidFill>
                  <a:schemeClr val="bg1"/>
                </a:solidFill>
              </a:rPr>
              <a:t>BR: P</a:t>
            </a:r>
            <a:r>
              <a:rPr lang="de-DE" sz="3400" dirty="0" smtClean="0">
                <a:solidFill>
                  <a:schemeClr val="bg1"/>
                </a:solidFill>
              </a:rPr>
              <a:t>ossible </a:t>
            </a:r>
            <a:r>
              <a:rPr lang="de-DE" sz="3400" dirty="0">
                <a:solidFill>
                  <a:schemeClr val="bg1"/>
                </a:solidFill>
              </a:rPr>
              <a:t>S</a:t>
            </a:r>
            <a:r>
              <a:rPr lang="de-DE" sz="3400" dirty="0" smtClean="0">
                <a:solidFill>
                  <a:schemeClr val="bg1"/>
                </a:solidFill>
              </a:rPr>
              <a:t>ources</a:t>
            </a:r>
            <a:endParaRPr lang="de-DE" sz="3400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352323"/>
            <a:ext cx="7620000" cy="4525963"/>
          </a:xfrm>
        </p:spPr>
        <p:txBody>
          <a:bodyPr>
            <a:normAutofit/>
          </a:bodyPr>
          <a:lstStyle/>
          <a:p>
            <a:r>
              <a:rPr lang="de-DE" sz="1900" dirty="0"/>
              <a:t>Administrative data </a:t>
            </a:r>
          </a:p>
          <a:p>
            <a:pPr lvl="1"/>
            <a:r>
              <a:rPr lang="de-DE" sz="1900" dirty="0"/>
              <a:t>Company </a:t>
            </a:r>
            <a:r>
              <a:rPr lang="de-DE" sz="1900" dirty="0" err="1"/>
              <a:t>cadastres</a:t>
            </a:r>
            <a:endParaRPr lang="de-DE" sz="1900" dirty="0"/>
          </a:p>
          <a:p>
            <a:pPr lvl="1"/>
            <a:r>
              <a:rPr lang="de-DE" sz="1900" dirty="0" err="1"/>
              <a:t>Tax</a:t>
            </a:r>
            <a:r>
              <a:rPr lang="de-DE" sz="1900" dirty="0"/>
              <a:t> </a:t>
            </a:r>
            <a:r>
              <a:rPr lang="de-DE" sz="1900" dirty="0" err="1"/>
              <a:t>registers</a:t>
            </a:r>
            <a:r>
              <a:rPr lang="de-DE" sz="1900" dirty="0"/>
              <a:t>, </a:t>
            </a:r>
          </a:p>
          <a:p>
            <a:pPr lvl="1"/>
            <a:r>
              <a:rPr lang="de-DE" sz="1900" dirty="0"/>
              <a:t>Directories of associations, social security, </a:t>
            </a:r>
            <a:r>
              <a:rPr lang="de-DE" sz="1900" dirty="0" smtClean="0"/>
              <a:t>…</a:t>
            </a:r>
          </a:p>
          <a:p>
            <a:pPr lvl="1"/>
            <a:endParaRPr lang="de-DE" sz="1900" dirty="0"/>
          </a:p>
          <a:p>
            <a:r>
              <a:rPr lang="de-DE" sz="1900" dirty="0"/>
              <a:t>Other </a:t>
            </a:r>
            <a:r>
              <a:rPr lang="de-DE" sz="1900" dirty="0" err="1"/>
              <a:t>secondary</a:t>
            </a:r>
            <a:r>
              <a:rPr lang="de-DE" sz="1900" dirty="0"/>
              <a:t> </a:t>
            </a:r>
            <a:r>
              <a:rPr lang="de-DE" sz="1900" dirty="0" err="1"/>
              <a:t>sources</a:t>
            </a:r>
            <a:endParaRPr lang="de-DE" sz="1900" dirty="0"/>
          </a:p>
          <a:p>
            <a:pPr lvl="1"/>
            <a:r>
              <a:rPr lang="de-DE" sz="1900" dirty="0" err="1"/>
              <a:t>telephone</a:t>
            </a:r>
            <a:r>
              <a:rPr lang="de-DE" sz="1900" dirty="0"/>
              <a:t> </a:t>
            </a:r>
            <a:r>
              <a:rPr lang="de-DE" sz="1900" dirty="0" err="1"/>
              <a:t>companies</a:t>
            </a:r>
            <a:r>
              <a:rPr lang="de-DE" sz="1900" dirty="0"/>
              <a:t>, </a:t>
            </a:r>
          </a:p>
          <a:p>
            <a:pPr lvl="1"/>
            <a:r>
              <a:rPr lang="de-DE" sz="1900" dirty="0"/>
              <a:t>„</a:t>
            </a:r>
            <a:r>
              <a:rPr lang="de-DE" sz="1900" dirty="0" err="1"/>
              <a:t>yellow</a:t>
            </a:r>
            <a:r>
              <a:rPr lang="de-DE" sz="1900" dirty="0"/>
              <a:t> </a:t>
            </a:r>
            <a:r>
              <a:rPr lang="de-DE" sz="1900" dirty="0" err="1"/>
              <a:t>pages</a:t>
            </a:r>
            <a:r>
              <a:rPr lang="de-DE" sz="1900" dirty="0"/>
              <a:t>“, </a:t>
            </a:r>
          </a:p>
          <a:p>
            <a:pPr lvl="1"/>
            <a:r>
              <a:rPr lang="de-DE" sz="1900" dirty="0" err="1"/>
              <a:t>internet</a:t>
            </a:r>
            <a:endParaRPr lang="de-DE" sz="1900" dirty="0"/>
          </a:p>
          <a:p>
            <a:pPr lvl="1"/>
            <a:r>
              <a:rPr lang="de-DE" sz="1900" dirty="0"/>
              <a:t>energy providers,  </a:t>
            </a:r>
            <a:r>
              <a:rPr lang="de-DE" sz="1900" dirty="0" smtClean="0"/>
              <a:t>…</a:t>
            </a:r>
          </a:p>
          <a:p>
            <a:pPr lvl="1"/>
            <a:endParaRPr lang="de-DE" sz="1900" dirty="0"/>
          </a:p>
          <a:p>
            <a:r>
              <a:rPr lang="de-DE" sz="1900" dirty="0"/>
              <a:t>Primary </a:t>
            </a:r>
            <a:r>
              <a:rPr lang="de-DE" sz="1900" dirty="0" err="1"/>
              <a:t>statistics</a:t>
            </a:r>
            <a:r>
              <a:rPr lang="de-DE" sz="1900" dirty="0"/>
              <a:t> (</a:t>
            </a:r>
            <a:r>
              <a:rPr lang="de-DE" sz="1900" dirty="0" err="1"/>
              <a:t>censuses</a:t>
            </a:r>
            <a:r>
              <a:rPr lang="de-DE" sz="1900" dirty="0"/>
              <a:t> </a:t>
            </a:r>
            <a:r>
              <a:rPr lang="de-DE" sz="1900" dirty="0" err="1"/>
              <a:t>and</a:t>
            </a:r>
            <a:r>
              <a:rPr lang="de-DE" sz="1900" dirty="0"/>
              <a:t> </a:t>
            </a:r>
            <a:r>
              <a:rPr lang="de-DE" sz="1900" dirty="0" err="1"/>
              <a:t>surveys</a:t>
            </a:r>
            <a:r>
              <a:rPr lang="de-DE" sz="1900" dirty="0"/>
              <a:t>)</a:t>
            </a:r>
          </a:p>
        </p:txBody>
      </p:sp>
      <p:pic>
        <p:nvPicPr>
          <p:cNvPr id="4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853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3938" y="685800"/>
            <a:ext cx="6965245" cy="782618"/>
          </a:xfrm>
        </p:spPr>
        <p:txBody>
          <a:bodyPr>
            <a:normAutofit/>
          </a:bodyPr>
          <a:lstStyle/>
          <a:p>
            <a:r>
              <a:rPr lang="de-DE" sz="3400" dirty="0">
                <a:solidFill>
                  <a:schemeClr val="bg1"/>
                </a:solidFill>
              </a:rPr>
              <a:t>BR: </a:t>
            </a:r>
            <a:r>
              <a:rPr lang="de-DE" sz="3400" dirty="0" smtClean="0">
                <a:solidFill>
                  <a:schemeClr val="bg1"/>
                </a:solidFill>
              </a:rPr>
              <a:t>Purposes </a:t>
            </a:r>
            <a:r>
              <a:rPr lang="de-DE" sz="3400" dirty="0">
                <a:solidFill>
                  <a:schemeClr val="bg1"/>
                </a:solidFill>
              </a:rPr>
              <a:t>and </a:t>
            </a:r>
            <a:r>
              <a:rPr lang="de-DE" sz="3400" dirty="0" smtClean="0">
                <a:solidFill>
                  <a:schemeClr val="bg1"/>
                </a:solidFill>
              </a:rPr>
              <a:t>Advantages</a:t>
            </a:r>
            <a:endParaRPr lang="de-DE" sz="3400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752600"/>
            <a:ext cx="7620000" cy="4275269"/>
          </a:xfrm>
        </p:spPr>
        <p:txBody>
          <a:bodyPr>
            <a:normAutofit fontScale="92500" lnSpcReduction="20000"/>
          </a:bodyPr>
          <a:lstStyle/>
          <a:p>
            <a:r>
              <a:rPr lang="de-DE" sz="2100" dirty="0"/>
              <a:t>Harmonization of characteristics of units throughout the economic surveys in the country</a:t>
            </a:r>
            <a:r>
              <a:rPr lang="de-DE" sz="2100" dirty="0" smtClean="0"/>
              <a:t>.</a:t>
            </a:r>
          </a:p>
          <a:p>
            <a:endParaRPr lang="de-DE" sz="2100" dirty="0"/>
          </a:p>
          <a:p>
            <a:r>
              <a:rPr lang="de-DE" sz="2100" dirty="0"/>
              <a:t>Checking plausibility of survey data by comparing them with the BR </a:t>
            </a:r>
            <a:r>
              <a:rPr lang="de-DE" sz="2100" dirty="0" smtClean="0"/>
              <a:t>content</a:t>
            </a:r>
          </a:p>
          <a:p>
            <a:endParaRPr lang="de-DE" sz="2100" dirty="0"/>
          </a:p>
          <a:p>
            <a:r>
              <a:rPr lang="de-DE" sz="2100" dirty="0"/>
              <a:t>Applying of cost-saving sampling techniques, possibly even  on short notice and ad hoc</a:t>
            </a:r>
            <a:r>
              <a:rPr lang="de-DE" sz="2100" dirty="0" smtClean="0"/>
              <a:t>.</a:t>
            </a:r>
          </a:p>
          <a:p>
            <a:endParaRPr lang="de-DE" sz="2100" dirty="0"/>
          </a:p>
          <a:p>
            <a:r>
              <a:rPr lang="de-DE" sz="2100" dirty="0"/>
              <a:t>BR can be used for expediting questionnaires, for follow-up of responses, for sending reminders and, if necessary, for estimating non-response cases</a:t>
            </a:r>
            <a:r>
              <a:rPr lang="de-DE" sz="2100" dirty="0" smtClean="0"/>
              <a:t>.</a:t>
            </a:r>
          </a:p>
          <a:p>
            <a:endParaRPr lang="de-DE" sz="2100" dirty="0"/>
          </a:p>
          <a:p>
            <a:r>
              <a:rPr lang="de-DE" sz="2100" dirty="0"/>
              <a:t>BR </a:t>
            </a:r>
            <a:r>
              <a:rPr lang="de-DE" sz="2100" dirty="0" err="1"/>
              <a:t>itself</a:t>
            </a:r>
            <a:r>
              <a:rPr lang="de-DE" sz="2100" dirty="0"/>
              <a:t> </a:t>
            </a:r>
            <a:r>
              <a:rPr lang="de-DE" sz="2100" dirty="0" err="1"/>
              <a:t>can</a:t>
            </a:r>
            <a:r>
              <a:rPr lang="de-DE" sz="2100" dirty="0"/>
              <a:t> </a:t>
            </a:r>
            <a:r>
              <a:rPr lang="de-DE" sz="2100" dirty="0" err="1"/>
              <a:t>be</a:t>
            </a:r>
            <a:r>
              <a:rPr lang="de-DE" sz="2100" dirty="0"/>
              <a:t> </a:t>
            </a:r>
            <a:r>
              <a:rPr lang="de-DE" sz="2100" dirty="0" err="1"/>
              <a:t>used</a:t>
            </a:r>
            <a:r>
              <a:rPr lang="de-DE" sz="2100" dirty="0"/>
              <a:t> </a:t>
            </a:r>
            <a:r>
              <a:rPr lang="de-DE" sz="2100" dirty="0" err="1"/>
              <a:t>as</a:t>
            </a:r>
            <a:r>
              <a:rPr lang="de-DE" sz="2100" dirty="0"/>
              <a:t> </a:t>
            </a:r>
            <a:r>
              <a:rPr lang="de-DE" sz="2100" dirty="0" err="1"/>
              <a:t>object</a:t>
            </a:r>
            <a:r>
              <a:rPr lang="de-DE" sz="2100" dirty="0"/>
              <a:t> </a:t>
            </a:r>
            <a:r>
              <a:rPr lang="de-DE" sz="2100" dirty="0" err="1"/>
              <a:t>of</a:t>
            </a:r>
            <a:r>
              <a:rPr lang="de-DE" sz="2100" dirty="0"/>
              <a:t> </a:t>
            </a:r>
            <a:r>
              <a:rPr lang="de-DE" sz="2100" dirty="0" err="1"/>
              <a:t>demographic</a:t>
            </a:r>
            <a:r>
              <a:rPr lang="de-DE" sz="2100" dirty="0"/>
              <a:t> </a:t>
            </a:r>
            <a:r>
              <a:rPr lang="de-DE" sz="2100" dirty="0" err="1"/>
              <a:t>and</a:t>
            </a:r>
            <a:r>
              <a:rPr lang="de-DE" sz="2100" dirty="0"/>
              <a:t> </a:t>
            </a:r>
            <a:r>
              <a:rPr lang="de-DE" sz="2100" dirty="0" err="1"/>
              <a:t>structural</a:t>
            </a:r>
            <a:r>
              <a:rPr lang="de-DE" sz="2100" dirty="0"/>
              <a:t> </a:t>
            </a:r>
            <a:r>
              <a:rPr lang="de-DE" sz="2100" dirty="0" err="1"/>
              <a:t>analysis</a:t>
            </a:r>
            <a:r>
              <a:rPr lang="de-DE" sz="2100" dirty="0"/>
              <a:t> </a:t>
            </a:r>
            <a:r>
              <a:rPr lang="de-DE" sz="2100" dirty="0" err="1"/>
              <a:t>of</a:t>
            </a:r>
            <a:r>
              <a:rPr lang="de-DE" sz="2100" dirty="0"/>
              <a:t> </a:t>
            </a:r>
            <a:r>
              <a:rPr lang="de-DE" sz="2100" dirty="0" err="1"/>
              <a:t>businesses</a:t>
            </a:r>
            <a:r>
              <a:rPr lang="de-DE" sz="2100" dirty="0"/>
              <a:t>.</a:t>
            </a:r>
          </a:p>
          <a:p>
            <a:endParaRPr lang="de-DE" sz="2400" dirty="0" smtClean="0"/>
          </a:p>
          <a:p>
            <a:endParaRPr lang="de-DE" sz="2400" dirty="0"/>
          </a:p>
        </p:txBody>
      </p:sp>
      <p:pic>
        <p:nvPicPr>
          <p:cNvPr id="4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01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97567" y="685801"/>
            <a:ext cx="6965245" cy="990600"/>
          </a:xfrm>
        </p:spPr>
        <p:txBody>
          <a:bodyPr>
            <a:normAutofit/>
          </a:bodyPr>
          <a:lstStyle/>
          <a:p>
            <a:r>
              <a:rPr lang="de-DE" sz="3400" dirty="0">
                <a:solidFill>
                  <a:schemeClr val="bg1"/>
                </a:solidFill>
              </a:rPr>
              <a:t>BR: </a:t>
            </a:r>
            <a:r>
              <a:rPr lang="de-DE" sz="3400" dirty="0" smtClean="0">
                <a:solidFill>
                  <a:schemeClr val="bg1"/>
                </a:solidFill>
              </a:rPr>
              <a:t>Challenges</a:t>
            </a:r>
            <a:endParaRPr lang="de-DE" sz="3400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85800" y="1600201"/>
            <a:ext cx="7696200" cy="4122868"/>
          </a:xfrm>
        </p:spPr>
        <p:txBody>
          <a:bodyPr>
            <a:normAutofit fontScale="92500" lnSpcReduction="20000"/>
          </a:bodyPr>
          <a:lstStyle/>
          <a:p>
            <a:r>
              <a:rPr lang="de-DE" sz="2200" dirty="0"/>
              <a:t>Different sources may come in at different points of time, possibly with different information, different classification and / or different reference points or periods of time</a:t>
            </a:r>
            <a:r>
              <a:rPr lang="de-DE" sz="2200" dirty="0" smtClean="0"/>
              <a:t>.</a:t>
            </a:r>
          </a:p>
          <a:p>
            <a:endParaRPr lang="de-DE" sz="2200" dirty="0"/>
          </a:p>
          <a:p>
            <a:r>
              <a:rPr lang="de-DE" sz="2200" dirty="0"/>
              <a:t>In case of conflicting  information from different sources decisions are to be taken and to be documented. </a:t>
            </a:r>
            <a:endParaRPr lang="de-DE" sz="2200" dirty="0" smtClean="0"/>
          </a:p>
          <a:p>
            <a:endParaRPr lang="de-DE" sz="2200" dirty="0"/>
          </a:p>
          <a:p>
            <a:r>
              <a:rPr lang="de-DE" sz="2200" dirty="0"/>
              <a:t>The update </a:t>
            </a:r>
            <a:r>
              <a:rPr lang="de-DE" sz="2200" dirty="0" smtClean="0"/>
              <a:t>hist</a:t>
            </a:r>
          </a:p>
          <a:p>
            <a:endParaRPr lang="de-DE" sz="2200" dirty="0" smtClean="0"/>
          </a:p>
          <a:p>
            <a:r>
              <a:rPr lang="de-DE" sz="2200" dirty="0" smtClean="0"/>
              <a:t>ory </a:t>
            </a:r>
            <a:r>
              <a:rPr lang="de-DE" sz="2200" dirty="0"/>
              <a:t>has to be stored and to be made available for different reference periods of time</a:t>
            </a:r>
            <a:r>
              <a:rPr lang="de-DE" sz="2200" dirty="0" smtClean="0"/>
              <a:t>.</a:t>
            </a:r>
          </a:p>
          <a:p>
            <a:endParaRPr lang="de-DE" sz="2200" dirty="0"/>
          </a:p>
          <a:p>
            <a:r>
              <a:rPr lang="de-DE" sz="2200" dirty="0" err="1"/>
              <a:t>Materializing</a:t>
            </a:r>
            <a:r>
              <a:rPr lang="de-DE" sz="2200" dirty="0"/>
              <a:t> </a:t>
            </a:r>
            <a:r>
              <a:rPr lang="de-DE" sz="2200" dirty="0" err="1"/>
              <a:t>continuous</a:t>
            </a:r>
            <a:r>
              <a:rPr lang="de-DE" sz="2200" dirty="0"/>
              <a:t> update </a:t>
            </a:r>
            <a:r>
              <a:rPr lang="de-DE" sz="2200" dirty="0" err="1"/>
              <a:t>of</a:t>
            </a:r>
            <a:r>
              <a:rPr lang="de-DE" sz="2200" dirty="0"/>
              <a:t> </a:t>
            </a:r>
            <a:r>
              <a:rPr lang="de-DE" sz="2200" dirty="0" err="1"/>
              <a:t>the</a:t>
            </a:r>
            <a:r>
              <a:rPr lang="de-DE" sz="2200" dirty="0"/>
              <a:t> BR </a:t>
            </a:r>
            <a:r>
              <a:rPr lang="de-DE" sz="2200" dirty="0" err="1"/>
              <a:t>is</a:t>
            </a:r>
            <a:r>
              <a:rPr lang="de-DE" sz="2200" dirty="0"/>
              <a:t> </a:t>
            </a:r>
            <a:r>
              <a:rPr lang="de-DE" sz="2200" dirty="0" err="1"/>
              <a:t>costly</a:t>
            </a:r>
            <a:r>
              <a:rPr lang="de-DE" sz="2200" dirty="0"/>
              <a:t>. </a:t>
            </a:r>
            <a:r>
              <a:rPr lang="de-DE" sz="2200" dirty="0" err="1"/>
              <a:t>There</a:t>
            </a:r>
            <a:r>
              <a:rPr lang="de-DE" sz="2200" dirty="0"/>
              <a:t> </a:t>
            </a:r>
            <a:r>
              <a:rPr lang="de-DE" sz="2200" dirty="0" err="1"/>
              <a:t>is</a:t>
            </a:r>
            <a:r>
              <a:rPr lang="de-DE" sz="2200" dirty="0"/>
              <a:t> a trade-off </a:t>
            </a:r>
            <a:r>
              <a:rPr lang="de-DE" sz="2200" dirty="0" err="1"/>
              <a:t>between</a:t>
            </a:r>
            <a:r>
              <a:rPr lang="de-DE" sz="2200" dirty="0"/>
              <a:t> </a:t>
            </a:r>
            <a:r>
              <a:rPr lang="de-DE" sz="2200" dirty="0" err="1"/>
              <a:t>accuracy</a:t>
            </a:r>
            <a:r>
              <a:rPr lang="de-DE" sz="2200" dirty="0"/>
              <a:t> </a:t>
            </a:r>
            <a:r>
              <a:rPr lang="de-DE" sz="2200" dirty="0" err="1"/>
              <a:t>and</a:t>
            </a:r>
            <a:r>
              <a:rPr lang="de-DE" sz="2200" dirty="0"/>
              <a:t> </a:t>
            </a:r>
            <a:r>
              <a:rPr lang="de-DE" sz="2200" dirty="0" err="1"/>
              <a:t>readiness</a:t>
            </a:r>
            <a:r>
              <a:rPr lang="de-DE" sz="2200" dirty="0"/>
              <a:t> </a:t>
            </a:r>
            <a:r>
              <a:rPr lang="de-DE" sz="2200" dirty="0" err="1"/>
              <a:t>for</a:t>
            </a:r>
            <a:r>
              <a:rPr lang="de-DE" sz="2200" dirty="0"/>
              <a:t> </a:t>
            </a:r>
            <a:r>
              <a:rPr lang="de-DE" sz="2200" dirty="0" err="1"/>
              <a:t>utilization</a:t>
            </a:r>
            <a:r>
              <a:rPr lang="de-DE" sz="2200" dirty="0"/>
              <a:t>.</a:t>
            </a:r>
          </a:p>
          <a:p>
            <a:endParaRPr lang="de-DE" sz="2400" dirty="0"/>
          </a:p>
        </p:txBody>
      </p:sp>
      <p:pic>
        <p:nvPicPr>
          <p:cNvPr id="4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34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8783" y="381000"/>
            <a:ext cx="8229600" cy="1202485"/>
          </a:xfrm>
        </p:spPr>
        <p:txBody>
          <a:bodyPr>
            <a:normAutofit/>
          </a:bodyPr>
          <a:lstStyle/>
          <a:p>
            <a:r>
              <a:rPr lang="de-DE" sz="3400" dirty="0" smtClean="0">
                <a:solidFill>
                  <a:schemeClr val="bg1"/>
                </a:solidFill>
              </a:rPr>
              <a:t>BR: Design</a:t>
            </a:r>
            <a:r>
              <a:rPr lang="de-DE" sz="3400" dirty="0">
                <a:solidFill>
                  <a:schemeClr val="bg1"/>
                </a:solidFill>
              </a:rPr>
              <a:t>, </a:t>
            </a:r>
            <a:r>
              <a:rPr lang="de-DE" sz="3400" dirty="0" smtClean="0">
                <a:solidFill>
                  <a:schemeClr val="bg1"/>
                </a:solidFill>
              </a:rPr>
              <a:t>Mandate </a:t>
            </a:r>
            <a:r>
              <a:rPr lang="de-DE" sz="3400" dirty="0">
                <a:solidFill>
                  <a:schemeClr val="bg1"/>
                </a:solidFill>
              </a:rPr>
              <a:t>and </a:t>
            </a:r>
            <a:r>
              <a:rPr lang="de-DE" sz="3400" dirty="0" smtClean="0">
                <a:solidFill>
                  <a:schemeClr val="bg1"/>
                </a:solidFill>
              </a:rPr>
              <a:t>Custodianship</a:t>
            </a:r>
            <a:endParaRPr lang="de-DE" sz="3400" dirty="0">
              <a:solidFill>
                <a:schemeClr val="bg1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447800"/>
            <a:ext cx="7696200" cy="4754563"/>
          </a:xfrm>
        </p:spPr>
        <p:txBody>
          <a:bodyPr>
            <a:normAutofit fontScale="85000" lnSpcReduction="20000"/>
          </a:bodyPr>
          <a:lstStyle/>
          <a:p>
            <a:r>
              <a:rPr lang="de-DE" sz="2200" dirty="0"/>
              <a:t>Does the BR and/or the transfer from sources need a legal basis</a:t>
            </a:r>
            <a:r>
              <a:rPr lang="de-DE" sz="2200" dirty="0" smtClean="0"/>
              <a:t>?</a:t>
            </a:r>
          </a:p>
          <a:p>
            <a:endParaRPr lang="de-DE" sz="2200" dirty="0"/>
          </a:p>
          <a:p>
            <a:r>
              <a:rPr lang="de-DE" sz="2200" dirty="0"/>
              <a:t>Who owns the data after the upload and who is responsible for them</a:t>
            </a:r>
            <a:r>
              <a:rPr lang="de-DE" sz="2200" dirty="0" smtClean="0"/>
              <a:t>?</a:t>
            </a:r>
          </a:p>
          <a:p>
            <a:endParaRPr lang="de-DE" sz="2200" dirty="0"/>
          </a:p>
          <a:p>
            <a:r>
              <a:rPr lang="de-DE" sz="2200" dirty="0"/>
              <a:t>Aspects of data integrity: does BR have the mandate to change data out of own evidence</a:t>
            </a:r>
            <a:r>
              <a:rPr lang="de-DE" sz="2200" dirty="0" smtClean="0"/>
              <a:t>?</a:t>
            </a:r>
          </a:p>
          <a:p>
            <a:endParaRPr lang="de-DE" sz="2200" dirty="0"/>
          </a:p>
          <a:p>
            <a:r>
              <a:rPr lang="de-DE" sz="2200" dirty="0"/>
              <a:t>Who shall have have internal (reading and/or writing) access to the BR</a:t>
            </a:r>
            <a:r>
              <a:rPr lang="de-DE" sz="2200" dirty="0" smtClean="0"/>
              <a:t>?</a:t>
            </a:r>
          </a:p>
          <a:p>
            <a:endParaRPr lang="de-DE" sz="2200" dirty="0"/>
          </a:p>
          <a:p>
            <a:r>
              <a:rPr lang="de-DE" sz="2200" dirty="0"/>
              <a:t>In case of decentralized BR: mandates and roles of centre / regions? </a:t>
            </a:r>
            <a:endParaRPr lang="de-DE" sz="2200" dirty="0" smtClean="0"/>
          </a:p>
          <a:p>
            <a:endParaRPr lang="de-DE" sz="2200" dirty="0"/>
          </a:p>
          <a:p>
            <a:r>
              <a:rPr lang="de-DE" sz="2200" dirty="0"/>
              <a:t>Who shall have external (read only) access to the BR (aggregated data only?) and what are the criteria for it? </a:t>
            </a:r>
            <a:endParaRPr lang="de-DE" sz="2200" dirty="0" smtClean="0"/>
          </a:p>
          <a:p>
            <a:endParaRPr lang="de-DE" sz="2200" dirty="0"/>
          </a:p>
          <a:p>
            <a:r>
              <a:rPr lang="de-DE" sz="2200" dirty="0" err="1"/>
              <a:t>Should</a:t>
            </a:r>
            <a:r>
              <a:rPr lang="de-DE" sz="2200" dirty="0"/>
              <a:t> </a:t>
            </a:r>
            <a:r>
              <a:rPr lang="de-DE" sz="2200" dirty="0" err="1"/>
              <a:t>there</a:t>
            </a:r>
            <a:r>
              <a:rPr lang="de-DE" sz="2200" dirty="0"/>
              <a:t> </a:t>
            </a:r>
            <a:r>
              <a:rPr lang="de-DE" sz="2200" dirty="0" err="1"/>
              <a:t>be</a:t>
            </a:r>
            <a:r>
              <a:rPr lang="de-DE" sz="2200" dirty="0"/>
              <a:t> </a:t>
            </a:r>
            <a:r>
              <a:rPr lang="de-DE" sz="2200" dirty="0" err="1"/>
              <a:t>special</a:t>
            </a:r>
            <a:r>
              <a:rPr lang="de-DE" sz="2200" dirty="0"/>
              <a:t> </a:t>
            </a:r>
            <a:r>
              <a:rPr lang="de-DE" sz="2200" dirty="0" err="1"/>
              <a:t>access</a:t>
            </a:r>
            <a:r>
              <a:rPr lang="de-DE" sz="2200" dirty="0"/>
              <a:t> (e.g. </a:t>
            </a:r>
            <a:r>
              <a:rPr lang="de-DE" sz="2200" dirty="0" err="1"/>
              <a:t>for</a:t>
            </a:r>
            <a:r>
              <a:rPr lang="de-DE" sz="2200" dirty="0"/>
              <a:t> </a:t>
            </a:r>
            <a:r>
              <a:rPr lang="de-DE" sz="2200" dirty="0" err="1"/>
              <a:t>scientists</a:t>
            </a:r>
            <a:r>
              <a:rPr lang="de-DE" sz="2200" dirty="0"/>
              <a:t>) </a:t>
            </a:r>
            <a:r>
              <a:rPr lang="de-DE" sz="2200" dirty="0" err="1"/>
              <a:t>to</a:t>
            </a:r>
            <a:r>
              <a:rPr lang="de-DE" sz="2200" dirty="0"/>
              <a:t> </a:t>
            </a:r>
            <a:r>
              <a:rPr lang="de-DE" sz="2200" dirty="0" err="1"/>
              <a:t>the</a:t>
            </a:r>
            <a:r>
              <a:rPr lang="de-DE" sz="2200" dirty="0"/>
              <a:t> </a:t>
            </a:r>
            <a:r>
              <a:rPr lang="de-DE" sz="2200" dirty="0" err="1"/>
              <a:t>micro</a:t>
            </a:r>
            <a:r>
              <a:rPr lang="de-DE" sz="2200" dirty="0"/>
              <a:t> </a:t>
            </a:r>
            <a:r>
              <a:rPr lang="de-DE" sz="2200" dirty="0" err="1"/>
              <a:t>data</a:t>
            </a:r>
            <a:r>
              <a:rPr lang="de-DE" sz="2200" dirty="0"/>
              <a:t>?</a:t>
            </a:r>
          </a:p>
          <a:p>
            <a:endParaRPr lang="de-DE" sz="2400" dirty="0"/>
          </a:p>
        </p:txBody>
      </p:sp>
      <p:pic>
        <p:nvPicPr>
          <p:cNvPr id="4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30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381000"/>
            <a:ext cx="7924800" cy="1202485"/>
          </a:xfrm>
        </p:spPr>
        <p:txBody>
          <a:bodyPr>
            <a:normAutofit/>
          </a:bodyPr>
          <a:lstStyle/>
          <a:p>
            <a:r>
              <a:rPr lang="de-DE" sz="3400" dirty="0">
                <a:solidFill>
                  <a:schemeClr val="bg1"/>
                </a:solidFill>
              </a:rPr>
              <a:t>Wiesbaden Group on Business Registers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62000" y="1592943"/>
            <a:ext cx="7620000" cy="4267200"/>
          </a:xfrm>
        </p:spPr>
        <p:txBody>
          <a:bodyPr>
            <a:noAutofit/>
          </a:bodyPr>
          <a:lstStyle/>
          <a:p>
            <a:r>
              <a:rPr lang="en-US" sz="1900" dirty="0"/>
              <a:t>International expert group under the umbrella of the UN Statistical Commission engaged in further development of business registers, survey frames and associated topics. </a:t>
            </a:r>
            <a:endParaRPr lang="en-US" sz="1900" dirty="0" smtClean="0"/>
          </a:p>
          <a:p>
            <a:endParaRPr lang="en-US" sz="1900" dirty="0"/>
          </a:p>
          <a:p>
            <a:r>
              <a:rPr lang="en-US" sz="1900" dirty="0"/>
              <a:t>The group provides a forum for the exchange of views and experiences and the conduct of joint work related to the development, maintenance and use of business registers</a:t>
            </a:r>
            <a:r>
              <a:rPr lang="en-US" sz="1900" dirty="0" smtClean="0"/>
              <a:t>.</a:t>
            </a:r>
          </a:p>
          <a:p>
            <a:endParaRPr lang="en-US" sz="1900" dirty="0"/>
          </a:p>
          <a:p>
            <a:r>
              <a:rPr lang="en-US" sz="1900" dirty="0"/>
              <a:t>The name was given In 2007 when the group met in Wiesbaden, Germany, to be in line with the naming of other UN City Groups</a:t>
            </a:r>
            <a:r>
              <a:rPr lang="en-US" sz="1900" dirty="0" smtClean="0"/>
              <a:t>.</a:t>
            </a:r>
          </a:p>
          <a:p>
            <a:endParaRPr lang="en-US" sz="1900" dirty="0"/>
          </a:p>
          <a:p>
            <a:r>
              <a:rPr lang="en-US" sz="1900" dirty="0"/>
              <a:t>The last meeting was held in Vienna 2014. It will meet this year </a:t>
            </a:r>
            <a:r>
              <a:rPr lang="en-US" sz="1900" dirty="0" smtClean="0"/>
              <a:t>in </a:t>
            </a:r>
            <a:r>
              <a:rPr lang="en-US" sz="1900" dirty="0"/>
              <a:t>Tokyo on November 8 to 11.</a:t>
            </a:r>
            <a:endParaRPr lang="de-DE" sz="1900" dirty="0"/>
          </a:p>
        </p:txBody>
      </p:sp>
      <p:pic>
        <p:nvPicPr>
          <p:cNvPr id="4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140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752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5400" dirty="0" smtClean="0"/>
              <a:t>Thank you for your kind attention</a:t>
            </a:r>
            <a:endParaRPr lang="en-GB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3978478"/>
            <a:ext cx="5508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>
                <a:solidFill>
                  <a:srgbClr val="FFFFFF"/>
                </a:solidFill>
                <a:hlinkClick r:id="rId2"/>
              </a:rPr>
              <a:t>http://</a:t>
            </a:r>
            <a:r>
              <a:rPr lang="en-GB" sz="4000" dirty="0" smtClean="0">
                <a:solidFill>
                  <a:srgbClr val="FFFFFF"/>
                </a:solidFill>
                <a:hlinkClick r:id="rId2"/>
              </a:rPr>
              <a:t>www.au.int/en/ea</a:t>
            </a:r>
            <a:r>
              <a:rPr lang="en-GB" sz="4000" dirty="0" smtClean="0">
                <a:solidFill>
                  <a:srgbClr val="FFFFFF"/>
                </a:solidFill>
              </a:rPr>
              <a:t> </a:t>
            </a:r>
            <a:endParaRPr lang="en-GB" sz="4000" dirty="0">
              <a:solidFill>
                <a:srgbClr val="FFFFFF"/>
              </a:solidFill>
            </a:endParaRPr>
          </a:p>
        </p:txBody>
      </p:sp>
      <p:pic>
        <p:nvPicPr>
          <p:cNvPr id="5" name="Picture 2" descr="C:\Users\NdaviT\Documents\Tiwi T client\Pictures\More like thi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67400"/>
            <a:ext cx="1097567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3171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Custom 10">
      <a:dk1>
        <a:srgbClr val="000000"/>
      </a:dk1>
      <a:lt1>
        <a:srgbClr val="FFFFFF"/>
      </a:lt1>
      <a:dk2>
        <a:srgbClr val="63891F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7096D2"/>
      </a:accent5>
      <a:accent6>
        <a:srgbClr val="D8D8D8"/>
      </a:accent6>
      <a:hlink>
        <a:srgbClr val="3399FF"/>
      </a:hlink>
      <a:folHlink>
        <a:srgbClr val="7096D2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ushpin">
  <a:themeElements>
    <a:clrScheme name="Custom 9">
      <a:dk1>
        <a:srgbClr val="000000"/>
      </a:dk1>
      <a:lt1>
        <a:srgbClr val="FFFFFF"/>
      </a:lt1>
      <a:dk2>
        <a:srgbClr val="63891F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7096D2"/>
      </a:accent5>
      <a:accent6>
        <a:srgbClr val="D8D8D8"/>
      </a:accent6>
      <a:hlink>
        <a:srgbClr val="3399FF"/>
      </a:hlink>
      <a:folHlink>
        <a:srgbClr val="7096D2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49</TotalTime>
  <Words>719</Words>
  <Application>Microsoft Office PowerPoint</Application>
  <PresentationFormat>On-screen Show (4:3)</PresentationFormat>
  <Paragraphs>88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Brush Script MT</vt:lpstr>
      <vt:lpstr>Constantia</vt:lpstr>
      <vt:lpstr>Franklin Gothic Book</vt:lpstr>
      <vt:lpstr>Rage Italic</vt:lpstr>
      <vt:lpstr>Pushpin</vt:lpstr>
      <vt:lpstr>1_Pushpin</vt:lpstr>
      <vt:lpstr>Establishing  a Statistical Business Register (BR)</vt:lpstr>
      <vt:lpstr>Why BR? Five theses</vt:lpstr>
      <vt:lpstr>Content of BR per unit</vt:lpstr>
      <vt:lpstr>BR: Possible Sources</vt:lpstr>
      <vt:lpstr>BR: Purposes and Advantages</vt:lpstr>
      <vt:lpstr>BR: Challenges</vt:lpstr>
      <vt:lpstr>BR: Design, Mandate and Custodianship</vt:lpstr>
      <vt:lpstr>Wiesbaden Group on Business Registers</vt:lpstr>
      <vt:lpstr>Thank you for your kind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Establishing statistical Business Register (BR)</dc:title>
  <dc:creator>Bernd Struck</dc:creator>
  <cp:lastModifiedBy>Nougbodohoue Samson Bel-Aube</cp:lastModifiedBy>
  <cp:revision>32</cp:revision>
  <dcterms:created xsi:type="dcterms:W3CDTF">2016-10-21T11:19:43Z</dcterms:created>
  <dcterms:modified xsi:type="dcterms:W3CDTF">2016-11-02T11:40:05Z</dcterms:modified>
</cp:coreProperties>
</file>