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330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71" r:id="rId28"/>
    <p:sldId id="372" r:id="rId29"/>
    <p:sldId id="365" r:id="rId30"/>
    <p:sldId id="373" r:id="rId31"/>
    <p:sldId id="367" r:id="rId32"/>
    <p:sldId id="368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RGFSERVER\wb309100\Home\Tunisia\graphsforblog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b309100\AppData\Local\Temp\notes2AB601\NJCGraphsCorrNov25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sz="1400" b="0" dirty="0" smtClean="0"/>
              <a:t> </a:t>
            </a:r>
            <a:endParaRPr lang="en-US" sz="1600" b="0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94220886944765"/>
          <c:w val="0.97277368874226"/>
          <c:h val="0.7199287179014007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Entrantsonly2010!$I$128</c:f>
              <c:strCache>
                <c:ptCount val="1"/>
                <c:pt idx="0">
                  <c:v>% of employment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4839650584963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46550194987751E-3"/>
                  <c:y val="-4.7828960623960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46550194987751E-3"/>
                  <c:y val="-5.6796890740953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72224260089915E-2"/>
                  <c:y val="-3.36585421875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400" b="1">
                    <a:solidFill>
                      <a:schemeClr val="tx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Entrantsonly2010!$H$129:$H$132</c:f>
              <c:strCache>
                <c:ptCount val="4"/>
                <c:pt idx="0">
                  <c:v>One-person</c:v>
                </c:pt>
                <c:pt idx="1">
                  <c:v>Micro (2-10 employees)</c:v>
                </c:pt>
                <c:pt idx="2">
                  <c:v>Small (11-100 employees)</c:v>
                </c:pt>
                <c:pt idx="3">
                  <c:v>Large (&gt;100 employees)</c:v>
                </c:pt>
              </c:strCache>
            </c:strRef>
          </c:cat>
          <c:val>
            <c:numRef>
              <c:f>Entrantsonly2010!$I$129:$I$132</c:f>
              <c:numCache>
                <c:formatCode>0%</c:formatCode>
                <c:ptCount val="4"/>
                <c:pt idx="0">
                  <c:v>0.29000000000000031</c:v>
                </c:pt>
                <c:pt idx="1">
                  <c:v>0.13</c:v>
                </c:pt>
                <c:pt idx="2">
                  <c:v>0.2</c:v>
                </c:pt>
                <c:pt idx="3">
                  <c:v>0.37000000000000038</c:v>
                </c:pt>
              </c:numCache>
            </c:numRef>
          </c:val>
        </c:ser>
        <c:ser>
          <c:idx val="1"/>
          <c:order val="1"/>
          <c:tx>
            <c:strRef>
              <c:f>Entrantsonly2010!$J$128</c:f>
              <c:strCache>
                <c:ptCount val="1"/>
                <c:pt idx="0">
                  <c:v>% of  firms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9786200779951551E-3"/>
                  <c:y val="-5.978620077995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46550194987751E-2"/>
                  <c:y val="-4.7828960623960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87500917040425E-2"/>
                  <c:y val="-1.869919010421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400" b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Entrantsonly2010!$H$129:$H$132</c:f>
              <c:strCache>
                <c:ptCount val="4"/>
                <c:pt idx="0">
                  <c:v>One-person</c:v>
                </c:pt>
                <c:pt idx="1">
                  <c:v>Micro (2-10 employees)</c:v>
                </c:pt>
                <c:pt idx="2">
                  <c:v>Small (11-100 employees)</c:v>
                </c:pt>
                <c:pt idx="3">
                  <c:v>Large (&gt;100 employees)</c:v>
                </c:pt>
              </c:strCache>
            </c:strRef>
          </c:cat>
          <c:val>
            <c:numRef>
              <c:f>Entrantsonly2010!$J$129:$J$132</c:f>
              <c:numCache>
                <c:formatCode>0%</c:formatCode>
                <c:ptCount val="4"/>
                <c:pt idx="0">
                  <c:v>0.86000000000000065</c:v>
                </c:pt>
                <c:pt idx="1">
                  <c:v>0.12000000000000002</c:v>
                </c:pt>
                <c:pt idx="2">
                  <c:v>2.0000000000000052E-2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0263936"/>
        <c:axId val="70265472"/>
        <c:axId val="97826560"/>
      </c:bar3DChart>
      <c:catAx>
        <c:axId val="702639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 sz="1200" b="1"/>
            </a:pPr>
            <a:endParaRPr lang="fr-FR"/>
          </a:p>
        </c:txPr>
        <c:crossAx val="70265472"/>
        <c:crosses val="autoZero"/>
        <c:auto val="1"/>
        <c:lblAlgn val="ctr"/>
        <c:lblOffset val="100"/>
        <c:noMultiLvlLbl val="0"/>
      </c:catAx>
      <c:valAx>
        <c:axId val="702654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0263936"/>
        <c:crosses val="autoZero"/>
        <c:crossBetween val="between"/>
      </c:valAx>
      <c:serAx>
        <c:axId val="97826560"/>
        <c:scaling>
          <c:orientation val="minMax"/>
        </c:scaling>
        <c:delete val="1"/>
        <c:axPos val="b"/>
        <c:majorTickMark val="out"/>
        <c:minorTickMark val="none"/>
        <c:tickLblPos val="none"/>
        <c:crossAx val="70265472"/>
        <c:crosses val="autoZero"/>
      </c:serAx>
    </c:plotArea>
    <c:legend>
      <c:legendPos val="t"/>
      <c:legendEntry>
        <c:idx val="0"/>
        <c:txPr>
          <a:bodyPr/>
          <a:lstStyle/>
          <a:p>
            <a:pPr>
              <a:defRPr lang="en-US" sz="2000" b="1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lang="en-US" sz="2000" b="1"/>
            </a:pPr>
            <a:endParaRPr lang="fr-FR"/>
          </a:p>
        </c:txPr>
      </c:legendEntry>
      <c:layout>
        <c:manualLayout>
          <c:xMode val="edge"/>
          <c:yMode val="edge"/>
          <c:x val="0.27885590395794063"/>
          <c:y val="3.6768748858413094E-2"/>
          <c:w val="0.6171628293654754"/>
          <c:h val="0.11193438967407346"/>
        </c:manualLayout>
      </c:layout>
      <c:overlay val="0"/>
      <c:txPr>
        <a:bodyPr/>
        <a:lstStyle/>
        <a:p>
          <a:pPr>
            <a:defRPr lang="en-US" sz="20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dirty="0"/>
              <a:t>Net Job Creation in Tunisia 1997-2010</a:t>
            </a:r>
          </a:p>
        </c:rich>
      </c:tx>
      <c:layout>
        <c:manualLayout>
          <c:xMode val="edge"/>
          <c:yMode val="edge"/>
          <c:x val="0.31563205557509222"/>
          <c:y val="1.54980108852170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170020916060193"/>
          <c:y val="0.19480351414406535"/>
          <c:w val="0.75454754902624976"/>
          <c:h val="0.63342556138816064"/>
        </c:manualLayout>
      </c:layout>
      <c:lineChart>
        <c:grouping val="standard"/>
        <c:varyColors val="0"/>
        <c:ser>
          <c:idx val="0"/>
          <c:order val="0"/>
          <c:tx>
            <c:strRef>
              <c:f>jobflowsCorr!$I$47</c:f>
              <c:strCache>
                <c:ptCount val="1"/>
                <c:pt idx="0">
                  <c:v>NJC</c:v>
                </c:pt>
              </c:strCache>
            </c:strRef>
          </c:tx>
          <c:cat>
            <c:numRef>
              <c:f>jobflowsCorr!$H$48:$H$61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jobflowsCorr!$I$48:$I$61</c:f>
              <c:numCache>
                <c:formatCode>General</c:formatCode>
                <c:ptCount val="14"/>
                <c:pt idx="0">
                  <c:v>12270</c:v>
                </c:pt>
                <c:pt idx="1">
                  <c:v>36998</c:v>
                </c:pt>
                <c:pt idx="2">
                  <c:v>96771</c:v>
                </c:pt>
                <c:pt idx="3">
                  <c:v>60752</c:v>
                </c:pt>
                <c:pt idx="4">
                  <c:v>72181</c:v>
                </c:pt>
                <c:pt idx="5">
                  <c:v>40803</c:v>
                </c:pt>
                <c:pt idx="6">
                  <c:v>11507</c:v>
                </c:pt>
                <c:pt idx="7">
                  <c:v>36532</c:v>
                </c:pt>
                <c:pt idx="8">
                  <c:v>26237</c:v>
                </c:pt>
                <c:pt idx="9">
                  <c:v>43924</c:v>
                </c:pt>
                <c:pt idx="10">
                  <c:v>58449</c:v>
                </c:pt>
                <c:pt idx="11">
                  <c:v>73466</c:v>
                </c:pt>
                <c:pt idx="12">
                  <c:v>45769</c:v>
                </c:pt>
                <c:pt idx="13">
                  <c:v>57218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jobflowsCorr!$L$47</c:f>
              <c:strCache>
                <c:ptCount val="1"/>
                <c:pt idx="0">
                  <c:v>JC Entry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c:spPr>
          <c:cat>
            <c:numRef>
              <c:f>jobflowsCorr!$H$48:$H$61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jobflowsCorr!$L$48:$L$61</c:f>
              <c:numCache>
                <c:formatCode>General</c:formatCode>
                <c:ptCount val="14"/>
                <c:pt idx="0">
                  <c:v>56427</c:v>
                </c:pt>
                <c:pt idx="1">
                  <c:v>37960</c:v>
                </c:pt>
                <c:pt idx="2">
                  <c:v>92536</c:v>
                </c:pt>
                <c:pt idx="3">
                  <c:v>58287</c:v>
                </c:pt>
                <c:pt idx="4">
                  <c:v>52885</c:v>
                </c:pt>
                <c:pt idx="5">
                  <c:v>65708</c:v>
                </c:pt>
                <c:pt idx="6">
                  <c:v>56136</c:v>
                </c:pt>
                <c:pt idx="7">
                  <c:v>54520</c:v>
                </c:pt>
                <c:pt idx="8">
                  <c:v>59449</c:v>
                </c:pt>
                <c:pt idx="9">
                  <c:v>57141</c:v>
                </c:pt>
                <c:pt idx="10">
                  <c:v>68652</c:v>
                </c:pt>
                <c:pt idx="11">
                  <c:v>63564</c:v>
                </c:pt>
                <c:pt idx="12">
                  <c:v>66574</c:v>
                </c:pt>
                <c:pt idx="13">
                  <c:v>64609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jobflowsCorr!$M$47</c:f>
              <c:strCache>
                <c:ptCount val="1"/>
                <c:pt idx="0">
                  <c:v>JD exit</c:v>
                </c:pt>
              </c:strCache>
            </c:strRef>
          </c:tx>
          <c:spPr>
            <a:ln>
              <a:solidFill>
                <a:srgbClr val="FFC000"/>
              </a:solidFill>
              <a:prstDash val="lgDash"/>
            </a:ln>
          </c:spPr>
          <c:cat>
            <c:numRef>
              <c:f>jobflowsCorr!$H$48:$H$61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jobflowsCorr!$M$48:$M$61</c:f>
              <c:numCache>
                <c:formatCode>General</c:formatCode>
                <c:ptCount val="14"/>
                <c:pt idx="0">
                  <c:v>-72158</c:v>
                </c:pt>
                <c:pt idx="1">
                  <c:v>-35287</c:v>
                </c:pt>
                <c:pt idx="2">
                  <c:v>-51957</c:v>
                </c:pt>
                <c:pt idx="3">
                  <c:v>-29408</c:v>
                </c:pt>
                <c:pt idx="4">
                  <c:v>-43073</c:v>
                </c:pt>
                <c:pt idx="5">
                  <c:v>-40375</c:v>
                </c:pt>
                <c:pt idx="6">
                  <c:v>-48302</c:v>
                </c:pt>
                <c:pt idx="7">
                  <c:v>-42130</c:v>
                </c:pt>
                <c:pt idx="8">
                  <c:v>-49314</c:v>
                </c:pt>
                <c:pt idx="9">
                  <c:v>-33752</c:v>
                </c:pt>
                <c:pt idx="10">
                  <c:v>-56999</c:v>
                </c:pt>
                <c:pt idx="11">
                  <c:v>-49501</c:v>
                </c:pt>
                <c:pt idx="12">
                  <c:v>-49635</c:v>
                </c:pt>
                <c:pt idx="13">
                  <c:v>-53311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jobflowsCorr!$N$47</c:f>
              <c:strCache>
                <c:ptCount val="1"/>
                <c:pt idx="0">
                  <c:v>NJC without entry</c:v>
                </c:pt>
              </c:strCache>
            </c:strRef>
          </c:tx>
          <c:cat>
            <c:numRef>
              <c:f>jobflowsCorr!$H$48:$H$61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jobflowsCorr!$N$48:$N$61</c:f>
              <c:numCache>
                <c:formatCode>General</c:formatCode>
                <c:ptCount val="14"/>
                <c:pt idx="0">
                  <c:v>-44157</c:v>
                </c:pt>
                <c:pt idx="1">
                  <c:v>-962</c:v>
                </c:pt>
                <c:pt idx="2">
                  <c:v>4235</c:v>
                </c:pt>
                <c:pt idx="3">
                  <c:v>2465</c:v>
                </c:pt>
                <c:pt idx="4">
                  <c:v>19296</c:v>
                </c:pt>
                <c:pt idx="5">
                  <c:v>-24905</c:v>
                </c:pt>
                <c:pt idx="6">
                  <c:v>-44629</c:v>
                </c:pt>
                <c:pt idx="7">
                  <c:v>-17988</c:v>
                </c:pt>
                <c:pt idx="8">
                  <c:v>-33212</c:v>
                </c:pt>
                <c:pt idx="9">
                  <c:v>-13217</c:v>
                </c:pt>
                <c:pt idx="10">
                  <c:v>-10203</c:v>
                </c:pt>
                <c:pt idx="11">
                  <c:v>9902</c:v>
                </c:pt>
                <c:pt idx="12">
                  <c:v>-20805</c:v>
                </c:pt>
                <c:pt idx="13">
                  <c:v>-7391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jobflowsCorr!$O$47</c:f>
              <c:strCache>
                <c:ptCount val="1"/>
                <c:pt idx="0">
                  <c:v>NJC Continuing firms</c:v>
                </c:pt>
              </c:strCache>
            </c:strRef>
          </c:tx>
          <c:spPr>
            <a:ln>
              <a:prstDash val="sysDash"/>
            </a:ln>
          </c:spPr>
          <c:cat>
            <c:numRef>
              <c:f>jobflowsCorr!$H$48:$H$61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jobflowsCorr!$O$48:$O$61</c:f>
              <c:numCache>
                <c:formatCode>General</c:formatCode>
                <c:ptCount val="14"/>
                <c:pt idx="0">
                  <c:v>28001</c:v>
                </c:pt>
                <c:pt idx="1">
                  <c:v>34325</c:v>
                </c:pt>
                <c:pt idx="2">
                  <c:v>56192</c:v>
                </c:pt>
                <c:pt idx="3">
                  <c:v>31873</c:v>
                </c:pt>
                <c:pt idx="4">
                  <c:v>62369</c:v>
                </c:pt>
                <c:pt idx="5">
                  <c:v>15470</c:v>
                </c:pt>
                <c:pt idx="6">
                  <c:v>3673</c:v>
                </c:pt>
                <c:pt idx="7">
                  <c:v>24142</c:v>
                </c:pt>
                <c:pt idx="8">
                  <c:v>16102</c:v>
                </c:pt>
                <c:pt idx="9">
                  <c:v>20535</c:v>
                </c:pt>
                <c:pt idx="10">
                  <c:v>46796</c:v>
                </c:pt>
                <c:pt idx="11">
                  <c:v>59403</c:v>
                </c:pt>
                <c:pt idx="12">
                  <c:v>28830</c:v>
                </c:pt>
                <c:pt idx="13">
                  <c:v>45920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89152"/>
        <c:axId val="70690688"/>
      </c:lineChart>
      <c:catAx>
        <c:axId val="7068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70690688"/>
        <c:crosses val="autoZero"/>
        <c:auto val="1"/>
        <c:lblAlgn val="ctr"/>
        <c:lblOffset val="100"/>
        <c:noMultiLvlLbl val="0"/>
      </c:catAx>
      <c:valAx>
        <c:axId val="70690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Number of Jobs Created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7068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50937608702528"/>
          <c:y val="0.89018627879848367"/>
          <c:w val="0.83188764055095521"/>
          <c:h val="0.10840077282006413"/>
        </c:manualLayout>
      </c:layout>
      <c:overlay val="0"/>
      <c:txPr>
        <a:bodyPr/>
        <a:lstStyle/>
        <a:p>
          <a:pPr>
            <a:defRPr lang="en-US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091801024872E-2"/>
          <c:y val="3.1258652764558276E-2"/>
          <c:w val="0.8963178040244969"/>
          <c:h val="0.817397735138877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NJCbySizeandAge!$A$29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50"/>
            </a:solidFill>
            <a:effectLst/>
          </c:spPr>
          <c:invertIfNegative val="0"/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NJCbySizeandAge!$B$29:$K$29</c:f>
              <c:numCache>
                <c:formatCode>General</c:formatCode>
                <c:ptCount val="10"/>
                <c:pt idx="0">
                  <c:v>494222.42000000022</c:v>
                </c:pt>
                <c:pt idx="1">
                  <c:v>35934.42</c:v>
                </c:pt>
                <c:pt idx="2">
                  <c:v>21857.919999999976</c:v>
                </c:pt>
                <c:pt idx="3">
                  <c:v>19938.080000000005</c:v>
                </c:pt>
                <c:pt idx="4">
                  <c:v>16409.830000000002</c:v>
                </c:pt>
                <c:pt idx="5">
                  <c:v>22283.08</c:v>
                </c:pt>
                <c:pt idx="6">
                  <c:v>18324.169999999976</c:v>
                </c:pt>
                <c:pt idx="7">
                  <c:v>13760.5</c:v>
                </c:pt>
                <c:pt idx="8">
                  <c:v>23300.5</c:v>
                </c:pt>
                <c:pt idx="9">
                  <c:v>1039.75</c:v>
                </c:pt>
              </c:numCache>
            </c:numRef>
          </c:val>
        </c:ser>
        <c:ser>
          <c:idx val="1"/>
          <c:order val="1"/>
          <c:tx>
            <c:strRef>
              <c:f>NJCbySizeandAge!$A$30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NJCbySizeandAge!$B$30:$K$30</c:f>
              <c:numCache>
                <c:formatCode>General</c:formatCode>
                <c:ptCount val="10"/>
                <c:pt idx="0">
                  <c:v>111311.17000000009</c:v>
                </c:pt>
                <c:pt idx="1">
                  <c:v>37413.08</c:v>
                </c:pt>
                <c:pt idx="2">
                  <c:v>23860.920000000009</c:v>
                </c:pt>
                <c:pt idx="3">
                  <c:v>24120</c:v>
                </c:pt>
                <c:pt idx="4">
                  <c:v>23163</c:v>
                </c:pt>
                <c:pt idx="5">
                  <c:v>33738.83</c:v>
                </c:pt>
                <c:pt idx="6">
                  <c:v>20135.580000000005</c:v>
                </c:pt>
                <c:pt idx="7">
                  <c:v>15598</c:v>
                </c:pt>
                <c:pt idx="8">
                  <c:v>10075.33</c:v>
                </c:pt>
                <c:pt idx="9">
                  <c:v>3359.25</c:v>
                </c:pt>
              </c:numCache>
            </c:numRef>
          </c:val>
        </c:ser>
        <c:ser>
          <c:idx val="2"/>
          <c:order val="2"/>
          <c:tx>
            <c:strRef>
              <c:f>NJCbySizeandAge!$A$31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NJCbySizeandAge!$B$31:$K$31</c:f>
              <c:numCache>
                <c:formatCode>General</c:formatCode>
                <c:ptCount val="10"/>
                <c:pt idx="0">
                  <c:v>2019.1699999999998</c:v>
                </c:pt>
                <c:pt idx="1">
                  <c:v>6686.17</c:v>
                </c:pt>
                <c:pt idx="2">
                  <c:v>6620.08</c:v>
                </c:pt>
                <c:pt idx="3">
                  <c:v>7840.5</c:v>
                </c:pt>
                <c:pt idx="4">
                  <c:v>10146.08</c:v>
                </c:pt>
                <c:pt idx="5">
                  <c:v>17401.5</c:v>
                </c:pt>
                <c:pt idx="6">
                  <c:v>15027.33</c:v>
                </c:pt>
                <c:pt idx="7">
                  <c:v>8632.75</c:v>
                </c:pt>
                <c:pt idx="8">
                  <c:v>14557.17</c:v>
                </c:pt>
                <c:pt idx="9">
                  <c:v>1166</c:v>
                </c:pt>
              </c:numCache>
            </c:numRef>
          </c:val>
        </c:ser>
        <c:ser>
          <c:idx val="3"/>
          <c:order val="3"/>
          <c:tx>
            <c:strRef>
              <c:f>NJCbySizeandAge!$A$32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NJCbySizeandAge!$B$32:$K$32</c:f>
              <c:numCache>
                <c:formatCode>General</c:formatCode>
                <c:ptCount val="10"/>
                <c:pt idx="0">
                  <c:v>-6227</c:v>
                </c:pt>
                <c:pt idx="1">
                  <c:v>1713.5</c:v>
                </c:pt>
                <c:pt idx="2">
                  <c:v>2181.3300000000022</c:v>
                </c:pt>
                <c:pt idx="3">
                  <c:v>4390.25</c:v>
                </c:pt>
                <c:pt idx="4">
                  <c:v>7104.33</c:v>
                </c:pt>
                <c:pt idx="5">
                  <c:v>7069.42</c:v>
                </c:pt>
                <c:pt idx="6">
                  <c:v>7204.83</c:v>
                </c:pt>
                <c:pt idx="7">
                  <c:v>3700.75</c:v>
                </c:pt>
                <c:pt idx="8">
                  <c:v>11065.42</c:v>
                </c:pt>
                <c:pt idx="9">
                  <c:v>4015.75</c:v>
                </c:pt>
              </c:numCache>
            </c:numRef>
          </c:val>
        </c:ser>
        <c:ser>
          <c:idx val="4"/>
          <c:order val="4"/>
          <c:tx>
            <c:strRef>
              <c:f>NJCbySizeandAge!$A$33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NJCbySizeandAge!$B$33:$K$33</c:f>
              <c:numCache>
                <c:formatCode>General</c:formatCode>
                <c:ptCount val="10"/>
                <c:pt idx="0">
                  <c:v>-10504.5</c:v>
                </c:pt>
                <c:pt idx="1">
                  <c:v>557.16999999999996</c:v>
                </c:pt>
                <c:pt idx="2">
                  <c:v>711.67000000000053</c:v>
                </c:pt>
                <c:pt idx="3">
                  <c:v>1165.08</c:v>
                </c:pt>
                <c:pt idx="4">
                  <c:v>1317.83</c:v>
                </c:pt>
                <c:pt idx="5">
                  <c:v>2982</c:v>
                </c:pt>
                <c:pt idx="6">
                  <c:v>2049.42</c:v>
                </c:pt>
                <c:pt idx="7">
                  <c:v>902.08</c:v>
                </c:pt>
                <c:pt idx="8">
                  <c:v>-2405.75</c:v>
                </c:pt>
                <c:pt idx="9">
                  <c:v>-1006</c:v>
                </c:pt>
              </c:numCache>
            </c:numRef>
          </c:val>
        </c:ser>
        <c:ser>
          <c:idx val="5"/>
          <c:order val="5"/>
          <c:tx>
            <c:strRef>
              <c:f>NJCbySizeandAge!$A$34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NJCbySizeandAge!$B$34:$K$34</c:f>
              <c:numCache>
                <c:formatCode>General</c:formatCode>
                <c:ptCount val="10"/>
                <c:pt idx="0">
                  <c:v>-12858.08</c:v>
                </c:pt>
                <c:pt idx="1">
                  <c:v>-1068</c:v>
                </c:pt>
                <c:pt idx="2">
                  <c:v>-115.58</c:v>
                </c:pt>
                <c:pt idx="3">
                  <c:v>1032.33</c:v>
                </c:pt>
                <c:pt idx="4">
                  <c:v>340.25</c:v>
                </c:pt>
                <c:pt idx="5">
                  <c:v>1599.42</c:v>
                </c:pt>
                <c:pt idx="6">
                  <c:v>-1139.75</c:v>
                </c:pt>
                <c:pt idx="7">
                  <c:v>-1127.58</c:v>
                </c:pt>
                <c:pt idx="8">
                  <c:v>-10061.25</c:v>
                </c:pt>
                <c:pt idx="9">
                  <c:v>-5455</c:v>
                </c:pt>
              </c:numCache>
            </c:numRef>
          </c:val>
        </c:ser>
        <c:ser>
          <c:idx val="6"/>
          <c:order val="6"/>
          <c:tx>
            <c:strRef>
              <c:f>NJCbySizeandAge!$A$35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NJCbySizeandAge!$B$35:$K$35</c:f>
              <c:numCache>
                <c:formatCode>General</c:formatCode>
                <c:ptCount val="10"/>
                <c:pt idx="0">
                  <c:v>-13586.5</c:v>
                </c:pt>
                <c:pt idx="1">
                  <c:v>-625</c:v>
                </c:pt>
                <c:pt idx="2">
                  <c:v>-1015.6700000000005</c:v>
                </c:pt>
                <c:pt idx="3">
                  <c:v>124.92</c:v>
                </c:pt>
                <c:pt idx="4">
                  <c:v>50.5</c:v>
                </c:pt>
                <c:pt idx="5">
                  <c:v>-514.08000000000004</c:v>
                </c:pt>
                <c:pt idx="6">
                  <c:v>-710.17000000000053</c:v>
                </c:pt>
                <c:pt idx="7">
                  <c:v>-3152.5</c:v>
                </c:pt>
                <c:pt idx="8">
                  <c:v>-4413</c:v>
                </c:pt>
                <c:pt idx="9">
                  <c:v>1350</c:v>
                </c:pt>
              </c:numCache>
            </c:numRef>
          </c:val>
        </c:ser>
        <c:ser>
          <c:idx val="7"/>
          <c:order val="7"/>
          <c:tx>
            <c:strRef>
              <c:f>NJCbySizeandAge!$A$36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NJCbySizeandAge!$B$36:$K$36</c:f>
              <c:numCache>
                <c:formatCode>General</c:formatCode>
                <c:ptCount val="10"/>
                <c:pt idx="0">
                  <c:v>-13043</c:v>
                </c:pt>
                <c:pt idx="1">
                  <c:v>-1294.58</c:v>
                </c:pt>
                <c:pt idx="2">
                  <c:v>-826.82999999999947</c:v>
                </c:pt>
                <c:pt idx="3">
                  <c:v>-835.58</c:v>
                </c:pt>
                <c:pt idx="4">
                  <c:v>70.08</c:v>
                </c:pt>
                <c:pt idx="5">
                  <c:v>-274.58</c:v>
                </c:pt>
                <c:pt idx="6">
                  <c:v>59.92</c:v>
                </c:pt>
                <c:pt idx="7">
                  <c:v>-2144.42</c:v>
                </c:pt>
                <c:pt idx="8">
                  <c:v>-7967.17</c:v>
                </c:pt>
                <c:pt idx="9">
                  <c:v>-1516.6699999999998</c:v>
                </c:pt>
              </c:numCache>
            </c:numRef>
          </c:val>
        </c:ser>
        <c:ser>
          <c:idx val="8"/>
          <c:order val="8"/>
          <c:tx>
            <c:strRef>
              <c:f>NJCbySizeandAge!$A$37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NJCbySizeandAge!$B$37:$K$37</c:f>
              <c:numCache>
                <c:formatCode>General</c:formatCode>
                <c:ptCount val="10"/>
                <c:pt idx="0">
                  <c:v>-11500.17</c:v>
                </c:pt>
                <c:pt idx="1">
                  <c:v>-1193.92</c:v>
                </c:pt>
                <c:pt idx="2">
                  <c:v>-664.92</c:v>
                </c:pt>
                <c:pt idx="3">
                  <c:v>-889</c:v>
                </c:pt>
                <c:pt idx="4">
                  <c:v>-364.58</c:v>
                </c:pt>
                <c:pt idx="5">
                  <c:v>-1207.58</c:v>
                </c:pt>
                <c:pt idx="6">
                  <c:v>-1476.08</c:v>
                </c:pt>
                <c:pt idx="7">
                  <c:v>-3917.3300000000022</c:v>
                </c:pt>
                <c:pt idx="8">
                  <c:v>-4499.08</c:v>
                </c:pt>
                <c:pt idx="9">
                  <c:v>690</c:v>
                </c:pt>
              </c:numCache>
            </c:numRef>
          </c:val>
        </c:ser>
        <c:ser>
          <c:idx val="9"/>
          <c:order val="9"/>
          <c:tx>
            <c:strRef>
              <c:f>NJCbySizeandAge!$A$38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NJCbySizeandAge!$B$38:$K$38</c:f>
              <c:numCache>
                <c:formatCode>General</c:formatCode>
                <c:ptCount val="10"/>
                <c:pt idx="0">
                  <c:v>-10157.58</c:v>
                </c:pt>
                <c:pt idx="1">
                  <c:v>-962.58</c:v>
                </c:pt>
                <c:pt idx="2">
                  <c:v>-736.17000000000053</c:v>
                </c:pt>
                <c:pt idx="3">
                  <c:v>-1020.58</c:v>
                </c:pt>
                <c:pt idx="4">
                  <c:v>-698.17000000000053</c:v>
                </c:pt>
                <c:pt idx="5">
                  <c:v>-1629.25</c:v>
                </c:pt>
                <c:pt idx="6">
                  <c:v>-849.17000000000053</c:v>
                </c:pt>
                <c:pt idx="7">
                  <c:v>-3638.42</c:v>
                </c:pt>
                <c:pt idx="8">
                  <c:v>-3845</c:v>
                </c:pt>
                <c:pt idx="9">
                  <c:v>-2348.8300000000022</c:v>
                </c:pt>
              </c:numCache>
            </c:numRef>
          </c:val>
        </c:ser>
        <c:ser>
          <c:idx val="10"/>
          <c:order val="10"/>
          <c:tx>
            <c:strRef>
              <c:f>NJCbySizeandAge!$A$39</c:f>
              <c:strCache>
                <c:ptCount val="1"/>
                <c:pt idx="0">
                  <c:v>[11-15]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B050"/>
              </a:solidFill>
            </a:ln>
          </c:spPr>
          <c:invertIfNegative val="0"/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NJCbySizeandAge!$B$39:$K$39</c:f>
              <c:numCache>
                <c:formatCode>General</c:formatCode>
                <c:ptCount val="10"/>
                <c:pt idx="0">
                  <c:v>-31875.919999999976</c:v>
                </c:pt>
                <c:pt idx="1">
                  <c:v>-4194.33</c:v>
                </c:pt>
                <c:pt idx="2">
                  <c:v>-3480</c:v>
                </c:pt>
                <c:pt idx="3">
                  <c:v>-4877.75</c:v>
                </c:pt>
                <c:pt idx="4">
                  <c:v>-5478.33</c:v>
                </c:pt>
                <c:pt idx="5">
                  <c:v>-9694.17</c:v>
                </c:pt>
                <c:pt idx="6">
                  <c:v>-12066.5</c:v>
                </c:pt>
                <c:pt idx="7">
                  <c:v>-12573.92</c:v>
                </c:pt>
                <c:pt idx="8">
                  <c:v>-19621.669999999976</c:v>
                </c:pt>
                <c:pt idx="9">
                  <c:v>-8584.25</c:v>
                </c:pt>
              </c:numCache>
            </c:numRef>
          </c:val>
        </c:ser>
        <c:ser>
          <c:idx val="11"/>
          <c:order val="11"/>
          <c:tx>
            <c:strRef>
              <c:f>NJCbySizeandAge!$A$40</c:f>
              <c:strCache>
                <c:ptCount val="1"/>
                <c:pt idx="0">
                  <c:v>[16-20]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NJCbySizeandAge!$B$40:$K$40</c:f>
              <c:numCache>
                <c:formatCode>General</c:formatCode>
                <c:ptCount val="10"/>
                <c:pt idx="0">
                  <c:v>-19843.580000000005</c:v>
                </c:pt>
                <c:pt idx="1">
                  <c:v>-4187.5</c:v>
                </c:pt>
                <c:pt idx="2">
                  <c:v>-3531</c:v>
                </c:pt>
                <c:pt idx="3">
                  <c:v>-5387.08</c:v>
                </c:pt>
                <c:pt idx="4">
                  <c:v>-4915.5</c:v>
                </c:pt>
                <c:pt idx="5">
                  <c:v>-6414.83</c:v>
                </c:pt>
                <c:pt idx="6">
                  <c:v>-9705.25</c:v>
                </c:pt>
                <c:pt idx="7">
                  <c:v>-12568</c:v>
                </c:pt>
                <c:pt idx="8">
                  <c:v>-9955.5</c:v>
                </c:pt>
                <c:pt idx="9">
                  <c:v>-5761.5</c:v>
                </c:pt>
              </c:numCache>
            </c:numRef>
          </c:val>
        </c:ser>
        <c:ser>
          <c:idx val="12"/>
          <c:order val="12"/>
          <c:tx>
            <c:strRef>
              <c:f>NJCbySizeandAge!$A$41</c:f>
              <c:strCache>
                <c:ptCount val="1"/>
                <c:pt idx="0">
                  <c:v>[21-30]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NJCbySizeandAge!$B$41:$K$41</c:f>
              <c:numCache>
                <c:formatCode>General</c:formatCode>
                <c:ptCount val="10"/>
                <c:pt idx="0">
                  <c:v>-13575.67</c:v>
                </c:pt>
                <c:pt idx="1">
                  <c:v>-3693.42</c:v>
                </c:pt>
                <c:pt idx="2">
                  <c:v>-4387.58</c:v>
                </c:pt>
                <c:pt idx="3">
                  <c:v>-5046.08</c:v>
                </c:pt>
                <c:pt idx="4">
                  <c:v>-6153.17</c:v>
                </c:pt>
                <c:pt idx="5">
                  <c:v>-7287.75</c:v>
                </c:pt>
                <c:pt idx="6">
                  <c:v>-8254.92</c:v>
                </c:pt>
                <c:pt idx="7">
                  <c:v>-13181.58</c:v>
                </c:pt>
                <c:pt idx="8">
                  <c:v>-23864.82999999998</c:v>
                </c:pt>
                <c:pt idx="9">
                  <c:v>41.5</c:v>
                </c:pt>
              </c:numCache>
            </c:numRef>
          </c:val>
        </c:ser>
        <c:ser>
          <c:idx val="13"/>
          <c:order val="13"/>
          <c:tx>
            <c:strRef>
              <c:f>NJCbySizeandAge!$A$42</c:f>
              <c:strCache>
                <c:ptCount val="1"/>
                <c:pt idx="0">
                  <c:v>&gt;=30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cat>
            <c:multiLvlStrRef>
              <c:f>NJCbySizeandAge!$B$27:$K$28</c:f>
              <c:multiLvlStrCache>
                <c:ptCount val="10"/>
                <c:lvl>
                  <c:pt idx="0">
                    <c:v>1</c:v>
                  </c:pt>
                  <c:pt idx="1">
                    <c:v>2</c:v>
                  </c:pt>
                  <c:pt idx="2">
                    <c:v>[3,4]</c:v>
                  </c:pt>
                  <c:pt idx="3">
                    <c:v>[5,9]</c:v>
                  </c:pt>
                  <c:pt idx="4">
                    <c:v>[10.49]</c:v>
                  </c:pt>
                  <c:pt idx="5">
                    <c:v>[49,50]</c:v>
                  </c:pt>
                  <c:pt idx="6">
                    <c:v>[50,99]</c:v>
                  </c:pt>
                  <c:pt idx="7">
                    <c:v>[100,199]</c:v>
                  </c:pt>
                  <c:pt idx="8">
                    <c:v>[200,999]</c:v>
                  </c:pt>
                  <c:pt idx="9">
                    <c:v>&gt;=1000</c:v>
                  </c:pt>
                </c:lvl>
                <c:lvl>
                  <c:pt idx="0">
                    <c:v>Size</c:v>
                  </c:pt>
                </c:lvl>
              </c:multiLvlStrCache>
            </c:multiLvlStrRef>
          </c:cat>
          <c:val>
            <c:numRef>
              <c:f>NJCbySizeandAge!$B$42:$K$42</c:f>
              <c:numCache>
                <c:formatCode>General</c:formatCode>
                <c:ptCount val="10"/>
                <c:pt idx="0">
                  <c:v>-6154.83</c:v>
                </c:pt>
                <c:pt idx="1">
                  <c:v>-1737.5</c:v>
                </c:pt>
                <c:pt idx="2">
                  <c:v>-2337.25</c:v>
                </c:pt>
                <c:pt idx="3">
                  <c:v>-3046.25</c:v>
                </c:pt>
                <c:pt idx="4">
                  <c:v>-3607.42</c:v>
                </c:pt>
                <c:pt idx="5">
                  <c:v>-4743.42</c:v>
                </c:pt>
                <c:pt idx="6">
                  <c:v>-6791.42</c:v>
                </c:pt>
                <c:pt idx="7">
                  <c:v>-9429.67</c:v>
                </c:pt>
                <c:pt idx="8">
                  <c:v>-23224.32999999998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493696"/>
        <c:axId val="70495232"/>
        <c:axId val="70464832"/>
      </c:bar3DChart>
      <c:catAx>
        <c:axId val="70493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70495232"/>
        <c:crosses val="autoZero"/>
        <c:auto val="1"/>
        <c:lblAlgn val="ctr"/>
        <c:lblOffset val="100"/>
        <c:noMultiLvlLbl val="0"/>
      </c:catAx>
      <c:valAx>
        <c:axId val="7049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70493696"/>
        <c:crosses val="autoZero"/>
        <c:crossBetween val="between"/>
      </c:valAx>
      <c:serAx>
        <c:axId val="7046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70495232"/>
        <c:crosses val="autoZero"/>
      </c:ser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4A695-84CE-4C44-98E8-2CB78B8AFA8B}" type="datetimeFigureOut">
              <a:rPr lang="fr-FR" smtClean="0"/>
              <a:pPr/>
              <a:t>02/11/2016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33F2F-24CA-4C73-9572-2DEA214649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2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943FCE-C198-499C-B41D-593D5632D2F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6AE1D-C2FC-4B91-9960-8FB8045060A0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82E4F3-375C-4823-BC0F-8BD428BCA2F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92F7A-9AAA-4F8C-AB95-AD2599BA53B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DFFB3-96A7-4F38-A977-41948E01F3C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0E74FA-8BEE-43FC-AC63-5401373CEDA9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AB514-A13E-4E99-B0C8-3D20E9E1C8A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96F1D1-634F-4412-9EBF-45F9E259686E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7D814-2425-4587-810F-01629BFE790A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79B70F-00D2-41D9-B0C5-8ABA44AC853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F640A-4655-4B1E-87A5-F18D69F18FB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EEE02-594E-4C1C-BDF1-8749336E412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1C856-2800-4AB9-8B76-B903F700C4A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70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62A06-0FB1-4902-A7C9-8AD96CA3870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F36D4-43AE-4AF4-822F-1317344F02E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90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942DA-6816-48F9-BC53-6DB8E8B8FC4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6DD642-0262-4050-A75F-CCBD22FC65AD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90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942DA-6816-48F9-BC53-6DB8E8B8FC4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90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942DA-6816-48F9-BC53-6DB8E8B8FC4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2135AF-BC8F-4086-85DF-8AD174EF98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2135AF-BC8F-4086-85DF-8AD174EF98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901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E2C44E-8005-4386-93BB-97B9A6B83FE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10DCA-3F44-45D3-95E8-2B1EF3DB22B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2DCA31-DF1F-4D27-BA2B-231EF9DCE77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03237-448D-43B0-930B-FE9AFA38C7C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AA5A4-3E7D-4F50-923E-575EB01813C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E0E3F-D16E-4BE3-93F3-58716A725DB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F58D1E-55AF-4D46-B19F-9F77518B897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CCE8-CFD9-4A8B-B382-F27F1CD36EA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4F911-DCEC-409D-97F5-C4A16289C8D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D0DE-6D26-4536-900E-A0EB9746E6B1}" type="datetime1">
              <a:rPr lang="fr-FR" smtClean="0"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AD48-2D28-4EF2-B050-C0EFE44E603E}" type="datetime1">
              <a:rPr lang="fr-FR" smtClean="0"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972-41CF-4669-8195-55FEC654EC9E}" type="datetime1">
              <a:rPr lang="fr-FR" smtClean="0"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7408-2ABB-4157-843C-0DB39679AA6E}" type="datetime1">
              <a:rPr lang="fr-FR" smtClean="0"/>
              <a:t>02/11/2016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6C8A3-D13B-4646-AFE8-0ECDB433AB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2023131"/>
            <a:ext cx="4104456" cy="79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70" b="1" kern="1300" spc="180" dirty="0" err="1" smtClean="0">
                <a:solidFill>
                  <a:srgbClr val="01488A"/>
                </a:solidFill>
                <a:latin typeface="Century Gothic" pitchFamily="34" charset="0"/>
              </a:rPr>
              <a:t>Tunisian</a:t>
            </a:r>
            <a:r>
              <a:rPr lang="fr-FR" sz="2270" b="1" kern="1300" spc="180" dirty="0" smtClean="0">
                <a:solidFill>
                  <a:srgbClr val="01488A"/>
                </a:solidFill>
                <a:latin typeface="Century Gothic" pitchFamily="34" charset="0"/>
              </a:rPr>
              <a:t> </a:t>
            </a:r>
            <a:r>
              <a:rPr lang="fr-FR" sz="2270" b="1" kern="1300" spc="180" dirty="0" err="1" smtClean="0">
                <a:solidFill>
                  <a:srgbClr val="01488A"/>
                </a:solidFill>
                <a:latin typeface="Century Gothic" pitchFamily="34" charset="0"/>
              </a:rPr>
              <a:t>Statistical</a:t>
            </a:r>
            <a:endParaRPr lang="fr-FR" sz="2270" b="1" kern="1300" spc="180" dirty="0" smtClean="0">
              <a:solidFill>
                <a:srgbClr val="01488A"/>
              </a:solidFill>
              <a:latin typeface="Century Gothic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70" b="1" kern="1300" spc="180" dirty="0" smtClean="0">
                <a:solidFill>
                  <a:srgbClr val="01488A"/>
                </a:solidFill>
                <a:latin typeface="Century Gothic" pitchFamily="34" charset="0"/>
              </a:rPr>
              <a:t> </a:t>
            </a:r>
            <a:r>
              <a:rPr lang="fr-FR" sz="2270" b="1" kern="1300" spc="180" dirty="0">
                <a:solidFill>
                  <a:srgbClr val="01488A"/>
                </a:solidFill>
                <a:latin typeface="Century Gothic" pitchFamily="34" charset="0"/>
              </a:rPr>
              <a:t>Business </a:t>
            </a:r>
            <a:r>
              <a:rPr lang="fr-FR" sz="2270" b="1" kern="1300" spc="180" dirty="0" err="1" smtClean="0">
                <a:solidFill>
                  <a:srgbClr val="01488A"/>
                </a:solidFill>
                <a:latin typeface="Century Gothic" pitchFamily="34" charset="0"/>
              </a:rPr>
              <a:t>Register</a:t>
            </a:r>
            <a:r>
              <a:rPr lang="fr-FR" sz="2270" b="1" kern="1300" spc="180" dirty="0" smtClean="0">
                <a:solidFill>
                  <a:srgbClr val="01488A"/>
                </a:solidFill>
                <a:latin typeface="Century Gothic" pitchFamily="34" charset="0"/>
              </a:rPr>
              <a:t> (TSBR)</a:t>
            </a:r>
            <a:endParaRPr lang="ar-TN" sz="2270" b="1" kern="1300" spc="180" dirty="0">
              <a:solidFill>
                <a:srgbClr val="01488A"/>
              </a:solidFill>
              <a:latin typeface="Century Gothic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0792" y="386104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336600"/>
                </a:solidFill>
                <a:latin typeface="Century Gothic" pitchFamily="34" charset="0"/>
              </a:rPr>
              <a:t>Hassen AROURI </a:t>
            </a:r>
          </a:p>
          <a:p>
            <a:r>
              <a:rPr lang="fr-FR" sz="1200" b="1" dirty="0" err="1" smtClean="0">
                <a:solidFill>
                  <a:schemeClr val="tx2"/>
                </a:solidFill>
                <a:latin typeface="Century Gothic" pitchFamily="34" charset="0"/>
              </a:rPr>
              <a:t>Director</a:t>
            </a:r>
            <a:r>
              <a:rPr lang="fr-FR" sz="1200" b="1" dirty="0" smtClean="0">
                <a:solidFill>
                  <a:schemeClr val="tx2"/>
                </a:solidFill>
                <a:latin typeface="Century Gothic" pitchFamily="34" charset="0"/>
              </a:rPr>
              <a:t> of business </a:t>
            </a:r>
            <a:r>
              <a:rPr lang="fr-FR" sz="1200" b="1" dirty="0" err="1" smtClean="0">
                <a:solidFill>
                  <a:schemeClr val="tx2"/>
                </a:solidFill>
                <a:latin typeface="Century Gothic" pitchFamily="34" charset="0"/>
              </a:rPr>
              <a:t>register</a:t>
            </a:r>
            <a:r>
              <a:rPr lang="fr-FR" sz="1200" b="1" dirty="0" smtClean="0">
                <a:solidFill>
                  <a:schemeClr val="tx2"/>
                </a:solidFill>
                <a:latin typeface="Century Gothic" pitchFamily="34" charset="0"/>
              </a:rPr>
              <a:t> and </a:t>
            </a:r>
            <a:r>
              <a:rPr lang="fr-FR" sz="1200" b="1" dirty="0" err="1" smtClean="0">
                <a:solidFill>
                  <a:schemeClr val="tx2"/>
                </a:solidFill>
                <a:latin typeface="Century Gothic" pitchFamily="34" charset="0"/>
              </a:rPr>
              <a:t>economic</a:t>
            </a:r>
            <a:r>
              <a:rPr lang="fr-FR" sz="12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FR" sz="1200" b="1" dirty="0" err="1" smtClean="0">
                <a:solidFill>
                  <a:schemeClr val="tx2"/>
                </a:solidFill>
                <a:latin typeface="Century Gothic" pitchFamily="34" charset="0"/>
              </a:rPr>
              <a:t>surveys</a:t>
            </a:r>
            <a:endParaRPr lang="fr-FR" sz="12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fr-FR" sz="1200" b="1" dirty="0" smtClean="0">
                <a:solidFill>
                  <a:schemeClr val="tx2"/>
                </a:solidFill>
                <a:latin typeface="Century Gothic" pitchFamily="34" charset="0"/>
              </a:rPr>
              <a:t>National Institute of </a:t>
            </a:r>
            <a:r>
              <a:rPr lang="fr-FR" sz="1200" b="1" dirty="0" err="1" smtClean="0">
                <a:solidFill>
                  <a:schemeClr val="tx2"/>
                </a:solidFill>
                <a:latin typeface="Century Gothic" pitchFamily="34" charset="0"/>
              </a:rPr>
              <a:t>statistics</a:t>
            </a:r>
            <a:r>
              <a:rPr lang="fr-FR" sz="1200" b="1" dirty="0" smtClean="0">
                <a:solidFill>
                  <a:schemeClr val="tx2"/>
                </a:solidFill>
                <a:latin typeface="Century Gothic" pitchFamily="34" charset="0"/>
              </a:rPr>
              <a:t> - </a:t>
            </a:r>
            <a:r>
              <a:rPr lang="fr-FR" sz="1200" b="1" dirty="0" err="1" smtClean="0">
                <a:solidFill>
                  <a:schemeClr val="tx2"/>
                </a:solidFill>
                <a:latin typeface="Century Gothic" pitchFamily="34" charset="0"/>
              </a:rPr>
              <a:t>Tunisia</a:t>
            </a:r>
            <a:endParaRPr lang="fr-FR" sz="12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51813" y="2910535"/>
            <a:ext cx="48058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kern="1300" spc="180" dirty="0">
                <a:solidFill>
                  <a:srgbClr val="92D050"/>
                </a:solidFill>
                <a:latin typeface="Century Gothic" pitchFamily="34" charset="0"/>
              </a:rPr>
              <a:t>Establishment and </a:t>
            </a:r>
            <a:r>
              <a:rPr lang="fr-FR" sz="1900" b="1" kern="1300" spc="180" dirty="0" smtClean="0">
                <a:solidFill>
                  <a:srgbClr val="92D050"/>
                </a:solidFill>
                <a:latin typeface="Century Gothic" pitchFamily="34" charset="0"/>
              </a:rPr>
              <a:t>maintenance</a:t>
            </a:r>
            <a:endParaRPr lang="fr-FR" sz="1900" b="1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20" y="1"/>
            <a:ext cx="4248472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2"/>
            <a:ext cx="6249888" cy="57606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2000" b="1" dirty="0" smtClean="0"/>
              <a:t>Administrative sources </a:t>
            </a:r>
            <a:r>
              <a:rPr lang="fr-FR" sz="2000" b="1" dirty="0" err="1" smtClean="0"/>
              <a:t>caracteristics</a:t>
            </a:r>
            <a:endParaRPr lang="fr-FR" sz="2000" b="1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600609"/>
              </p:ext>
            </p:extLst>
          </p:nvPr>
        </p:nvGraphicFramePr>
        <p:xfrm>
          <a:off x="323528" y="1124744"/>
          <a:ext cx="8501065" cy="4746627"/>
        </p:xfrm>
        <a:graphic>
          <a:graphicData uri="http://schemas.openxmlformats.org/drawingml/2006/table">
            <a:tbl>
              <a:tblPr/>
              <a:tblGrid>
                <a:gridCol w="1214438"/>
                <a:gridCol w="1498152"/>
                <a:gridCol w="1356295"/>
                <a:gridCol w="1356295"/>
                <a:gridCol w="1356295"/>
                <a:gridCol w="1719590"/>
              </a:tblGrid>
              <a:tr h="598003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Principal variables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Frequency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Coverage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Enterprise Identifier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Classifications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510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DGI</a:t>
                      </a:r>
                    </a:p>
                    <a:p>
                      <a:pPr algn="ctr" rtl="0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legal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unit)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Identification,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activities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turnover,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benefits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quarterly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700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thousand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Fiscal code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Fiscal classifications : address, activity, legal form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510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CNSS</a:t>
                      </a:r>
                    </a:p>
                    <a:p>
                      <a:pPr algn="ctr" rtl="0" fontAlgn="t"/>
                      <a:endParaRPr lang="fr-FR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(Employer ,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independant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and salaries)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Identification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activity, salaried employee , wages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quarterly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thousand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Employer code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CNSS classifications :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activity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address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9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Identification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quarterly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450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thousand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Independant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code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proffession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9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Identification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quarterly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1100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thousand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salaries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936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Douane</a:t>
                      </a:r>
                    </a:p>
                    <a:p>
                      <a:pPr algn="ctr" rtl="0" fontAlgn="t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Identification,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products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annual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8000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Fiscal code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NSH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product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classification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772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API </a:t>
                      </a:r>
                    </a:p>
                    <a:p>
                      <a:pPr algn="ctr" rtl="0" fontAlgn="t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Industrial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units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Identification,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activity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size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annual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6000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API code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 </a:t>
                      </a:r>
                    </a:p>
                  </a:txBody>
                  <a:tcPr marL="4242" marR="4242" marT="42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251520" y="6468138"/>
            <a:ext cx="2133600" cy="365125"/>
          </a:xfrm>
        </p:spPr>
        <p:txBody>
          <a:bodyPr/>
          <a:lstStyle/>
          <a:p>
            <a:pPr>
              <a:defRPr/>
            </a:pPr>
            <a:fld id="{9F9D318D-CEFF-4890-935D-98FA68A5C89D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1.3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 txBox="1">
            <a:spLocks/>
          </p:cNvSpPr>
          <p:nvPr/>
        </p:nvSpPr>
        <p:spPr bwMode="auto">
          <a:xfrm>
            <a:off x="142875" y="1928813"/>
            <a:ext cx="86439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>
                <a:latin typeface="Calibri" pitchFamily="34" charset="0"/>
              </a:rPr>
              <a:t>Absence of unique definition of « enterprise »</a:t>
            </a:r>
            <a:endParaRPr lang="ar-TN" sz="320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>
                <a:latin typeface="Calibri" pitchFamily="34" charset="0"/>
              </a:rPr>
              <a:t>Absence of unique or common enterprise identifier</a:t>
            </a:r>
            <a:endParaRPr lang="ar-TN" sz="320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Multiple classifications used to code address and economic activity</a:t>
            </a:r>
            <a:endParaRPr lang="ar-TN" sz="320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Diversity in the way of writing the names of the society and person</a:t>
            </a:r>
            <a:endParaRPr lang="fr-FR" sz="3200"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600" y="0"/>
            <a:ext cx="72580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3600" b="1" dirty="0">
                <a:latin typeface="+mj-lt"/>
                <a:ea typeface="+mj-ea"/>
                <a:cs typeface="+mj-cs"/>
              </a:rPr>
              <a:t>Administrative sources </a:t>
            </a:r>
            <a:r>
              <a:rPr lang="fr-FR" sz="3600" b="1" dirty="0" err="1">
                <a:latin typeface="+mj-lt"/>
                <a:ea typeface="+mj-ea"/>
                <a:cs typeface="+mj-cs"/>
              </a:rPr>
              <a:t>problems</a:t>
            </a:r>
            <a:endParaRPr lang="fr-FR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5670-D043-4DA8-8F78-86855891610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1.3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46032" cy="765845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b="1" dirty="0" err="1" smtClean="0"/>
              <a:t>Updating</a:t>
            </a:r>
            <a:r>
              <a:rPr lang="fr-FR" sz="3600" b="1" dirty="0" smtClean="0"/>
              <a:t> </a:t>
            </a:r>
            <a:r>
              <a:rPr lang="fr-FR" sz="3600" b="1" dirty="0" smtClean="0"/>
              <a:t>the live </a:t>
            </a:r>
            <a:r>
              <a:rPr lang="fr-FR" sz="3600" b="1" dirty="0" err="1" smtClean="0"/>
              <a:t>register</a:t>
            </a:r>
            <a:endParaRPr lang="fr-FR" sz="3600" b="1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5915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251520" y="6381328"/>
            <a:ext cx="2133600" cy="365125"/>
          </a:xfrm>
        </p:spPr>
        <p:txBody>
          <a:bodyPr/>
          <a:lstStyle/>
          <a:p>
            <a:pPr>
              <a:defRPr/>
            </a:pPr>
            <a:fld id="{007F7715-D7EC-4B67-8F27-06C2AF360E8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1.4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331640" y="142875"/>
            <a:ext cx="7183710" cy="62182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sz="3600" b="1" dirty="0" smtClean="0"/>
              <a:t>Unit identifier and </a:t>
            </a:r>
            <a:r>
              <a:rPr lang="fr-FR" sz="3600" b="1" dirty="0" err="1" smtClean="0"/>
              <a:t>matching</a:t>
            </a:r>
            <a:endParaRPr lang="fr-FR" sz="3600" b="1" dirty="0" smtClean="0"/>
          </a:p>
        </p:txBody>
      </p:sp>
      <p:sp>
        <p:nvSpPr>
          <p:cNvPr id="15363" name="Espace réservé du contenu 2"/>
          <p:cNvSpPr txBox="1">
            <a:spLocks/>
          </p:cNvSpPr>
          <p:nvPr/>
        </p:nvSpPr>
        <p:spPr bwMode="auto">
          <a:xfrm>
            <a:off x="500062" y="1340768"/>
            <a:ext cx="86439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859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r>
              <a:rPr lang="fr-FR" sz="3200" dirty="0">
                <a:latin typeface="Calibri" pitchFamily="34" charset="0"/>
              </a:rPr>
              <a:t>Unit identifier :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 err="1">
                <a:latin typeface="Calibri" pitchFamily="34" charset="0"/>
              </a:rPr>
              <a:t>Attributed</a:t>
            </a:r>
            <a:r>
              <a:rPr lang="fr-FR" sz="3200" dirty="0">
                <a:latin typeface="Calibri" pitchFamily="34" charset="0"/>
              </a:rPr>
              <a:t> to </a:t>
            </a:r>
            <a:r>
              <a:rPr lang="fr-FR" sz="3200" dirty="0" err="1">
                <a:latin typeface="Calibri" pitchFamily="34" charset="0"/>
              </a:rPr>
              <a:t>each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legal</a:t>
            </a:r>
            <a:r>
              <a:rPr lang="fr-FR" sz="3200" dirty="0">
                <a:latin typeface="Calibri" pitchFamily="34" charset="0"/>
              </a:rPr>
              <a:t> unit (active or no)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 err="1">
                <a:latin typeface="Calibri" pitchFamily="34" charset="0"/>
              </a:rPr>
              <a:t>sequential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random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with</a:t>
            </a:r>
            <a:r>
              <a:rPr lang="fr-FR" sz="3200" dirty="0">
                <a:latin typeface="Calibri" pitchFamily="34" charset="0"/>
              </a:rPr>
              <a:t> control </a:t>
            </a:r>
            <a:r>
              <a:rPr lang="fr-FR" sz="3200" dirty="0" err="1">
                <a:latin typeface="Calibri" pitchFamily="34" charset="0"/>
              </a:rPr>
              <a:t>key</a:t>
            </a:r>
            <a:endParaRPr lang="ar-TN" sz="32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>
                <a:latin typeface="Calibri" pitchFamily="34" charset="0"/>
              </a:rPr>
              <a:t>No relation </a:t>
            </a:r>
            <a:r>
              <a:rPr lang="fr-FR" sz="3200" dirty="0" err="1">
                <a:latin typeface="Calibri" pitchFamily="34" charset="0"/>
              </a:rPr>
              <a:t>with</a:t>
            </a:r>
            <a:r>
              <a:rPr lang="fr-FR" sz="3200" dirty="0">
                <a:latin typeface="Calibri" pitchFamily="34" charset="0"/>
              </a:rPr>
              <a:t> the </a:t>
            </a:r>
            <a:r>
              <a:rPr lang="fr-FR" sz="3200" dirty="0" err="1">
                <a:latin typeface="Calibri" pitchFamily="34" charset="0"/>
              </a:rPr>
              <a:t>activity</a:t>
            </a:r>
            <a:r>
              <a:rPr lang="fr-FR" sz="3200" dirty="0">
                <a:latin typeface="Calibri" pitchFamily="34" charset="0"/>
              </a:rPr>
              <a:t> or </a:t>
            </a:r>
            <a:r>
              <a:rPr lang="fr-FR" sz="3200" dirty="0" err="1">
                <a:latin typeface="Calibri" pitchFamily="34" charset="0"/>
              </a:rPr>
              <a:t>address</a:t>
            </a:r>
            <a:r>
              <a:rPr lang="fr-FR" sz="3200" dirty="0">
                <a:latin typeface="Calibri" pitchFamily="34" charset="0"/>
              </a:rPr>
              <a:t> or size,…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r>
              <a:rPr lang="fr-FR" sz="3200" dirty="0" err="1">
                <a:latin typeface="Calibri" pitchFamily="34" charset="0"/>
              </a:rPr>
              <a:t>Matching</a:t>
            </a:r>
            <a:r>
              <a:rPr lang="fr-FR" sz="3200" dirty="0">
                <a:latin typeface="Calibri" pitchFamily="34" charset="0"/>
              </a:rPr>
              <a:t> :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 err="1">
                <a:latin typeface="Calibri" pitchFamily="34" charset="0"/>
              </a:rPr>
              <a:t>Search</a:t>
            </a:r>
            <a:r>
              <a:rPr lang="fr-FR" sz="3200" dirty="0">
                <a:latin typeface="Calibri" pitchFamily="34" charset="0"/>
              </a:rPr>
              <a:t>, for </a:t>
            </a:r>
            <a:r>
              <a:rPr lang="fr-FR" sz="3200" dirty="0" err="1">
                <a:latin typeface="Calibri" pitchFamily="34" charset="0"/>
              </a:rPr>
              <a:t>each</a:t>
            </a:r>
            <a:r>
              <a:rPr lang="fr-FR" sz="3200" dirty="0">
                <a:latin typeface="Calibri" pitchFamily="34" charset="0"/>
              </a:rPr>
              <a:t> fiscal code, the correspondant code in the </a:t>
            </a:r>
            <a:r>
              <a:rPr lang="fr-FR" sz="3200" dirty="0" err="1">
                <a:latin typeface="Calibri" pitchFamily="34" charset="0"/>
              </a:rPr>
              <a:t>other</a:t>
            </a:r>
            <a:r>
              <a:rPr lang="fr-FR" sz="3200" dirty="0">
                <a:latin typeface="Calibri" pitchFamily="34" charset="0"/>
              </a:rPr>
              <a:t> files (</a:t>
            </a:r>
            <a:r>
              <a:rPr lang="fr-FR" sz="3200" dirty="0" err="1">
                <a:latin typeface="Calibri" pitchFamily="34" charset="0"/>
              </a:rPr>
              <a:t>cnss</a:t>
            </a:r>
            <a:r>
              <a:rPr lang="fr-FR" sz="3200" dirty="0">
                <a:latin typeface="Calibri" pitchFamily="34" charset="0"/>
              </a:rPr>
              <a:t> code, api code,..)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 err="1">
                <a:latin typeface="Calibri" pitchFamily="34" charset="0"/>
              </a:rPr>
              <a:t>Since</a:t>
            </a:r>
            <a:r>
              <a:rPr lang="fr-FR" sz="3200" dirty="0">
                <a:latin typeface="Calibri" pitchFamily="34" charset="0"/>
              </a:rPr>
              <a:t>  2010, the </a:t>
            </a:r>
            <a:r>
              <a:rPr lang="fr-FR" sz="3200" dirty="0" err="1">
                <a:latin typeface="Calibri" pitchFamily="34" charset="0"/>
              </a:rPr>
              <a:t>matching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process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is</a:t>
            </a:r>
            <a:r>
              <a:rPr lang="fr-FR" sz="3200" dirty="0">
                <a:latin typeface="Calibri" pitchFamily="34" charset="0"/>
              </a:rPr>
              <a:t> automates</a:t>
            </a:r>
          </a:p>
          <a:p>
            <a:pPr algn="r" rtl="1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endParaRPr lang="ar-TN" sz="3200" dirty="0">
              <a:latin typeface="Calibri" pitchFamily="34" charset="0"/>
            </a:endParaRPr>
          </a:p>
          <a:p>
            <a:pPr algn="r" rtl="1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endParaRPr lang="ar-TN" sz="3200" dirty="0">
              <a:latin typeface="Calibri" pitchFamily="34" charset="0"/>
            </a:endParaRPr>
          </a:p>
          <a:p>
            <a:pPr algn="r" rtl="1"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endParaRPr lang="ar-TN" sz="3200" dirty="0">
              <a:latin typeface="Calibri" pitchFamily="34" charset="0"/>
            </a:endParaRPr>
          </a:p>
          <a:p>
            <a:pPr lvl="3" algn="r" rtl="1"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endParaRPr lang="fr-FR" sz="3200" dirty="0">
              <a:latin typeface="Calibri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F4B57-9710-4375-B1CC-FD5E83F3B69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1.4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764704"/>
          </a:xfrm>
        </p:spPr>
        <p:txBody>
          <a:bodyPr/>
          <a:lstStyle/>
          <a:p>
            <a:pPr algn="l" eaLnBrk="1" hangingPunct="1"/>
            <a:r>
              <a:rPr lang="fr-FR" sz="3600" b="1" dirty="0" smtClean="0"/>
              <a:t>Variables codification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4" y="2852936"/>
            <a:ext cx="8643938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94994" y="1196752"/>
            <a:ext cx="864393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2400" dirty="0">
                <a:latin typeface="Calibri" pitchFamily="34" charset="0"/>
              </a:rPr>
              <a:t>Codification of </a:t>
            </a:r>
            <a:r>
              <a:rPr lang="fr-FR" sz="2400" dirty="0" err="1">
                <a:latin typeface="Calibri" pitchFamily="34" charset="0"/>
              </a:rPr>
              <a:t>activity</a:t>
            </a:r>
            <a:r>
              <a:rPr lang="fr-FR" sz="2400" dirty="0">
                <a:latin typeface="Calibri" pitchFamily="34" charset="0"/>
              </a:rPr>
              <a:t>, Gouvernorat, </a:t>
            </a:r>
            <a:r>
              <a:rPr lang="fr-FR" sz="2400" dirty="0" err="1">
                <a:latin typeface="Calibri" pitchFamily="34" charset="0"/>
              </a:rPr>
              <a:t>Delegation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is</a:t>
            </a:r>
            <a:r>
              <a:rPr lang="fr-FR" sz="2400" dirty="0">
                <a:latin typeface="Calibri" pitchFamily="34" charset="0"/>
              </a:rPr>
              <a:t> </a:t>
            </a:r>
            <a:r>
              <a:rPr lang="fr-FR" sz="2400" dirty="0" err="1">
                <a:latin typeface="Calibri" pitchFamily="34" charset="0"/>
              </a:rPr>
              <a:t>based</a:t>
            </a:r>
            <a:r>
              <a:rPr lang="fr-FR" sz="2400" dirty="0">
                <a:latin typeface="Calibri" pitchFamily="34" charset="0"/>
              </a:rPr>
              <a:t> on </a:t>
            </a:r>
            <a:r>
              <a:rPr lang="fr-FR" sz="2400" dirty="0" err="1">
                <a:latin typeface="Calibri" pitchFamily="34" charset="0"/>
              </a:rPr>
              <a:t>pass</a:t>
            </a:r>
            <a:r>
              <a:rPr lang="fr-FR" sz="2400" dirty="0">
                <a:latin typeface="Calibri" pitchFamily="34" charset="0"/>
              </a:rPr>
              <a:t> tables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2400" dirty="0" err="1">
                <a:latin typeface="Calibri" pitchFamily="34" charset="0"/>
              </a:rPr>
              <a:t>Activity</a:t>
            </a:r>
            <a:r>
              <a:rPr lang="fr-FR" sz="2400" dirty="0">
                <a:latin typeface="Calibri" pitchFamily="34" charset="0"/>
              </a:rPr>
              <a:t> codification </a:t>
            </a:r>
            <a:r>
              <a:rPr lang="fr-FR" sz="2400" dirty="0" err="1">
                <a:latin typeface="Calibri" pitchFamily="34" charset="0"/>
              </a:rPr>
              <a:t>process</a:t>
            </a:r>
            <a:r>
              <a:rPr lang="fr-FR" sz="2400" dirty="0">
                <a:latin typeface="Calibri" pitchFamily="34" charset="0"/>
              </a:rPr>
              <a:t> :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5DD09-48CA-4A3C-9947-905156F0737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1.4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403648" y="0"/>
            <a:ext cx="6825952" cy="764704"/>
          </a:xfrm>
        </p:spPr>
        <p:txBody>
          <a:bodyPr/>
          <a:lstStyle/>
          <a:p>
            <a:pPr algn="l" eaLnBrk="1" hangingPunct="1"/>
            <a:r>
              <a:rPr lang="fr-FR" sz="3600" b="1" dirty="0" smtClean="0"/>
              <a:t>TSBR contents</a:t>
            </a:r>
          </a:p>
        </p:txBody>
      </p:sp>
      <p:sp>
        <p:nvSpPr>
          <p:cNvPr id="17411" name="Espace réservé du contenu 2"/>
          <p:cNvSpPr txBox="1">
            <a:spLocks/>
          </p:cNvSpPr>
          <p:nvPr/>
        </p:nvSpPr>
        <p:spPr bwMode="auto">
          <a:xfrm>
            <a:off x="611560" y="1412776"/>
            <a:ext cx="8929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859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 err="1">
                <a:latin typeface="Calibri" pitchFamily="34" charset="0"/>
              </a:rPr>
              <a:t>Units</a:t>
            </a:r>
            <a:r>
              <a:rPr lang="fr-FR" sz="3200" dirty="0">
                <a:latin typeface="Calibri" pitchFamily="34" charset="0"/>
              </a:rPr>
              <a:t> : </a:t>
            </a:r>
            <a:r>
              <a:rPr lang="fr-FR" sz="3200" dirty="0" err="1">
                <a:latin typeface="Calibri" pitchFamily="34" charset="0"/>
              </a:rPr>
              <a:t>private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sector</a:t>
            </a:r>
            <a:r>
              <a:rPr lang="fr-FR" sz="3200" dirty="0">
                <a:latin typeface="Calibri" pitchFamily="34" charset="0"/>
              </a:rPr>
              <a:t> , associations, public </a:t>
            </a:r>
            <a:r>
              <a:rPr lang="fr-FR" sz="3200" dirty="0" err="1">
                <a:latin typeface="Calibri" pitchFamily="34" charset="0"/>
              </a:rPr>
              <a:t>enterprises</a:t>
            </a:r>
            <a:r>
              <a:rPr lang="fr-FR" sz="3200" dirty="0">
                <a:latin typeface="Calibri" pitchFamily="34" charset="0"/>
              </a:rPr>
              <a:t> and administrations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endParaRPr lang="ar-TN" sz="32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 err="1">
                <a:latin typeface="Calibri" pitchFamily="34" charset="0"/>
              </a:rPr>
              <a:t>Private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sector</a:t>
            </a:r>
            <a:r>
              <a:rPr lang="fr-FR" sz="3200" dirty="0">
                <a:latin typeface="Calibri" pitchFamily="34" charset="0"/>
              </a:rPr>
              <a:t>:</a:t>
            </a:r>
            <a:endParaRPr lang="ar-TN" sz="3200" dirty="0"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fr-FR" sz="3200" dirty="0">
                <a:latin typeface="Calibri" pitchFamily="34" charset="0"/>
              </a:rPr>
              <a:t>Identification variables</a:t>
            </a:r>
            <a:endParaRPr lang="ar-TN" sz="3200" dirty="0"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fr-FR" sz="3200" dirty="0" err="1">
                <a:latin typeface="Calibri" pitchFamily="34" charset="0"/>
              </a:rPr>
              <a:t>Caracteristics</a:t>
            </a:r>
            <a:r>
              <a:rPr lang="fr-FR" sz="3200" dirty="0">
                <a:latin typeface="Calibri" pitchFamily="34" charset="0"/>
              </a:rPr>
              <a:t> variables</a:t>
            </a:r>
            <a:endParaRPr lang="ar-TN" sz="3200" dirty="0"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fr-FR" sz="3200" dirty="0">
                <a:latin typeface="Calibri" pitchFamily="34" charset="0"/>
              </a:rPr>
              <a:t>Size variables</a:t>
            </a:r>
            <a:endParaRPr lang="ar-TN" sz="3200" dirty="0">
              <a:latin typeface="Calibri" pitchFamily="34" charset="0"/>
            </a:endParaRPr>
          </a:p>
          <a:p>
            <a:pPr algn="r" rtl="1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endParaRPr lang="ar-TN" sz="3200" dirty="0">
              <a:latin typeface="Calibri" pitchFamily="34" charset="0"/>
            </a:endParaRPr>
          </a:p>
          <a:p>
            <a:pPr algn="r" rtl="1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endParaRPr lang="ar-TN" sz="3200" dirty="0">
              <a:latin typeface="Calibri" pitchFamily="34" charset="0"/>
            </a:endParaRPr>
          </a:p>
          <a:p>
            <a:pPr algn="r" rtl="1"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endParaRPr lang="ar-TN" sz="3200" dirty="0">
              <a:latin typeface="Calibri" pitchFamily="34" charset="0"/>
            </a:endParaRPr>
          </a:p>
          <a:p>
            <a:pPr lvl="3" algn="r" rtl="1"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endParaRPr lang="fr-FR" sz="3200" dirty="0">
              <a:latin typeface="Calibri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7DF2D-3F8D-4C8F-A2A5-12A6500272E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1.5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899592" y="142875"/>
            <a:ext cx="7330008" cy="693837"/>
          </a:xfrm>
        </p:spPr>
        <p:txBody>
          <a:bodyPr/>
          <a:lstStyle/>
          <a:p>
            <a:pPr algn="l" eaLnBrk="1" hangingPunct="1"/>
            <a:r>
              <a:rPr lang="fr-FR" sz="3600" b="1" dirty="0" smtClean="0"/>
              <a:t>TSBR : principal variables</a:t>
            </a:r>
          </a:p>
        </p:txBody>
      </p:sp>
      <p:sp>
        <p:nvSpPr>
          <p:cNvPr id="18435" name="Espace réservé du contenu 2"/>
          <p:cNvSpPr txBox="1">
            <a:spLocks/>
          </p:cNvSpPr>
          <p:nvPr/>
        </p:nvSpPr>
        <p:spPr bwMode="auto">
          <a:xfrm>
            <a:off x="251520" y="1052736"/>
            <a:ext cx="871296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r>
              <a:rPr lang="fr-FR" sz="3200" dirty="0">
                <a:latin typeface="Calibri" pitchFamily="34" charset="0"/>
              </a:rPr>
              <a:t>Identification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Enterprise </a:t>
            </a:r>
            <a:r>
              <a:rPr lang="fr-FR" sz="2800" dirty="0" err="1">
                <a:latin typeface="Calibri" pitchFamily="34" charset="0"/>
              </a:rPr>
              <a:t>identifiers</a:t>
            </a:r>
            <a:r>
              <a:rPr lang="fr-FR" sz="2800" dirty="0">
                <a:latin typeface="Calibri" pitchFamily="34" charset="0"/>
              </a:rPr>
              <a:t> : INS, DGI, CNSS, douane, Api </a:t>
            </a:r>
            <a:r>
              <a:rPr lang="ar-TN" sz="2800" dirty="0"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Name, </a:t>
            </a:r>
            <a:r>
              <a:rPr lang="fr-FR" sz="2800" dirty="0" err="1">
                <a:latin typeface="Calibri" pitchFamily="34" charset="0"/>
              </a:rPr>
              <a:t>address</a:t>
            </a:r>
            <a:r>
              <a:rPr lang="fr-FR" sz="2800" dirty="0">
                <a:latin typeface="Calibri" pitchFamily="34" charset="0"/>
              </a:rPr>
              <a:t>( …,</a:t>
            </a:r>
            <a:r>
              <a:rPr lang="fr-FR" sz="2800" dirty="0" err="1">
                <a:latin typeface="Calibri" pitchFamily="34" charset="0"/>
              </a:rPr>
              <a:t>tel,email</a:t>
            </a:r>
            <a:r>
              <a:rPr lang="fr-FR" sz="2800" dirty="0">
                <a:latin typeface="Calibri" pitchFamily="34" charset="0"/>
              </a:rPr>
              <a:t>), dates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r>
              <a:rPr lang="fr-FR" sz="3200" dirty="0" err="1">
                <a:latin typeface="Calibri" pitchFamily="34" charset="0"/>
              </a:rPr>
              <a:t>Caracteristics</a:t>
            </a:r>
            <a:endParaRPr lang="fr-FR" sz="32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2800" dirty="0">
                <a:latin typeface="Calibri" pitchFamily="34" charset="0"/>
              </a:rPr>
              <a:t>Principal and </a:t>
            </a:r>
            <a:r>
              <a:rPr lang="fr-FR" sz="2800" dirty="0" err="1">
                <a:latin typeface="Calibri" pitchFamily="34" charset="0"/>
              </a:rPr>
              <a:t>secondary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err="1">
                <a:latin typeface="Calibri" pitchFamily="34" charset="0"/>
              </a:rPr>
              <a:t>activity</a:t>
            </a:r>
            <a:r>
              <a:rPr lang="fr-FR" sz="2800" dirty="0">
                <a:latin typeface="Calibri" pitchFamily="34" charset="0"/>
              </a:rPr>
              <a:t> (nat96,nat09), </a:t>
            </a:r>
            <a:r>
              <a:rPr lang="fr-FR" sz="2800" dirty="0" err="1">
                <a:latin typeface="Calibri" pitchFamily="34" charset="0"/>
              </a:rPr>
              <a:t>legal</a:t>
            </a:r>
            <a:r>
              <a:rPr lang="fr-FR" sz="2800" dirty="0">
                <a:latin typeface="Calibri" pitchFamily="34" charset="0"/>
              </a:rPr>
              <a:t> </a:t>
            </a:r>
            <a:r>
              <a:rPr lang="fr-FR" sz="2800" dirty="0" err="1">
                <a:latin typeface="Calibri" pitchFamily="34" charset="0"/>
              </a:rPr>
              <a:t>form</a:t>
            </a:r>
            <a:r>
              <a:rPr lang="fr-FR" sz="2800" dirty="0">
                <a:latin typeface="Calibri" pitchFamily="34" charset="0"/>
              </a:rPr>
              <a:t>, </a:t>
            </a:r>
            <a:r>
              <a:rPr lang="fr-FR" sz="2800" dirty="0" err="1">
                <a:latin typeface="Calibri" pitchFamily="34" charset="0"/>
              </a:rPr>
              <a:t>nationality</a:t>
            </a:r>
            <a:r>
              <a:rPr lang="fr-FR" sz="2800" dirty="0">
                <a:latin typeface="Calibri" pitchFamily="34" charset="0"/>
              </a:rPr>
              <a:t>, fiscal </a:t>
            </a:r>
            <a:r>
              <a:rPr lang="fr-FR" sz="2800" dirty="0" err="1">
                <a:latin typeface="Calibri" pitchFamily="34" charset="0"/>
              </a:rPr>
              <a:t>regime</a:t>
            </a:r>
            <a:r>
              <a:rPr lang="fr-FR" sz="2800" dirty="0">
                <a:latin typeface="Calibri" pitchFamily="34" charset="0"/>
              </a:rPr>
              <a:t> (offshore, forfaitaire, </a:t>
            </a:r>
            <a:r>
              <a:rPr lang="fr-FR" sz="2800" dirty="0" err="1">
                <a:latin typeface="Calibri" pitchFamily="34" charset="0"/>
              </a:rPr>
              <a:t>reel</a:t>
            </a:r>
            <a:r>
              <a:rPr lang="fr-FR" sz="2800" dirty="0">
                <a:latin typeface="Calibri" pitchFamily="34" charset="0"/>
              </a:rPr>
              <a:t>, …)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2800" dirty="0" err="1">
                <a:latin typeface="Calibri" pitchFamily="34" charset="0"/>
              </a:rPr>
              <a:t>Establissement</a:t>
            </a:r>
            <a:r>
              <a:rPr lang="fr-FR" sz="2800" dirty="0">
                <a:latin typeface="Calibri" pitchFamily="34" charset="0"/>
              </a:rPr>
              <a:t> : </a:t>
            </a:r>
            <a:r>
              <a:rPr lang="fr-FR" sz="2800" dirty="0" err="1">
                <a:latin typeface="Calibri" pitchFamily="34" charset="0"/>
              </a:rPr>
              <a:t>name</a:t>
            </a:r>
            <a:r>
              <a:rPr lang="fr-FR" sz="2800" dirty="0">
                <a:latin typeface="Calibri" pitchFamily="34" charset="0"/>
              </a:rPr>
              <a:t>, </a:t>
            </a:r>
            <a:r>
              <a:rPr lang="fr-FR" sz="2800" dirty="0" err="1">
                <a:latin typeface="Calibri" pitchFamily="34" charset="0"/>
              </a:rPr>
              <a:t>address</a:t>
            </a:r>
            <a:r>
              <a:rPr lang="fr-FR" sz="2800" dirty="0">
                <a:latin typeface="Calibri" pitchFamily="34" charset="0"/>
              </a:rPr>
              <a:t>, </a:t>
            </a:r>
            <a:r>
              <a:rPr lang="fr-FR" sz="2800" dirty="0" err="1">
                <a:latin typeface="Calibri" pitchFamily="34" charset="0"/>
              </a:rPr>
              <a:t>activity</a:t>
            </a:r>
            <a:r>
              <a:rPr lang="fr-FR" sz="2800" dirty="0"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r>
              <a:rPr lang="fr-FR" sz="3200" dirty="0">
                <a:latin typeface="Calibri" pitchFamily="34" charset="0"/>
              </a:rPr>
              <a:t>Size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>
                <a:latin typeface="Calibri" pitchFamily="34" charset="0"/>
              </a:rPr>
              <a:t> </a:t>
            </a:r>
            <a:r>
              <a:rPr lang="fr-FR" sz="2800" dirty="0" err="1">
                <a:latin typeface="Calibri" pitchFamily="34" charset="0"/>
              </a:rPr>
              <a:t>Employee</a:t>
            </a:r>
            <a:r>
              <a:rPr lang="fr-FR" sz="2800" dirty="0">
                <a:latin typeface="Calibri" pitchFamily="34" charset="0"/>
              </a:rPr>
              <a:t>, </a:t>
            </a:r>
            <a:r>
              <a:rPr lang="fr-FR" sz="2800" dirty="0" err="1">
                <a:latin typeface="Calibri" pitchFamily="34" charset="0"/>
              </a:rPr>
              <a:t>wages</a:t>
            </a:r>
            <a:r>
              <a:rPr lang="fr-FR" sz="2800" dirty="0">
                <a:latin typeface="Calibri" pitchFamily="34" charset="0"/>
              </a:rPr>
              <a:t>, turnover, </a:t>
            </a:r>
            <a:r>
              <a:rPr lang="fr-FR" sz="2800" dirty="0" err="1">
                <a:latin typeface="Calibri" pitchFamily="34" charset="0"/>
              </a:rPr>
              <a:t>benefits</a:t>
            </a:r>
            <a:r>
              <a:rPr lang="fr-FR" sz="2800" dirty="0">
                <a:latin typeface="Calibri" pitchFamily="34" charset="0"/>
              </a:rPr>
              <a:t>, export, import </a:t>
            </a:r>
            <a:endParaRPr lang="ar-TN" sz="2800" dirty="0">
              <a:latin typeface="Calibri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27129-382A-4D45-8327-1919DA8A2552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1.5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14563" y="4000500"/>
            <a:ext cx="5292725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sz="48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السجل الوطني للمؤسسات</a:t>
            </a:r>
            <a:endParaRPr lang="fr-FR" sz="48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TN" sz="44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تحسين الجودة</a:t>
            </a:r>
            <a:endParaRPr lang="fr-FR" sz="44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357313" y="1714500"/>
            <a:ext cx="56959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57250" indent="-857250" algn="r" rtl="1"/>
            <a:r>
              <a:rPr lang="fr-FR" sz="5400" dirty="0" err="1">
                <a:latin typeface="Calibri" pitchFamily="34" charset="0"/>
              </a:rPr>
              <a:t>Quality</a:t>
            </a:r>
            <a:r>
              <a:rPr lang="fr-FR" sz="5400" dirty="0">
                <a:latin typeface="Calibri" pitchFamily="34" charset="0"/>
              </a:rPr>
              <a:t> control and </a:t>
            </a:r>
            <a:r>
              <a:rPr lang="fr-FR" sz="5400" dirty="0" err="1">
                <a:latin typeface="Calibri" pitchFamily="34" charset="0"/>
              </a:rPr>
              <a:t>improvement</a:t>
            </a:r>
            <a:endParaRPr lang="ar-TN" sz="54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" y="3714750"/>
            <a:ext cx="828675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fr-FR" sz="3200" b="1" dirty="0">
                <a:latin typeface="+mn-lt"/>
                <a:cs typeface="+mn-cs"/>
              </a:rPr>
              <a:t>Administrative sources </a:t>
            </a:r>
            <a:r>
              <a:rPr lang="fr-FR" sz="3200" b="1" dirty="0" err="1">
                <a:latin typeface="+mn-lt"/>
                <a:cs typeface="+mn-cs"/>
              </a:rPr>
              <a:t>problems</a:t>
            </a:r>
            <a:endParaRPr lang="ar-TN" sz="32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fr-FR" sz="3200" b="1" dirty="0">
                <a:latin typeface="+mn-lt"/>
                <a:cs typeface="+mn-cs"/>
              </a:rPr>
              <a:t>Solution 1 :</a:t>
            </a:r>
            <a:r>
              <a:rPr lang="ar-TN" sz="3200" b="1" dirty="0">
                <a:latin typeface="+mn-lt"/>
                <a:cs typeface="+mn-cs"/>
              </a:rPr>
              <a:t> </a:t>
            </a:r>
            <a:r>
              <a:rPr lang="fr-FR" sz="3200" b="1" dirty="0" err="1">
                <a:latin typeface="+mn-lt"/>
                <a:cs typeface="+mn-cs"/>
              </a:rPr>
              <a:t>Improvement</a:t>
            </a:r>
            <a:r>
              <a:rPr lang="fr-FR" sz="3200" b="1" dirty="0">
                <a:latin typeface="+mn-lt"/>
                <a:cs typeface="+mn-cs"/>
              </a:rPr>
              <a:t> </a:t>
            </a:r>
            <a:r>
              <a:rPr lang="fr-FR" sz="3200" b="1" dirty="0" err="1">
                <a:latin typeface="+mn-lt"/>
                <a:cs typeface="+mn-cs"/>
              </a:rPr>
              <a:t>quality</a:t>
            </a:r>
            <a:r>
              <a:rPr lang="fr-FR" sz="3200" b="1" dirty="0">
                <a:latin typeface="+mn-lt"/>
                <a:cs typeface="+mn-cs"/>
              </a:rPr>
              <a:t> </a:t>
            </a:r>
            <a:r>
              <a:rPr lang="fr-FR" sz="3200" b="1" dirty="0" err="1">
                <a:latin typeface="+mn-lt"/>
                <a:cs typeface="+mn-cs"/>
              </a:rPr>
              <a:t>survey</a:t>
            </a:r>
            <a:endParaRPr lang="ar-TN" sz="32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fr-FR" sz="3200" b="1" dirty="0">
                <a:latin typeface="+mn-lt"/>
                <a:cs typeface="+mn-cs"/>
              </a:rPr>
              <a:t>Solution 2 : </a:t>
            </a:r>
            <a:r>
              <a:rPr lang="fr-FR" sz="3200" b="1" dirty="0" err="1">
                <a:latin typeface="+mn-lt"/>
                <a:cs typeface="+mn-cs"/>
              </a:rPr>
              <a:t>Statistical</a:t>
            </a:r>
            <a:r>
              <a:rPr lang="fr-FR" sz="3200" b="1" dirty="0">
                <a:latin typeface="+mn-lt"/>
                <a:cs typeface="+mn-cs"/>
              </a:rPr>
              <a:t> </a:t>
            </a:r>
            <a:r>
              <a:rPr lang="fr-FR" sz="3200" b="1" dirty="0" err="1">
                <a:latin typeface="+mn-lt"/>
                <a:cs typeface="+mn-cs"/>
              </a:rPr>
              <a:t>methodology</a:t>
            </a:r>
            <a:endParaRPr lang="ar-TN" sz="3200" b="1" dirty="0">
              <a:latin typeface="+mn-lt"/>
              <a:cs typeface="+mn-cs"/>
            </a:endParaRPr>
          </a:p>
          <a:p>
            <a:pPr marL="342900" indent="-342900"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0963" y="6492875"/>
            <a:ext cx="2133600" cy="365125"/>
          </a:xfrm>
        </p:spPr>
        <p:txBody>
          <a:bodyPr/>
          <a:lstStyle/>
          <a:p>
            <a:pPr>
              <a:defRPr/>
            </a:pPr>
            <a:fld id="{5ABC9EEF-59D5-4BAA-9053-324FBD86CA99}" type="slidenum">
              <a:rPr lang="fr-FR" b="1" smtClean="0">
                <a:solidFill>
                  <a:srgbClr val="FF0000"/>
                </a:solidFill>
              </a:rPr>
              <a:pPr>
                <a:defRPr/>
              </a:pPr>
              <a:t>17</a:t>
            </a:fld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2.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899592" y="0"/>
            <a:ext cx="5805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r" rtl="1"/>
            <a:r>
              <a:rPr lang="fr-FR" sz="3600" b="1" dirty="0">
                <a:latin typeface="Calibri" pitchFamily="34" charset="0"/>
              </a:rPr>
              <a:t>Administrative source </a:t>
            </a:r>
            <a:r>
              <a:rPr lang="fr-FR" sz="3600" b="1" dirty="0" err="1">
                <a:latin typeface="Calibri" pitchFamily="34" charset="0"/>
              </a:rPr>
              <a:t>quality</a:t>
            </a:r>
            <a:endParaRPr lang="ar-TN" sz="3600" b="1" dirty="0">
              <a:latin typeface="Calibri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025243"/>
              </p:ext>
            </p:extLst>
          </p:nvPr>
        </p:nvGraphicFramePr>
        <p:xfrm>
          <a:off x="323528" y="1340768"/>
          <a:ext cx="8462962" cy="41417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80225"/>
                <a:gridCol w="6082737"/>
              </a:tblGrid>
              <a:tr h="399266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Variable</a:t>
                      </a:r>
                      <a:endParaRPr lang="fr-FR" sz="1800" dirty="0"/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Problems</a:t>
                      </a:r>
                      <a:endParaRPr lang="fr-FR" sz="1800" dirty="0"/>
                    </a:p>
                  </a:txBody>
                  <a:tcPr marL="91436" marR="91436" marT="45698" marB="45698"/>
                </a:tc>
              </a:tr>
              <a:tr h="984840">
                <a:tc>
                  <a:txBody>
                    <a:bodyPr/>
                    <a:lstStyle/>
                    <a:p>
                      <a:r>
                        <a:rPr lang="fr-FR" sz="1800" b="1" dirty="0" err="1" smtClean="0"/>
                        <a:t>Activity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b="1" dirty="0" err="1" smtClean="0"/>
                        <a:t>status</a:t>
                      </a:r>
                      <a:endParaRPr lang="fr-FR" sz="1800" b="1" dirty="0"/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fr-FR" sz="1800" dirty="0" smtClean="0"/>
                        <a:t>False active </a:t>
                      </a:r>
                      <a:r>
                        <a:rPr lang="fr-FR" sz="1800" dirty="0" err="1" smtClean="0"/>
                        <a:t>units</a:t>
                      </a:r>
                      <a:r>
                        <a:rPr lang="fr-FR" sz="1800" dirty="0" smtClean="0"/>
                        <a:t> (11%) :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sz="1800" dirty="0" smtClean="0"/>
                        <a:t>( Delay </a:t>
                      </a:r>
                      <a:r>
                        <a:rPr lang="fr-FR" sz="1800" baseline="0" dirty="0" err="1" smtClean="0"/>
                        <a:t>declaration</a:t>
                      </a:r>
                      <a:r>
                        <a:rPr lang="fr-FR" sz="1800" baseline="0" dirty="0" smtClean="0"/>
                        <a:t> of cessation  …)</a:t>
                      </a:r>
                      <a:endParaRPr lang="fr-FR" sz="1800" dirty="0" smtClean="0"/>
                    </a:p>
                  </a:txBody>
                  <a:tcPr marL="91436" marR="91436" marT="45698" marB="45698"/>
                </a:tc>
              </a:tr>
              <a:tr h="689420">
                <a:tc>
                  <a:txBody>
                    <a:bodyPr/>
                    <a:lstStyle/>
                    <a:p>
                      <a:r>
                        <a:rPr lang="fr-FR" sz="1800" b="1" dirty="0" err="1" smtClean="0"/>
                        <a:t>Address</a:t>
                      </a:r>
                      <a:endParaRPr lang="fr-FR" sz="1800" b="1" dirty="0"/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r>
                        <a:rPr lang="fr-FR" sz="1800" baseline="0" dirty="0" err="1" smtClean="0"/>
                        <a:t>Address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defaut</a:t>
                      </a:r>
                      <a:r>
                        <a:rPr lang="fr-FR" sz="1800" baseline="0" dirty="0" smtClean="0"/>
                        <a:t> (8%)</a:t>
                      </a:r>
                      <a:endParaRPr lang="fr-FR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800" dirty="0" err="1" smtClean="0"/>
                        <a:t>Declaration</a:t>
                      </a:r>
                      <a:r>
                        <a:rPr lang="fr-FR" sz="1800" baseline="0" dirty="0" smtClean="0"/>
                        <a:t> , </a:t>
                      </a:r>
                      <a:r>
                        <a:rPr lang="fr-FR" sz="1800" baseline="0" dirty="0" err="1" smtClean="0"/>
                        <a:t>delay</a:t>
                      </a:r>
                      <a:r>
                        <a:rPr lang="fr-FR" sz="1800" baseline="0" dirty="0" smtClean="0"/>
                        <a:t> of update, …</a:t>
                      </a:r>
                      <a:endParaRPr lang="fr-FR" sz="1800" dirty="0"/>
                    </a:p>
                  </a:txBody>
                  <a:tcPr marL="91436" marR="91436" marT="45698" marB="45698"/>
                </a:tc>
              </a:tr>
              <a:tr h="689420">
                <a:tc>
                  <a:txBody>
                    <a:bodyPr/>
                    <a:lstStyle/>
                    <a:p>
                      <a:r>
                        <a:rPr lang="fr-FR" sz="1800" b="1" dirty="0" err="1" smtClean="0"/>
                        <a:t>Economic</a:t>
                      </a:r>
                      <a:r>
                        <a:rPr lang="fr-FR" sz="1800" b="1" baseline="0" dirty="0" smtClean="0"/>
                        <a:t> </a:t>
                      </a:r>
                      <a:r>
                        <a:rPr lang="fr-FR" sz="1800" b="1" baseline="0" dirty="0" err="1" smtClean="0"/>
                        <a:t>activity</a:t>
                      </a:r>
                      <a:endParaRPr lang="fr-FR" sz="1800" b="1" dirty="0"/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Problem</a:t>
                      </a:r>
                      <a:r>
                        <a:rPr lang="fr-FR" sz="1800" baseline="0" dirty="0" smtClean="0"/>
                        <a:t> of </a:t>
                      </a:r>
                      <a:r>
                        <a:rPr lang="fr-FR" sz="1800" baseline="0" dirty="0" err="1" smtClean="0"/>
                        <a:t>details</a:t>
                      </a:r>
                      <a:endParaRPr lang="fr-FR" sz="18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declaration</a:t>
                      </a:r>
                      <a:r>
                        <a:rPr lang="fr-FR" sz="1800" baseline="0" dirty="0" smtClean="0"/>
                        <a:t>, </a:t>
                      </a:r>
                      <a:r>
                        <a:rPr lang="fr-FR" sz="1800" baseline="0" dirty="0" err="1" smtClean="0"/>
                        <a:t>delay</a:t>
                      </a:r>
                      <a:r>
                        <a:rPr lang="fr-FR" sz="1800" baseline="0" dirty="0" smtClean="0"/>
                        <a:t> of update, </a:t>
                      </a:r>
                      <a:r>
                        <a:rPr lang="fr-FR" sz="1800" baseline="0" dirty="0" err="1" smtClean="0"/>
                        <a:t>special</a:t>
                      </a:r>
                      <a:r>
                        <a:rPr lang="fr-FR" sz="1800" baseline="0" dirty="0" smtClean="0"/>
                        <a:t> classifications, … </a:t>
                      </a:r>
                      <a:endParaRPr lang="fr-FR" sz="1800" dirty="0"/>
                    </a:p>
                  </a:txBody>
                  <a:tcPr marL="91436" marR="91436" marT="45698" marB="45698"/>
                </a:tc>
              </a:tr>
              <a:tr h="689420">
                <a:tc>
                  <a:txBody>
                    <a:bodyPr/>
                    <a:lstStyle/>
                    <a:p>
                      <a:r>
                        <a:rPr lang="fr-FR" sz="1800" b="1" dirty="0" err="1" smtClean="0"/>
                        <a:t>Employee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b="1" dirty="0" err="1" smtClean="0"/>
                        <a:t>number</a:t>
                      </a:r>
                      <a:endParaRPr lang="fr-FR" sz="1800" b="1" dirty="0"/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err="1" smtClean="0"/>
                        <a:t>Only</a:t>
                      </a:r>
                      <a:r>
                        <a:rPr lang="fr-FR" sz="1800" kern="1200" dirty="0" smtClean="0"/>
                        <a:t> </a:t>
                      </a:r>
                      <a:r>
                        <a:rPr lang="fr-FR" sz="1800" kern="1200" dirty="0" err="1" smtClean="0"/>
                        <a:t>registred</a:t>
                      </a:r>
                      <a:r>
                        <a:rPr lang="fr-FR" sz="1800" kern="1200" dirty="0" smtClean="0"/>
                        <a:t> </a:t>
                      </a:r>
                      <a:r>
                        <a:rPr lang="fr-FR" sz="1800" kern="1200" dirty="0" err="1" smtClean="0"/>
                        <a:t>employement</a:t>
                      </a:r>
                      <a:r>
                        <a:rPr lang="fr-FR" sz="1800" kern="1200" dirty="0" smtClean="0"/>
                        <a:t> (</a:t>
                      </a:r>
                      <a:r>
                        <a:rPr lang="fr-FR" sz="1800" kern="1200" dirty="0" err="1" smtClean="0"/>
                        <a:t>Formal</a:t>
                      </a:r>
                      <a:r>
                        <a:rPr lang="fr-FR" sz="1800" kern="1200" dirty="0" smtClean="0"/>
                        <a:t> : 70%, 90% </a:t>
                      </a:r>
                      <a:r>
                        <a:rPr lang="fr-FR" sz="1800" kern="1200" dirty="0" err="1" smtClean="0"/>
                        <a:t>exclude</a:t>
                      </a:r>
                      <a:r>
                        <a:rPr lang="fr-FR" sz="1800" kern="1200" baseline="0" dirty="0" smtClean="0"/>
                        <a:t> </a:t>
                      </a:r>
                      <a:r>
                        <a:rPr lang="fr-FR" sz="1800" kern="1200" baseline="0" dirty="0" err="1" smtClean="0"/>
                        <a:t>constructin</a:t>
                      </a:r>
                      <a:r>
                        <a:rPr lang="fr-FR" sz="1800" kern="1200" dirty="0" smtClean="0"/>
                        <a:t>),</a:t>
                      </a:r>
                    </a:p>
                  </a:txBody>
                  <a:tcPr marL="91436" marR="91436" marT="45698" marB="45698"/>
                </a:tc>
              </a:tr>
              <a:tr h="68942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Turnover</a:t>
                      </a:r>
                      <a:endParaRPr lang="fr-FR" sz="1800" b="1" dirty="0"/>
                    </a:p>
                  </a:txBody>
                  <a:tcPr marL="91436" marR="91436" marT="45698" marB="45698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65%</a:t>
                      </a:r>
                      <a:r>
                        <a:rPr lang="fr-FR" sz="1800" baseline="0" dirty="0" smtClean="0"/>
                        <a:t> of </a:t>
                      </a:r>
                      <a:r>
                        <a:rPr lang="fr-FR" sz="1800" baseline="0" dirty="0" err="1" smtClean="0"/>
                        <a:t>units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make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declaration</a:t>
                      </a:r>
                      <a:r>
                        <a:rPr lang="fr-FR" sz="1800" baseline="0" dirty="0" smtClean="0"/>
                        <a:t> (</a:t>
                      </a:r>
                      <a:r>
                        <a:rPr lang="fr-FR" sz="1800" baseline="0" dirty="0" err="1" smtClean="0"/>
                        <a:t>delay</a:t>
                      </a:r>
                      <a:r>
                        <a:rPr lang="fr-FR" sz="1800" baseline="0" dirty="0" smtClean="0"/>
                        <a:t> and update)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0" dirty="0" smtClean="0"/>
                        <a:t>(35% </a:t>
                      </a:r>
                      <a:r>
                        <a:rPr lang="fr-FR" sz="1800" baseline="0" dirty="0" err="1" smtClean="0"/>
                        <a:t>missing</a:t>
                      </a:r>
                      <a:r>
                        <a:rPr lang="fr-FR" sz="1800" baseline="0" dirty="0" smtClean="0"/>
                        <a:t> value)</a:t>
                      </a:r>
                      <a:endParaRPr lang="fr-FR" sz="1800" dirty="0"/>
                    </a:p>
                  </a:txBody>
                  <a:tcPr marL="91436" marR="91436" marT="45698" marB="45698"/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99CBE-13E0-4B18-BEBE-EE9382A3D273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2.1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1043608" y="3071"/>
            <a:ext cx="8229600" cy="646112"/>
          </a:xfrm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3600" b="1" dirty="0" smtClean="0">
                <a:latin typeface="Arial" charset="0"/>
                <a:ea typeface="+mn-ea"/>
                <a:cs typeface="Arial" charset="0"/>
              </a:rPr>
              <a:t>TSBR </a:t>
            </a:r>
            <a:r>
              <a:rPr lang="fr-FR" sz="3600" b="1" dirty="0" err="1" smtClean="0">
                <a:latin typeface="Arial" charset="0"/>
                <a:ea typeface="+mn-ea"/>
                <a:cs typeface="Arial" charset="0"/>
              </a:rPr>
              <a:t>quality</a:t>
            </a:r>
            <a:r>
              <a:rPr lang="fr-FR" sz="3600" b="1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fr-FR" sz="3600" b="1" dirty="0" err="1" smtClean="0">
                <a:latin typeface="Arial" charset="0"/>
                <a:ea typeface="+mn-ea"/>
                <a:cs typeface="Arial" charset="0"/>
              </a:rPr>
              <a:t>improvement</a:t>
            </a:r>
            <a:endParaRPr lang="fr-FR" sz="3600" b="1" dirty="0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14313" y="1124744"/>
            <a:ext cx="86439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rtl="1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defRPr/>
            </a:pPr>
            <a:r>
              <a:rPr lang="fr-FR" sz="3200" dirty="0">
                <a:solidFill>
                  <a:srgbClr val="FF0000"/>
                </a:solidFill>
                <a:latin typeface="+mj-lt"/>
                <a:cs typeface="+mn-cs"/>
              </a:rPr>
              <a:t>Solution 1 </a:t>
            </a:r>
            <a:r>
              <a:rPr lang="fr-FR" sz="3200" dirty="0">
                <a:latin typeface="+mj-lt"/>
                <a:cs typeface="+mn-cs"/>
              </a:rPr>
              <a:t>: </a:t>
            </a:r>
            <a:r>
              <a:rPr lang="fr-FR" sz="3200" dirty="0" err="1">
                <a:latin typeface="+mj-lt"/>
                <a:cs typeface="+mn-cs"/>
              </a:rPr>
              <a:t>quality</a:t>
            </a:r>
            <a:r>
              <a:rPr lang="fr-FR" sz="3200" dirty="0">
                <a:latin typeface="+mj-lt"/>
                <a:cs typeface="+mn-cs"/>
              </a:rPr>
              <a:t> </a:t>
            </a:r>
            <a:r>
              <a:rPr lang="fr-FR" sz="3200" dirty="0" err="1">
                <a:latin typeface="+mj-lt"/>
                <a:cs typeface="+mn-cs"/>
              </a:rPr>
              <a:t>survey</a:t>
            </a:r>
            <a:endParaRPr lang="ar-TN" sz="3200" dirty="0">
              <a:latin typeface="+mj-lt"/>
              <a:cs typeface="+mn-cs"/>
            </a:endParaRPr>
          </a:p>
          <a:p>
            <a:pPr marL="800100" lvl="3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/>
            </a:pPr>
            <a:r>
              <a:rPr lang="fr-FR" sz="2400" dirty="0"/>
              <a:t>Control and </a:t>
            </a:r>
            <a:r>
              <a:rPr lang="fr-FR" sz="2400" dirty="0" err="1"/>
              <a:t>improvement</a:t>
            </a:r>
            <a:r>
              <a:rPr lang="fr-FR" sz="2400" dirty="0"/>
              <a:t> </a:t>
            </a:r>
            <a:r>
              <a:rPr lang="fr-FR" sz="2400" dirty="0" err="1"/>
              <a:t>quality</a:t>
            </a:r>
            <a:r>
              <a:rPr lang="fr-FR" sz="2400" dirty="0"/>
              <a:t> </a:t>
            </a:r>
            <a:r>
              <a:rPr lang="fr-FR" sz="2400" dirty="0" err="1"/>
              <a:t>survey</a:t>
            </a:r>
            <a:r>
              <a:rPr lang="fr-FR" sz="2400" dirty="0"/>
              <a:t> (2006-2008)</a:t>
            </a:r>
            <a:endParaRPr lang="fr-FR" sz="2400" dirty="0">
              <a:latin typeface="+mn-lt"/>
              <a:cs typeface="+mn-cs"/>
            </a:endParaRPr>
          </a:p>
          <a:p>
            <a:pPr marL="800100" lvl="3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defRPr/>
            </a:pPr>
            <a:endParaRPr lang="ar-TN" sz="2400" dirty="0">
              <a:latin typeface="+mn-lt"/>
              <a:cs typeface="+mn-cs"/>
            </a:endParaRPr>
          </a:p>
          <a:p>
            <a:pPr marL="342900" indent="-342900" rtl="1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defRPr/>
            </a:pP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>
                <a:solidFill>
                  <a:srgbClr val="00B050"/>
                </a:solidFill>
                <a:latin typeface="+mn-lt"/>
                <a:cs typeface="+mn-cs"/>
              </a:rPr>
              <a:t>Solution 2 </a:t>
            </a:r>
            <a:r>
              <a:rPr lang="fr-FR" sz="3200" dirty="0">
                <a:latin typeface="+mn-lt"/>
                <a:cs typeface="+mn-cs"/>
              </a:rPr>
              <a:t>: </a:t>
            </a:r>
            <a:r>
              <a:rPr lang="fr-FR" sz="3200" dirty="0" err="1">
                <a:latin typeface="+mn-lt"/>
                <a:cs typeface="+mn-cs"/>
              </a:rPr>
              <a:t>developing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statistical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models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using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results</a:t>
            </a:r>
            <a:r>
              <a:rPr lang="fr-FR" sz="3200" dirty="0">
                <a:latin typeface="+mn-lt"/>
                <a:cs typeface="+mn-cs"/>
              </a:rPr>
              <a:t> of </a:t>
            </a:r>
            <a:r>
              <a:rPr lang="fr-FR" sz="3200" dirty="0" err="1">
                <a:latin typeface="+mn-lt"/>
                <a:cs typeface="+mn-cs"/>
              </a:rPr>
              <a:t>economic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survey</a:t>
            </a:r>
            <a:endParaRPr lang="fr-FR" sz="3200" dirty="0">
              <a:latin typeface="+mn-lt"/>
              <a:cs typeface="+mn-cs"/>
            </a:endParaRPr>
          </a:p>
          <a:p>
            <a:pPr marL="800100" lvl="3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/>
            </a:pPr>
            <a:r>
              <a:rPr lang="fr-FR" sz="3200" dirty="0" err="1">
                <a:latin typeface="+mn-lt"/>
                <a:cs typeface="+mn-cs"/>
              </a:rPr>
              <a:t>Diversify</a:t>
            </a:r>
            <a:r>
              <a:rPr lang="fr-FR" sz="3200" dirty="0">
                <a:latin typeface="+mn-lt"/>
                <a:cs typeface="+mn-cs"/>
              </a:rPr>
              <a:t> administrative sources and </a:t>
            </a:r>
            <a:r>
              <a:rPr lang="fr-FR" sz="3200" dirty="0" err="1">
                <a:latin typeface="+mn-lt"/>
                <a:cs typeface="+mn-cs"/>
              </a:rPr>
              <a:t>dissemination</a:t>
            </a:r>
            <a:r>
              <a:rPr lang="fr-FR" sz="3200" dirty="0">
                <a:latin typeface="+mn-lt"/>
                <a:cs typeface="+mn-cs"/>
              </a:rPr>
              <a:t> the </a:t>
            </a:r>
            <a:r>
              <a:rPr lang="fr-FR" sz="3200" dirty="0" err="1">
                <a:latin typeface="+mn-lt"/>
                <a:cs typeface="+mn-cs"/>
              </a:rPr>
              <a:t>results</a:t>
            </a:r>
            <a:r>
              <a:rPr lang="fr-FR" sz="3200" dirty="0">
                <a:latin typeface="+mn-lt"/>
                <a:cs typeface="+mn-cs"/>
              </a:rPr>
              <a:t> of </a:t>
            </a:r>
            <a:r>
              <a:rPr lang="fr-FR" sz="3200" dirty="0" err="1">
                <a:latin typeface="+mn-lt"/>
                <a:cs typeface="+mn-cs"/>
              </a:rPr>
              <a:t>economic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survey</a:t>
            </a:r>
            <a:r>
              <a:rPr lang="fr-FR" sz="3200" dirty="0">
                <a:latin typeface="+mn-lt"/>
                <a:cs typeface="+mn-cs"/>
              </a:rPr>
              <a:t> </a:t>
            </a:r>
          </a:p>
          <a:p>
            <a:pPr marL="800100" lvl="3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defRPr/>
            </a:pPr>
            <a:r>
              <a:rPr lang="fr-FR" sz="3200" dirty="0">
                <a:latin typeface="+mn-lt"/>
                <a:cs typeface="+mn-cs"/>
              </a:rPr>
              <a:t>  (</a:t>
            </a:r>
            <a:r>
              <a:rPr lang="fr-FR" sz="3200" dirty="0" err="1">
                <a:latin typeface="+mn-lt"/>
                <a:cs typeface="+mn-cs"/>
              </a:rPr>
              <a:t>since</a:t>
            </a:r>
            <a:r>
              <a:rPr lang="fr-FR" sz="3200" dirty="0">
                <a:latin typeface="+mn-lt"/>
                <a:cs typeface="+mn-cs"/>
              </a:rPr>
              <a:t> 2009)</a:t>
            </a:r>
            <a:endParaRPr lang="ar-TN" sz="3200" dirty="0">
              <a:latin typeface="+mn-lt"/>
              <a:cs typeface="+mn-cs"/>
            </a:endParaRPr>
          </a:p>
          <a:p>
            <a:pPr marL="342900" indent="-342900" algn="r" rtl="1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endParaRPr lang="ar-TN" sz="3200" dirty="0">
              <a:latin typeface="+mn-lt"/>
              <a:cs typeface="+mn-cs"/>
            </a:endParaRPr>
          </a:p>
          <a:p>
            <a:pPr marL="342900" indent="-342900" algn="r" rtl="1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defRPr/>
            </a:pPr>
            <a:endParaRPr lang="ar-TN" sz="3200" dirty="0">
              <a:latin typeface="+mn-lt"/>
              <a:cs typeface="+mn-cs"/>
            </a:endParaRPr>
          </a:p>
          <a:p>
            <a:pPr marL="1885950" lvl="3" indent="-514350" algn="r" rtl="1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defRPr/>
            </a:pPr>
            <a:endParaRPr lang="fr-FR" sz="3200" dirty="0">
              <a:latin typeface="+mn-lt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88287-53B3-433A-8811-9D6C95E3E150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2.2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auto">
          <a:xfrm>
            <a:off x="464315" y="2928938"/>
            <a:ext cx="8643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57250" indent="-8572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fr-FR" sz="3200" dirty="0" err="1">
                <a:ea typeface="+mj-ea"/>
                <a:cs typeface="+mj-cs"/>
              </a:rPr>
              <a:t>Presentation</a:t>
            </a:r>
            <a:r>
              <a:rPr lang="fr-FR" sz="3200" dirty="0">
                <a:ea typeface="+mj-ea"/>
                <a:cs typeface="+mj-cs"/>
              </a:rPr>
              <a:t> of TSBR</a:t>
            </a:r>
            <a:endParaRPr lang="ar-TN" sz="3200" dirty="0">
              <a:ea typeface="+mj-ea"/>
              <a:cs typeface="+mj-cs"/>
            </a:endParaRPr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400" dirty="0" err="1"/>
              <a:t>Legal</a:t>
            </a:r>
            <a:r>
              <a:rPr lang="fr-FR" sz="2400" dirty="0"/>
              <a:t> </a:t>
            </a:r>
            <a:r>
              <a:rPr lang="fr-FR" sz="2400" dirty="0" err="1"/>
              <a:t>framework</a:t>
            </a:r>
            <a:endParaRPr lang="ar-TN" sz="2400" dirty="0"/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ar-TN" sz="2400" dirty="0"/>
              <a:t> </a:t>
            </a:r>
            <a:r>
              <a:rPr lang="fr-FR" sz="2400" dirty="0"/>
              <a:t>Goals</a:t>
            </a:r>
            <a:endParaRPr lang="ar-TN" sz="2400" dirty="0"/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ar-TN" sz="2400" dirty="0"/>
              <a:t> </a:t>
            </a:r>
            <a:r>
              <a:rPr lang="fr-FR" sz="2400" dirty="0"/>
              <a:t>Sources</a:t>
            </a:r>
            <a:endParaRPr lang="ar-TN" sz="2400" dirty="0"/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ar-TN" sz="2400" dirty="0"/>
              <a:t> </a:t>
            </a:r>
            <a:r>
              <a:rPr lang="fr-FR" sz="2400" dirty="0"/>
              <a:t>Management</a:t>
            </a:r>
            <a:endParaRPr lang="ar-TN" sz="2400" dirty="0"/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ar-TN" sz="2400" dirty="0"/>
              <a:t> </a:t>
            </a:r>
            <a:r>
              <a:rPr lang="fr-FR" sz="2400" dirty="0" smtClean="0"/>
              <a:t>Content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ar-TN" sz="2400" dirty="0"/>
          </a:p>
          <a:p>
            <a:pPr marL="857250" indent="-8572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fr-FR" sz="3600" dirty="0" err="1">
                <a:ea typeface="+mj-ea"/>
              </a:rPr>
              <a:t>Quality</a:t>
            </a:r>
            <a:r>
              <a:rPr lang="fr-FR" sz="3600" dirty="0">
                <a:ea typeface="+mj-ea"/>
              </a:rPr>
              <a:t> control and </a:t>
            </a:r>
            <a:r>
              <a:rPr lang="fr-FR" sz="3600" dirty="0" err="1">
                <a:ea typeface="+mj-ea"/>
              </a:rPr>
              <a:t>imporovement</a:t>
            </a:r>
            <a:endParaRPr lang="ar-TN" sz="3600" dirty="0">
              <a:ea typeface="+mj-ea"/>
            </a:endParaRPr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400" dirty="0" err="1"/>
              <a:t>Problems</a:t>
            </a:r>
            <a:r>
              <a:rPr lang="fr-FR" sz="2400" dirty="0"/>
              <a:t> of administrative sources</a:t>
            </a:r>
            <a:endParaRPr lang="ar-TN" sz="2400" dirty="0"/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400" dirty="0" err="1"/>
              <a:t>Quality</a:t>
            </a:r>
            <a:r>
              <a:rPr lang="fr-FR" sz="2400" dirty="0"/>
              <a:t> </a:t>
            </a:r>
            <a:r>
              <a:rPr lang="fr-FR" sz="2400" dirty="0" err="1"/>
              <a:t>improvement</a:t>
            </a:r>
            <a:r>
              <a:rPr lang="fr-FR" sz="2400" dirty="0"/>
              <a:t> </a:t>
            </a:r>
            <a:r>
              <a:rPr lang="fr-FR" sz="2400" dirty="0" err="1"/>
              <a:t>survey</a:t>
            </a:r>
            <a:endParaRPr lang="ar-TN" sz="2400" dirty="0"/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fr-FR" sz="2400" dirty="0" err="1"/>
              <a:t>Statistical</a:t>
            </a:r>
            <a:r>
              <a:rPr lang="fr-FR" sz="2400" dirty="0"/>
              <a:t> </a:t>
            </a:r>
            <a:r>
              <a:rPr lang="fr-FR" sz="2400" dirty="0" err="1"/>
              <a:t>methodology</a:t>
            </a:r>
            <a:r>
              <a:rPr lang="fr-FR" sz="2400" dirty="0"/>
              <a:t> of estimation </a:t>
            </a:r>
            <a:endParaRPr lang="fr-FR" sz="2400" dirty="0" smtClean="0"/>
          </a:p>
          <a:p>
            <a:pPr lvl="2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ar-TN" sz="2400" dirty="0"/>
          </a:p>
          <a:p>
            <a:pPr marL="857250" indent="-8572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fr-FR" sz="3200" dirty="0">
                <a:ea typeface="+mj-ea"/>
                <a:cs typeface="+mj-cs"/>
              </a:rPr>
              <a:t>Publications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86625" cy="720080"/>
          </a:xfrm>
        </p:spPr>
        <p:txBody>
          <a:bodyPr/>
          <a:lstStyle/>
          <a:p>
            <a:pPr algn="l" eaLnBrk="1" hangingPunct="1"/>
            <a:r>
              <a:rPr lang="fr-FR" sz="3600" b="1" dirty="0" smtClean="0"/>
              <a:t>Plan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C8A3-D13B-4646-AFE8-0ECDB433ABC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451970"/>
              </p:ext>
            </p:extLst>
          </p:nvPr>
        </p:nvGraphicFramePr>
        <p:xfrm>
          <a:off x="179512" y="1844824"/>
          <a:ext cx="300037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Image bitmap" r:id="rId4" imgW="9285714" imgH="3409524" progId="Paint.Picture">
                  <p:embed/>
                </p:oleObj>
              </mc:Choice>
              <mc:Fallback>
                <p:oleObj name="Image bitmap" r:id="rId4" imgW="9285714" imgH="34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44824"/>
                        <a:ext cx="3000375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712849"/>
              </p:ext>
            </p:extLst>
          </p:nvPr>
        </p:nvGraphicFramePr>
        <p:xfrm>
          <a:off x="5552150" y="1772816"/>
          <a:ext cx="3571875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Image bitmap" r:id="rId6" imgW="8961905" imgH="3161905" progId="Paint.Picture">
                  <p:embed/>
                </p:oleObj>
              </mc:Choice>
              <mc:Fallback>
                <p:oleObj name="Image bitmap" r:id="rId6" imgW="8961905" imgH="31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150" y="1772816"/>
                        <a:ext cx="3571875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1844824"/>
            <a:ext cx="2233612" cy="1422400"/>
          </a:xfrm>
          <a:noFill/>
        </p:spPr>
      </p:pic>
      <p:graphicFrame>
        <p:nvGraphicFramePr>
          <p:cNvPr id="225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35710"/>
              </p:ext>
            </p:extLst>
          </p:nvPr>
        </p:nvGraphicFramePr>
        <p:xfrm>
          <a:off x="179512" y="3284984"/>
          <a:ext cx="864235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Image bitmap" r:id="rId9" imgW="9431066" imgH="5695238" progId="Paint.Picture">
                  <p:embed/>
                </p:oleObj>
              </mc:Choice>
              <mc:Fallback>
                <p:oleObj name="Image bitmap" r:id="rId9" imgW="9431066" imgH="56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284984"/>
                        <a:ext cx="864235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150916"/>
              </p:ext>
            </p:extLst>
          </p:nvPr>
        </p:nvGraphicFramePr>
        <p:xfrm>
          <a:off x="179512" y="1196752"/>
          <a:ext cx="5929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Image bitmap" r:id="rId11" imgW="8202170" imgH="1362265" progId="Paint.Picture">
                  <p:embed/>
                </p:oleObj>
              </mc:Choice>
              <mc:Fallback>
                <p:oleObj name="Image bitmap" r:id="rId11" imgW="8202170" imgH="136226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2"/>
                        <a:ext cx="59293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701658"/>
              </p:ext>
            </p:extLst>
          </p:nvPr>
        </p:nvGraphicFramePr>
        <p:xfrm>
          <a:off x="179512" y="4869160"/>
          <a:ext cx="88201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Image bitmap" r:id="rId13" imgW="7535327" imgH="5001323" progId="Paint.Picture">
                  <p:embed/>
                </p:oleObj>
              </mc:Choice>
              <mc:Fallback>
                <p:oleObj name="Image bitmap" r:id="rId13" imgW="7535327" imgH="50013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869160"/>
                        <a:ext cx="882015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043608" y="214313"/>
            <a:ext cx="6294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800" b="1" dirty="0"/>
              <a:t>Control and </a:t>
            </a:r>
            <a:r>
              <a:rPr lang="fr-FR" sz="2800" b="1" dirty="0" err="1"/>
              <a:t>improvement</a:t>
            </a:r>
            <a:r>
              <a:rPr lang="fr-FR" sz="2800" b="1" dirty="0"/>
              <a:t> </a:t>
            </a:r>
            <a:r>
              <a:rPr lang="fr-FR" sz="2800" b="1" dirty="0" err="1"/>
              <a:t>quality</a:t>
            </a:r>
            <a:r>
              <a:rPr lang="fr-FR" sz="2800" b="1" dirty="0"/>
              <a:t> </a:t>
            </a:r>
            <a:r>
              <a:rPr lang="fr-FR" sz="2800" b="1" dirty="0" err="1"/>
              <a:t>survey</a:t>
            </a:r>
            <a:r>
              <a:rPr lang="fr-FR" sz="2800" b="1" dirty="0"/>
              <a:t>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1E18D-D8F4-43C0-B9C4-6DD6A38F46D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2.2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14460" y="1124744"/>
            <a:ext cx="850106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110000"/>
              <a:tabLst>
                <a:tab pos="876300" algn="l"/>
              </a:tabLst>
            </a:pPr>
            <a:r>
              <a:rPr lang="fr-FR" sz="3200" dirty="0" err="1">
                <a:solidFill>
                  <a:srgbClr val="FF0000"/>
                </a:solidFill>
                <a:latin typeface="Calibri" pitchFamily="34" charset="0"/>
              </a:rPr>
              <a:t>Costs</a:t>
            </a:r>
            <a:r>
              <a:rPr lang="fr-FR" sz="3200" dirty="0">
                <a:solidFill>
                  <a:srgbClr val="FF0000"/>
                </a:solidFill>
                <a:latin typeface="Calibri" pitchFamily="34" charset="0"/>
              </a:rPr>
              <a:t> 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  <a:tabLst>
                <a:tab pos="876300" algn="l"/>
              </a:tabLst>
            </a:pPr>
            <a:r>
              <a:rPr lang="fr-FR" altLang="zh-CN" sz="3200" dirty="0" err="1">
                <a:latin typeface="Calibri" pitchFamily="34" charset="0"/>
              </a:rPr>
              <a:t>Preparation</a:t>
            </a:r>
            <a:r>
              <a:rPr lang="fr-FR" altLang="zh-CN" sz="3200" dirty="0">
                <a:latin typeface="Calibri" pitchFamily="34" charset="0"/>
              </a:rPr>
              <a:t> of questionnaire, </a:t>
            </a:r>
            <a:r>
              <a:rPr lang="fr-FR" altLang="zh-CN" sz="3200" dirty="0" err="1">
                <a:latin typeface="Calibri" pitchFamily="34" charset="0"/>
              </a:rPr>
              <a:t>technical</a:t>
            </a:r>
            <a:r>
              <a:rPr lang="fr-FR" altLang="zh-CN" sz="3200" dirty="0">
                <a:latin typeface="Calibri" pitchFamily="34" charset="0"/>
              </a:rPr>
              <a:t> </a:t>
            </a:r>
            <a:r>
              <a:rPr lang="fr-FR" altLang="zh-CN" sz="3200" dirty="0" err="1">
                <a:latin typeface="Calibri" pitchFamily="34" charset="0"/>
              </a:rPr>
              <a:t>study</a:t>
            </a:r>
            <a:r>
              <a:rPr lang="fr-FR" altLang="zh-CN" sz="3200" dirty="0">
                <a:latin typeface="Calibri" pitchFamily="34" charset="0"/>
              </a:rPr>
              <a:t>, </a:t>
            </a:r>
            <a:r>
              <a:rPr lang="fr-FR" altLang="zh-CN" sz="3200" dirty="0" err="1">
                <a:latin typeface="Calibri" pitchFamily="34" charset="0"/>
              </a:rPr>
              <a:t>survey</a:t>
            </a:r>
            <a:r>
              <a:rPr lang="fr-FR" altLang="zh-CN" sz="3200" dirty="0">
                <a:latin typeface="Calibri" pitchFamily="34" charset="0"/>
              </a:rPr>
              <a:t> manuel, </a:t>
            </a:r>
            <a:r>
              <a:rPr lang="fr-FR" altLang="zh-CN" sz="3200" dirty="0" err="1">
                <a:latin typeface="Calibri" pitchFamily="34" charset="0"/>
              </a:rPr>
              <a:t>storage</a:t>
            </a:r>
            <a:r>
              <a:rPr lang="fr-FR" altLang="zh-CN" sz="3200" dirty="0">
                <a:latin typeface="Calibri" pitchFamily="34" charset="0"/>
              </a:rPr>
              <a:t> application,  …</a:t>
            </a:r>
            <a:endParaRPr lang="ar-TN" altLang="zh-CN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  <a:tabLst>
                <a:tab pos="876300" algn="l"/>
              </a:tabLst>
            </a:pPr>
            <a:r>
              <a:rPr lang="fr-FR" altLang="zh-CN" sz="3200" dirty="0">
                <a:latin typeface="Calibri" pitchFamily="34" charset="0"/>
              </a:rPr>
              <a:t>15 </a:t>
            </a:r>
            <a:r>
              <a:rPr lang="fr-FR" altLang="zh-CN" sz="3200" dirty="0" err="1">
                <a:latin typeface="Calibri" pitchFamily="34" charset="0"/>
              </a:rPr>
              <a:t>thousand</a:t>
            </a:r>
            <a:r>
              <a:rPr lang="fr-FR" altLang="zh-CN" sz="3200" dirty="0">
                <a:latin typeface="Calibri" pitchFamily="34" charset="0"/>
              </a:rPr>
              <a:t> entreprises : 150 </a:t>
            </a:r>
            <a:r>
              <a:rPr lang="fr-FR" altLang="zh-CN" sz="3200" dirty="0" err="1">
                <a:latin typeface="Calibri" pitchFamily="34" charset="0"/>
              </a:rPr>
              <a:t>thousand</a:t>
            </a:r>
            <a:r>
              <a:rPr lang="fr-FR" altLang="zh-CN" sz="3200" dirty="0">
                <a:latin typeface="Calibri" pitchFamily="34" charset="0"/>
              </a:rPr>
              <a:t> dollars</a:t>
            </a:r>
            <a:endParaRPr lang="ar-TN" altLang="zh-CN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  <a:tabLst>
                <a:tab pos="876300" algn="l"/>
              </a:tabLst>
            </a:pPr>
            <a:r>
              <a:rPr lang="fr-FR" altLang="zh-CN" sz="3200" dirty="0">
                <a:latin typeface="Calibri" pitchFamily="34" charset="0"/>
              </a:rPr>
              <a:t>Identification and </a:t>
            </a:r>
            <a:r>
              <a:rPr lang="fr-FR" altLang="zh-CN" sz="3200" dirty="0" err="1">
                <a:latin typeface="Calibri" pitchFamily="34" charset="0"/>
              </a:rPr>
              <a:t>response</a:t>
            </a:r>
            <a:r>
              <a:rPr lang="fr-FR" altLang="zh-CN" sz="3200" dirty="0">
                <a:latin typeface="Calibri" pitchFamily="34" charset="0"/>
              </a:rPr>
              <a:t> </a:t>
            </a:r>
            <a:r>
              <a:rPr lang="fr-FR" altLang="zh-CN" sz="3200" dirty="0" err="1">
                <a:latin typeface="Calibri" pitchFamily="34" charset="0"/>
              </a:rPr>
              <a:t>problems</a:t>
            </a:r>
            <a:r>
              <a:rPr lang="fr-FR" altLang="zh-CN" sz="3200" dirty="0">
                <a:latin typeface="Calibri" pitchFamily="34" charset="0"/>
              </a:rPr>
              <a:t> </a:t>
            </a:r>
            <a:endParaRPr lang="ar-TN" altLang="zh-CN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0000"/>
              <a:tabLst>
                <a:tab pos="876300" algn="l"/>
              </a:tabLst>
            </a:pPr>
            <a:r>
              <a:rPr lang="en-US" altLang="zh-CN" sz="3200" b="1" dirty="0">
                <a:solidFill>
                  <a:srgbClr val="00B050"/>
                </a:solidFill>
                <a:latin typeface="Calibri" pitchFamily="34" charset="0"/>
              </a:rPr>
              <a:t>Recourse to the second solution</a:t>
            </a:r>
            <a:endParaRPr lang="ar-TN" altLang="zh-CN" sz="3200" b="1" dirty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  <a:tabLst>
                <a:tab pos="876300" algn="l"/>
              </a:tabLst>
            </a:pPr>
            <a:r>
              <a:rPr lang="fr-FR" altLang="zh-CN" sz="3200" dirty="0" err="1">
                <a:latin typeface="Calibri" pitchFamily="34" charset="0"/>
              </a:rPr>
              <a:t>Diversify</a:t>
            </a:r>
            <a:r>
              <a:rPr lang="fr-FR" altLang="zh-CN" sz="3200" dirty="0">
                <a:latin typeface="Calibri" pitchFamily="34" charset="0"/>
              </a:rPr>
              <a:t> the administrative sources </a:t>
            </a:r>
            <a:endParaRPr lang="ar-TN" altLang="zh-CN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  <a:tabLst>
                <a:tab pos="876300" algn="l"/>
              </a:tabLst>
            </a:pPr>
            <a:r>
              <a:rPr lang="en-US" altLang="zh-CN" sz="3200" dirty="0">
                <a:latin typeface="Calibri" pitchFamily="34" charset="0"/>
              </a:rPr>
              <a:t>Develop a methodology for the dissemination of the results of economic surveys  </a:t>
            </a:r>
            <a:endParaRPr lang="fr-FR" altLang="zh-CN" sz="3200" dirty="0">
              <a:latin typeface="Calibri" pitchFamily="34" charset="0"/>
            </a:endParaRPr>
          </a:p>
        </p:txBody>
      </p:sp>
      <p:sp>
        <p:nvSpPr>
          <p:cNvPr id="23555" name="Titre 1"/>
          <p:cNvSpPr>
            <a:spLocks noGrp="1"/>
          </p:cNvSpPr>
          <p:nvPr>
            <p:ph type="title"/>
          </p:nvPr>
        </p:nvSpPr>
        <p:spPr>
          <a:xfrm>
            <a:off x="982417" y="0"/>
            <a:ext cx="8229600" cy="764704"/>
          </a:xfrm>
        </p:spPr>
        <p:txBody>
          <a:bodyPr/>
          <a:lstStyle/>
          <a:p>
            <a:pPr algn="l" rtl="1"/>
            <a:r>
              <a:rPr lang="fr-FR" sz="3600" b="1" dirty="0" err="1" smtClean="0"/>
              <a:t>Quality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survey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evaluation</a:t>
            </a:r>
            <a:endParaRPr lang="fr-FR" sz="3600" b="1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5FC5F-843C-4F87-B04B-67BD352C0A92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2.2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115616" y="0"/>
            <a:ext cx="7920880" cy="908720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b="1" dirty="0" err="1" smtClean="0"/>
              <a:t>imporvement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quality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statistical</a:t>
            </a:r>
            <a:r>
              <a:rPr lang="fr-FR" sz="3600" b="1" dirty="0" smtClean="0"/>
              <a:t>  </a:t>
            </a:r>
            <a:r>
              <a:rPr lang="fr-FR" sz="3600" b="1" dirty="0" err="1" smtClean="0"/>
              <a:t>models</a:t>
            </a:r>
            <a:r>
              <a:rPr lang="fr-FR" sz="3600" b="1" dirty="0" smtClean="0"/>
              <a:t>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13412"/>
              </p:ext>
            </p:extLst>
          </p:nvPr>
        </p:nvGraphicFramePr>
        <p:xfrm>
          <a:off x="214312" y="1484784"/>
          <a:ext cx="8929688" cy="37115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03042"/>
                <a:gridCol w="658746"/>
                <a:gridCol w="585551"/>
                <a:gridCol w="658746"/>
                <a:gridCol w="1171103"/>
                <a:gridCol w="1590439"/>
                <a:gridCol w="2362061"/>
              </a:tblGrid>
              <a:tr h="615908"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u="none" strike="noStrike" dirty="0"/>
                        <a:t>Variable 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311" marR="6311" marT="63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u="none" strike="noStrike" dirty="0"/>
                        <a:t>DGI 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311" marR="6311" marT="63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u="none" strike="noStrike" dirty="0"/>
                        <a:t>CNSS 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311" marR="6311" marT="63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u="none" strike="noStrike" dirty="0"/>
                        <a:t>API 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311" marR="6311" marT="63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u="none" strike="noStrike" dirty="0"/>
                        <a:t>Douane 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311" marR="6311" marT="63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u="none" strike="noStrike" dirty="0" err="1" smtClean="0"/>
                        <a:t>Economic</a:t>
                      </a:r>
                      <a:r>
                        <a:rPr lang="fr-FR" sz="2000" u="none" strike="noStrike" dirty="0" smtClean="0"/>
                        <a:t> </a:t>
                      </a:r>
                    </a:p>
                    <a:p>
                      <a:pPr algn="ctr" rtl="0" fontAlgn="t"/>
                      <a:r>
                        <a:rPr lang="fr-FR" sz="2000" u="none" strike="noStrike" dirty="0" err="1" smtClean="0"/>
                        <a:t>Surveys</a:t>
                      </a:r>
                      <a:r>
                        <a:rPr lang="fr-FR" sz="2000" u="none" strike="noStrike" dirty="0" smtClean="0"/>
                        <a:t> 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311" marR="6311" marT="631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400" u="none" strike="noStrike" dirty="0" err="1" smtClean="0"/>
                        <a:t>Statistical</a:t>
                      </a:r>
                      <a:r>
                        <a:rPr lang="fr-FR" sz="2400" u="none" strike="noStrike" dirty="0" smtClean="0"/>
                        <a:t> model</a:t>
                      </a:r>
                      <a:endParaRPr lang="fr-FR" sz="2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311" marR="6311" marT="6311" marB="0"/>
                </a:tc>
              </a:tr>
              <a:tr h="829266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400" u="none" strike="noStrike" dirty="0" err="1"/>
                        <a:t>Activity</a:t>
                      </a:r>
                      <a:r>
                        <a:rPr lang="fr-FR" sz="2400" u="none" strike="noStrike" dirty="0"/>
                        <a:t> </a:t>
                      </a:r>
                      <a:r>
                        <a:rPr lang="fr-FR" sz="2400" u="none" strike="noStrike" dirty="0" err="1"/>
                        <a:t>status</a:t>
                      </a:r>
                      <a:r>
                        <a:rPr lang="fr-FR" sz="2400" u="none" strike="noStrike" dirty="0"/>
                        <a:t>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/>
                        <a:t>X 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/>
                        <a:t>X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 dirty="0" err="1" smtClean="0"/>
                        <a:t>Probabilistic</a:t>
                      </a:r>
                      <a:r>
                        <a:rPr lang="fr-FR" sz="1800" u="none" strike="noStrike" dirty="0" smtClean="0"/>
                        <a:t> model         ( </a:t>
                      </a:r>
                      <a:r>
                        <a:rPr lang="fr-FR" sz="1800" u="none" strike="noStrike" dirty="0" err="1" smtClean="0"/>
                        <a:t>logistic</a:t>
                      </a:r>
                      <a:r>
                        <a:rPr lang="fr-FR" sz="1800" u="none" strike="noStrike" dirty="0" smtClean="0"/>
                        <a:t> </a:t>
                      </a:r>
                      <a:r>
                        <a:rPr lang="fr-FR" sz="1800" u="none" strike="noStrike" dirty="0" err="1" smtClean="0"/>
                        <a:t>regression</a:t>
                      </a:r>
                      <a:r>
                        <a:rPr lang="fr-FR" sz="1800" u="none" strike="noStrike" dirty="0" smtClean="0"/>
                        <a:t>,</a:t>
                      </a:r>
                      <a:r>
                        <a:rPr lang="fr-FR" sz="1800" u="none" strike="noStrike" baseline="0" dirty="0" smtClean="0"/>
                        <a:t> signal of </a:t>
                      </a:r>
                      <a:r>
                        <a:rPr lang="fr-FR" sz="1800" u="none" strike="noStrike" baseline="0" dirty="0" err="1" smtClean="0"/>
                        <a:t>activity</a:t>
                      </a:r>
                      <a:r>
                        <a:rPr lang="fr-FR" sz="1800" u="none" strike="noStrike" baseline="0" dirty="0" smtClean="0"/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</a:tr>
              <a:tr h="829266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400" u="none" strike="noStrike" dirty="0" err="1"/>
                        <a:t>Address</a:t>
                      </a:r>
                      <a:r>
                        <a:rPr lang="fr-FR" sz="2400" u="none" strike="noStrike" dirty="0"/>
                        <a:t>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/>
                        <a:t>X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800" u="none" strike="noStrike" kern="1200" dirty="0" err="1" smtClean="0"/>
                        <a:t>Deterministic</a:t>
                      </a:r>
                      <a:r>
                        <a:rPr lang="fr-FR" sz="1800" u="none" strike="noStrike" kern="1200" dirty="0" smtClean="0"/>
                        <a:t> model     (a </a:t>
                      </a:r>
                      <a:r>
                        <a:rPr lang="fr-FR" sz="1800" u="none" strike="noStrike" kern="1200" dirty="0" err="1" smtClean="0"/>
                        <a:t>prior</a:t>
                      </a:r>
                      <a:r>
                        <a:rPr lang="fr-FR" sz="1800" u="none" strike="noStrike" kern="1200" dirty="0" smtClean="0"/>
                        <a:t> </a:t>
                      </a:r>
                      <a:r>
                        <a:rPr lang="fr-FR" sz="1800" u="none" strike="noStrike" kern="1200" dirty="0" err="1" smtClean="0"/>
                        <a:t>quality</a:t>
                      </a:r>
                      <a:r>
                        <a:rPr lang="fr-FR" sz="1800" u="none" strike="noStrike" kern="1200" dirty="0" smtClean="0"/>
                        <a:t> of source)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11" marR="6311" marT="6311" marB="0" anchor="ctr"/>
                </a:tc>
              </a:tr>
              <a:tr h="829266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400" u="none" strike="noStrike" dirty="0" err="1"/>
                        <a:t>Economic</a:t>
                      </a:r>
                      <a:r>
                        <a:rPr lang="fr-FR" sz="2400" u="none" strike="noStrike" dirty="0"/>
                        <a:t> </a:t>
                      </a:r>
                      <a:r>
                        <a:rPr lang="fr-FR" sz="2400" u="none" strike="noStrike" dirty="0" err="1"/>
                        <a:t>activity</a:t>
                      </a:r>
                      <a:r>
                        <a:rPr lang="fr-FR" sz="2400" u="none" strike="noStrike" dirty="0"/>
                        <a:t>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dirty="0" err="1" smtClean="0"/>
                        <a:t>Deterministic</a:t>
                      </a:r>
                      <a:r>
                        <a:rPr lang="fr-FR" sz="1800" u="none" strike="noStrike" kern="1200" dirty="0" smtClean="0"/>
                        <a:t> model (</a:t>
                      </a:r>
                      <a:r>
                        <a:rPr lang="fr-FR" sz="1800" u="none" strike="noStrike" kern="1200" dirty="0" err="1" smtClean="0"/>
                        <a:t>frequency</a:t>
                      </a:r>
                      <a:r>
                        <a:rPr lang="fr-FR" sz="1800" u="none" strike="noStrike" kern="1200" dirty="0" smtClean="0"/>
                        <a:t> on sources)</a:t>
                      </a:r>
                    </a:p>
                    <a:p>
                      <a:pPr marL="0" algn="ctr" defTabSz="914400" rtl="0" eaLnBrk="1" fontAlgn="ctr" latinLnBrk="0" hangingPunct="1"/>
                      <a:endParaRPr lang="fr-FR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11" marR="6311" marT="6311" marB="0" anchor="ctr"/>
                </a:tc>
              </a:tr>
              <a:tr h="607869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400" u="none" strike="noStrike" dirty="0"/>
                        <a:t>size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/>
                        <a:t> 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u="none" strike="noStrike" dirty="0"/>
                        <a:t>X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dirty="0" err="1" smtClean="0"/>
                        <a:t>Probabilistic</a:t>
                      </a:r>
                      <a:r>
                        <a:rPr lang="fr-FR" sz="1800" u="none" strike="noStrike" kern="1200" dirty="0" smtClean="0"/>
                        <a:t> model (</a:t>
                      </a:r>
                      <a:r>
                        <a:rPr lang="fr-FR" sz="1800" u="none" strike="noStrike" kern="1200" dirty="0" err="1" smtClean="0"/>
                        <a:t>robust</a:t>
                      </a:r>
                      <a:r>
                        <a:rPr lang="fr-FR" sz="1800" u="none" strike="noStrike" kern="1200" dirty="0" smtClean="0"/>
                        <a:t> </a:t>
                      </a:r>
                      <a:r>
                        <a:rPr lang="fr-FR" sz="1800" u="none" strike="noStrike" kern="1200" dirty="0" err="1" smtClean="0"/>
                        <a:t>regression</a:t>
                      </a:r>
                      <a:r>
                        <a:rPr lang="fr-FR" sz="1800" u="none" strike="noStrike" kern="1200" dirty="0" smtClean="0"/>
                        <a:t>)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11" marR="6311" marT="6311" marB="0" anchor="ctr"/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99005-CD6D-4E56-9E47-7CFFCC93BC27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2.3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771800" y="2348880"/>
            <a:ext cx="3748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857250" indent="-857250" algn="r" rtl="1"/>
            <a:r>
              <a:rPr lang="fr-FR" sz="5400" dirty="0">
                <a:latin typeface="Calibri" pitchFamily="34" charset="0"/>
              </a:rPr>
              <a:t>Publications </a:t>
            </a:r>
            <a:endParaRPr lang="ar-TN" sz="5400" dirty="0">
              <a:latin typeface="Calibri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4095" y="6381328"/>
            <a:ext cx="2133600" cy="365125"/>
          </a:xfrm>
        </p:spPr>
        <p:txBody>
          <a:bodyPr/>
          <a:lstStyle/>
          <a:p>
            <a:pPr>
              <a:defRPr/>
            </a:pPr>
            <a:fld id="{504DD7D6-ADF2-43CF-A2DD-B8BA1A2D504A}" type="slidenum">
              <a:rPr lang="fr-FR" sz="1400" b="1" smtClean="0">
                <a:solidFill>
                  <a:srgbClr val="FF0000"/>
                </a:solidFill>
              </a:rPr>
              <a:pPr>
                <a:defRPr/>
              </a:pPr>
              <a:t>23</a:t>
            </a:fld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3.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1830"/>
            <a:ext cx="291623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6531667" cy="854968"/>
          </a:xfrm>
        </p:spPr>
        <p:txBody>
          <a:bodyPr/>
          <a:lstStyle/>
          <a:p>
            <a:pPr algn="l" rtl="1"/>
            <a:r>
              <a:rPr lang="fr-FR" sz="3600" b="1" dirty="0" err="1" smtClean="0"/>
              <a:t>Annual</a:t>
            </a:r>
            <a:r>
              <a:rPr lang="fr-FR" sz="3600" b="1" dirty="0" smtClean="0"/>
              <a:t> publication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ABB55-AE4C-4500-8BD3-E76CFD983162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1830"/>
            <a:ext cx="28765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3.1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827584" y="356594"/>
            <a:ext cx="62865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1" eaLnBrk="0" hangingPunct="0">
              <a:defRPr/>
            </a:pPr>
            <a:r>
              <a:rPr lang="fr-FR" sz="3200" b="1" dirty="0">
                <a:latin typeface="+mj-lt"/>
                <a:ea typeface="+mj-ea"/>
                <a:cs typeface="+mj-cs"/>
              </a:rPr>
              <a:t>Web</a:t>
            </a:r>
            <a:r>
              <a:rPr lang="fr-F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b="1" dirty="0">
                <a:latin typeface="+mj-lt"/>
                <a:ea typeface="+mj-ea"/>
                <a:cs typeface="+mj-cs"/>
              </a:rPr>
              <a:t>site : www.ins.tn (statistiques </a:t>
            </a:r>
            <a:r>
              <a:rPr lang="fr-F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 entreprises</a:t>
            </a:r>
            <a:r>
              <a:rPr lang="fr-FR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908721"/>
            <a:ext cx="878522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DFC24-D7F1-41DF-AC7F-8C1D57B63033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3.1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572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980728"/>
            <a:ext cx="4071937" cy="4929188"/>
          </a:xfrm>
          <a:noFill/>
        </p:spPr>
      </p:pic>
      <p:sp>
        <p:nvSpPr>
          <p:cNvPr id="28676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3816424" cy="548680"/>
          </a:xfrm>
        </p:spPr>
        <p:txBody>
          <a:bodyPr>
            <a:normAutofit fontScale="90000"/>
          </a:bodyPr>
          <a:lstStyle/>
          <a:p>
            <a:pPr algn="l" rtl="1"/>
            <a:r>
              <a:rPr lang="fr-FR" sz="3600" b="1" dirty="0" err="1" smtClean="0"/>
              <a:t>Studies</a:t>
            </a:r>
            <a:endParaRPr lang="fr-FR" sz="3600" b="1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A8B99-04DB-4968-A99E-5F3A6BD44E64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3.2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827584" y="116632"/>
            <a:ext cx="756084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 lang="en-US"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Firm-Size and Employment Distributions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DFC24-D7F1-41DF-AC7F-8C1D57B63033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3291469"/>
              </p:ext>
            </p:extLst>
          </p:nvPr>
        </p:nvGraphicFramePr>
        <p:xfrm>
          <a:off x="468313" y="1484784"/>
          <a:ext cx="8496944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3.2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DFC24-D7F1-41DF-AC7F-8C1D57B63033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42083227"/>
              </p:ext>
            </p:extLst>
          </p:nvPr>
        </p:nvGraphicFramePr>
        <p:xfrm>
          <a:off x="251520" y="1052736"/>
          <a:ext cx="8712968" cy="491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95536" y="23563"/>
            <a:ext cx="6551613" cy="792163"/>
          </a:xfrm>
        </p:spPr>
        <p:txBody>
          <a:bodyPr/>
          <a:lstStyle/>
          <a:p>
            <a:r>
              <a:rPr lang="en-US" sz="2800" b="1" dirty="0" smtClean="0"/>
              <a:t>Net Job Creation in Tunisia</a:t>
            </a: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3.2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9"/>
          <p:cNvSpPr>
            <a:spLocks noGrp="1"/>
          </p:cNvSpPr>
          <p:nvPr>
            <p:ph type="title"/>
          </p:nvPr>
        </p:nvSpPr>
        <p:spPr>
          <a:xfrm>
            <a:off x="-3175" y="228600"/>
            <a:ext cx="8229600" cy="536104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NJC by age and size</a:t>
            </a:r>
            <a:endParaRPr lang="en-US" sz="3200" b="1" dirty="0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-396875" y="-49213"/>
            <a:ext cx="9144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3943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100" b="1"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en-US" sz="1100" b="1"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lang="en-US" sz="600">
              <a:ea typeface="Times New Roman" pitchFamily="18" charset="0"/>
              <a:cs typeface="Calibri" pitchFamily="34" charset="0"/>
            </a:endParaRPr>
          </a:p>
          <a:p>
            <a:pPr eaLnBrk="0" hangingPunct="0"/>
            <a:endParaRPr 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381803058"/>
              </p:ext>
            </p:extLst>
          </p:nvPr>
        </p:nvGraphicFramePr>
        <p:xfrm>
          <a:off x="345976" y="1124744"/>
          <a:ext cx="84520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152400" y="4095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9B3F5-562A-415B-B083-EDA42C0E110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3.2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86625" cy="720080"/>
          </a:xfrm>
        </p:spPr>
        <p:txBody>
          <a:bodyPr/>
          <a:lstStyle/>
          <a:p>
            <a:pPr algn="l" eaLnBrk="1" hangingPunct="1"/>
            <a:r>
              <a:rPr lang="fr-FR" sz="3600" b="1" dirty="0" err="1" smtClean="0"/>
              <a:t>Legal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framework</a:t>
            </a:r>
            <a:r>
              <a:rPr lang="fr-FR" sz="3600" b="1" dirty="0" smtClean="0"/>
              <a:t> : </a:t>
            </a:r>
            <a:r>
              <a:rPr lang="fr-FR" sz="3600" b="1" dirty="0" err="1" smtClean="0"/>
              <a:t>creation</a:t>
            </a:r>
            <a:endParaRPr lang="fr-FR" sz="3600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78374" y="1196752"/>
            <a:ext cx="8715375" cy="41973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GB" dirty="0" smtClean="0"/>
              <a:t>Pursuant to the 94-780 decree of 4 April 1994</a:t>
            </a:r>
            <a:r>
              <a:rPr lang="fr-FR" dirty="0" smtClean="0"/>
              <a:t>:</a:t>
            </a:r>
            <a:endParaRPr lang="ar-TN" dirty="0" smtClean="0"/>
          </a:p>
          <a:p>
            <a:pPr lvl="1" eaLnBrk="1" hangingPunct="1"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en-GB" dirty="0" smtClean="0"/>
              <a:t>The Statistical Business Register (SBR) is created and  managed by the National Statistical Institute (INS)</a:t>
            </a:r>
          </a:p>
          <a:p>
            <a:pPr lvl="1" eaLnBrk="1" hangingPunct="1">
              <a:buClr>
                <a:schemeClr val="tx2"/>
              </a:buClr>
              <a:buSzPct val="110000"/>
              <a:buFont typeface="Arial" charset="0"/>
              <a:buChar char="•"/>
            </a:pPr>
            <a:endParaRPr lang="ar-TN" dirty="0" smtClean="0"/>
          </a:p>
          <a:p>
            <a:pPr lvl="1" eaLnBrk="1" hangingPunct="1"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dirty="0" smtClean="0"/>
              <a:t>INS </a:t>
            </a:r>
            <a:r>
              <a:rPr lang="fr-FR" dirty="0" err="1" smtClean="0"/>
              <a:t>attribute</a:t>
            </a:r>
            <a:r>
              <a:rPr lang="fr-FR" dirty="0" smtClean="0"/>
              <a:t> an identifier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enterprise</a:t>
            </a:r>
            <a:r>
              <a:rPr lang="fr-FR" dirty="0" smtClean="0"/>
              <a:t> or </a:t>
            </a:r>
            <a:r>
              <a:rPr lang="fr-FR" dirty="0" err="1" smtClean="0"/>
              <a:t>establissment</a:t>
            </a:r>
            <a:r>
              <a:rPr lang="fr-FR" dirty="0" smtClean="0"/>
              <a:t> in the RNE </a:t>
            </a:r>
          </a:p>
          <a:p>
            <a:pPr lvl="1" eaLnBrk="1" hangingPunct="1">
              <a:buClr>
                <a:schemeClr val="tx2"/>
              </a:buClr>
              <a:buSzPct val="110000"/>
              <a:buFont typeface="Arial" charset="0"/>
              <a:buChar char="•"/>
            </a:pPr>
            <a:endParaRPr lang="ar-TN" dirty="0" smtClean="0"/>
          </a:p>
          <a:p>
            <a:pPr lvl="1" eaLnBrk="1" hangingPunct="1"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dirty="0" smtClean="0"/>
              <a:t>INS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charged</a:t>
            </a:r>
            <a:r>
              <a:rPr lang="fr-FR" dirty="0" smtClean="0"/>
              <a:t> to </a:t>
            </a:r>
            <a:r>
              <a:rPr lang="fr-FR" dirty="0" err="1" smtClean="0"/>
              <a:t>codify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tunisian</a:t>
            </a:r>
            <a:r>
              <a:rPr lang="fr-FR" dirty="0" smtClean="0"/>
              <a:t> national </a:t>
            </a:r>
            <a:r>
              <a:rPr lang="fr-FR" dirty="0" err="1" smtClean="0"/>
              <a:t>activity</a:t>
            </a:r>
            <a:r>
              <a:rPr lang="fr-FR" dirty="0" smtClean="0"/>
              <a:t> classification (NAT)</a:t>
            </a:r>
          </a:p>
          <a:p>
            <a:pPr algn="r" rtl="1" eaLnBrk="1" hangingPunct="1">
              <a:buFont typeface="Arial" charset="0"/>
              <a:buNone/>
            </a:pPr>
            <a:endParaRPr lang="ar-TN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9F144-E491-47D4-A561-E5285D03EBF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1.1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9"/>
          <p:cNvSpPr>
            <a:spLocks noGrp="1"/>
          </p:cNvSpPr>
          <p:nvPr>
            <p:ph type="title"/>
          </p:nvPr>
        </p:nvSpPr>
        <p:spPr>
          <a:xfrm>
            <a:off x="-3175" y="228600"/>
            <a:ext cx="8229600" cy="536104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/>
              <a:t>Growth of enterprises</a:t>
            </a:r>
            <a:endParaRPr lang="en-US" sz="3200" b="1" dirty="0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-396875" y="-49213"/>
            <a:ext cx="9144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3943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100" b="1"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lang="en-US" sz="1100" b="1"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lang="en-US" sz="600">
              <a:ea typeface="Times New Roman" pitchFamily="18" charset="0"/>
              <a:cs typeface="Calibri" pitchFamily="34" charset="0"/>
            </a:endParaRPr>
          </a:p>
          <a:p>
            <a:pPr eaLnBrk="0" hangingPunct="0"/>
            <a:endParaRPr lang="en-US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152400" y="4095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9B3F5-562A-415B-B083-EDA42C0E110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99127974"/>
              </p:ext>
            </p:extLst>
          </p:nvPr>
        </p:nvGraphicFramePr>
        <p:xfrm>
          <a:off x="647698" y="1052736"/>
          <a:ext cx="7848603" cy="51879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88251"/>
                <a:gridCol w="665981"/>
                <a:gridCol w="867867"/>
                <a:gridCol w="867867"/>
                <a:gridCol w="867867"/>
                <a:gridCol w="867867"/>
                <a:gridCol w="867867"/>
                <a:gridCol w="886365"/>
                <a:gridCol w="868671"/>
              </a:tblGrid>
              <a:tr h="280430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EMPLOYMENT TRANSITIONS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376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Short-Run: Annual Transitions (1996-2010)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/>
                </a:tc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Size in year t+1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Size in year 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Exit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[2-5]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[5,9]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[10.49]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</a:rPr>
                        <a:t>[49,99]</a:t>
                      </a:r>
                      <a:endParaRPr lang="en-US" sz="14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[100,999]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&gt;=1000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6.51</a:t>
                      </a: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91.98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</a:rPr>
                        <a:t>1.34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0.06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[2-5]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8.16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7.82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79.61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3.93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0.44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[5,9]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6.91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1.30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14.18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68.75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8.71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[10.49]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3.79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0.90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1.80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8.76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80.51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3.73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0.49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</a:rPr>
                        <a:t>[49,99]</a:t>
                      </a:r>
                      <a:endParaRPr lang="en-US" sz="14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2.72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0.61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0.43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16.04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67.84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11.84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[100,999]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1.83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0.37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0.26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1.91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8.31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86.56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44716" marR="44716" marT="0" marB="0" anchor="ctr"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&gt;=1000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1.59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11.56</a:t>
                      </a: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86.27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76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Long-Run: 1996-2010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Size in 2010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Size in 1996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Exit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[2-5]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[5,9]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[10.49]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</a:rPr>
                        <a:t>[49,99]</a:t>
                      </a:r>
                      <a:endParaRPr lang="en-US" sz="14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[100,999]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&gt;=1000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59.25</a:t>
                      </a:r>
                    </a:p>
                  </a:txBody>
                  <a:tcPr marL="44716" marR="44716" marT="0" marB="0"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37.81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0.31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0.01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0.02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[2-5]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53.36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15.59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25.44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4.29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1.21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0.07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[5,9]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53.69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2.59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14.64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18.07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10.21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0.53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0.27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0.01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[10.49]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46.54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2.18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5.71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9.69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28.93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4.92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2.02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0.02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</a:rPr>
                        <a:t>[49,99]</a:t>
                      </a:r>
                      <a:endParaRPr lang="en-US" sz="14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43.42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1.77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2.65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1.87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18.96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19.16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12.18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[100,999]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38.11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1.17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1.93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1.17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7.37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10.30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38.44</a:t>
                      </a:r>
                    </a:p>
                  </a:txBody>
                  <a:tcPr marL="44716" marR="44716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1.51</a:t>
                      </a:r>
                    </a:p>
                  </a:txBody>
                  <a:tcPr marL="44716" marR="44716" marT="0" marB="0" anchor="ctr"/>
                </a:tc>
              </a:tr>
              <a:tr h="2453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&gt;=1000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18.75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3.13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0.00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37.50</a:t>
                      </a: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40.63</a:t>
                      </a:r>
                    </a:p>
                  </a:txBody>
                  <a:tcPr marL="44716" marR="4471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3.2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1187624" y="0"/>
            <a:ext cx="4464496" cy="692696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/>
              <a:t>Conclusion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95292" y="1268760"/>
            <a:ext cx="864393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3200" dirty="0">
                <a:latin typeface="+mn-lt"/>
                <a:cs typeface="+mn-cs"/>
              </a:rPr>
              <a:t>The </a:t>
            </a:r>
            <a:r>
              <a:rPr lang="fr-FR" sz="3200" dirty="0" err="1">
                <a:latin typeface="+mn-lt"/>
                <a:cs typeface="+mn-cs"/>
              </a:rPr>
              <a:t>Tunisian</a:t>
            </a:r>
            <a:r>
              <a:rPr lang="fr-FR" sz="3200" dirty="0">
                <a:latin typeface="+mn-lt"/>
                <a:cs typeface="+mn-cs"/>
              </a:rPr>
              <a:t> SBR </a:t>
            </a:r>
            <a:r>
              <a:rPr lang="fr-FR" sz="3200" dirty="0" err="1">
                <a:latin typeface="+mn-lt"/>
                <a:cs typeface="+mn-cs"/>
              </a:rPr>
              <a:t>is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created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since</a:t>
            </a:r>
            <a:r>
              <a:rPr lang="fr-FR" sz="3200" dirty="0">
                <a:latin typeface="+mn-lt"/>
                <a:cs typeface="+mn-cs"/>
              </a:rPr>
              <a:t> 1996 and </a:t>
            </a:r>
            <a:r>
              <a:rPr lang="fr-FR" sz="3200" dirty="0" err="1">
                <a:latin typeface="+mn-lt"/>
                <a:cs typeface="+mn-cs"/>
              </a:rPr>
              <a:t>maintained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using</a:t>
            </a:r>
            <a:r>
              <a:rPr lang="fr-FR" sz="3200" dirty="0">
                <a:latin typeface="+mn-lt"/>
                <a:cs typeface="+mn-cs"/>
              </a:rPr>
              <a:t> administrative sources,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endParaRPr lang="fr-F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3200" dirty="0">
                <a:latin typeface="+mn-lt"/>
                <a:cs typeface="+mn-cs"/>
              </a:rPr>
              <a:t>A </a:t>
            </a:r>
            <a:r>
              <a:rPr lang="fr-FR" sz="3200" dirty="0" err="1">
                <a:latin typeface="+mn-lt"/>
                <a:cs typeface="+mn-cs"/>
              </a:rPr>
              <a:t>methodology</a:t>
            </a:r>
            <a:r>
              <a:rPr lang="fr-FR" sz="3200" dirty="0">
                <a:latin typeface="+mn-lt"/>
                <a:cs typeface="+mn-cs"/>
              </a:rPr>
              <a:t> of </a:t>
            </a:r>
            <a:r>
              <a:rPr lang="fr-FR" sz="3200" dirty="0" err="1">
                <a:latin typeface="+mn-lt"/>
                <a:cs typeface="+mn-cs"/>
              </a:rPr>
              <a:t>quality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improvement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is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developped</a:t>
            </a:r>
            <a:r>
              <a:rPr lang="fr-FR" sz="3200" dirty="0">
                <a:latin typeface="+mn-lt"/>
                <a:cs typeface="+mn-cs"/>
              </a:rPr>
              <a:t> : </a:t>
            </a:r>
            <a:r>
              <a:rPr lang="fr-FR" sz="3200" dirty="0" err="1">
                <a:latin typeface="+mn-lt"/>
                <a:cs typeface="+mn-cs"/>
              </a:rPr>
              <a:t>using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deterministic</a:t>
            </a:r>
            <a:r>
              <a:rPr lang="fr-FR" sz="3200" dirty="0">
                <a:latin typeface="+mn-lt"/>
                <a:cs typeface="+mn-cs"/>
              </a:rPr>
              <a:t> and </a:t>
            </a:r>
            <a:r>
              <a:rPr lang="fr-FR" sz="3200" dirty="0" err="1">
                <a:latin typeface="+mn-lt"/>
                <a:cs typeface="+mn-cs"/>
              </a:rPr>
              <a:t>probabilistic</a:t>
            </a:r>
            <a:r>
              <a:rPr lang="fr-FR" sz="3200" dirty="0">
                <a:latin typeface="+mn-lt"/>
                <a:cs typeface="+mn-cs"/>
              </a:rPr>
              <a:t> </a:t>
            </a:r>
            <a:r>
              <a:rPr lang="fr-FR" sz="3200" dirty="0" err="1">
                <a:latin typeface="+mn-lt"/>
                <a:cs typeface="+mn-cs"/>
              </a:rPr>
              <a:t>methods</a:t>
            </a:r>
            <a:r>
              <a:rPr lang="fr-FR" sz="3200" dirty="0">
                <a:latin typeface="+mn-lt"/>
                <a:cs typeface="+mn-cs"/>
              </a:rPr>
              <a:t>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endParaRPr lang="fr-F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fr-FR" sz="3200" dirty="0">
                <a:latin typeface="+mn-lt"/>
                <a:cs typeface="+mn-cs"/>
              </a:rPr>
              <a:t>The TSBR </a:t>
            </a:r>
            <a:r>
              <a:rPr lang="fr-FR" sz="3200" dirty="0" err="1">
                <a:latin typeface="+mn-lt"/>
                <a:cs typeface="+mn-cs"/>
              </a:rPr>
              <a:t>is</a:t>
            </a:r>
            <a:r>
              <a:rPr lang="fr-FR" sz="3200" dirty="0">
                <a:latin typeface="+mn-lt"/>
                <a:cs typeface="+mn-cs"/>
              </a:rPr>
              <a:t> a </a:t>
            </a:r>
            <a:r>
              <a:rPr lang="fr-FR" sz="3200" dirty="0" err="1">
                <a:latin typeface="+mn-lt"/>
                <a:cs typeface="+mn-cs"/>
              </a:rPr>
              <a:t>database</a:t>
            </a:r>
            <a:r>
              <a:rPr lang="fr-FR" sz="3200" dirty="0">
                <a:latin typeface="+mn-lt"/>
                <a:cs typeface="+mn-cs"/>
              </a:rPr>
              <a:t> of </a:t>
            </a:r>
            <a:r>
              <a:rPr lang="fr-FR" sz="3200" dirty="0" err="1">
                <a:latin typeface="+mn-lt"/>
                <a:cs typeface="+mn-cs"/>
              </a:rPr>
              <a:t>units</a:t>
            </a:r>
            <a:r>
              <a:rPr lang="fr-FR" sz="3200" dirty="0">
                <a:latin typeface="+mn-lt"/>
                <a:cs typeface="+mn-cs"/>
              </a:rPr>
              <a:t>, </a:t>
            </a:r>
            <a:r>
              <a:rPr lang="fr-FR" sz="3200" dirty="0" err="1">
                <a:latin typeface="+mn-lt"/>
                <a:cs typeface="+mn-cs"/>
              </a:rPr>
              <a:t>samples</a:t>
            </a:r>
            <a:r>
              <a:rPr lang="fr-FR" sz="3200" dirty="0">
                <a:latin typeface="+mn-lt"/>
                <a:cs typeface="+mn-cs"/>
              </a:rPr>
              <a:t> and </a:t>
            </a:r>
            <a:r>
              <a:rPr lang="fr-FR" sz="3200" dirty="0" err="1">
                <a:latin typeface="+mn-lt"/>
                <a:cs typeface="+mn-cs"/>
              </a:rPr>
              <a:t>statistics</a:t>
            </a:r>
            <a:endParaRPr lang="fr-F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endParaRPr lang="fr-FR" sz="320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defRPr/>
            </a:pPr>
            <a:endParaRPr lang="fr-FR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endParaRPr lang="ar-TN" sz="2800" dirty="0">
              <a:latin typeface="+mn-lt"/>
              <a:cs typeface="+mn-cs"/>
            </a:endParaRPr>
          </a:p>
          <a:p>
            <a:pPr marL="342900" indent="-342900" algn="r" rtl="1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endParaRPr lang="ar-TN" sz="3200" dirty="0">
              <a:latin typeface="+mn-lt"/>
              <a:cs typeface="+mn-cs"/>
            </a:endParaRPr>
          </a:p>
          <a:p>
            <a:pPr marL="342900" indent="-342900" algn="r" rtl="1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defRPr/>
            </a:pPr>
            <a:endParaRPr lang="ar-TN" sz="3200" dirty="0">
              <a:latin typeface="+mn-lt"/>
              <a:cs typeface="+mn-cs"/>
            </a:endParaRPr>
          </a:p>
          <a:p>
            <a:pPr marL="1885950" lvl="3" indent="-514350" algn="r" rtl="1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0000"/>
              <a:defRPr/>
            </a:pPr>
            <a:endParaRPr lang="fr-FR" sz="3200" dirty="0">
              <a:latin typeface="+mn-lt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252E1-7031-4995-BACF-DB7F97253AA2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6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431329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Thank</a:t>
            </a:r>
            <a:r>
              <a:rPr lang="fr-FR" b="1" dirty="0" smtClean="0"/>
              <a:t> </a:t>
            </a:r>
            <a:r>
              <a:rPr lang="fr-FR" b="1" dirty="0" err="1" smtClean="0"/>
              <a:t>you</a:t>
            </a:r>
            <a:r>
              <a:rPr lang="fr-FR" b="1" dirty="0" smtClean="0"/>
              <a:t> !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48488" y="6492875"/>
            <a:ext cx="2133600" cy="365125"/>
          </a:xfrm>
        </p:spPr>
        <p:txBody>
          <a:bodyPr/>
          <a:lstStyle/>
          <a:p>
            <a:pPr>
              <a:defRPr/>
            </a:pPr>
            <a:fld id="{364BA743-E191-4D4E-8952-816A3D4EF195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pic>
        <p:nvPicPr>
          <p:cNvPr id="34820" name="Picture 2" descr="http://graphics8.nytimes.com/images/2012/04/08/travel/08TUNISIA_SPAN/08TUNISIA_SPAN-article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23162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5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274156" y="1556792"/>
            <a:ext cx="8643938" cy="41973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fr-FR" dirty="0" smtClean="0"/>
              <a:t>Sources of update</a:t>
            </a:r>
            <a:endParaRPr lang="ar-TN" dirty="0" smtClean="0"/>
          </a:p>
          <a:p>
            <a:pPr eaLnBrk="1" hangingPunct="1">
              <a:buClr>
                <a:schemeClr val="tx2"/>
              </a:buClr>
              <a:buSzPct val="110000"/>
              <a:defRPr/>
            </a:pPr>
            <a:r>
              <a:rPr lang="fr-FR" dirty="0" smtClean="0"/>
              <a:t>Administrative sources : </a:t>
            </a:r>
            <a:r>
              <a:rPr lang="en-GB" dirty="0" smtClean="0"/>
              <a:t>the General Fiscal Direction (DGI),the National Social Security Fund (CNSS) and </a:t>
            </a:r>
            <a:r>
              <a:rPr lang="en-US" dirty="0" smtClean="0"/>
              <a:t>each public structure having information about firms</a:t>
            </a:r>
            <a:endParaRPr lang="ar-TN" dirty="0" smtClean="0"/>
          </a:p>
          <a:p>
            <a:pPr marL="0" indent="0" eaLnBrk="1" hangingPunct="1">
              <a:buClr>
                <a:schemeClr val="tx2"/>
              </a:buClr>
              <a:buSzPct val="110000"/>
              <a:buFont typeface="Arial" charset="0"/>
              <a:buNone/>
              <a:defRPr/>
            </a:pP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Exchange Agreement : dates, variables, classifications, </a:t>
            </a:r>
            <a:r>
              <a:rPr lang="fr-FR" dirty="0" err="1" smtClean="0"/>
              <a:t>definitions</a:t>
            </a:r>
            <a:r>
              <a:rPr lang="fr-FR" dirty="0" smtClean="0"/>
              <a:t>, …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952813" y="184097"/>
            <a:ext cx="72866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3600" b="1" dirty="0" err="1">
                <a:latin typeface="+mj-lt"/>
                <a:ea typeface="+mj-ea"/>
                <a:cs typeface="+mj-cs"/>
              </a:rPr>
              <a:t>Legal</a:t>
            </a:r>
            <a:r>
              <a:rPr lang="fr-FR" sz="3600" b="1" dirty="0"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latin typeface="+mj-lt"/>
                <a:ea typeface="+mj-ea"/>
                <a:cs typeface="+mj-cs"/>
              </a:rPr>
              <a:t>framework</a:t>
            </a:r>
            <a:r>
              <a:rPr lang="fr-FR" sz="3600" b="1" dirty="0">
                <a:latin typeface="+mj-lt"/>
                <a:ea typeface="+mj-ea"/>
                <a:cs typeface="+mj-cs"/>
              </a:rPr>
              <a:t> : sources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9C578-4A21-4F5F-9616-E5733906743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1.1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341033" y="-51515"/>
            <a:ext cx="3275856" cy="1143000"/>
          </a:xfrm>
        </p:spPr>
        <p:txBody>
          <a:bodyPr/>
          <a:lstStyle/>
          <a:p>
            <a:pPr algn="l" eaLnBrk="1" hangingPunct="1"/>
            <a:r>
              <a:rPr lang="fr-FR" sz="3600" b="1" dirty="0" smtClean="0"/>
              <a:t>TSBR Goals </a:t>
            </a:r>
          </a:p>
        </p:txBody>
      </p:sp>
      <p:sp>
        <p:nvSpPr>
          <p:cNvPr id="7171" name="Espace réservé du contenu 2"/>
          <p:cNvSpPr txBox="1">
            <a:spLocks/>
          </p:cNvSpPr>
          <p:nvPr/>
        </p:nvSpPr>
        <p:spPr bwMode="auto">
          <a:xfrm>
            <a:off x="500062" y="2060848"/>
            <a:ext cx="86439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Calibri" pitchFamily="34" charset="0"/>
              <a:buAutoNum type="arabicPeriod"/>
            </a:pPr>
            <a:r>
              <a:rPr lang="fr-FR" sz="4400" dirty="0" err="1">
                <a:latin typeface="Calibri" pitchFamily="34" charset="0"/>
              </a:rPr>
              <a:t>Database</a:t>
            </a:r>
            <a:r>
              <a:rPr lang="fr-FR" sz="4400" dirty="0">
                <a:latin typeface="Calibri" pitchFamily="34" charset="0"/>
              </a:rPr>
              <a:t> of </a:t>
            </a:r>
            <a:r>
              <a:rPr lang="fr-FR" sz="4400" dirty="0" err="1">
                <a:latin typeface="Calibri" pitchFamily="34" charset="0"/>
              </a:rPr>
              <a:t>units</a:t>
            </a:r>
            <a:endParaRPr lang="ar-TN" sz="4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Calibri" pitchFamily="34" charset="0"/>
              <a:buAutoNum type="arabicPeriod"/>
            </a:pPr>
            <a:r>
              <a:rPr lang="fr-FR" sz="4400" dirty="0" err="1">
                <a:latin typeface="Calibri" pitchFamily="34" charset="0"/>
              </a:rPr>
              <a:t>Database</a:t>
            </a:r>
            <a:r>
              <a:rPr lang="fr-FR" sz="4400" dirty="0">
                <a:latin typeface="Calibri" pitchFamily="34" charset="0"/>
              </a:rPr>
              <a:t> of </a:t>
            </a:r>
            <a:r>
              <a:rPr lang="fr-FR" sz="4400" dirty="0" err="1">
                <a:latin typeface="Calibri" pitchFamily="34" charset="0"/>
              </a:rPr>
              <a:t>statistics</a:t>
            </a:r>
            <a:endParaRPr lang="fr-FR" sz="4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Calibri" pitchFamily="34" charset="0"/>
              <a:buAutoNum type="arabicPeriod"/>
            </a:pPr>
            <a:r>
              <a:rPr lang="fr-FR" sz="4400" dirty="0" err="1">
                <a:latin typeface="Calibri" pitchFamily="34" charset="0"/>
              </a:rPr>
              <a:t>Sampling</a:t>
            </a:r>
            <a:r>
              <a:rPr lang="fr-FR" sz="4400" dirty="0">
                <a:latin typeface="Calibri" pitchFamily="34" charset="0"/>
              </a:rPr>
              <a:t> frame</a:t>
            </a:r>
            <a:endParaRPr lang="ar-TN" sz="4400" dirty="0">
              <a:latin typeface="Calibri" pitchFamily="34" charset="0"/>
            </a:endParaRPr>
          </a:p>
          <a:p>
            <a:pPr algn="r" rtl="1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Calibri" pitchFamily="34" charset="0"/>
              <a:buAutoNum type="arabicPeriod"/>
            </a:pPr>
            <a:endParaRPr lang="ar-TN" sz="3200" dirty="0">
              <a:latin typeface="Calibri" pitchFamily="34" charset="0"/>
            </a:endParaRPr>
          </a:p>
          <a:p>
            <a:pPr lvl="1" algn="r" rtl="1"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endParaRPr lang="fr-FR" sz="3200" dirty="0">
              <a:latin typeface="Calibri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F600B-8E22-4C66-8FB6-3DCDDF91FB8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1.2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/>
          <p:cNvSpPr txBox="1">
            <a:spLocks/>
          </p:cNvSpPr>
          <p:nvPr/>
        </p:nvSpPr>
        <p:spPr bwMode="auto">
          <a:xfrm>
            <a:off x="179512" y="1484784"/>
            <a:ext cx="864393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 err="1">
                <a:latin typeface="Calibri" pitchFamily="34" charset="0"/>
              </a:rPr>
              <a:t>Coverage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list</a:t>
            </a:r>
            <a:r>
              <a:rPr lang="fr-FR" sz="3200" dirty="0">
                <a:latin typeface="Calibri" pitchFamily="34" charset="0"/>
              </a:rPr>
              <a:t> of </a:t>
            </a:r>
            <a:r>
              <a:rPr lang="fr-FR" sz="3200" dirty="0" err="1">
                <a:latin typeface="Calibri" pitchFamily="34" charset="0"/>
              </a:rPr>
              <a:t>enterprises</a:t>
            </a:r>
            <a:r>
              <a:rPr lang="fr-FR" sz="3200" dirty="0">
                <a:latin typeface="Calibri" pitchFamily="34" charset="0"/>
              </a:rPr>
              <a:t> - </a:t>
            </a:r>
            <a:r>
              <a:rPr lang="fr-FR" sz="3200" dirty="0" err="1">
                <a:latin typeface="Calibri" pitchFamily="34" charset="0"/>
              </a:rPr>
              <a:t>establissments</a:t>
            </a:r>
            <a:r>
              <a:rPr lang="fr-FR" sz="3200" dirty="0">
                <a:latin typeface="Calibri" pitchFamily="34" charset="0"/>
              </a:rPr>
              <a:t> and update all relative information : </a:t>
            </a:r>
            <a:r>
              <a:rPr lang="fr-FR" sz="3200" dirty="0" err="1">
                <a:latin typeface="Calibri" pitchFamily="34" charset="0"/>
              </a:rPr>
              <a:t>activity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status</a:t>
            </a:r>
            <a:r>
              <a:rPr lang="fr-FR" sz="3200" dirty="0">
                <a:latin typeface="Calibri" pitchFamily="34" charset="0"/>
              </a:rPr>
              <a:t>, </a:t>
            </a:r>
            <a:r>
              <a:rPr lang="fr-FR" sz="3200" dirty="0" err="1">
                <a:latin typeface="Calibri" pitchFamily="34" charset="0"/>
              </a:rPr>
              <a:t>activity</a:t>
            </a:r>
            <a:r>
              <a:rPr lang="fr-FR" sz="3200" dirty="0">
                <a:latin typeface="Calibri" pitchFamily="34" charset="0"/>
              </a:rPr>
              <a:t>, size, </a:t>
            </a:r>
            <a:r>
              <a:rPr lang="fr-FR" sz="3200" dirty="0" err="1">
                <a:latin typeface="Calibri" pitchFamily="34" charset="0"/>
              </a:rPr>
              <a:t>address</a:t>
            </a:r>
            <a:r>
              <a:rPr lang="fr-FR" sz="3200" dirty="0">
                <a:latin typeface="Calibri" pitchFamily="34" charset="0"/>
              </a:rPr>
              <a:t>, …</a:t>
            </a:r>
            <a:endParaRPr lang="ar-TN" sz="2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r>
              <a:rPr lang="ar-TN" sz="2400" dirty="0">
                <a:latin typeface="Calibri" pitchFamily="34" charset="0"/>
              </a:rPr>
              <a:t> 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>
                <a:latin typeface="Calibri" pitchFamily="34" charset="0"/>
              </a:rPr>
              <a:t>Normalisation and harmonisation </a:t>
            </a:r>
            <a:r>
              <a:rPr lang="fr-FR" sz="3200" dirty="0" err="1">
                <a:latin typeface="Calibri" pitchFamily="34" charset="0"/>
              </a:rPr>
              <a:t>enterprises</a:t>
            </a:r>
            <a:r>
              <a:rPr lang="fr-FR" sz="3200" dirty="0">
                <a:latin typeface="Calibri" pitchFamily="34" charset="0"/>
              </a:rPr>
              <a:t> information : </a:t>
            </a:r>
            <a:r>
              <a:rPr lang="fr-FR" sz="3200" dirty="0" err="1">
                <a:latin typeface="Calibri" pitchFamily="34" charset="0"/>
              </a:rPr>
              <a:t>using</a:t>
            </a:r>
            <a:r>
              <a:rPr lang="fr-FR" sz="3200" dirty="0">
                <a:latin typeface="Calibri" pitchFamily="34" charset="0"/>
              </a:rPr>
              <a:t> national classifications, unique identifier, …</a:t>
            </a:r>
            <a:endParaRPr lang="ar-TN" sz="2400" dirty="0">
              <a:latin typeface="Calibri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043608" y="0"/>
            <a:ext cx="619268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3600" b="1" dirty="0">
                <a:latin typeface="+mj-lt"/>
                <a:ea typeface="+mj-ea"/>
                <a:cs typeface="+mj-cs"/>
              </a:rPr>
              <a:t>TBR Goals : Unit </a:t>
            </a:r>
            <a:r>
              <a:rPr lang="fr-FR" sz="3600" b="1" dirty="0" err="1">
                <a:latin typeface="+mj-lt"/>
                <a:ea typeface="+mj-ea"/>
                <a:cs typeface="+mj-cs"/>
              </a:rPr>
              <a:t>database</a:t>
            </a:r>
            <a:r>
              <a:rPr lang="fr-FR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C8146-00DB-4AFB-9084-C1B82451E06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1.2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2"/>
          <p:cNvSpPr txBox="1">
            <a:spLocks/>
          </p:cNvSpPr>
          <p:nvPr/>
        </p:nvSpPr>
        <p:spPr bwMode="auto">
          <a:xfrm>
            <a:off x="214313" y="1857375"/>
            <a:ext cx="86439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 err="1">
                <a:latin typeface="Calibri" pitchFamily="34" charset="0"/>
              </a:rPr>
              <a:t>Publish</a:t>
            </a:r>
            <a:r>
              <a:rPr lang="fr-FR" sz="3200" dirty="0">
                <a:latin typeface="Calibri" pitchFamily="34" charset="0"/>
              </a:rPr>
              <a:t> business </a:t>
            </a:r>
            <a:r>
              <a:rPr lang="fr-FR" sz="3200" dirty="0" err="1">
                <a:latin typeface="Calibri" pitchFamily="34" charset="0"/>
              </a:rPr>
              <a:t>statsitics</a:t>
            </a:r>
            <a:r>
              <a:rPr lang="fr-FR" sz="3200" dirty="0">
                <a:latin typeface="Calibri" pitchFamily="34" charset="0"/>
              </a:rPr>
              <a:t> : </a:t>
            </a:r>
            <a:r>
              <a:rPr lang="fr-FR" sz="3200" dirty="0" err="1">
                <a:latin typeface="Calibri" pitchFamily="34" charset="0"/>
              </a:rPr>
              <a:t>enterprise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number</a:t>
            </a:r>
            <a:r>
              <a:rPr lang="fr-FR" sz="3200" dirty="0">
                <a:latin typeface="Calibri" pitchFamily="34" charset="0"/>
              </a:rPr>
              <a:t>, </a:t>
            </a:r>
            <a:r>
              <a:rPr lang="fr-FR" sz="3200" dirty="0" err="1">
                <a:latin typeface="Calibri" pitchFamily="34" charset="0"/>
              </a:rPr>
              <a:t>employees</a:t>
            </a:r>
            <a:r>
              <a:rPr lang="fr-FR" sz="3200" dirty="0">
                <a:latin typeface="Calibri" pitchFamily="34" charset="0"/>
              </a:rPr>
              <a:t>, turnover, importation, exportation,…by </a:t>
            </a:r>
            <a:r>
              <a:rPr lang="fr-FR" sz="3200" dirty="0" err="1">
                <a:latin typeface="Calibri" pitchFamily="34" charset="0"/>
              </a:rPr>
              <a:t>activity</a:t>
            </a:r>
            <a:r>
              <a:rPr lang="fr-FR" sz="3200" dirty="0">
                <a:latin typeface="Calibri" pitchFamily="34" charset="0"/>
              </a:rPr>
              <a:t>, </a:t>
            </a:r>
            <a:r>
              <a:rPr lang="fr-FR" sz="3200" dirty="0" err="1">
                <a:latin typeface="Calibri" pitchFamily="34" charset="0"/>
              </a:rPr>
              <a:t>year</a:t>
            </a:r>
            <a:r>
              <a:rPr lang="fr-FR" sz="3200" dirty="0">
                <a:latin typeface="Calibri" pitchFamily="34" charset="0"/>
              </a:rPr>
              <a:t>, size, …</a:t>
            </a:r>
            <a:endParaRPr lang="ar-TN" sz="24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 err="1">
                <a:latin typeface="Calibri" pitchFamily="34" charset="0"/>
              </a:rPr>
              <a:t>Enterprises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demography</a:t>
            </a:r>
            <a:r>
              <a:rPr lang="fr-FR" sz="3200" dirty="0">
                <a:latin typeface="Calibri" pitchFamily="34" charset="0"/>
              </a:rPr>
              <a:t> : entry, exit, </a:t>
            </a:r>
            <a:r>
              <a:rPr lang="fr-FR" sz="3200" dirty="0" err="1">
                <a:latin typeface="Calibri" pitchFamily="34" charset="0"/>
              </a:rPr>
              <a:t>stillborn</a:t>
            </a:r>
            <a:endParaRPr lang="ar-TN" sz="32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>
                <a:latin typeface="Calibri" pitchFamily="34" charset="0"/>
              </a:rPr>
              <a:t>Job </a:t>
            </a:r>
            <a:r>
              <a:rPr lang="fr-FR" sz="3200" dirty="0" err="1">
                <a:latin typeface="Calibri" pitchFamily="34" charset="0"/>
              </a:rPr>
              <a:t>creation</a:t>
            </a:r>
            <a:r>
              <a:rPr lang="fr-FR" sz="3200" dirty="0">
                <a:latin typeface="Calibri" pitchFamily="34" charset="0"/>
              </a:rPr>
              <a:t> : Gross and net job </a:t>
            </a:r>
            <a:r>
              <a:rPr lang="fr-FR" sz="3200" dirty="0" err="1">
                <a:latin typeface="Calibri" pitchFamily="34" charset="0"/>
              </a:rPr>
              <a:t>creation</a:t>
            </a:r>
            <a:r>
              <a:rPr lang="fr-FR" sz="3200" dirty="0">
                <a:latin typeface="Calibri" pitchFamily="34" charset="0"/>
              </a:rPr>
              <a:t> and destruction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 dirty="0" err="1">
                <a:latin typeface="Calibri" pitchFamily="34" charset="0"/>
              </a:rPr>
              <a:t>Internationl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3200" dirty="0" err="1">
                <a:latin typeface="Calibri" pitchFamily="34" charset="0"/>
              </a:rPr>
              <a:t>studies</a:t>
            </a:r>
            <a:r>
              <a:rPr lang="fr-FR" sz="3200" dirty="0">
                <a:latin typeface="Calibri" pitchFamily="34" charset="0"/>
              </a:rPr>
              <a:t> : world </a:t>
            </a:r>
            <a:r>
              <a:rPr lang="fr-FR" sz="3200" dirty="0" err="1">
                <a:latin typeface="Calibri" pitchFamily="34" charset="0"/>
              </a:rPr>
              <a:t>bank</a:t>
            </a:r>
            <a:r>
              <a:rPr lang="fr-FR" sz="3200" dirty="0">
                <a:latin typeface="Calibri" pitchFamily="34" charset="0"/>
              </a:rPr>
              <a:t> </a:t>
            </a:r>
            <a:r>
              <a:rPr lang="fr-FR" sz="2400" dirty="0">
                <a:latin typeface="Calibri" pitchFamily="34" charset="0"/>
              </a:rPr>
              <a:t>(</a:t>
            </a:r>
            <a:r>
              <a:rPr lang="en-US" sz="2400" dirty="0"/>
              <a:t>Which firms create the most jobs?, up-or-out dynamic ?, creative-destruction process?,…)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endParaRPr lang="ar-TN" sz="3200" dirty="0">
              <a:latin typeface="Calibri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331640" y="0"/>
            <a:ext cx="689796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3600" b="1" dirty="0">
                <a:latin typeface="+mj-lt"/>
                <a:ea typeface="+mj-ea"/>
                <a:cs typeface="+mj-cs"/>
              </a:rPr>
              <a:t>TBR Goals : </a:t>
            </a:r>
            <a:r>
              <a:rPr lang="fr-FR" sz="3600" b="1" dirty="0" err="1">
                <a:latin typeface="+mj-lt"/>
                <a:ea typeface="+mj-ea"/>
                <a:cs typeface="+mj-cs"/>
              </a:rPr>
              <a:t>Statistical</a:t>
            </a:r>
            <a:r>
              <a:rPr lang="fr-FR" sz="3600" b="1" dirty="0"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latin typeface="+mj-lt"/>
                <a:ea typeface="+mj-ea"/>
                <a:cs typeface="+mj-cs"/>
              </a:rPr>
              <a:t>database</a:t>
            </a:r>
            <a:r>
              <a:rPr lang="fr-FR" sz="36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3C9FC-4F15-46E5-9E0A-2253A6AC3E31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1.2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2"/>
          <p:cNvSpPr txBox="1">
            <a:spLocks/>
          </p:cNvSpPr>
          <p:nvPr/>
        </p:nvSpPr>
        <p:spPr bwMode="auto">
          <a:xfrm>
            <a:off x="214313" y="1928813"/>
            <a:ext cx="8643937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defRPr/>
            </a:pPr>
            <a:r>
              <a:rPr lang="fr-FR" sz="3200" dirty="0" smtClean="0">
                <a:latin typeface="Calibri" pitchFamily="34" charset="0"/>
              </a:rPr>
              <a:t>THE TBR </a:t>
            </a:r>
            <a:r>
              <a:rPr lang="fr-FR" sz="3200" dirty="0" err="1" smtClean="0">
                <a:latin typeface="Calibri" pitchFamily="34" charset="0"/>
              </a:rPr>
              <a:t>is</a:t>
            </a:r>
            <a:r>
              <a:rPr lang="fr-FR" sz="3200" dirty="0" smtClean="0">
                <a:latin typeface="Calibri" pitchFamily="34" charset="0"/>
              </a:rPr>
              <a:t> the unique business </a:t>
            </a:r>
            <a:r>
              <a:rPr lang="fr-FR" sz="3200" dirty="0" err="1" smtClean="0">
                <a:latin typeface="Calibri" pitchFamily="34" charset="0"/>
              </a:rPr>
              <a:t>sampling</a:t>
            </a:r>
            <a:r>
              <a:rPr lang="fr-FR" sz="3200" dirty="0" smtClean="0">
                <a:latin typeface="Calibri" pitchFamily="34" charset="0"/>
              </a:rPr>
              <a:t> frame :</a:t>
            </a:r>
            <a:r>
              <a:rPr lang="ar-TN" sz="3200" dirty="0" smtClean="0">
                <a:latin typeface="Calibri" pitchFamily="34" charset="0"/>
              </a:rPr>
              <a:t> 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Wingdings" pitchFamily="2" charset="2"/>
              <a:buChar char="ü"/>
              <a:defRPr/>
            </a:pPr>
            <a:r>
              <a:rPr lang="fr-FR" sz="3200" dirty="0" err="1" smtClean="0">
                <a:latin typeface="Calibri" pitchFamily="34" charset="0"/>
              </a:rPr>
              <a:t>Economic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</a:rPr>
              <a:t>activity</a:t>
            </a:r>
            <a:r>
              <a:rPr lang="fr-FR" sz="3200" dirty="0" smtClean="0">
                <a:latin typeface="Calibri" pitchFamily="34" charset="0"/>
              </a:rPr>
              <a:t> national </a:t>
            </a:r>
            <a:r>
              <a:rPr lang="fr-FR" sz="3200" dirty="0" err="1" smtClean="0">
                <a:latin typeface="Calibri" pitchFamily="34" charset="0"/>
              </a:rPr>
              <a:t>survey</a:t>
            </a:r>
            <a:r>
              <a:rPr lang="fr-FR" sz="3200" dirty="0" smtClean="0">
                <a:latin typeface="Calibri" pitchFamily="34" charset="0"/>
              </a:rPr>
              <a:t> (ENAE)</a:t>
            </a:r>
            <a:r>
              <a:rPr lang="ar-TN" sz="3200" dirty="0" smtClean="0">
                <a:latin typeface="Calibri" pitchFamily="34" charset="0"/>
              </a:rPr>
              <a:t> 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Wingdings" pitchFamily="2" charset="2"/>
              <a:buChar char="ü"/>
              <a:defRPr/>
            </a:pPr>
            <a:r>
              <a:rPr lang="fr-FR" sz="3200" dirty="0" smtClean="0">
                <a:latin typeface="Calibri" pitchFamily="34" charset="0"/>
              </a:rPr>
              <a:t>Small </a:t>
            </a:r>
            <a:r>
              <a:rPr lang="fr-FR" sz="3200" dirty="0" err="1" smtClean="0">
                <a:latin typeface="Calibri" pitchFamily="34" charset="0"/>
              </a:rPr>
              <a:t>enterprises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</a:rPr>
              <a:t>economic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</a:rPr>
              <a:t>activity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</a:rPr>
              <a:t>survey</a:t>
            </a:r>
            <a:endParaRPr lang="ar-TN" sz="3200" dirty="0" smtClean="0"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Wingdings" pitchFamily="2" charset="2"/>
              <a:buChar char="ü"/>
              <a:defRPr/>
            </a:pPr>
            <a:r>
              <a:rPr lang="fr-FR" sz="3200" dirty="0" err="1" smtClean="0">
                <a:latin typeface="Calibri" pitchFamily="34" charset="0"/>
              </a:rPr>
              <a:t>Employment</a:t>
            </a:r>
            <a:r>
              <a:rPr lang="fr-FR" sz="3200" dirty="0" smtClean="0">
                <a:latin typeface="Calibri" pitchFamily="34" charset="0"/>
              </a:rPr>
              <a:t> and </a:t>
            </a:r>
            <a:r>
              <a:rPr lang="fr-FR" sz="3200" dirty="0" err="1" smtClean="0">
                <a:latin typeface="Calibri" pitchFamily="34" charset="0"/>
              </a:rPr>
              <a:t>wages</a:t>
            </a:r>
            <a:r>
              <a:rPr lang="fr-FR" sz="3200" dirty="0" smtClean="0">
                <a:latin typeface="Calibri" pitchFamily="34" charset="0"/>
              </a:rPr>
              <a:t> </a:t>
            </a:r>
            <a:r>
              <a:rPr lang="fr-FR" sz="3200" dirty="0" err="1" smtClean="0">
                <a:latin typeface="Calibri" pitchFamily="34" charset="0"/>
              </a:rPr>
              <a:t>survey</a:t>
            </a:r>
            <a:endParaRPr lang="ar-TN" sz="3200" dirty="0" smtClean="0">
              <a:latin typeface="Calibri" pitchFamily="34" charset="0"/>
            </a:endParaRPr>
          </a:p>
          <a:p>
            <a:pPr marL="457200" lvl="1" indent="0" eaLnBrk="1" hangingPunct="1">
              <a:spcBef>
                <a:spcPct val="20000"/>
              </a:spcBef>
              <a:buClr>
                <a:schemeClr val="tx2"/>
              </a:buClr>
              <a:buSzPct val="110000"/>
              <a:defRPr/>
            </a:pPr>
            <a:endParaRPr lang="fr-FR" sz="3200" dirty="0" smtClean="0"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Wingdings" pitchFamily="2" charset="2"/>
              <a:buChar char="ü"/>
              <a:defRPr/>
            </a:pPr>
            <a:r>
              <a:rPr lang="en-US" sz="3200" dirty="0" smtClean="0">
                <a:latin typeface="Calibri" pitchFamily="34" charset="0"/>
              </a:rPr>
              <a:t>Surveys outside INS: Annual Survey of Competitiveness</a:t>
            </a:r>
            <a:endParaRPr lang="ar-TN" sz="3200" dirty="0" smtClean="0">
              <a:latin typeface="Calibri" pitchFamily="34" charset="0"/>
            </a:endParaRPr>
          </a:p>
          <a:p>
            <a:pPr lvl="1" algn="r" rtl="1" eaLnBrk="1" hangingPunct="1">
              <a:spcBef>
                <a:spcPct val="20000"/>
              </a:spcBef>
              <a:buClr>
                <a:schemeClr val="tx2"/>
              </a:buClr>
              <a:buSzPct val="110000"/>
              <a:defRPr/>
            </a:pPr>
            <a:endParaRPr lang="fr-FR" sz="3200" dirty="0" smtClean="0">
              <a:latin typeface="Calibri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115616" y="0"/>
            <a:ext cx="711398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3600" b="1" dirty="0">
                <a:latin typeface="+mj-lt"/>
                <a:ea typeface="+mj-ea"/>
                <a:cs typeface="+mj-cs"/>
              </a:rPr>
              <a:t>TBR Goals : </a:t>
            </a:r>
            <a:r>
              <a:rPr lang="fr-FR" sz="3600" b="1" dirty="0" err="1">
                <a:latin typeface="+mj-lt"/>
                <a:ea typeface="+mj-ea"/>
                <a:cs typeface="+mj-cs"/>
              </a:rPr>
              <a:t>Sampling</a:t>
            </a:r>
            <a:r>
              <a:rPr lang="fr-FR" sz="3600" b="1" dirty="0">
                <a:latin typeface="+mj-lt"/>
                <a:ea typeface="+mj-ea"/>
                <a:cs typeface="+mj-cs"/>
              </a:rPr>
              <a:t> frame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50371-9595-479E-BC62-104EED9AB0F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1.2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259631" y="142875"/>
            <a:ext cx="7184281" cy="549821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r-FR" sz="3600" b="1" dirty="0" smtClean="0"/>
              <a:t>Sources of update</a:t>
            </a:r>
          </a:p>
        </p:txBody>
      </p:sp>
      <p:sp>
        <p:nvSpPr>
          <p:cNvPr id="11267" name="Espace réservé du contenu 2"/>
          <p:cNvSpPr txBox="1">
            <a:spLocks/>
          </p:cNvSpPr>
          <p:nvPr/>
        </p:nvSpPr>
        <p:spPr bwMode="auto">
          <a:xfrm>
            <a:off x="285750" y="2214563"/>
            <a:ext cx="864393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859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>
                <a:latin typeface="Calibri" pitchFamily="34" charset="0"/>
              </a:rPr>
              <a:t>Administrative sources</a:t>
            </a:r>
            <a:endParaRPr lang="ar-TN" sz="3200">
              <a:latin typeface="Calibri" pitchFamily="34" charset="0"/>
            </a:endParaRPr>
          </a:p>
          <a:p>
            <a:pPr lvl="3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Calibri" pitchFamily="34" charset="0"/>
              <a:buAutoNum type="arabicPeriod"/>
            </a:pPr>
            <a:r>
              <a:rPr lang="fr-FR" sz="2400">
                <a:latin typeface="Calibri" pitchFamily="34" charset="0"/>
              </a:rPr>
              <a:t>Fiscal direction (DGI)</a:t>
            </a:r>
            <a:endParaRPr lang="ar-TN" sz="2400">
              <a:latin typeface="Calibri" pitchFamily="34" charset="0"/>
            </a:endParaRPr>
          </a:p>
          <a:p>
            <a:pPr lvl="3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Calibri" pitchFamily="34" charset="0"/>
              <a:buAutoNum type="arabicPeriod"/>
            </a:pPr>
            <a:r>
              <a:rPr lang="fr-FR" sz="2400">
                <a:latin typeface="Calibri" pitchFamily="34" charset="0"/>
              </a:rPr>
              <a:t>Security and social fund (CNSS)</a:t>
            </a:r>
            <a:endParaRPr lang="ar-TN" sz="2400">
              <a:latin typeface="Calibri" pitchFamily="34" charset="0"/>
            </a:endParaRPr>
          </a:p>
          <a:p>
            <a:pPr lvl="3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Calibri" pitchFamily="34" charset="0"/>
              <a:buAutoNum type="arabicPeriod"/>
            </a:pPr>
            <a:r>
              <a:rPr lang="fr-FR" sz="2400">
                <a:latin typeface="Calibri" pitchFamily="34" charset="0"/>
              </a:rPr>
              <a:t>Customs (douane)</a:t>
            </a:r>
            <a:r>
              <a:rPr lang="ar-TN" sz="2400">
                <a:latin typeface="Calibri" pitchFamily="34" charset="0"/>
              </a:rPr>
              <a:t> </a:t>
            </a:r>
          </a:p>
          <a:p>
            <a:pPr lvl="3"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Calibri" pitchFamily="34" charset="0"/>
              <a:buAutoNum type="arabicPeriod"/>
            </a:pPr>
            <a:r>
              <a:rPr lang="fr-FR" sz="2400">
                <a:latin typeface="Calibri" pitchFamily="34" charset="0"/>
              </a:rPr>
              <a:t>Industial Promotion agency (API)</a:t>
            </a:r>
            <a:endParaRPr lang="ar-TN" sz="240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fr-FR" sz="3200">
                <a:latin typeface="Calibri" pitchFamily="34" charset="0"/>
              </a:rPr>
              <a:t>Economic surveys</a:t>
            </a:r>
            <a:endParaRPr lang="ar-TN" sz="3200">
              <a:latin typeface="Calibri" pitchFamily="34" charset="0"/>
            </a:endParaRPr>
          </a:p>
          <a:p>
            <a:pPr lvl="1" algn="r" rtl="1" eaLnBrk="1" hangingPunct="1">
              <a:spcBef>
                <a:spcPct val="20000"/>
              </a:spcBef>
              <a:buClr>
                <a:schemeClr val="tx2"/>
              </a:buClr>
              <a:buSzPct val="110000"/>
            </a:pPr>
            <a:endParaRPr lang="fr-FR" sz="3200">
              <a:latin typeface="Calibri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A4F7D-514C-45EE-A240-B1C4ADB0396D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095" y="187458"/>
            <a:ext cx="7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8CBF34"/>
                </a:solidFill>
                <a:latin typeface="Century Gothic" pitchFamily="34" charset="0"/>
              </a:rPr>
              <a:t>1.3</a:t>
            </a:r>
            <a:endParaRPr lang="fr-FR" sz="3200" b="1" dirty="0">
              <a:solidFill>
                <a:srgbClr val="8CBF3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1342</Words>
  <Application>Microsoft Office PowerPoint</Application>
  <PresentationFormat>Affichage à l'écran (4:3)</PresentationFormat>
  <Paragraphs>489</Paragraphs>
  <Slides>32</Slides>
  <Notes>30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Thème Office</vt:lpstr>
      <vt:lpstr>Image bitmap</vt:lpstr>
      <vt:lpstr>Présentation PowerPoint</vt:lpstr>
      <vt:lpstr>Plan</vt:lpstr>
      <vt:lpstr>Legal framework : creation</vt:lpstr>
      <vt:lpstr>Présentation PowerPoint</vt:lpstr>
      <vt:lpstr>TSBR Goals </vt:lpstr>
      <vt:lpstr>Présentation PowerPoint</vt:lpstr>
      <vt:lpstr>Présentation PowerPoint</vt:lpstr>
      <vt:lpstr>Présentation PowerPoint</vt:lpstr>
      <vt:lpstr>Sources of update</vt:lpstr>
      <vt:lpstr>Administrative sources caracteristics</vt:lpstr>
      <vt:lpstr>Présentation PowerPoint</vt:lpstr>
      <vt:lpstr>Updating the live register</vt:lpstr>
      <vt:lpstr>Unit identifier and matching</vt:lpstr>
      <vt:lpstr>Variables codification</vt:lpstr>
      <vt:lpstr>TSBR contents</vt:lpstr>
      <vt:lpstr>TSBR : principal variables</vt:lpstr>
      <vt:lpstr>Présentation PowerPoint</vt:lpstr>
      <vt:lpstr>Présentation PowerPoint</vt:lpstr>
      <vt:lpstr>TSBR quality improvement</vt:lpstr>
      <vt:lpstr>Présentation PowerPoint</vt:lpstr>
      <vt:lpstr>Quality survey evaluation</vt:lpstr>
      <vt:lpstr> imporvement quality statistical  models </vt:lpstr>
      <vt:lpstr>Présentation PowerPoint</vt:lpstr>
      <vt:lpstr>Annual publication</vt:lpstr>
      <vt:lpstr>Présentation PowerPoint</vt:lpstr>
      <vt:lpstr>Studies</vt:lpstr>
      <vt:lpstr>Présentation PowerPoint</vt:lpstr>
      <vt:lpstr>Net Job Creation in Tunisia</vt:lpstr>
      <vt:lpstr>NJC by age and size</vt:lpstr>
      <vt:lpstr>Growth of enterprises</vt:lpstr>
      <vt:lpstr>Conclusion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kamel.abdellaoui</dc:creator>
  <cp:lastModifiedBy>user</cp:lastModifiedBy>
  <cp:revision>288</cp:revision>
  <dcterms:created xsi:type="dcterms:W3CDTF">2014-06-06T14:05:13Z</dcterms:created>
  <dcterms:modified xsi:type="dcterms:W3CDTF">2016-11-02T17:14:06Z</dcterms:modified>
</cp:coreProperties>
</file>