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56" r:id="rId2"/>
    <p:sldId id="257" r:id="rId3"/>
    <p:sldId id="258" r:id="rId4"/>
    <p:sldId id="296" r:id="rId5"/>
    <p:sldId id="297" r:id="rId6"/>
    <p:sldId id="298" r:id="rId7"/>
    <p:sldId id="259" r:id="rId8"/>
    <p:sldId id="289" r:id="rId9"/>
    <p:sldId id="262" r:id="rId10"/>
    <p:sldId id="263" r:id="rId11"/>
    <p:sldId id="264" r:id="rId12"/>
    <p:sldId id="266" r:id="rId13"/>
    <p:sldId id="268" r:id="rId14"/>
    <p:sldId id="269" r:id="rId15"/>
    <p:sldId id="270" r:id="rId16"/>
    <p:sldId id="271" r:id="rId17"/>
    <p:sldId id="272" r:id="rId18"/>
    <p:sldId id="273" r:id="rId19"/>
    <p:sldId id="274" r:id="rId20"/>
    <p:sldId id="276" r:id="rId21"/>
    <p:sldId id="278" r:id="rId22"/>
    <p:sldId id="283" r:id="rId23"/>
    <p:sldId id="281" r:id="rId24"/>
    <p:sldId id="282" r:id="rId25"/>
    <p:sldId id="285" r:id="rId26"/>
    <p:sldId id="287" r:id="rId27"/>
    <p:sldId id="290" r:id="rId28"/>
    <p:sldId id="299" r:id="rId29"/>
    <p:sldId id="291" r:id="rId30"/>
    <p:sldId id="292" r:id="rId31"/>
    <p:sldId id="295"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973E80-5955-4E9A-B9CA-C3597932BF56}" type="datetimeFigureOut">
              <a:rPr lang="en-US" smtClean="0"/>
              <a:t>11/3/2016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32E089-2C13-4420-8B4C-590D8AA7A9FC}" type="slidenum">
              <a:rPr lang="en-US" smtClean="0"/>
              <a:t>‹#›</a:t>
            </a:fld>
            <a:endParaRPr lang="en-US"/>
          </a:p>
        </p:txBody>
      </p:sp>
    </p:spTree>
    <p:extLst>
      <p:ext uri="{BB962C8B-B14F-4D97-AF65-F5344CB8AC3E}">
        <p14:creationId xmlns:p14="http://schemas.microsoft.com/office/powerpoint/2010/main" val="626634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4032E089-2C13-4420-8B4C-590D8AA7A9FC}" type="slidenum">
              <a:rPr lang="en-US" smtClean="0"/>
              <a:t>1</a:t>
            </a:fld>
            <a:endParaRPr lang="en-US"/>
          </a:p>
        </p:txBody>
      </p:sp>
    </p:spTree>
    <p:extLst>
      <p:ext uri="{BB962C8B-B14F-4D97-AF65-F5344CB8AC3E}">
        <p14:creationId xmlns:p14="http://schemas.microsoft.com/office/powerpoint/2010/main" val="321770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929037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227474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51827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93080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40974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415783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80300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56178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032589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296295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11/3/2016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39614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a:off x="8750300" y="0"/>
            <a:ext cx="393700" cy="5892800"/>
          </a:xfrm>
          <a:prstGeom prst="rect">
            <a:avLst/>
          </a:prstGeom>
        </p:spPr>
      </p:pic>
      <p:pic>
        <p:nvPicPr>
          <p:cNvPr id="8" name="Picture 7"/>
          <p:cNvPicPr>
            <a:picLocks noChangeAspect="1"/>
          </p:cNvPicPr>
          <p:nvPr userDrawn="1"/>
        </p:nvPicPr>
        <p:blipFill>
          <a:blip r:embed="rId14"/>
          <a:stretch>
            <a:fillRect/>
          </a:stretch>
        </p:blipFill>
        <p:spPr>
          <a:xfrm>
            <a:off x="0" y="5816600"/>
            <a:ext cx="9131300" cy="76200"/>
          </a:xfrm>
          <a:prstGeom prst="rect">
            <a:avLst/>
          </a:prstGeom>
        </p:spPr>
      </p:pic>
      <p:pic>
        <p:nvPicPr>
          <p:cNvPr id="11" name="Picture 10" descr="bottom-01-01.jp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249322" y="5961658"/>
            <a:ext cx="8828426" cy="694503"/>
          </a:xfrm>
          <a:prstGeom prst="rect">
            <a:avLst/>
          </a:prstGeom>
        </p:spPr>
      </p:pic>
      <p:pic>
        <p:nvPicPr>
          <p:cNvPr id="12" name="Picture 11" descr="header.jpg"/>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5407039" y="183686"/>
            <a:ext cx="3139440" cy="560832"/>
          </a:xfrm>
          <a:prstGeom prst="rect">
            <a:avLst/>
          </a:prstGeom>
        </p:spPr>
      </p:pic>
    </p:spTree>
    <p:extLst>
      <p:ext uri="{BB962C8B-B14F-4D97-AF65-F5344CB8AC3E}">
        <p14:creationId xmlns:p14="http://schemas.microsoft.com/office/powerpoint/2010/main" val="3754018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over-01-0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894832"/>
          </a:xfrm>
          <a:prstGeom prst="rect">
            <a:avLst/>
          </a:prstGeom>
        </p:spPr>
      </p:pic>
    </p:spTree>
    <p:extLst>
      <p:ext uri="{BB962C8B-B14F-4D97-AF65-F5344CB8AC3E}">
        <p14:creationId xmlns:p14="http://schemas.microsoft.com/office/powerpoint/2010/main" val="3593514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4286"/>
            <a:ext cx="8229600" cy="873352"/>
          </a:xfrm>
        </p:spPr>
        <p:txBody>
          <a:bodyPr/>
          <a:lstStyle/>
          <a:p>
            <a:r>
              <a:rPr lang="en-US" sz="3600" b="1" dirty="0"/>
              <a:t>Main sources from the Statistical Office</a:t>
            </a:r>
          </a:p>
        </p:txBody>
      </p:sp>
      <p:sp>
        <p:nvSpPr>
          <p:cNvPr id="3" name="Content Placeholder 2"/>
          <p:cNvSpPr>
            <a:spLocks noGrp="1"/>
          </p:cNvSpPr>
          <p:nvPr>
            <p:ph idx="1"/>
          </p:nvPr>
        </p:nvSpPr>
        <p:spPr>
          <a:xfrm>
            <a:off x="457200" y="1417638"/>
            <a:ext cx="8229600" cy="4708525"/>
          </a:xfrm>
        </p:spPr>
        <p:txBody>
          <a:bodyPr/>
          <a:lstStyle/>
          <a:p>
            <a:r>
              <a:rPr lang="en-US" dirty="0"/>
              <a:t>Short-term surveys by economic </a:t>
            </a:r>
            <a:r>
              <a:rPr lang="en-US" dirty="0" smtClean="0"/>
              <a:t>activity</a:t>
            </a:r>
          </a:p>
          <a:p>
            <a:r>
              <a:rPr lang="en-US" dirty="0" smtClean="0"/>
              <a:t>Sales/Turnover (output)</a:t>
            </a:r>
          </a:p>
          <a:p>
            <a:pPr marL="0" indent="0">
              <a:buNone/>
            </a:pPr>
            <a:r>
              <a:rPr lang="en-US" dirty="0" smtClean="0"/>
              <a:t> </a:t>
            </a:r>
            <a:r>
              <a:rPr lang="en-US" dirty="0"/>
              <a:t>and on prices </a:t>
            </a:r>
            <a:endParaRPr lang="en-US" dirty="0" smtClean="0"/>
          </a:p>
          <a:p>
            <a:pPr marL="0" indent="0">
              <a:buNone/>
            </a:pPr>
            <a:r>
              <a:rPr lang="en-US" dirty="0" smtClean="0"/>
              <a:t>Consumer prices </a:t>
            </a:r>
          </a:p>
          <a:p>
            <a:pPr marL="0" indent="0">
              <a:buNone/>
            </a:pPr>
            <a:r>
              <a:rPr lang="en-US" dirty="0" smtClean="0"/>
              <a:t>Production </a:t>
            </a:r>
            <a:r>
              <a:rPr lang="en-US" dirty="0"/>
              <a:t>prices </a:t>
            </a:r>
            <a:endParaRPr lang="en-US" dirty="0" smtClean="0"/>
          </a:p>
          <a:p>
            <a:pPr marL="0" indent="0">
              <a:buNone/>
            </a:pPr>
            <a:r>
              <a:rPr lang="en-US" dirty="0" smtClean="0"/>
              <a:t>Export and import prices   </a:t>
            </a:r>
            <a:endParaRPr lang="en-US" dirty="0"/>
          </a:p>
          <a:p>
            <a:pPr marL="0" indent="0">
              <a:buNone/>
            </a:pPr>
            <a:endParaRPr lang="en-US" dirty="0"/>
          </a:p>
        </p:txBody>
      </p:sp>
    </p:spTree>
    <p:extLst>
      <p:ext uri="{BB962C8B-B14F-4D97-AF65-F5344CB8AC3E}">
        <p14:creationId xmlns:p14="http://schemas.microsoft.com/office/powerpoint/2010/main" val="21884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administrative sources </a:t>
            </a:r>
          </a:p>
        </p:txBody>
      </p:sp>
      <p:sp>
        <p:nvSpPr>
          <p:cNvPr id="3" name="Content Placeholder 2"/>
          <p:cNvSpPr>
            <a:spLocks noGrp="1"/>
          </p:cNvSpPr>
          <p:nvPr>
            <p:ph idx="1"/>
          </p:nvPr>
        </p:nvSpPr>
        <p:spPr>
          <a:xfrm>
            <a:off x="457200" y="881744"/>
            <a:ext cx="8229600" cy="4942114"/>
          </a:xfrm>
        </p:spPr>
        <p:txBody>
          <a:bodyPr/>
          <a:lstStyle/>
          <a:p>
            <a:r>
              <a:rPr lang="en-US" dirty="0"/>
              <a:t>Tax </a:t>
            </a:r>
            <a:r>
              <a:rPr lang="en-US" dirty="0" smtClean="0"/>
              <a:t>information</a:t>
            </a:r>
          </a:p>
          <a:p>
            <a:r>
              <a:rPr lang="en-US" dirty="0" smtClean="0"/>
              <a:t>Government </a:t>
            </a:r>
            <a:r>
              <a:rPr lang="en-US" dirty="0"/>
              <a:t>data on revenues and expenditures </a:t>
            </a:r>
            <a:endParaRPr lang="en-US" dirty="0" smtClean="0"/>
          </a:p>
          <a:p>
            <a:r>
              <a:rPr lang="en-US" dirty="0"/>
              <a:t>Financial intermediation and insurance companies </a:t>
            </a:r>
            <a:endParaRPr lang="en-US" dirty="0" smtClean="0"/>
          </a:p>
          <a:p>
            <a:r>
              <a:rPr lang="en-US" dirty="0"/>
              <a:t>I</a:t>
            </a:r>
            <a:r>
              <a:rPr lang="en-US" dirty="0" smtClean="0"/>
              <a:t>nformation </a:t>
            </a:r>
            <a:r>
              <a:rPr lang="en-US" dirty="0"/>
              <a:t>from large </a:t>
            </a:r>
            <a:r>
              <a:rPr lang="en-US" dirty="0" smtClean="0"/>
              <a:t>corporations (Mining, Water, Electricity, Communications, Transportation etc…</a:t>
            </a:r>
          </a:p>
          <a:p>
            <a:r>
              <a:rPr lang="en-US" dirty="0" smtClean="0"/>
              <a:t>Exports and Imports of goods and services</a:t>
            </a:r>
          </a:p>
          <a:p>
            <a:pPr marL="0" indent="0">
              <a:buNone/>
            </a:pPr>
            <a:endParaRPr lang="en-US" dirty="0"/>
          </a:p>
        </p:txBody>
      </p:sp>
    </p:spTree>
    <p:extLst>
      <p:ext uri="{BB962C8B-B14F-4D97-AF65-F5344CB8AC3E}">
        <p14:creationId xmlns:p14="http://schemas.microsoft.com/office/powerpoint/2010/main" val="344365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6942"/>
            <a:ext cx="8229600" cy="840695"/>
          </a:xfrm>
        </p:spPr>
        <p:txBody>
          <a:bodyPr/>
          <a:lstStyle/>
          <a:p>
            <a:r>
              <a:rPr lang="en-US" sz="3600" dirty="0" smtClean="0"/>
              <a:t>Sources by Activity: AGRICULTURE</a:t>
            </a:r>
            <a:endParaRPr lang="en-US" sz="3600" dirty="0"/>
          </a:p>
        </p:txBody>
      </p:sp>
      <p:sp>
        <p:nvSpPr>
          <p:cNvPr id="3" name="Content Placeholder 2"/>
          <p:cNvSpPr>
            <a:spLocks noGrp="1"/>
          </p:cNvSpPr>
          <p:nvPr>
            <p:ph idx="1"/>
          </p:nvPr>
        </p:nvSpPr>
        <p:spPr>
          <a:xfrm>
            <a:off x="457200" y="1251857"/>
            <a:ext cx="8229600" cy="4874307"/>
          </a:xfrm>
        </p:spPr>
        <p:txBody>
          <a:bodyPr/>
          <a:lstStyle/>
          <a:p>
            <a:r>
              <a:rPr lang="en-US" dirty="0"/>
              <a:t>Quarterly indicators: values/quantities </a:t>
            </a:r>
            <a:endParaRPr lang="en-US" dirty="0" smtClean="0"/>
          </a:p>
          <a:p>
            <a:r>
              <a:rPr lang="en-US" dirty="0" smtClean="0"/>
              <a:t>Ministry </a:t>
            </a:r>
            <a:r>
              <a:rPr lang="en-US" dirty="0"/>
              <a:t>of agriculture  </a:t>
            </a:r>
          </a:p>
          <a:p>
            <a:pPr marL="0" indent="0">
              <a:buNone/>
            </a:pPr>
            <a:r>
              <a:rPr lang="en-US" dirty="0" smtClean="0"/>
              <a:t>    - </a:t>
            </a:r>
            <a:r>
              <a:rPr lang="en-US" dirty="0"/>
              <a:t>Actual harvest data </a:t>
            </a:r>
            <a:r>
              <a:rPr lang="en-US" dirty="0" smtClean="0"/>
              <a:t>(crops, Horticulture)</a:t>
            </a:r>
          </a:p>
          <a:p>
            <a:pPr marL="0" indent="0">
              <a:buNone/>
            </a:pPr>
            <a:r>
              <a:rPr lang="en-US" dirty="0"/>
              <a:t> </a:t>
            </a:r>
            <a:r>
              <a:rPr lang="en-US" dirty="0" smtClean="0"/>
              <a:t>   -Forecasts</a:t>
            </a:r>
            <a:r>
              <a:rPr lang="en-US" dirty="0"/>
              <a:t>, especially for most recent quarters </a:t>
            </a:r>
            <a:endParaRPr lang="en-US" dirty="0" smtClean="0"/>
          </a:p>
          <a:p>
            <a:r>
              <a:rPr lang="en-US" dirty="0" smtClean="0"/>
              <a:t>Surveys </a:t>
            </a:r>
            <a:r>
              <a:rPr lang="en-US" dirty="0"/>
              <a:t>(farmers, </a:t>
            </a:r>
            <a:r>
              <a:rPr lang="en-US" dirty="0" smtClean="0"/>
              <a:t>marketers) </a:t>
            </a:r>
          </a:p>
          <a:p>
            <a:r>
              <a:rPr lang="en-US" dirty="0" smtClean="0"/>
              <a:t>Marketing organizations (BAMB)</a:t>
            </a:r>
          </a:p>
          <a:p>
            <a:r>
              <a:rPr lang="en-US" dirty="0" smtClean="0"/>
              <a:t>Livestock population</a:t>
            </a:r>
          </a:p>
          <a:p>
            <a:r>
              <a:rPr lang="en-US" dirty="0" smtClean="0"/>
              <a:t> Animal slaughter statistics</a:t>
            </a:r>
          </a:p>
        </p:txBody>
      </p:sp>
    </p:spTree>
    <p:extLst>
      <p:ext uri="{BB962C8B-B14F-4D97-AF65-F5344CB8AC3E}">
        <p14:creationId xmlns:p14="http://schemas.microsoft.com/office/powerpoint/2010/main" val="3231823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MINING</a:t>
            </a:r>
            <a:endParaRPr lang="en-US" dirty="0"/>
          </a:p>
        </p:txBody>
      </p:sp>
      <p:sp>
        <p:nvSpPr>
          <p:cNvPr id="3" name="Content Placeholder 2"/>
          <p:cNvSpPr>
            <a:spLocks noGrp="1"/>
          </p:cNvSpPr>
          <p:nvPr>
            <p:ph idx="1"/>
          </p:nvPr>
        </p:nvSpPr>
        <p:spPr>
          <a:xfrm>
            <a:off x="457200" y="957944"/>
            <a:ext cx="8229600" cy="5168220"/>
          </a:xfrm>
        </p:spPr>
        <p:txBody>
          <a:bodyPr/>
          <a:lstStyle/>
          <a:p>
            <a:r>
              <a:rPr lang="en-US" dirty="0"/>
              <a:t>Quarterly indicators: </a:t>
            </a:r>
            <a:r>
              <a:rPr lang="en-US" dirty="0" smtClean="0"/>
              <a:t>values/quantities</a:t>
            </a:r>
          </a:p>
          <a:p>
            <a:r>
              <a:rPr lang="en-US" dirty="0" smtClean="0"/>
              <a:t>Quarterly sales and inventory figures</a:t>
            </a:r>
          </a:p>
          <a:p>
            <a:r>
              <a:rPr lang="en-US" dirty="0" smtClean="0"/>
              <a:t>Administrative data (production statistics)   </a:t>
            </a:r>
          </a:p>
          <a:p>
            <a:r>
              <a:rPr lang="en-US" dirty="0" smtClean="0"/>
              <a:t>Exports data</a:t>
            </a:r>
            <a:endParaRPr lang="en-US" dirty="0"/>
          </a:p>
          <a:p>
            <a:r>
              <a:rPr lang="en-US" dirty="0"/>
              <a:t>PPI components/specific purpose price indices </a:t>
            </a:r>
          </a:p>
        </p:txBody>
      </p:sp>
    </p:spTree>
    <p:extLst>
      <p:ext uri="{BB962C8B-B14F-4D97-AF65-F5344CB8AC3E}">
        <p14:creationId xmlns:p14="http://schemas.microsoft.com/office/powerpoint/2010/main" val="34451886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8086"/>
            <a:ext cx="8229600" cy="674914"/>
          </a:xfrm>
        </p:spPr>
        <p:txBody>
          <a:bodyPr/>
          <a:lstStyle/>
          <a:p>
            <a:r>
              <a:rPr lang="en-US" dirty="0" smtClean="0"/>
              <a:t>MANUFACTURING</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a:t>Quarterly indicators: </a:t>
            </a:r>
            <a:r>
              <a:rPr lang="en-US" dirty="0" smtClean="0"/>
              <a:t>values/quantities</a:t>
            </a:r>
          </a:p>
          <a:p>
            <a:r>
              <a:rPr lang="en-US" dirty="0" smtClean="0"/>
              <a:t>Surveys</a:t>
            </a:r>
            <a:r>
              <a:rPr lang="en-US" dirty="0"/>
              <a:t>: </a:t>
            </a:r>
            <a:endParaRPr lang="en-US" dirty="0" smtClean="0"/>
          </a:p>
          <a:p>
            <a:pPr marL="0" indent="0">
              <a:buNone/>
            </a:pPr>
            <a:r>
              <a:rPr lang="en-US" dirty="0" smtClean="0"/>
              <a:t>            • </a:t>
            </a:r>
            <a:r>
              <a:rPr lang="en-US" dirty="0"/>
              <a:t>Quantity data </a:t>
            </a:r>
            <a:endParaRPr lang="en-US" dirty="0" smtClean="0"/>
          </a:p>
          <a:p>
            <a:pPr marL="0" indent="0">
              <a:buNone/>
            </a:pPr>
            <a:r>
              <a:rPr lang="en-US" dirty="0" smtClean="0"/>
              <a:t>            • </a:t>
            </a:r>
            <a:r>
              <a:rPr lang="en-US" dirty="0"/>
              <a:t>Sales </a:t>
            </a:r>
            <a:r>
              <a:rPr lang="en-US" dirty="0" smtClean="0"/>
              <a:t> figures</a:t>
            </a:r>
          </a:p>
          <a:p>
            <a:r>
              <a:rPr lang="en-US" dirty="0" smtClean="0"/>
              <a:t> </a:t>
            </a:r>
            <a:r>
              <a:rPr lang="en-US" dirty="0"/>
              <a:t>VAT data (on </a:t>
            </a:r>
            <a:r>
              <a:rPr lang="en-US" dirty="0" smtClean="0"/>
              <a:t>sales)</a:t>
            </a:r>
          </a:p>
          <a:p>
            <a:r>
              <a:rPr lang="en-US" dirty="0" smtClean="0"/>
              <a:t>Export data (eg. Meat products, textiles, polished diamonds etc..)</a:t>
            </a:r>
          </a:p>
          <a:p>
            <a:r>
              <a:rPr lang="en-US" dirty="0" smtClean="0"/>
              <a:t> </a:t>
            </a:r>
            <a:r>
              <a:rPr lang="en-US" dirty="0"/>
              <a:t>PPI </a:t>
            </a:r>
            <a:r>
              <a:rPr lang="en-US" dirty="0" smtClean="0"/>
              <a:t>components</a:t>
            </a:r>
            <a:endParaRPr lang="en-US" dirty="0"/>
          </a:p>
          <a:p>
            <a:endParaRPr lang="en-US" dirty="0"/>
          </a:p>
        </p:txBody>
      </p:sp>
    </p:spTree>
    <p:extLst>
      <p:ext uri="{BB962C8B-B14F-4D97-AF65-F5344CB8AC3E}">
        <p14:creationId xmlns:p14="http://schemas.microsoft.com/office/powerpoint/2010/main" val="2635018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486"/>
            <a:ext cx="8229600" cy="522514"/>
          </a:xfrm>
        </p:spPr>
        <p:txBody>
          <a:bodyPr/>
          <a:lstStyle/>
          <a:p>
            <a:r>
              <a:rPr lang="en-US" dirty="0" smtClean="0"/>
              <a:t>Water and Electricity</a:t>
            </a:r>
            <a:endParaRPr lang="en-US" dirty="0"/>
          </a:p>
        </p:txBody>
      </p:sp>
      <p:sp>
        <p:nvSpPr>
          <p:cNvPr id="3" name="Content Placeholder 2"/>
          <p:cNvSpPr>
            <a:spLocks noGrp="1"/>
          </p:cNvSpPr>
          <p:nvPr>
            <p:ph idx="1"/>
          </p:nvPr>
        </p:nvSpPr>
        <p:spPr>
          <a:xfrm>
            <a:off x="457200" y="1251858"/>
            <a:ext cx="8229600" cy="4874306"/>
          </a:xfrm>
        </p:spPr>
        <p:txBody>
          <a:bodyPr/>
          <a:lstStyle/>
          <a:p>
            <a:r>
              <a:rPr lang="en-US" dirty="0"/>
              <a:t>Quarterly indicators: values/quantities </a:t>
            </a:r>
            <a:endParaRPr lang="en-US" dirty="0" smtClean="0"/>
          </a:p>
          <a:p>
            <a:r>
              <a:rPr lang="en-US" dirty="0" smtClean="0"/>
              <a:t>Quarterly sales figures – Admin records</a:t>
            </a:r>
          </a:p>
          <a:p>
            <a:r>
              <a:rPr lang="en-US" dirty="0" smtClean="0"/>
              <a:t> </a:t>
            </a:r>
            <a:r>
              <a:rPr lang="en-US" dirty="0"/>
              <a:t>Physical quantity from large utility companies or authorities </a:t>
            </a:r>
            <a:endParaRPr lang="en-US" dirty="0" smtClean="0"/>
          </a:p>
          <a:p>
            <a:pPr marL="0" indent="0">
              <a:buNone/>
            </a:pPr>
            <a:r>
              <a:rPr lang="en-US" dirty="0" smtClean="0"/>
              <a:t>          • </a:t>
            </a:r>
            <a:r>
              <a:rPr lang="en-US" dirty="0"/>
              <a:t>Electricity generation/consumption </a:t>
            </a:r>
            <a:endParaRPr lang="en-US" dirty="0" smtClean="0"/>
          </a:p>
          <a:p>
            <a:pPr marL="0" indent="0">
              <a:buNone/>
            </a:pPr>
            <a:r>
              <a:rPr lang="en-US" dirty="0" smtClean="0"/>
              <a:t>          • water </a:t>
            </a:r>
            <a:r>
              <a:rPr lang="en-US" dirty="0"/>
              <a:t>supplied </a:t>
            </a:r>
            <a:endParaRPr lang="en-US" dirty="0" smtClean="0"/>
          </a:p>
          <a:p>
            <a:r>
              <a:rPr lang="en-US" dirty="0" smtClean="0"/>
              <a:t>Consumption </a:t>
            </a:r>
            <a:r>
              <a:rPr lang="en-US" dirty="0"/>
              <a:t>of inputs </a:t>
            </a:r>
            <a:endParaRPr lang="en-US" dirty="0" smtClean="0"/>
          </a:p>
          <a:p>
            <a:r>
              <a:rPr lang="en-US" dirty="0" smtClean="0"/>
              <a:t>PPI </a:t>
            </a:r>
            <a:r>
              <a:rPr lang="en-US" dirty="0"/>
              <a:t>components/specific tariffs </a:t>
            </a:r>
          </a:p>
          <a:p>
            <a:endParaRPr lang="en-US" dirty="0"/>
          </a:p>
        </p:txBody>
      </p:sp>
    </p:spTree>
    <p:extLst>
      <p:ext uri="{BB962C8B-B14F-4D97-AF65-F5344CB8AC3E}">
        <p14:creationId xmlns:p14="http://schemas.microsoft.com/office/powerpoint/2010/main" val="1197100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6943"/>
            <a:ext cx="8229600" cy="653144"/>
          </a:xfrm>
        </p:spPr>
        <p:txBody>
          <a:bodyPr/>
          <a:lstStyle/>
          <a:p>
            <a:r>
              <a:rPr lang="en-US" dirty="0" smtClean="0"/>
              <a:t>Construction</a:t>
            </a:r>
            <a:endParaRPr lang="en-US" dirty="0"/>
          </a:p>
        </p:txBody>
      </p:sp>
      <p:sp>
        <p:nvSpPr>
          <p:cNvPr id="3" name="Content Placeholder 2"/>
          <p:cNvSpPr>
            <a:spLocks noGrp="1"/>
          </p:cNvSpPr>
          <p:nvPr>
            <p:ph idx="1"/>
          </p:nvPr>
        </p:nvSpPr>
        <p:spPr>
          <a:xfrm>
            <a:off x="457200" y="1230088"/>
            <a:ext cx="8229600" cy="4896076"/>
          </a:xfrm>
        </p:spPr>
        <p:txBody>
          <a:bodyPr/>
          <a:lstStyle/>
          <a:p>
            <a:r>
              <a:rPr lang="en-US" b="1" dirty="0"/>
              <a:t>Quarterly indicators</a:t>
            </a:r>
            <a:r>
              <a:rPr lang="en-US" dirty="0"/>
              <a:t>: </a:t>
            </a:r>
            <a:r>
              <a:rPr lang="en-US" dirty="0" smtClean="0"/>
              <a:t>values/quantities</a:t>
            </a:r>
          </a:p>
          <a:p>
            <a:r>
              <a:rPr lang="en-US" dirty="0" smtClean="0"/>
              <a:t> </a:t>
            </a:r>
            <a:r>
              <a:rPr lang="en-US" dirty="0"/>
              <a:t>Building permits (administrative register) </a:t>
            </a:r>
            <a:endParaRPr lang="en-US" dirty="0" smtClean="0"/>
          </a:p>
          <a:p>
            <a:r>
              <a:rPr lang="en-US" dirty="0" smtClean="0"/>
              <a:t>Surveys</a:t>
            </a:r>
            <a:r>
              <a:rPr lang="en-US" dirty="0"/>
              <a:t>: </a:t>
            </a:r>
            <a:r>
              <a:rPr lang="en-US" dirty="0" smtClean="0"/>
              <a:t>-</a:t>
            </a:r>
            <a:r>
              <a:rPr lang="en-US" dirty="0"/>
              <a:t> </a:t>
            </a:r>
            <a:r>
              <a:rPr lang="en-US" dirty="0" smtClean="0"/>
              <a:t>Construction companies</a:t>
            </a:r>
          </a:p>
          <a:p>
            <a:r>
              <a:rPr lang="en-US" dirty="0" smtClean="0"/>
              <a:t>Input </a:t>
            </a:r>
            <a:r>
              <a:rPr lang="en-US" dirty="0"/>
              <a:t>indicators (supply of building </a:t>
            </a:r>
            <a:r>
              <a:rPr lang="en-US" dirty="0" smtClean="0"/>
              <a:t>materials)   </a:t>
            </a:r>
          </a:p>
          <a:p>
            <a:r>
              <a:rPr lang="en-US" dirty="0" smtClean="0"/>
              <a:t>Government </a:t>
            </a:r>
            <a:r>
              <a:rPr lang="en-US" dirty="0"/>
              <a:t>budget for public construction  </a:t>
            </a:r>
            <a:endParaRPr lang="en-US" dirty="0" smtClean="0"/>
          </a:p>
          <a:p>
            <a:pPr marL="0" indent="0">
              <a:buNone/>
            </a:pPr>
            <a:r>
              <a:rPr lang="en-US" dirty="0" smtClean="0"/>
              <a:t>             • </a:t>
            </a:r>
            <a:r>
              <a:rPr lang="en-US" dirty="0"/>
              <a:t>Road </a:t>
            </a:r>
            <a:r>
              <a:rPr lang="en-US" dirty="0" smtClean="0"/>
              <a:t>construction, Dams </a:t>
            </a:r>
          </a:p>
          <a:p>
            <a:pPr marL="0" indent="0">
              <a:buNone/>
            </a:pPr>
            <a:endParaRPr lang="en-US" dirty="0"/>
          </a:p>
          <a:p>
            <a:endParaRPr lang="en-US" dirty="0"/>
          </a:p>
        </p:txBody>
      </p:sp>
    </p:spTree>
    <p:extLst>
      <p:ext uri="{BB962C8B-B14F-4D97-AF65-F5344CB8AC3E}">
        <p14:creationId xmlns:p14="http://schemas.microsoft.com/office/powerpoint/2010/main" val="1214027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743"/>
            <a:ext cx="8229600" cy="631372"/>
          </a:xfrm>
        </p:spPr>
        <p:txBody>
          <a:bodyPr/>
          <a:lstStyle/>
          <a:p>
            <a:r>
              <a:rPr lang="en-US" dirty="0" smtClean="0"/>
              <a:t>Wholesale and Retail Trade</a:t>
            </a:r>
            <a:endParaRPr lang="en-US" dirty="0"/>
          </a:p>
        </p:txBody>
      </p:sp>
      <p:sp>
        <p:nvSpPr>
          <p:cNvPr id="3" name="Content Placeholder 2"/>
          <p:cNvSpPr>
            <a:spLocks noGrp="1"/>
          </p:cNvSpPr>
          <p:nvPr>
            <p:ph idx="1"/>
          </p:nvPr>
        </p:nvSpPr>
        <p:spPr>
          <a:xfrm>
            <a:off x="457200" y="1132116"/>
            <a:ext cx="8229600" cy="4994048"/>
          </a:xfrm>
        </p:spPr>
        <p:txBody>
          <a:bodyPr/>
          <a:lstStyle/>
          <a:p>
            <a:pPr marL="0" indent="0">
              <a:buNone/>
            </a:pPr>
            <a:endParaRPr lang="en-US" dirty="0" smtClean="0"/>
          </a:p>
          <a:p>
            <a:r>
              <a:rPr lang="en-US" dirty="0"/>
              <a:t>Surveys of retail and wholesale </a:t>
            </a:r>
            <a:r>
              <a:rPr lang="en-US" dirty="0" smtClean="0"/>
              <a:t>trade</a:t>
            </a:r>
            <a:endParaRPr lang="en-US" dirty="0" smtClean="0"/>
          </a:p>
          <a:p>
            <a:r>
              <a:rPr lang="en-US" dirty="0" smtClean="0"/>
              <a:t> </a:t>
            </a:r>
            <a:r>
              <a:rPr lang="en-US" dirty="0"/>
              <a:t>VAT data </a:t>
            </a:r>
            <a:endParaRPr lang="en-US" dirty="0" smtClean="0"/>
          </a:p>
          <a:p>
            <a:r>
              <a:rPr lang="en-US" dirty="0" smtClean="0"/>
              <a:t>CPI components </a:t>
            </a:r>
          </a:p>
          <a:p>
            <a:endParaRPr lang="en-US" dirty="0"/>
          </a:p>
        </p:txBody>
      </p:sp>
    </p:spTree>
    <p:extLst>
      <p:ext uri="{BB962C8B-B14F-4D97-AF65-F5344CB8AC3E}">
        <p14:creationId xmlns:p14="http://schemas.microsoft.com/office/powerpoint/2010/main" val="19510487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9856"/>
            <a:ext cx="8229600" cy="609601"/>
          </a:xfrm>
        </p:spPr>
        <p:txBody>
          <a:bodyPr/>
          <a:lstStyle/>
          <a:p>
            <a:r>
              <a:rPr lang="en-US" dirty="0" smtClean="0"/>
              <a:t>Transportation and Storage</a:t>
            </a:r>
            <a:endParaRPr lang="en-US" dirty="0"/>
          </a:p>
        </p:txBody>
      </p:sp>
      <p:sp>
        <p:nvSpPr>
          <p:cNvPr id="3" name="Content Placeholder 2"/>
          <p:cNvSpPr>
            <a:spLocks noGrp="1"/>
          </p:cNvSpPr>
          <p:nvPr>
            <p:ph idx="1"/>
          </p:nvPr>
        </p:nvSpPr>
        <p:spPr>
          <a:xfrm>
            <a:off x="457200" y="1251858"/>
            <a:ext cx="8229600" cy="4874306"/>
          </a:xfrm>
        </p:spPr>
        <p:txBody>
          <a:bodyPr/>
          <a:lstStyle/>
          <a:p>
            <a:r>
              <a:rPr lang="en-US" dirty="0"/>
              <a:t>Quarterly indicators: </a:t>
            </a:r>
            <a:r>
              <a:rPr lang="en-US" dirty="0" smtClean="0"/>
              <a:t>values/quantities</a:t>
            </a:r>
          </a:p>
          <a:p>
            <a:r>
              <a:rPr lang="en-US" dirty="0" smtClean="0"/>
              <a:t> </a:t>
            </a:r>
            <a:r>
              <a:rPr lang="en-US" dirty="0"/>
              <a:t>Surveys : revenue/quantities (passengers or </a:t>
            </a:r>
            <a:r>
              <a:rPr lang="en-US" dirty="0" smtClean="0"/>
              <a:t>freight</a:t>
            </a:r>
          </a:p>
          <a:p>
            <a:r>
              <a:rPr lang="en-US" dirty="0" smtClean="0"/>
              <a:t>Information </a:t>
            </a:r>
            <a:r>
              <a:rPr lang="en-US" dirty="0"/>
              <a:t>from large enterprises (airlines, airports, rail, public transportation</a:t>
            </a:r>
            <a:r>
              <a:rPr lang="en-US" dirty="0" smtClean="0"/>
              <a:t>)</a:t>
            </a:r>
          </a:p>
          <a:p>
            <a:r>
              <a:rPr lang="en-US" dirty="0" smtClean="0"/>
              <a:t> </a:t>
            </a:r>
            <a:r>
              <a:rPr lang="en-US" dirty="0"/>
              <a:t>Freight: volume of goods </a:t>
            </a:r>
            <a:r>
              <a:rPr lang="en-US" dirty="0" smtClean="0"/>
              <a:t>handled</a:t>
            </a:r>
            <a:endParaRPr lang="en-US" dirty="0"/>
          </a:p>
          <a:p>
            <a:r>
              <a:rPr lang="en-US" dirty="0"/>
              <a:t>PPI/CPI components </a:t>
            </a:r>
          </a:p>
          <a:p>
            <a:endParaRPr lang="en-US" dirty="0"/>
          </a:p>
        </p:txBody>
      </p:sp>
    </p:spTree>
    <p:extLst>
      <p:ext uri="{BB962C8B-B14F-4D97-AF65-F5344CB8AC3E}">
        <p14:creationId xmlns:p14="http://schemas.microsoft.com/office/powerpoint/2010/main" val="33459059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8086"/>
            <a:ext cx="8229600" cy="949552"/>
          </a:xfrm>
        </p:spPr>
        <p:txBody>
          <a:bodyPr/>
          <a:lstStyle/>
          <a:p>
            <a:r>
              <a:rPr lang="en-US" sz="3600" b="1" dirty="0" smtClean="0"/>
              <a:t>Accommodation and Service Activities</a:t>
            </a:r>
            <a:endParaRPr lang="en-US" sz="3600" b="1" dirty="0"/>
          </a:p>
        </p:txBody>
      </p:sp>
      <p:sp>
        <p:nvSpPr>
          <p:cNvPr id="3" name="Content Placeholder 2"/>
          <p:cNvSpPr>
            <a:spLocks noGrp="1"/>
          </p:cNvSpPr>
          <p:nvPr>
            <p:ph idx="1"/>
          </p:nvPr>
        </p:nvSpPr>
        <p:spPr>
          <a:xfrm>
            <a:off x="457200" y="1186544"/>
            <a:ext cx="8229600" cy="4939620"/>
          </a:xfrm>
        </p:spPr>
        <p:txBody>
          <a:bodyPr/>
          <a:lstStyle/>
          <a:p>
            <a:r>
              <a:rPr lang="en-US" dirty="0"/>
              <a:t>Quarterly indicators: values/quantities </a:t>
            </a:r>
            <a:endParaRPr lang="en-US" dirty="0" smtClean="0"/>
          </a:p>
          <a:p>
            <a:r>
              <a:rPr lang="en-US" dirty="0" smtClean="0"/>
              <a:t>Accommodation Survey (Turnover, </a:t>
            </a:r>
            <a:r>
              <a:rPr lang="en-US" dirty="0" smtClean="0"/>
              <a:t>COE</a:t>
            </a:r>
            <a:r>
              <a:rPr lang="en-US" dirty="0" smtClean="0"/>
              <a:t> </a:t>
            </a:r>
            <a:r>
              <a:rPr lang="en-US" dirty="0" smtClean="0"/>
              <a:t>and Employment) -  DOT</a:t>
            </a:r>
          </a:p>
          <a:p>
            <a:r>
              <a:rPr lang="en-US" dirty="0" smtClean="0"/>
              <a:t> Tourists </a:t>
            </a:r>
            <a:r>
              <a:rPr lang="en-US" dirty="0"/>
              <a:t>arrivals </a:t>
            </a:r>
          </a:p>
          <a:p>
            <a:r>
              <a:rPr lang="en-US" dirty="0"/>
              <a:t>CPI components </a:t>
            </a:r>
          </a:p>
          <a:p>
            <a:pPr marL="0" indent="0">
              <a:buNone/>
            </a:pPr>
            <a:endParaRPr lang="en-US" dirty="0"/>
          </a:p>
        </p:txBody>
      </p:sp>
    </p:spTree>
    <p:extLst>
      <p:ext uri="{BB962C8B-B14F-4D97-AF65-F5344CB8AC3E}">
        <p14:creationId xmlns:p14="http://schemas.microsoft.com/office/powerpoint/2010/main" val="3436947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4656"/>
            <a:ext cx="8229600" cy="622981"/>
          </a:xfrm>
        </p:spPr>
        <p:txBody>
          <a:bodyPr/>
          <a:lstStyle/>
          <a:p>
            <a:r>
              <a:rPr lang="en-US" dirty="0" smtClean="0"/>
              <a:t>COMPILATION OF QUARTERLY NATIONAL ACCOUNTS</a:t>
            </a:r>
            <a:endParaRPr lang="en-US" dirty="0"/>
          </a:p>
        </p:txBody>
      </p:sp>
      <p:sp>
        <p:nvSpPr>
          <p:cNvPr id="3" name="Content Placeholder 2"/>
          <p:cNvSpPr>
            <a:spLocks noGrp="1"/>
          </p:cNvSpPr>
          <p:nvPr>
            <p:ph idx="1"/>
          </p:nvPr>
        </p:nvSpPr>
        <p:spPr/>
        <p:txBody>
          <a:bodyPr/>
          <a:lstStyle/>
          <a:p>
            <a:pPr marL="0" indent="0">
              <a:buNone/>
            </a:pPr>
            <a:r>
              <a:rPr lang="en-US" dirty="0" smtClean="0"/>
              <a:t>  </a:t>
            </a:r>
          </a:p>
          <a:p>
            <a:pPr marL="0" indent="0">
              <a:buNone/>
            </a:pPr>
            <a:endParaRPr lang="en-US" dirty="0"/>
          </a:p>
          <a:p>
            <a:pPr marL="0" indent="0" algn="ctr">
              <a:buNone/>
            </a:pPr>
            <a:endParaRPr lang="en-US" dirty="0" smtClean="0"/>
          </a:p>
          <a:p>
            <a:pPr marL="0" indent="0" algn="ctr">
              <a:buNone/>
            </a:pPr>
            <a:r>
              <a:rPr lang="en-US" dirty="0" smtClean="0"/>
              <a:t>BOTSWANA</a:t>
            </a:r>
          </a:p>
          <a:p>
            <a:pPr marL="0" indent="0" algn="ctr">
              <a:buNone/>
            </a:pPr>
            <a:endParaRPr lang="en-US" dirty="0"/>
          </a:p>
          <a:p>
            <a:pPr marL="0" indent="0" algn="ctr">
              <a:buNone/>
            </a:pPr>
            <a:r>
              <a:rPr lang="en-US" dirty="0" smtClean="0"/>
              <a:t>BY </a:t>
            </a:r>
            <a:r>
              <a:rPr lang="en-US" dirty="0" err="1" smtClean="0"/>
              <a:t>Lekoko</a:t>
            </a:r>
            <a:r>
              <a:rPr lang="en-US" dirty="0" smtClean="0"/>
              <a:t> </a:t>
            </a:r>
            <a:r>
              <a:rPr lang="en-US" dirty="0" err="1" smtClean="0"/>
              <a:t>Simako</a:t>
            </a:r>
            <a:endParaRPr lang="en-US" dirty="0"/>
          </a:p>
        </p:txBody>
      </p:sp>
    </p:spTree>
    <p:extLst>
      <p:ext uri="{BB962C8B-B14F-4D97-AF65-F5344CB8AC3E}">
        <p14:creationId xmlns:p14="http://schemas.microsoft.com/office/powerpoint/2010/main" val="28190695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914"/>
            <a:ext cx="8229600" cy="620486"/>
          </a:xfrm>
        </p:spPr>
        <p:txBody>
          <a:bodyPr/>
          <a:lstStyle/>
          <a:p>
            <a:r>
              <a:rPr lang="en-US" dirty="0" smtClean="0"/>
              <a:t>Financial and Insurance Activities</a:t>
            </a:r>
            <a:endParaRPr lang="en-US" dirty="0"/>
          </a:p>
        </p:txBody>
      </p:sp>
      <p:sp>
        <p:nvSpPr>
          <p:cNvPr id="3" name="Content Placeholder 2"/>
          <p:cNvSpPr>
            <a:spLocks noGrp="1"/>
          </p:cNvSpPr>
          <p:nvPr>
            <p:ph idx="1"/>
          </p:nvPr>
        </p:nvSpPr>
        <p:spPr>
          <a:xfrm>
            <a:off x="457200" y="914400"/>
            <a:ext cx="8229600" cy="5211763"/>
          </a:xfrm>
        </p:spPr>
        <p:txBody>
          <a:bodyPr/>
          <a:lstStyle/>
          <a:p>
            <a:r>
              <a:rPr lang="en-US" dirty="0"/>
              <a:t>Quarterly indicators: </a:t>
            </a:r>
            <a:r>
              <a:rPr lang="en-US" dirty="0" smtClean="0"/>
              <a:t>values/quantities</a:t>
            </a:r>
          </a:p>
          <a:p>
            <a:r>
              <a:rPr lang="en-US" dirty="0" smtClean="0"/>
              <a:t> </a:t>
            </a:r>
            <a:r>
              <a:rPr lang="en-US" dirty="0"/>
              <a:t>Money and banking statistics </a:t>
            </a:r>
            <a:endParaRPr lang="en-US" dirty="0" smtClean="0"/>
          </a:p>
          <a:p>
            <a:r>
              <a:rPr lang="en-US" dirty="0" smtClean="0"/>
              <a:t>Stocks </a:t>
            </a:r>
            <a:r>
              <a:rPr lang="en-US" dirty="0"/>
              <a:t>of deposits and loans, interest receivable and payable by institutional sector (for FISIM calculation) </a:t>
            </a:r>
            <a:endParaRPr lang="en-US" dirty="0" smtClean="0"/>
          </a:p>
          <a:p>
            <a:r>
              <a:rPr lang="en-US" dirty="0" smtClean="0"/>
              <a:t> </a:t>
            </a:r>
            <a:r>
              <a:rPr lang="en-US" dirty="0"/>
              <a:t>Life insurance (premiums and claims</a:t>
            </a:r>
            <a:r>
              <a:rPr lang="en-US" dirty="0" smtClean="0"/>
              <a:t>)</a:t>
            </a:r>
          </a:p>
          <a:p>
            <a:pPr lvl="0"/>
            <a:r>
              <a:rPr lang="en-US" dirty="0">
                <a:solidFill>
                  <a:prstClr val="black"/>
                </a:solidFill>
              </a:rPr>
              <a:t>Non-life insurance (premiums and benefits</a:t>
            </a:r>
            <a:r>
              <a:rPr lang="en-US" dirty="0" smtClean="0">
                <a:solidFill>
                  <a:prstClr val="black"/>
                </a:solidFill>
              </a:rPr>
              <a:t>)</a:t>
            </a:r>
          </a:p>
          <a:p>
            <a:pPr lvl="0"/>
            <a:r>
              <a:rPr lang="en-US" dirty="0" smtClean="0">
                <a:solidFill>
                  <a:prstClr val="black"/>
                </a:solidFill>
              </a:rPr>
              <a:t>Deflation </a:t>
            </a:r>
            <a:r>
              <a:rPr lang="en-US" dirty="0">
                <a:solidFill>
                  <a:prstClr val="black"/>
                </a:solidFill>
              </a:rPr>
              <a:t>(on deposits and lending, but not on FISIM directly) </a:t>
            </a:r>
          </a:p>
          <a:p>
            <a:pPr lvl="0"/>
            <a:endParaRPr lang="en-US" dirty="0">
              <a:solidFill>
                <a:prstClr val="black"/>
              </a:solidFill>
            </a:endParaRPr>
          </a:p>
          <a:p>
            <a:endParaRPr lang="en-US" dirty="0" smtClean="0"/>
          </a:p>
          <a:p>
            <a:endParaRPr lang="en-US" dirty="0" smtClean="0"/>
          </a:p>
          <a:p>
            <a:pPr marL="0" indent="0">
              <a:buNone/>
            </a:pPr>
            <a:endParaRPr lang="en-US" dirty="0"/>
          </a:p>
          <a:p>
            <a:endParaRPr lang="en-US" dirty="0"/>
          </a:p>
        </p:txBody>
      </p:sp>
    </p:spTree>
    <p:extLst>
      <p:ext uri="{BB962C8B-B14F-4D97-AF65-F5344CB8AC3E}">
        <p14:creationId xmlns:p14="http://schemas.microsoft.com/office/powerpoint/2010/main" val="12336422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Estate Activities</a:t>
            </a:r>
            <a:endParaRPr lang="en-US" dirty="0"/>
          </a:p>
        </p:txBody>
      </p:sp>
      <p:sp>
        <p:nvSpPr>
          <p:cNvPr id="3" name="Content Placeholder 2"/>
          <p:cNvSpPr>
            <a:spLocks noGrp="1"/>
          </p:cNvSpPr>
          <p:nvPr>
            <p:ph idx="1"/>
          </p:nvPr>
        </p:nvSpPr>
        <p:spPr>
          <a:xfrm>
            <a:off x="457200" y="1034144"/>
            <a:ext cx="8229600" cy="5092020"/>
          </a:xfrm>
        </p:spPr>
        <p:txBody>
          <a:bodyPr/>
          <a:lstStyle/>
          <a:p>
            <a:r>
              <a:rPr lang="en-US" dirty="0"/>
              <a:t>Quarterly indicators: values/quantities </a:t>
            </a:r>
            <a:endParaRPr lang="en-US" dirty="0" smtClean="0"/>
          </a:p>
          <a:p>
            <a:r>
              <a:rPr lang="en-US" dirty="0" smtClean="0"/>
              <a:t>Surveys </a:t>
            </a:r>
            <a:endParaRPr lang="en-US" dirty="0"/>
          </a:p>
          <a:p>
            <a:r>
              <a:rPr lang="en-US" dirty="0" smtClean="0"/>
              <a:t>VAT data</a:t>
            </a:r>
          </a:p>
          <a:p>
            <a:r>
              <a:rPr lang="en-US" dirty="0" smtClean="0"/>
              <a:t>Dwelling </a:t>
            </a:r>
            <a:r>
              <a:rPr lang="en-US" dirty="0"/>
              <a:t>rents </a:t>
            </a:r>
            <a:endParaRPr lang="en-US" dirty="0" smtClean="0"/>
          </a:p>
          <a:p>
            <a:r>
              <a:rPr lang="en-US" dirty="0" smtClean="0"/>
              <a:t>Stock </a:t>
            </a:r>
            <a:r>
              <a:rPr lang="en-US" dirty="0"/>
              <a:t>of dwellings (own-account</a:t>
            </a:r>
            <a:r>
              <a:rPr lang="en-US" dirty="0" smtClean="0"/>
              <a:t>)</a:t>
            </a:r>
          </a:p>
          <a:p>
            <a:r>
              <a:rPr lang="en-US" dirty="0" smtClean="0"/>
              <a:t> </a:t>
            </a:r>
            <a:r>
              <a:rPr lang="en-US" dirty="0"/>
              <a:t>Housing price/rates </a:t>
            </a:r>
          </a:p>
          <a:p>
            <a:endParaRPr lang="en-US" dirty="0"/>
          </a:p>
        </p:txBody>
      </p:sp>
    </p:spTree>
    <p:extLst>
      <p:ext uri="{BB962C8B-B14F-4D97-AF65-F5344CB8AC3E}">
        <p14:creationId xmlns:p14="http://schemas.microsoft.com/office/powerpoint/2010/main" val="11694483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2514"/>
            <a:ext cx="8229600" cy="895124"/>
          </a:xfrm>
        </p:spPr>
        <p:txBody>
          <a:bodyPr/>
          <a:lstStyle/>
          <a:p>
            <a:r>
              <a:rPr lang="en-US" sz="3600" b="1" dirty="0"/>
              <a:t>Public administration; </a:t>
            </a:r>
            <a:r>
              <a:rPr lang="en-US" sz="3600" b="1" dirty="0" err="1"/>
              <a:t>Defence</a:t>
            </a:r>
            <a:r>
              <a:rPr lang="en-US" sz="3600" b="1" dirty="0"/>
              <a:t>; Social Security </a:t>
            </a:r>
          </a:p>
        </p:txBody>
      </p:sp>
      <p:sp>
        <p:nvSpPr>
          <p:cNvPr id="3" name="Content Placeholder 2"/>
          <p:cNvSpPr>
            <a:spLocks noGrp="1"/>
          </p:cNvSpPr>
          <p:nvPr>
            <p:ph idx="1"/>
          </p:nvPr>
        </p:nvSpPr>
        <p:spPr>
          <a:xfrm>
            <a:off x="457200" y="1719943"/>
            <a:ext cx="8229600" cy="4406220"/>
          </a:xfrm>
        </p:spPr>
        <p:txBody>
          <a:bodyPr/>
          <a:lstStyle/>
          <a:p>
            <a:r>
              <a:rPr lang="en-US" dirty="0"/>
              <a:t>Quarterly indicators: </a:t>
            </a:r>
            <a:r>
              <a:rPr lang="en-US" dirty="0" smtClean="0"/>
              <a:t>values/quantities</a:t>
            </a:r>
          </a:p>
          <a:p>
            <a:r>
              <a:rPr lang="en-US" dirty="0" smtClean="0"/>
              <a:t> </a:t>
            </a:r>
            <a:r>
              <a:rPr lang="en-US" dirty="0"/>
              <a:t>Government finance statistics </a:t>
            </a:r>
            <a:endParaRPr lang="en-US" dirty="0" smtClean="0"/>
          </a:p>
          <a:p>
            <a:r>
              <a:rPr lang="en-US" dirty="0" smtClean="0"/>
              <a:t>Employment</a:t>
            </a:r>
            <a:endParaRPr lang="en-US" dirty="0"/>
          </a:p>
          <a:p>
            <a:r>
              <a:rPr lang="en-US" dirty="0"/>
              <a:t>Wage </a:t>
            </a:r>
            <a:r>
              <a:rPr lang="en-US" dirty="0" smtClean="0"/>
              <a:t>index</a:t>
            </a:r>
            <a:endParaRPr lang="en-US" dirty="0"/>
          </a:p>
        </p:txBody>
      </p:sp>
    </p:spTree>
    <p:extLst>
      <p:ext uri="{BB962C8B-B14F-4D97-AF65-F5344CB8AC3E}">
        <p14:creationId xmlns:p14="http://schemas.microsoft.com/office/powerpoint/2010/main" val="32876889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7458"/>
            <a:ext cx="8229600" cy="642256"/>
          </a:xfrm>
        </p:spPr>
        <p:txBody>
          <a:bodyPr/>
          <a:lstStyle/>
          <a:p>
            <a:r>
              <a:rPr lang="en-US" sz="3600" b="1" dirty="0" smtClean="0"/>
              <a:t>EDUCATION</a:t>
            </a:r>
            <a:endParaRPr lang="en-US" sz="3600" b="1" dirty="0"/>
          </a:p>
        </p:txBody>
      </p:sp>
      <p:sp>
        <p:nvSpPr>
          <p:cNvPr id="3" name="Content Placeholder 2"/>
          <p:cNvSpPr>
            <a:spLocks noGrp="1"/>
          </p:cNvSpPr>
          <p:nvPr>
            <p:ph idx="1"/>
          </p:nvPr>
        </p:nvSpPr>
        <p:spPr>
          <a:xfrm>
            <a:off x="457200" y="870857"/>
            <a:ext cx="8229600" cy="5255307"/>
          </a:xfrm>
        </p:spPr>
        <p:txBody>
          <a:bodyPr/>
          <a:lstStyle/>
          <a:p>
            <a:r>
              <a:rPr lang="en-US" dirty="0"/>
              <a:t>Quarterly indicators: </a:t>
            </a:r>
            <a:r>
              <a:rPr lang="en-US" dirty="0" smtClean="0"/>
              <a:t>values/quantities</a:t>
            </a:r>
          </a:p>
          <a:p>
            <a:r>
              <a:rPr lang="en-US" dirty="0" smtClean="0"/>
              <a:t> </a:t>
            </a:r>
            <a:r>
              <a:rPr lang="en-US" dirty="0"/>
              <a:t>Government finance </a:t>
            </a:r>
            <a:r>
              <a:rPr lang="en-US" dirty="0" smtClean="0"/>
              <a:t>statistics</a:t>
            </a:r>
          </a:p>
          <a:p>
            <a:r>
              <a:rPr lang="en-US" dirty="0" smtClean="0"/>
              <a:t>Survey (Private Education)</a:t>
            </a:r>
          </a:p>
          <a:p>
            <a:r>
              <a:rPr lang="en-US" dirty="0" smtClean="0"/>
              <a:t>Quantity </a:t>
            </a:r>
            <a:r>
              <a:rPr lang="en-US" dirty="0"/>
              <a:t>indicators from public/private school (number of pupils enrolled, teaching staff number</a:t>
            </a:r>
            <a:r>
              <a:rPr lang="en-US" dirty="0" smtClean="0"/>
              <a:t>)</a:t>
            </a:r>
          </a:p>
          <a:p>
            <a:r>
              <a:rPr lang="en-US" dirty="0" smtClean="0"/>
              <a:t> </a:t>
            </a:r>
            <a:r>
              <a:rPr lang="en-US" dirty="0"/>
              <a:t>Wage index/CPI</a:t>
            </a:r>
          </a:p>
        </p:txBody>
      </p:sp>
    </p:spTree>
    <p:extLst>
      <p:ext uri="{BB962C8B-B14F-4D97-AF65-F5344CB8AC3E}">
        <p14:creationId xmlns:p14="http://schemas.microsoft.com/office/powerpoint/2010/main" val="22668689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3600" b="1" dirty="0"/>
              <a:t>Human health and social work activities </a:t>
            </a:r>
            <a:r>
              <a:rPr lang="en-US" sz="3600" b="1" dirty="0" smtClean="0"/>
              <a:t> </a:t>
            </a:r>
            <a:endParaRPr lang="en-US" sz="3600" b="1" dirty="0"/>
          </a:p>
        </p:txBody>
      </p:sp>
      <p:sp>
        <p:nvSpPr>
          <p:cNvPr id="3" name="Content Placeholder 2"/>
          <p:cNvSpPr>
            <a:spLocks noGrp="1"/>
          </p:cNvSpPr>
          <p:nvPr>
            <p:ph idx="1"/>
          </p:nvPr>
        </p:nvSpPr>
        <p:spPr>
          <a:xfrm>
            <a:off x="457200" y="1600200"/>
            <a:ext cx="8229600" cy="4525963"/>
          </a:xfrm>
        </p:spPr>
        <p:txBody>
          <a:bodyPr/>
          <a:lstStyle/>
          <a:p>
            <a:r>
              <a:rPr lang="en-US" dirty="0"/>
              <a:t>Quarterly indicators: values/quantities </a:t>
            </a:r>
            <a:endParaRPr lang="en-US" dirty="0" smtClean="0"/>
          </a:p>
          <a:p>
            <a:r>
              <a:rPr lang="en-US" dirty="0" smtClean="0"/>
              <a:t>Government </a:t>
            </a:r>
            <a:r>
              <a:rPr lang="en-US" dirty="0"/>
              <a:t>finance statistics </a:t>
            </a:r>
            <a:endParaRPr lang="en-US" dirty="0" smtClean="0"/>
          </a:p>
          <a:p>
            <a:r>
              <a:rPr lang="en-US" dirty="0" smtClean="0"/>
              <a:t>Survey (Private </a:t>
            </a:r>
            <a:r>
              <a:rPr lang="en-US" dirty="0" smtClean="0"/>
              <a:t>hospital</a:t>
            </a:r>
            <a:endParaRPr lang="en-US" dirty="0" smtClean="0"/>
          </a:p>
          <a:p>
            <a:r>
              <a:rPr lang="en-US" dirty="0" smtClean="0"/>
              <a:t>Wage </a:t>
            </a:r>
            <a:r>
              <a:rPr lang="en-US" dirty="0"/>
              <a:t>index/CPI  </a:t>
            </a:r>
          </a:p>
          <a:p>
            <a:pPr marL="0" indent="0">
              <a:buNone/>
            </a:pPr>
            <a:endParaRPr lang="en-US" dirty="0"/>
          </a:p>
        </p:txBody>
      </p:sp>
    </p:spTree>
    <p:extLst>
      <p:ext uri="{BB962C8B-B14F-4D97-AF65-F5344CB8AC3E}">
        <p14:creationId xmlns:p14="http://schemas.microsoft.com/office/powerpoint/2010/main" val="21820341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6942"/>
            <a:ext cx="8229600" cy="840695"/>
          </a:xfrm>
        </p:spPr>
        <p:txBody>
          <a:bodyPr/>
          <a:lstStyle/>
          <a:p>
            <a:r>
              <a:rPr lang="en-US" sz="3600" b="1" dirty="0">
                <a:solidFill>
                  <a:prstClr val="black"/>
                </a:solidFill>
              </a:rPr>
              <a:t>Taxes on products/Subsidies </a:t>
            </a:r>
            <a:endParaRPr lang="en-US" b="1" dirty="0"/>
          </a:p>
        </p:txBody>
      </p:sp>
      <p:sp>
        <p:nvSpPr>
          <p:cNvPr id="3" name="Content Placeholder 2"/>
          <p:cNvSpPr>
            <a:spLocks noGrp="1"/>
          </p:cNvSpPr>
          <p:nvPr>
            <p:ph idx="1"/>
          </p:nvPr>
        </p:nvSpPr>
        <p:spPr/>
        <p:txBody>
          <a:bodyPr/>
          <a:lstStyle/>
          <a:p>
            <a:pPr lvl="0"/>
            <a:r>
              <a:rPr lang="en-US" dirty="0">
                <a:solidFill>
                  <a:prstClr val="black"/>
                </a:solidFill>
              </a:rPr>
              <a:t>Taxes on imports</a:t>
            </a:r>
          </a:p>
          <a:p>
            <a:pPr lvl="0"/>
            <a:r>
              <a:rPr lang="en-US" dirty="0">
                <a:solidFill>
                  <a:prstClr val="black"/>
                </a:solidFill>
              </a:rPr>
              <a:t>Value Added Tax</a:t>
            </a:r>
          </a:p>
          <a:p>
            <a:pPr lvl="0"/>
            <a:r>
              <a:rPr lang="en-US" dirty="0" smtClean="0">
                <a:solidFill>
                  <a:prstClr val="black"/>
                </a:solidFill>
              </a:rPr>
              <a:t>Ministry of Finance</a:t>
            </a:r>
            <a:endParaRPr lang="en-US" dirty="0">
              <a:solidFill>
                <a:prstClr val="black"/>
              </a:solidFill>
            </a:endParaRPr>
          </a:p>
          <a:p>
            <a:pPr lvl="0"/>
            <a:r>
              <a:rPr lang="en-US" dirty="0">
                <a:solidFill>
                  <a:prstClr val="black"/>
                </a:solidFill>
              </a:rPr>
              <a:t>Values and volumes of imports (preferably with breakdown by type of product) </a:t>
            </a:r>
          </a:p>
          <a:p>
            <a:endParaRPr lang="en-US" dirty="0"/>
          </a:p>
        </p:txBody>
      </p:sp>
    </p:spTree>
    <p:extLst>
      <p:ext uri="{BB962C8B-B14F-4D97-AF65-F5344CB8AC3E}">
        <p14:creationId xmlns:p14="http://schemas.microsoft.com/office/powerpoint/2010/main" val="37650937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6572"/>
            <a:ext cx="8229600" cy="511628"/>
          </a:xfrm>
        </p:spPr>
        <p:txBody>
          <a:bodyPr/>
          <a:lstStyle/>
          <a:p>
            <a:r>
              <a:rPr lang="en-US" sz="3600" dirty="0" smtClean="0"/>
              <a:t>Revisions</a:t>
            </a:r>
            <a:endParaRPr lang="en-US" sz="3600" dirty="0"/>
          </a:p>
        </p:txBody>
      </p:sp>
      <p:sp>
        <p:nvSpPr>
          <p:cNvPr id="3" name="Content Placeholder 2"/>
          <p:cNvSpPr>
            <a:spLocks noGrp="1"/>
          </p:cNvSpPr>
          <p:nvPr>
            <p:ph idx="1"/>
          </p:nvPr>
        </p:nvSpPr>
        <p:spPr>
          <a:xfrm>
            <a:off x="457200" y="838201"/>
            <a:ext cx="8229600" cy="5081134"/>
          </a:xfrm>
        </p:spPr>
        <p:txBody>
          <a:bodyPr/>
          <a:lstStyle/>
          <a:p>
            <a:pPr lvl="0" algn="just"/>
            <a:r>
              <a:rPr lang="en-US" dirty="0" smtClean="0">
                <a:solidFill>
                  <a:prstClr val="black"/>
                </a:solidFill>
              </a:rPr>
              <a:t> </a:t>
            </a:r>
            <a:r>
              <a:rPr lang="en-US" sz="2800" dirty="0">
                <a:solidFill>
                  <a:prstClr val="black"/>
                </a:solidFill>
              </a:rPr>
              <a:t>Revisions are an essential part of good </a:t>
            </a:r>
            <a:r>
              <a:rPr lang="en-US" sz="2800" dirty="0" smtClean="0">
                <a:solidFill>
                  <a:prstClr val="black"/>
                </a:solidFill>
              </a:rPr>
              <a:t>quarterly </a:t>
            </a:r>
            <a:r>
              <a:rPr lang="en-US" sz="2800" dirty="0">
                <a:solidFill>
                  <a:prstClr val="black"/>
                </a:solidFill>
              </a:rPr>
              <a:t>national accounts (QNA) compilation practice because they provide users with data that are as timely and </a:t>
            </a:r>
            <a:r>
              <a:rPr lang="en-US" sz="2800" dirty="0" smtClean="0">
                <a:solidFill>
                  <a:prstClr val="black"/>
                </a:solidFill>
              </a:rPr>
              <a:t>accurate as possible.</a:t>
            </a:r>
          </a:p>
          <a:p>
            <a:pPr lvl="0" algn="just"/>
            <a:r>
              <a:rPr lang="en-US" sz="2800" dirty="0">
                <a:solidFill>
                  <a:prstClr val="black"/>
                </a:solidFill>
              </a:rPr>
              <a:t>Good management of the process of </a:t>
            </a:r>
            <a:r>
              <a:rPr lang="en-US" sz="2800" dirty="0" smtClean="0">
                <a:solidFill>
                  <a:prstClr val="black"/>
                </a:solidFill>
              </a:rPr>
              <a:t>revisions </a:t>
            </a:r>
            <a:r>
              <a:rPr lang="en-US" sz="2800" dirty="0">
                <a:solidFill>
                  <a:prstClr val="black"/>
                </a:solidFill>
              </a:rPr>
              <a:t>requires the existence of a well-established and transparent revision policy</a:t>
            </a:r>
            <a:r>
              <a:rPr lang="en-US" sz="2800" dirty="0" smtClean="0">
                <a:solidFill>
                  <a:prstClr val="black"/>
                </a:solidFill>
              </a:rPr>
              <a:t>.</a:t>
            </a:r>
          </a:p>
          <a:p>
            <a:pPr lvl="0" algn="just"/>
            <a:r>
              <a:rPr lang="en-US" sz="2800" dirty="0">
                <a:solidFill>
                  <a:prstClr val="black"/>
                </a:solidFill>
              </a:rPr>
              <a:t>First estimates are normally based on </a:t>
            </a:r>
            <a:r>
              <a:rPr lang="en-US" sz="2800" dirty="0" smtClean="0">
                <a:solidFill>
                  <a:prstClr val="black"/>
                </a:solidFill>
              </a:rPr>
              <a:t>limited or unaudited </a:t>
            </a:r>
            <a:r>
              <a:rPr lang="en-US" sz="2800" dirty="0">
                <a:solidFill>
                  <a:prstClr val="black"/>
                </a:solidFill>
              </a:rPr>
              <a:t>data </a:t>
            </a:r>
            <a:r>
              <a:rPr lang="en-US" sz="2800" dirty="0" smtClean="0">
                <a:solidFill>
                  <a:prstClr val="black"/>
                </a:solidFill>
              </a:rPr>
              <a:t>and </a:t>
            </a:r>
            <a:r>
              <a:rPr lang="en-US" sz="2800" dirty="0">
                <a:solidFill>
                  <a:prstClr val="black"/>
                </a:solidFill>
              </a:rPr>
              <a:t>hence cannot be precise and absolute. The figures are revised after receiving finalized or audited data from companies</a:t>
            </a:r>
          </a:p>
          <a:p>
            <a:pPr lvl="0"/>
            <a:endParaRPr lang="en-US" dirty="0">
              <a:solidFill>
                <a:prstClr val="black"/>
              </a:solidFill>
            </a:endParaRPr>
          </a:p>
        </p:txBody>
      </p:sp>
    </p:spTree>
    <p:extLst>
      <p:ext uri="{BB962C8B-B14F-4D97-AF65-F5344CB8AC3E}">
        <p14:creationId xmlns:p14="http://schemas.microsoft.com/office/powerpoint/2010/main" val="25536570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6943"/>
            <a:ext cx="8229600" cy="478972"/>
          </a:xfrm>
        </p:spPr>
        <p:txBody>
          <a:bodyPr/>
          <a:lstStyle/>
          <a:p>
            <a:r>
              <a:rPr lang="en-US" dirty="0" smtClean="0"/>
              <a:t>Revisions contd.</a:t>
            </a:r>
            <a:endParaRPr lang="en-US" dirty="0"/>
          </a:p>
        </p:txBody>
      </p:sp>
      <p:sp>
        <p:nvSpPr>
          <p:cNvPr id="3" name="Content Placeholder 2"/>
          <p:cNvSpPr>
            <a:spLocks noGrp="1"/>
          </p:cNvSpPr>
          <p:nvPr>
            <p:ph idx="1"/>
          </p:nvPr>
        </p:nvSpPr>
        <p:spPr>
          <a:xfrm>
            <a:off x="457200" y="1251858"/>
            <a:ext cx="8229600" cy="4874306"/>
          </a:xfrm>
        </p:spPr>
        <p:txBody>
          <a:bodyPr/>
          <a:lstStyle/>
          <a:p>
            <a:r>
              <a:rPr lang="en-US" dirty="0" smtClean="0"/>
              <a:t>Quarterly Estimates should be benchmarked to Annual Estimates.</a:t>
            </a:r>
          </a:p>
          <a:p>
            <a:r>
              <a:rPr lang="en-US" dirty="0" smtClean="0"/>
              <a:t>Excel Procedure for Bench Marking (XLPBM)is used.</a:t>
            </a:r>
            <a:endParaRPr lang="en-US" dirty="0"/>
          </a:p>
        </p:txBody>
      </p:sp>
    </p:spTree>
    <p:extLst>
      <p:ext uri="{BB962C8B-B14F-4D97-AF65-F5344CB8AC3E}">
        <p14:creationId xmlns:p14="http://schemas.microsoft.com/office/powerpoint/2010/main" val="18586919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TRAINING</a:t>
            </a:r>
            <a:endParaRPr lang="en-ZA" dirty="0"/>
          </a:p>
        </p:txBody>
      </p:sp>
      <p:sp>
        <p:nvSpPr>
          <p:cNvPr id="3" name="Content Placeholder 2"/>
          <p:cNvSpPr>
            <a:spLocks noGrp="1"/>
          </p:cNvSpPr>
          <p:nvPr>
            <p:ph idx="1"/>
          </p:nvPr>
        </p:nvSpPr>
        <p:spPr/>
        <p:txBody>
          <a:bodyPr/>
          <a:lstStyle/>
          <a:p>
            <a:r>
              <a:rPr lang="en-ZA" dirty="0" smtClean="0"/>
              <a:t>Every year National Accountants are invited for different training platforms either by IMF, </a:t>
            </a:r>
            <a:r>
              <a:rPr lang="en-ZA" dirty="0" err="1" smtClean="0"/>
              <a:t>Afritac</a:t>
            </a:r>
            <a:r>
              <a:rPr lang="en-ZA" dirty="0" smtClean="0"/>
              <a:t> South, SADC, MFEMI, </a:t>
            </a:r>
            <a:r>
              <a:rPr lang="en-ZA" dirty="0" err="1" smtClean="0"/>
              <a:t>AfDB</a:t>
            </a:r>
            <a:r>
              <a:rPr lang="en-ZA" dirty="0" smtClean="0"/>
              <a:t>, COMESA</a:t>
            </a:r>
            <a:r>
              <a:rPr lang="en-ZA" dirty="0" smtClean="0"/>
              <a:t>.</a:t>
            </a:r>
          </a:p>
          <a:p>
            <a:r>
              <a:rPr lang="en-ZA" dirty="0" smtClean="0"/>
              <a:t>Benchmark to other countries with well established QNA </a:t>
            </a:r>
            <a:endParaRPr lang="en-ZA" dirty="0"/>
          </a:p>
        </p:txBody>
      </p:sp>
    </p:spTree>
    <p:extLst>
      <p:ext uri="{BB962C8B-B14F-4D97-AF65-F5344CB8AC3E}">
        <p14:creationId xmlns:p14="http://schemas.microsoft.com/office/powerpoint/2010/main" val="592946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a:xfrm>
            <a:off x="457200" y="1132114"/>
            <a:ext cx="8229600" cy="4994049"/>
          </a:xfrm>
        </p:spPr>
        <p:txBody>
          <a:bodyPr/>
          <a:lstStyle/>
          <a:p>
            <a:pPr lvl="0" defTabSz="914400" eaLnBrk="0" fontAlgn="base" hangingPunct="0">
              <a:spcAft>
                <a:spcPct val="0"/>
              </a:spcAft>
              <a:buFontTx/>
              <a:buChar char="•"/>
              <a:defRPr/>
            </a:pPr>
            <a:r>
              <a:rPr lang="en-US" sz="2800" kern="0" dirty="0">
                <a:solidFill>
                  <a:srgbClr val="000000"/>
                </a:solidFill>
                <a:latin typeface="Calibri" panose="020F0502020204030204" pitchFamily="34" charset="0"/>
                <a:cs typeface="Arial"/>
              </a:rPr>
              <a:t>Obtaining </a:t>
            </a:r>
            <a:r>
              <a:rPr lang="en-US" sz="2800" kern="0" dirty="0" smtClean="0">
                <a:solidFill>
                  <a:srgbClr val="000000"/>
                </a:solidFill>
                <a:latin typeface="Calibri" panose="020F0502020204030204" pitchFamily="34" charset="0"/>
                <a:cs typeface="Arial"/>
              </a:rPr>
              <a:t>access</a:t>
            </a:r>
            <a:endParaRPr lang="en-US" sz="2800" kern="0" dirty="0">
              <a:solidFill>
                <a:srgbClr val="000000"/>
              </a:solidFill>
              <a:latin typeface="Calibri" panose="020F0502020204030204" pitchFamily="34" charset="0"/>
              <a:cs typeface="Arial"/>
            </a:endParaRPr>
          </a:p>
          <a:p>
            <a:pPr lvl="0" defTabSz="914400" eaLnBrk="0" fontAlgn="base" hangingPunct="0">
              <a:spcAft>
                <a:spcPct val="0"/>
              </a:spcAft>
              <a:buFontTx/>
              <a:buChar char="•"/>
              <a:defRPr/>
            </a:pPr>
            <a:r>
              <a:rPr lang="en-US" sz="2800" kern="0" dirty="0">
                <a:solidFill>
                  <a:srgbClr val="000000"/>
                </a:solidFill>
                <a:latin typeface="Calibri" panose="020F0502020204030204" pitchFamily="34" charset="0"/>
                <a:cs typeface="Arial"/>
              </a:rPr>
              <a:t>Different classifications</a:t>
            </a:r>
          </a:p>
          <a:p>
            <a:pPr lvl="0" defTabSz="914400" eaLnBrk="0" fontAlgn="base" hangingPunct="0">
              <a:spcAft>
                <a:spcPct val="0"/>
              </a:spcAft>
              <a:buFontTx/>
              <a:buChar char="•"/>
              <a:defRPr/>
            </a:pPr>
            <a:r>
              <a:rPr lang="en-US" sz="2800" kern="0" dirty="0">
                <a:solidFill>
                  <a:srgbClr val="000000"/>
                </a:solidFill>
                <a:latin typeface="Calibri" panose="020F0502020204030204" pitchFamily="34" charset="0"/>
                <a:cs typeface="Arial"/>
              </a:rPr>
              <a:t>Timeliness</a:t>
            </a:r>
          </a:p>
          <a:p>
            <a:pPr marL="0" indent="0">
              <a:buNone/>
            </a:pPr>
            <a:endParaRPr lang="en-US" dirty="0"/>
          </a:p>
        </p:txBody>
      </p:sp>
    </p:spTree>
    <p:extLst>
      <p:ext uri="{BB962C8B-B14F-4D97-AF65-F5344CB8AC3E}">
        <p14:creationId xmlns:p14="http://schemas.microsoft.com/office/powerpoint/2010/main" val="35472413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1370"/>
            <a:ext cx="8229600" cy="786267"/>
          </a:xfrm>
        </p:spPr>
        <p:txBody>
          <a:bodyPr/>
          <a:lstStyle/>
          <a:p>
            <a:r>
              <a:rPr lang="en-US" dirty="0" smtClean="0"/>
              <a:t>CONTENTS</a:t>
            </a:r>
            <a:endParaRPr lang="en-US" dirty="0"/>
          </a:p>
        </p:txBody>
      </p:sp>
      <p:sp>
        <p:nvSpPr>
          <p:cNvPr id="3" name="Content Placeholder 2"/>
          <p:cNvSpPr>
            <a:spLocks noGrp="1"/>
          </p:cNvSpPr>
          <p:nvPr>
            <p:ph idx="1"/>
          </p:nvPr>
        </p:nvSpPr>
        <p:spPr>
          <a:xfrm>
            <a:off x="457200" y="1665838"/>
            <a:ext cx="8229600" cy="4460326"/>
          </a:xfrm>
        </p:spPr>
        <p:txBody>
          <a:bodyPr/>
          <a:lstStyle/>
          <a:p>
            <a:pPr lvl="0" algn="just" defTabSz="914400" fontAlgn="base">
              <a:spcBef>
                <a:spcPct val="0"/>
              </a:spcBef>
              <a:spcAft>
                <a:spcPct val="0"/>
              </a:spcAft>
              <a:buFontTx/>
              <a:buChar char="•"/>
              <a:defRPr/>
            </a:pPr>
            <a:r>
              <a:rPr lang="en-US" sz="2800" kern="0" dirty="0" smtClean="0">
                <a:solidFill>
                  <a:srgbClr val="000000"/>
                </a:solidFill>
                <a:latin typeface="Arial"/>
                <a:cs typeface="Arial"/>
              </a:rPr>
              <a:t>Background</a:t>
            </a:r>
          </a:p>
          <a:p>
            <a:pPr lvl="0" algn="just" defTabSz="914400" fontAlgn="base">
              <a:spcBef>
                <a:spcPct val="0"/>
              </a:spcBef>
              <a:spcAft>
                <a:spcPct val="0"/>
              </a:spcAft>
              <a:buFontTx/>
              <a:buChar char="•"/>
              <a:defRPr/>
            </a:pPr>
            <a:r>
              <a:rPr lang="en-US" sz="2800" kern="0" dirty="0" smtClean="0">
                <a:solidFill>
                  <a:srgbClr val="000000"/>
                </a:solidFill>
                <a:latin typeface="Arial"/>
                <a:cs typeface="Arial"/>
              </a:rPr>
              <a:t>Compilation Framework</a:t>
            </a:r>
          </a:p>
          <a:p>
            <a:pPr lvl="0" algn="just" defTabSz="914400" fontAlgn="base">
              <a:spcBef>
                <a:spcPct val="0"/>
              </a:spcBef>
              <a:spcAft>
                <a:spcPct val="0"/>
              </a:spcAft>
              <a:buFontTx/>
              <a:buChar char="•"/>
              <a:defRPr/>
            </a:pPr>
            <a:r>
              <a:rPr lang="en-US" sz="2800" kern="0" dirty="0" smtClean="0">
                <a:solidFill>
                  <a:srgbClr val="000000"/>
                </a:solidFill>
                <a:latin typeface="Arial"/>
                <a:cs typeface="Arial"/>
              </a:rPr>
              <a:t>Classifications</a:t>
            </a:r>
            <a:endParaRPr lang="en-US" sz="2800" kern="0" dirty="0">
              <a:solidFill>
                <a:srgbClr val="000000"/>
              </a:solidFill>
              <a:latin typeface="Arial"/>
              <a:cs typeface="Arial"/>
            </a:endParaRPr>
          </a:p>
          <a:p>
            <a:pPr lvl="0" algn="just" defTabSz="914400" fontAlgn="base">
              <a:spcBef>
                <a:spcPct val="0"/>
              </a:spcBef>
              <a:spcAft>
                <a:spcPct val="0"/>
              </a:spcAft>
              <a:buFontTx/>
              <a:buChar char="•"/>
              <a:defRPr/>
            </a:pPr>
            <a:r>
              <a:rPr lang="en-US" sz="2800" kern="0" dirty="0" smtClean="0">
                <a:solidFill>
                  <a:srgbClr val="000000"/>
                </a:solidFill>
                <a:latin typeface="Arial"/>
                <a:cs typeface="Arial"/>
              </a:rPr>
              <a:t>GDP by production approach</a:t>
            </a:r>
            <a:endParaRPr lang="en-US" sz="2800" kern="0" dirty="0">
              <a:solidFill>
                <a:srgbClr val="000000"/>
              </a:solidFill>
              <a:latin typeface="Arial"/>
              <a:cs typeface="Arial"/>
            </a:endParaRPr>
          </a:p>
          <a:p>
            <a:pPr lvl="0" algn="just" defTabSz="914400" fontAlgn="base">
              <a:spcBef>
                <a:spcPct val="0"/>
              </a:spcBef>
              <a:spcAft>
                <a:spcPct val="0"/>
              </a:spcAft>
              <a:buFontTx/>
              <a:buChar char="•"/>
              <a:defRPr/>
            </a:pPr>
            <a:r>
              <a:rPr lang="en-US" sz="2800" kern="0" dirty="0" smtClean="0">
                <a:solidFill>
                  <a:srgbClr val="000000"/>
                </a:solidFill>
                <a:latin typeface="Arial"/>
                <a:cs typeface="Arial"/>
              </a:rPr>
              <a:t>Data Sources by Economic Activity</a:t>
            </a:r>
          </a:p>
          <a:p>
            <a:pPr lvl="0" algn="just" defTabSz="914400" fontAlgn="base">
              <a:spcBef>
                <a:spcPct val="0"/>
              </a:spcBef>
              <a:spcAft>
                <a:spcPct val="0"/>
              </a:spcAft>
              <a:buFontTx/>
              <a:buChar char="•"/>
              <a:defRPr/>
            </a:pPr>
            <a:r>
              <a:rPr lang="en-US" sz="2800" kern="0" dirty="0" smtClean="0">
                <a:solidFill>
                  <a:srgbClr val="000000"/>
                </a:solidFill>
                <a:latin typeface="Arial"/>
                <a:cs typeface="Arial"/>
              </a:rPr>
              <a:t>Revisions</a:t>
            </a:r>
          </a:p>
          <a:p>
            <a:pPr lvl="0" algn="just" defTabSz="914400" fontAlgn="base">
              <a:spcBef>
                <a:spcPct val="0"/>
              </a:spcBef>
              <a:spcAft>
                <a:spcPct val="0"/>
              </a:spcAft>
              <a:buFontTx/>
              <a:buChar char="•"/>
              <a:defRPr/>
            </a:pPr>
            <a:r>
              <a:rPr lang="en-US" sz="2800" kern="0" dirty="0" smtClean="0">
                <a:solidFill>
                  <a:srgbClr val="000000"/>
                </a:solidFill>
                <a:latin typeface="Arial"/>
                <a:cs typeface="Arial"/>
              </a:rPr>
              <a:t>Challenges</a:t>
            </a:r>
          </a:p>
          <a:p>
            <a:pPr lvl="0" algn="just" defTabSz="914400" fontAlgn="base">
              <a:spcBef>
                <a:spcPct val="0"/>
              </a:spcBef>
              <a:spcAft>
                <a:spcPct val="0"/>
              </a:spcAft>
              <a:buFontTx/>
              <a:buChar char="•"/>
              <a:defRPr/>
            </a:pPr>
            <a:r>
              <a:rPr lang="en-US" sz="2800" kern="0" dirty="0" smtClean="0">
                <a:solidFill>
                  <a:srgbClr val="000000"/>
                </a:solidFill>
                <a:latin typeface="Arial"/>
                <a:cs typeface="Arial"/>
              </a:rPr>
              <a:t>Way Forward</a:t>
            </a:r>
          </a:p>
          <a:p>
            <a:pPr lvl="0" algn="just" defTabSz="914400" fontAlgn="base">
              <a:spcBef>
                <a:spcPct val="0"/>
              </a:spcBef>
              <a:spcAft>
                <a:spcPct val="0"/>
              </a:spcAft>
              <a:buFontTx/>
              <a:buChar char="•"/>
              <a:defRPr/>
            </a:pPr>
            <a:endParaRPr lang="en-US" sz="2800" kern="0" dirty="0">
              <a:solidFill>
                <a:srgbClr val="000000"/>
              </a:solidFill>
              <a:latin typeface="Arial"/>
              <a:cs typeface="Arial"/>
            </a:endParaRPr>
          </a:p>
          <a:p>
            <a:pPr lvl="0" algn="just" defTabSz="914400" fontAlgn="base">
              <a:spcBef>
                <a:spcPct val="0"/>
              </a:spcBef>
              <a:spcAft>
                <a:spcPct val="0"/>
              </a:spcAft>
              <a:buFontTx/>
              <a:buChar char="•"/>
              <a:defRPr/>
            </a:pPr>
            <a:endParaRPr lang="en-US" sz="2800" kern="0" dirty="0" smtClean="0">
              <a:solidFill>
                <a:srgbClr val="000000"/>
              </a:solidFill>
              <a:latin typeface="Arial"/>
              <a:cs typeface="Arial"/>
            </a:endParaRPr>
          </a:p>
          <a:p>
            <a:pPr lvl="0" algn="just" defTabSz="914400" fontAlgn="base">
              <a:spcBef>
                <a:spcPct val="0"/>
              </a:spcBef>
              <a:spcAft>
                <a:spcPct val="0"/>
              </a:spcAft>
              <a:buFontTx/>
              <a:buChar char="•"/>
              <a:defRPr/>
            </a:pPr>
            <a:endParaRPr lang="en-US" sz="2800" kern="0" dirty="0">
              <a:solidFill>
                <a:srgbClr val="000000"/>
              </a:solidFill>
              <a:latin typeface="Arial"/>
              <a:cs typeface="Arial"/>
            </a:endParaRPr>
          </a:p>
        </p:txBody>
      </p:sp>
    </p:spTree>
    <p:extLst>
      <p:ext uri="{BB962C8B-B14F-4D97-AF65-F5344CB8AC3E}">
        <p14:creationId xmlns:p14="http://schemas.microsoft.com/office/powerpoint/2010/main" val="16542907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 forward</a:t>
            </a:r>
            <a:endParaRPr lang="en-US" dirty="0"/>
          </a:p>
        </p:txBody>
      </p:sp>
      <p:sp>
        <p:nvSpPr>
          <p:cNvPr id="3" name="Content Placeholder 2"/>
          <p:cNvSpPr>
            <a:spLocks noGrp="1"/>
          </p:cNvSpPr>
          <p:nvPr>
            <p:ph idx="1"/>
          </p:nvPr>
        </p:nvSpPr>
        <p:spPr/>
        <p:txBody>
          <a:bodyPr/>
          <a:lstStyle/>
          <a:p>
            <a:pPr lvl="0" defTabSz="914400" eaLnBrk="0" fontAlgn="base" hangingPunct="0">
              <a:spcAft>
                <a:spcPct val="0"/>
              </a:spcAft>
              <a:buFontTx/>
              <a:buChar char="•"/>
              <a:defRPr/>
            </a:pPr>
            <a:r>
              <a:rPr lang="en-US" sz="2800" kern="0" dirty="0">
                <a:solidFill>
                  <a:srgbClr val="000000"/>
                </a:solidFill>
                <a:latin typeface="Calibri" panose="020F0502020204030204" pitchFamily="34" charset="0"/>
                <a:cs typeface="Arial"/>
              </a:rPr>
              <a:t>Implementation of SNA 2008</a:t>
            </a:r>
          </a:p>
          <a:p>
            <a:pPr lvl="0" defTabSz="914400" eaLnBrk="0" fontAlgn="base" hangingPunct="0">
              <a:spcAft>
                <a:spcPct val="0"/>
              </a:spcAft>
              <a:buFontTx/>
              <a:buChar char="•"/>
              <a:defRPr/>
            </a:pPr>
            <a:r>
              <a:rPr lang="en-US" sz="2800" kern="0" dirty="0">
                <a:solidFill>
                  <a:srgbClr val="000000"/>
                </a:solidFill>
                <a:latin typeface="Calibri" panose="020F0502020204030204" pitchFamily="34" charset="0"/>
                <a:cs typeface="Arial"/>
              </a:rPr>
              <a:t>Compilation of Supply and Use Table (SUT)</a:t>
            </a:r>
          </a:p>
          <a:p>
            <a:pPr lvl="0" defTabSz="914400" eaLnBrk="0" fontAlgn="base" hangingPunct="0">
              <a:spcAft>
                <a:spcPct val="0"/>
              </a:spcAft>
              <a:buFontTx/>
              <a:buChar char="•"/>
              <a:defRPr/>
            </a:pPr>
            <a:r>
              <a:rPr lang="en-US" sz="2800" kern="0" dirty="0">
                <a:solidFill>
                  <a:srgbClr val="000000"/>
                </a:solidFill>
                <a:latin typeface="Calibri" panose="020F0502020204030204" pitchFamily="34" charset="0"/>
                <a:cs typeface="Arial"/>
              </a:rPr>
              <a:t>Rebasing</a:t>
            </a:r>
          </a:p>
          <a:p>
            <a:pPr marL="0" lvl="0" indent="0" defTabSz="914400" eaLnBrk="0" fontAlgn="base" hangingPunct="0">
              <a:spcAft>
                <a:spcPct val="0"/>
              </a:spcAft>
              <a:buNone/>
              <a:defRPr/>
            </a:pPr>
            <a:endParaRPr lang="en-US" sz="2400" kern="0" dirty="0">
              <a:solidFill>
                <a:srgbClr val="000000"/>
              </a:solidFill>
              <a:latin typeface="Arial"/>
              <a:cs typeface="Arial"/>
            </a:endParaRPr>
          </a:p>
          <a:p>
            <a:endParaRPr lang="en-US" dirty="0"/>
          </a:p>
        </p:txBody>
      </p:sp>
    </p:spTree>
    <p:extLst>
      <p:ext uri="{BB962C8B-B14F-4D97-AF65-F5344CB8AC3E}">
        <p14:creationId xmlns:p14="http://schemas.microsoft.com/office/powerpoint/2010/main" val="37050742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a:t>
            </a:r>
            <a:endParaRPr lang="en-US" dirty="0"/>
          </a:p>
        </p:txBody>
      </p:sp>
      <p:sp>
        <p:nvSpPr>
          <p:cNvPr id="3" name="Content Placeholder 2"/>
          <p:cNvSpPr>
            <a:spLocks noGrp="1"/>
          </p:cNvSpPr>
          <p:nvPr>
            <p:ph idx="1"/>
          </p:nvPr>
        </p:nvSpPr>
        <p:spPr/>
        <p:txBody>
          <a:bodyPr/>
          <a:lstStyle/>
          <a:p>
            <a:pPr marL="0" indent="0">
              <a:buNone/>
            </a:pPr>
            <a:r>
              <a:rPr lang="en-US" dirty="0"/>
              <a:t> </a:t>
            </a:r>
            <a:r>
              <a:rPr lang="en-US" dirty="0" smtClean="0"/>
              <a:t>                       </a:t>
            </a:r>
          </a:p>
          <a:p>
            <a:pPr marL="0" indent="0">
              <a:buNone/>
            </a:pPr>
            <a:endParaRPr lang="en-US" dirty="0"/>
          </a:p>
          <a:p>
            <a:pPr marL="0" indent="0">
              <a:buNone/>
            </a:pPr>
            <a:r>
              <a:rPr lang="en-US" dirty="0" smtClean="0"/>
              <a:t>                           THANK YOU</a:t>
            </a:r>
            <a:endParaRPr lang="en-US" dirty="0"/>
          </a:p>
        </p:txBody>
      </p:sp>
    </p:spTree>
    <p:extLst>
      <p:ext uri="{BB962C8B-B14F-4D97-AF65-F5344CB8AC3E}">
        <p14:creationId xmlns:p14="http://schemas.microsoft.com/office/powerpoint/2010/main" val="4245868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3671"/>
          </a:xfrm>
        </p:spPr>
        <p:txBody>
          <a:bodyPr/>
          <a:lstStyle/>
          <a:p>
            <a:r>
              <a:rPr lang="en-ZA" dirty="0" smtClean="0"/>
              <a:t>Background</a:t>
            </a:r>
            <a:endParaRPr lang="en-ZA" dirty="0"/>
          </a:p>
        </p:txBody>
      </p:sp>
      <p:sp>
        <p:nvSpPr>
          <p:cNvPr id="3" name="Content Placeholder 2"/>
          <p:cNvSpPr>
            <a:spLocks noGrp="1"/>
          </p:cNvSpPr>
          <p:nvPr>
            <p:ph idx="1"/>
          </p:nvPr>
        </p:nvSpPr>
        <p:spPr>
          <a:xfrm>
            <a:off x="457200" y="1249378"/>
            <a:ext cx="8229600" cy="4876785"/>
          </a:xfrm>
        </p:spPr>
        <p:txBody>
          <a:bodyPr/>
          <a:lstStyle/>
          <a:p>
            <a:pPr lvl="0"/>
            <a:r>
              <a:rPr lang="en-US"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QNA adopt the same principles, definitions, and structure as the annual national accounts (ANA). </a:t>
            </a:r>
            <a:endParaRPr lang="en-US"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en-US"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In </a:t>
            </a:r>
            <a:r>
              <a:rPr lang="en-US" dirty="0">
                <a:solidFill>
                  <a:prstClr val="black"/>
                </a:solidFill>
                <a:latin typeface="Calibri" panose="020F0502020204030204" pitchFamily="34" charset="0"/>
                <a:ea typeface="Calibri" panose="020F0502020204030204" pitchFamily="34" charset="0"/>
                <a:cs typeface="Times New Roman" panose="02020603050405020304" pitchFamily="18" charset="0"/>
              </a:rPr>
              <a:t>the initial stage of implementation, only estimates of gross domestic product (GDP) by production </a:t>
            </a:r>
            <a:r>
              <a:rPr lang="en-US"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side can be derived.</a:t>
            </a:r>
            <a:endParaRPr lang="en-US"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en-US" dirty="0">
                <a:solidFill>
                  <a:prstClr val="black"/>
                </a:solidFill>
                <a:latin typeface="Calibri" panose="020F0502020204030204" pitchFamily="34" charset="0"/>
                <a:ea typeface="Calibri" panose="020F0502020204030204" pitchFamily="34" charset="0"/>
                <a:cs typeface="Times New Roman" panose="02020603050405020304" pitchFamily="18" charset="0"/>
              </a:rPr>
              <a:t>Extensions can be made as the use of the system becomes more established</a:t>
            </a:r>
          </a:p>
          <a:p>
            <a:endParaRPr lang="en-ZA" dirty="0"/>
          </a:p>
        </p:txBody>
      </p:sp>
    </p:spTree>
    <p:extLst>
      <p:ext uri="{BB962C8B-B14F-4D97-AF65-F5344CB8AC3E}">
        <p14:creationId xmlns:p14="http://schemas.microsoft.com/office/powerpoint/2010/main" val="28796465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5636"/>
            <a:ext cx="8229600" cy="679010"/>
          </a:xfrm>
        </p:spPr>
        <p:txBody>
          <a:bodyPr/>
          <a:lstStyle/>
          <a:p>
            <a:r>
              <a:rPr lang="en-ZA" dirty="0" smtClean="0"/>
              <a:t>Contd.</a:t>
            </a:r>
            <a:endParaRPr lang="en-ZA" dirty="0"/>
          </a:p>
        </p:txBody>
      </p:sp>
      <p:sp>
        <p:nvSpPr>
          <p:cNvPr id="3" name="Content Placeholder 2"/>
          <p:cNvSpPr>
            <a:spLocks noGrp="1"/>
          </p:cNvSpPr>
          <p:nvPr>
            <p:ph idx="1"/>
          </p:nvPr>
        </p:nvSpPr>
        <p:spPr/>
        <p:txBody>
          <a:bodyPr/>
          <a:lstStyle/>
          <a:p>
            <a:r>
              <a:rPr lang="en-ZA" dirty="0"/>
              <a:t>Q</a:t>
            </a:r>
            <a:r>
              <a:rPr lang="en-ZA" dirty="0" smtClean="0"/>
              <a:t>uarterly </a:t>
            </a:r>
            <a:r>
              <a:rPr lang="en-ZA" dirty="0"/>
              <a:t>accounts have to be produced in a very short period </a:t>
            </a:r>
            <a:r>
              <a:rPr lang="en-ZA" dirty="0" smtClean="0"/>
              <a:t>of time</a:t>
            </a:r>
          </a:p>
          <a:p>
            <a:pPr lvl="0"/>
            <a:r>
              <a:rPr lang="en-US" dirty="0">
                <a:solidFill>
                  <a:prstClr val="black"/>
                </a:solidFill>
              </a:rPr>
              <a:t>Quarterly National Accounts are published 90 days after reference </a:t>
            </a:r>
            <a:r>
              <a:rPr lang="en-US" dirty="0" smtClean="0">
                <a:solidFill>
                  <a:prstClr val="black"/>
                </a:solidFill>
              </a:rPr>
              <a:t>quarter.</a:t>
            </a:r>
            <a:endParaRPr lang="en-ZA" dirty="0"/>
          </a:p>
          <a:p>
            <a:r>
              <a:rPr lang="en-ZA" dirty="0"/>
              <a:t>They cannot be as comprehensive as annual accounts with full articulation of </a:t>
            </a:r>
            <a:r>
              <a:rPr lang="en-ZA" dirty="0" smtClean="0"/>
              <a:t>institutional sectors.</a:t>
            </a:r>
            <a:endParaRPr lang="en-ZA" dirty="0"/>
          </a:p>
        </p:txBody>
      </p:sp>
    </p:spTree>
    <p:extLst>
      <p:ext uri="{BB962C8B-B14F-4D97-AF65-F5344CB8AC3E}">
        <p14:creationId xmlns:p14="http://schemas.microsoft.com/office/powerpoint/2010/main" val="1722956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39350"/>
          </a:xfrm>
        </p:spPr>
        <p:txBody>
          <a:bodyPr/>
          <a:lstStyle/>
          <a:p>
            <a:r>
              <a:rPr lang="en-ZA" dirty="0" smtClean="0"/>
              <a:t>Background</a:t>
            </a:r>
            <a:endParaRPr lang="en-ZA" dirty="0"/>
          </a:p>
        </p:txBody>
      </p:sp>
      <p:sp>
        <p:nvSpPr>
          <p:cNvPr id="3" name="Content Placeholder 2"/>
          <p:cNvSpPr>
            <a:spLocks noGrp="1"/>
          </p:cNvSpPr>
          <p:nvPr>
            <p:ph idx="1"/>
          </p:nvPr>
        </p:nvSpPr>
        <p:spPr>
          <a:xfrm>
            <a:off x="457200" y="1122630"/>
            <a:ext cx="8229600" cy="5003533"/>
          </a:xfrm>
        </p:spPr>
        <p:txBody>
          <a:bodyPr/>
          <a:lstStyle/>
          <a:p>
            <a:pPr lvl="0" algn="just"/>
            <a:r>
              <a:rPr lang="en-ZA" dirty="0">
                <a:solidFill>
                  <a:prstClr val="black"/>
                </a:solidFill>
              </a:rPr>
              <a:t>R</a:t>
            </a:r>
            <a:r>
              <a:rPr lang="en-ZA" dirty="0" smtClean="0">
                <a:solidFill>
                  <a:prstClr val="black"/>
                </a:solidFill>
              </a:rPr>
              <a:t>ely </a:t>
            </a:r>
            <a:r>
              <a:rPr lang="en-ZA" dirty="0">
                <a:solidFill>
                  <a:prstClr val="black"/>
                </a:solidFill>
              </a:rPr>
              <a:t>on roughly estimated data and therefore need to be more frequently revised as more reliable data come into </a:t>
            </a:r>
            <a:r>
              <a:rPr lang="en-ZA" dirty="0" smtClean="0">
                <a:solidFill>
                  <a:prstClr val="black"/>
                </a:solidFill>
              </a:rPr>
              <a:t>streams</a:t>
            </a:r>
            <a:endParaRPr lang="en-ZA" dirty="0">
              <a:solidFill>
                <a:prstClr val="black"/>
              </a:solidFill>
            </a:endParaRPr>
          </a:p>
          <a:p>
            <a:pPr lvl="0" algn="just"/>
            <a:r>
              <a:rPr lang="en-ZA" dirty="0" smtClean="0">
                <a:solidFill>
                  <a:prstClr val="black"/>
                </a:solidFill>
              </a:rPr>
              <a:t>Benchmark QNA to annual accounts</a:t>
            </a:r>
          </a:p>
          <a:p>
            <a:pPr lvl="0" algn="just"/>
            <a:r>
              <a:rPr lang="en-ZA" dirty="0">
                <a:solidFill>
                  <a:prstClr val="black"/>
                </a:solidFill>
              </a:rPr>
              <a:t>Quarterly account data needs to be seasonally adjusted</a:t>
            </a:r>
          </a:p>
          <a:p>
            <a:endParaRPr lang="en-ZA" dirty="0"/>
          </a:p>
        </p:txBody>
      </p:sp>
    </p:spTree>
    <p:extLst>
      <p:ext uri="{BB962C8B-B14F-4D97-AF65-F5344CB8AC3E}">
        <p14:creationId xmlns:p14="http://schemas.microsoft.com/office/powerpoint/2010/main" val="2575817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7830"/>
            <a:ext cx="8229600" cy="435427"/>
          </a:xfrm>
        </p:spPr>
        <p:txBody>
          <a:bodyPr/>
          <a:lstStyle/>
          <a:p>
            <a:r>
              <a:rPr lang="en-US" sz="3200" b="1" dirty="0">
                <a:solidFill>
                  <a:prstClr val="black"/>
                </a:solidFill>
                <a:latin typeface="Calibri" panose="020F0502020204030204" pitchFamily="34" charset="0"/>
                <a:ea typeface="ヒラギノ角ゴ Pro W3"/>
                <a:cs typeface="ヒラギノ角ゴ Pro W3"/>
              </a:rPr>
              <a:t>Compilation Framework</a:t>
            </a:r>
            <a:endParaRPr lang="en-US" sz="3200" b="1" dirty="0">
              <a:latin typeface="Calibri" panose="020F0502020204030204" pitchFamily="34" charset="0"/>
            </a:endParaRPr>
          </a:p>
        </p:txBody>
      </p:sp>
      <p:sp>
        <p:nvSpPr>
          <p:cNvPr id="3" name="Content Placeholder 2"/>
          <p:cNvSpPr>
            <a:spLocks noGrp="1"/>
          </p:cNvSpPr>
          <p:nvPr>
            <p:ph idx="1"/>
          </p:nvPr>
        </p:nvSpPr>
        <p:spPr>
          <a:xfrm>
            <a:off x="457200" y="1143000"/>
            <a:ext cx="8229600" cy="4983163"/>
          </a:xfrm>
        </p:spPr>
        <p:txBody>
          <a:bodyPr/>
          <a:lstStyle/>
          <a:p>
            <a:pPr marL="0" lvl="0" indent="0" defTabSz="914400" eaLnBrk="0" fontAlgn="base" hangingPunct="0">
              <a:spcBef>
                <a:spcPct val="0"/>
              </a:spcBef>
              <a:spcAft>
                <a:spcPct val="0"/>
              </a:spcAft>
              <a:buFontTx/>
              <a:buChar char="•"/>
              <a:defRPr/>
            </a:pPr>
            <a:r>
              <a:rPr lang="en-GB" kern="0" dirty="0" smtClean="0">
                <a:solidFill>
                  <a:srgbClr val="000000"/>
                </a:solidFill>
                <a:latin typeface="Calibri" panose="020F0502020204030204" pitchFamily="34" charset="0"/>
                <a:cs typeface="Arial"/>
              </a:rPr>
              <a:t> System </a:t>
            </a:r>
            <a:r>
              <a:rPr lang="en-GB" kern="0" dirty="0">
                <a:solidFill>
                  <a:srgbClr val="000000"/>
                </a:solidFill>
                <a:latin typeface="Calibri" panose="020F0502020204030204" pitchFamily="34" charset="0"/>
                <a:cs typeface="Arial"/>
              </a:rPr>
              <a:t>of National Accounts (SNA) is used as a </a:t>
            </a:r>
            <a:r>
              <a:rPr lang="en-GB" kern="0" dirty="0" smtClean="0">
                <a:solidFill>
                  <a:srgbClr val="000000"/>
                </a:solidFill>
                <a:latin typeface="Calibri" panose="020F0502020204030204" pitchFamily="34" charset="0"/>
                <a:cs typeface="Arial"/>
              </a:rPr>
              <a:t>framework (1993)</a:t>
            </a:r>
          </a:p>
          <a:p>
            <a:pPr marL="0" lvl="0" indent="0" defTabSz="914400" eaLnBrk="0" fontAlgn="base" hangingPunct="0">
              <a:spcBef>
                <a:spcPct val="0"/>
              </a:spcBef>
              <a:spcAft>
                <a:spcPct val="0"/>
              </a:spcAft>
              <a:buFontTx/>
              <a:buChar char="•"/>
              <a:defRPr/>
            </a:pPr>
            <a:r>
              <a:rPr lang="en-ZA" kern="0" dirty="0" smtClean="0">
                <a:solidFill>
                  <a:srgbClr val="000000"/>
                </a:solidFill>
                <a:latin typeface="Calibri" panose="020F0502020204030204" pitchFamily="34" charset="0"/>
                <a:cs typeface="Arial"/>
              </a:rPr>
              <a:t>SNA </a:t>
            </a:r>
            <a:r>
              <a:rPr lang="en-ZA" kern="0" dirty="0">
                <a:solidFill>
                  <a:srgbClr val="000000"/>
                </a:solidFill>
                <a:latin typeface="Calibri" panose="020F0502020204030204" pitchFamily="34" charset="0"/>
                <a:cs typeface="Arial"/>
              </a:rPr>
              <a:t>designed to apply to countries at any stage of development</a:t>
            </a:r>
            <a:r>
              <a:rPr lang="en-ZA" kern="0" dirty="0" smtClean="0">
                <a:solidFill>
                  <a:srgbClr val="000000"/>
                </a:solidFill>
                <a:latin typeface="Calibri" panose="020F0502020204030204" pitchFamily="34" charset="0"/>
                <a:cs typeface="Arial"/>
              </a:rPr>
              <a:t>.</a:t>
            </a:r>
            <a:endParaRPr lang="en-ZA" kern="0" dirty="0">
              <a:solidFill>
                <a:srgbClr val="000000"/>
              </a:solidFill>
              <a:latin typeface="Calibri" panose="020F0502020204030204" pitchFamily="34" charset="0"/>
              <a:cs typeface="Arial"/>
            </a:endParaRPr>
          </a:p>
          <a:p>
            <a:pPr lvl="0" defTabSz="914400" fontAlgn="base">
              <a:spcBef>
                <a:spcPct val="0"/>
              </a:spcBef>
              <a:spcAft>
                <a:spcPct val="0"/>
              </a:spcAft>
              <a:buFontTx/>
              <a:buChar char="•"/>
              <a:defRPr/>
            </a:pPr>
            <a:r>
              <a:rPr lang="en-ZA" kern="0" dirty="0">
                <a:solidFill>
                  <a:srgbClr val="000000"/>
                </a:solidFill>
                <a:latin typeface="Calibri" panose="020F0502020204030204" pitchFamily="34" charset="0"/>
                <a:cs typeface="Arial"/>
              </a:rPr>
              <a:t>Crucial to understand the principles of the SNA and then apply them in light of local circumstances</a:t>
            </a:r>
            <a:r>
              <a:rPr lang="en-ZA" kern="0" dirty="0" smtClean="0">
                <a:solidFill>
                  <a:srgbClr val="000000"/>
                </a:solidFill>
                <a:latin typeface="Calibri" panose="020F0502020204030204" pitchFamily="34" charset="0"/>
                <a:cs typeface="Arial"/>
              </a:rPr>
              <a:t>.</a:t>
            </a:r>
          </a:p>
          <a:p>
            <a:pPr marL="0" lvl="0" indent="0" defTabSz="914400" eaLnBrk="0" fontAlgn="base" hangingPunct="0">
              <a:spcBef>
                <a:spcPct val="0"/>
              </a:spcBef>
              <a:spcAft>
                <a:spcPct val="0"/>
              </a:spcAft>
              <a:buFontTx/>
              <a:buChar char="•"/>
              <a:defRPr/>
            </a:pPr>
            <a:r>
              <a:rPr lang="en-GB" kern="0" dirty="0">
                <a:solidFill>
                  <a:srgbClr val="000000"/>
                </a:solidFill>
                <a:latin typeface="Calibri" panose="020F0502020204030204" pitchFamily="34" charset="0"/>
                <a:cs typeface="Arial"/>
              </a:rPr>
              <a:t>IMF Quarterly National Accounts Manual</a:t>
            </a:r>
          </a:p>
          <a:p>
            <a:pPr marL="0" lvl="0" indent="0" defTabSz="914400" fontAlgn="base">
              <a:spcBef>
                <a:spcPct val="0"/>
              </a:spcBef>
              <a:spcAft>
                <a:spcPct val="0"/>
              </a:spcAft>
              <a:buNone/>
              <a:defRPr/>
            </a:pPr>
            <a:endParaRPr lang="en-ZA" kern="0" dirty="0" smtClean="0">
              <a:solidFill>
                <a:srgbClr val="000000"/>
              </a:solidFill>
              <a:latin typeface="Calibri" panose="020F0502020204030204" pitchFamily="34" charset="0"/>
              <a:cs typeface="Arial"/>
            </a:endParaRPr>
          </a:p>
          <a:p>
            <a:pPr lvl="0" defTabSz="914400" fontAlgn="base">
              <a:spcBef>
                <a:spcPct val="0"/>
              </a:spcBef>
              <a:spcAft>
                <a:spcPct val="0"/>
              </a:spcAft>
              <a:buFontTx/>
              <a:buChar char="•"/>
              <a:defRPr/>
            </a:pPr>
            <a:endParaRPr lang="en-ZA" kern="0" dirty="0">
              <a:solidFill>
                <a:srgbClr val="000000"/>
              </a:solidFill>
              <a:latin typeface="Calibri" panose="020F0502020204030204" pitchFamily="34" charset="0"/>
              <a:cs typeface="Arial"/>
            </a:endParaRPr>
          </a:p>
          <a:p>
            <a:pPr marL="0" lvl="0" indent="0" defTabSz="914400" eaLnBrk="0" fontAlgn="base" hangingPunct="0">
              <a:spcBef>
                <a:spcPct val="0"/>
              </a:spcBef>
              <a:spcAft>
                <a:spcPct val="0"/>
              </a:spcAft>
              <a:buFontTx/>
              <a:buChar char="•"/>
              <a:defRPr/>
            </a:pPr>
            <a:endParaRPr lang="en-GB" kern="0" dirty="0">
              <a:solidFill>
                <a:srgbClr val="000000"/>
              </a:solidFill>
              <a:latin typeface="Calibri" panose="020F0502020204030204" pitchFamily="34" charset="0"/>
              <a:cs typeface="Arial"/>
            </a:endParaRPr>
          </a:p>
          <a:p>
            <a:endParaRPr lang="en-US" dirty="0"/>
          </a:p>
        </p:txBody>
      </p:sp>
    </p:spTree>
    <p:extLst>
      <p:ext uri="{BB962C8B-B14F-4D97-AF65-F5344CB8AC3E}">
        <p14:creationId xmlns:p14="http://schemas.microsoft.com/office/powerpoint/2010/main" val="19747138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3285"/>
            <a:ext cx="8229600" cy="731837"/>
          </a:xfrm>
        </p:spPr>
        <p:txBody>
          <a:bodyPr/>
          <a:lstStyle/>
          <a:p>
            <a:r>
              <a:rPr lang="en-US" dirty="0" smtClean="0"/>
              <a:t>Classifications</a:t>
            </a:r>
            <a:endParaRPr lang="en-US" dirty="0"/>
          </a:p>
        </p:txBody>
      </p:sp>
      <p:sp>
        <p:nvSpPr>
          <p:cNvPr id="3" name="Content Placeholder 2"/>
          <p:cNvSpPr>
            <a:spLocks noGrp="1"/>
          </p:cNvSpPr>
          <p:nvPr>
            <p:ph idx="1"/>
          </p:nvPr>
        </p:nvSpPr>
        <p:spPr>
          <a:xfrm>
            <a:off x="293914" y="751114"/>
            <a:ext cx="8229600" cy="5081135"/>
          </a:xfrm>
        </p:spPr>
        <p:txBody>
          <a:bodyPr/>
          <a:lstStyle/>
          <a:p>
            <a:pPr marL="0" lvl="0" indent="0" defTabSz="914400" fontAlgn="base">
              <a:lnSpc>
                <a:spcPct val="90000"/>
              </a:lnSpc>
              <a:spcBef>
                <a:spcPct val="0"/>
              </a:spcBef>
              <a:spcAft>
                <a:spcPct val="0"/>
              </a:spcAft>
              <a:buNone/>
              <a:defRPr/>
            </a:pPr>
            <a:r>
              <a:rPr lang="en-US" kern="0" dirty="0">
                <a:solidFill>
                  <a:srgbClr val="000000"/>
                </a:solidFill>
                <a:latin typeface="Calibri" panose="020F0502020204030204" pitchFamily="34" charset="0"/>
                <a:cs typeface="Arial"/>
              </a:rPr>
              <a:t>The SNA uses several classifications</a:t>
            </a:r>
          </a:p>
          <a:p>
            <a:pPr marL="0" lvl="0" indent="0" defTabSz="914400" fontAlgn="base">
              <a:lnSpc>
                <a:spcPct val="90000"/>
              </a:lnSpc>
              <a:spcBef>
                <a:spcPct val="0"/>
              </a:spcBef>
              <a:spcAft>
                <a:spcPct val="0"/>
              </a:spcAft>
              <a:buFontTx/>
              <a:buChar char="•"/>
              <a:defRPr/>
            </a:pPr>
            <a:r>
              <a:rPr lang="en-US" b="1" kern="0" dirty="0">
                <a:solidFill>
                  <a:srgbClr val="000000"/>
                </a:solidFill>
                <a:latin typeface="Calibri" panose="020F0502020204030204" pitchFamily="34" charset="0"/>
                <a:cs typeface="Arial"/>
              </a:rPr>
              <a:t>International Standard Industrial Classification of All Economic Activities (ISIC) </a:t>
            </a:r>
            <a:r>
              <a:rPr lang="en-US" kern="0" dirty="0">
                <a:solidFill>
                  <a:srgbClr val="000000"/>
                </a:solidFill>
                <a:latin typeface="Calibri" panose="020F0502020204030204" pitchFamily="34" charset="0"/>
                <a:cs typeface="Arial"/>
              </a:rPr>
              <a:t>– is the international reference classification for productive </a:t>
            </a:r>
            <a:r>
              <a:rPr lang="en-US" kern="0" dirty="0" smtClean="0">
                <a:solidFill>
                  <a:srgbClr val="000000"/>
                </a:solidFill>
                <a:latin typeface="Calibri" panose="020F0502020204030204" pitchFamily="34" charset="0"/>
                <a:cs typeface="Arial"/>
              </a:rPr>
              <a:t>activities</a:t>
            </a:r>
          </a:p>
          <a:p>
            <a:pPr marL="0" lvl="0" indent="0" defTabSz="914400" fontAlgn="base">
              <a:lnSpc>
                <a:spcPct val="90000"/>
              </a:lnSpc>
              <a:spcBef>
                <a:spcPct val="0"/>
              </a:spcBef>
              <a:spcAft>
                <a:spcPct val="0"/>
              </a:spcAft>
              <a:buFontTx/>
              <a:buChar char="•"/>
              <a:defRPr/>
            </a:pPr>
            <a:r>
              <a:rPr lang="en-US" b="1" kern="0" dirty="0" smtClean="0">
                <a:solidFill>
                  <a:srgbClr val="000000"/>
                </a:solidFill>
                <a:latin typeface="Calibri" panose="020F0502020204030204" pitchFamily="34" charset="0"/>
                <a:cs typeface="Arial"/>
              </a:rPr>
              <a:t>Classification </a:t>
            </a:r>
            <a:r>
              <a:rPr lang="en-US" b="1" kern="0" dirty="0">
                <a:solidFill>
                  <a:srgbClr val="000000"/>
                </a:solidFill>
                <a:latin typeface="Calibri" panose="020F0502020204030204" pitchFamily="34" charset="0"/>
                <a:cs typeface="Arial"/>
              </a:rPr>
              <a:t>of individual Consumption According to Purpose (COICOP) </a:t>
            </a:r>
            <a:endParaRPr lang="en-US" kern="0" dirty="0" smtClean="0">
              <a:solidFill>
                <a:srgbClr val="000000"/>
              </a:solidFill>
              <a:latin typeface="Calibri" panose="020F0502020204030204" pitchFamily="34" charset="0"/>
              <a:cs typeface="Arial"/>
            </a:endParaRPr>
          </a:p>
          <a:p>
            <a:pPr marL="0" lvl="0" indent="0" defTabSz="914400" fontAlgn="base">
              <a:lnSpc>
                <a:spcPct val="90000"/>
              </a:lnSpc>
              <a:spcBef>
                <a:spcPct val="0"/>
              </a:spcBef>
              <a:spcAft>
                <a:spcPct val="0"/>
              </a:spcAft>
              <a:buFontTx/>
              <a:buChar char="•"/>
              <a:defRPr/>
            </a:pPr>
            <a:r>
              <a:rPr lang="en-US" b="1" kern="0" dirty="0">
                <a:solidFill>
                  <a:srgbClr val="000000"/>
                </a:solidFill>
                <a:latin typeface="Calibri" panose="020F0502020204030204" pitchFamily="34" charset="0"/>
                <a:cs typeface="Arial"/>
              </a:rPr>
              <a:t> Classification of the function of Government (COFOG) </a:t>
            </a:r>
            <a:endParaRPr lang="en-US" kern="0" dirty="0" smtClean="0">
              <a:solidFill>
                <a:srgbClr val="000000"/>
              </a:solidFill>
              <a:latin typeface="Calibri" panose="020F0502020204030204" pitchFamily="34" charset="0"/>
              <a:cs typeface="Arial"/>
            </a:endParaRPr>
          </a:p>
          <a:p>
            <a:r>
              <a:rPr lang="en-US" kern="0" dirty="0" smtClean="0">
                <a:solidFill>
                  <a:srgbClr val="000000"/>
                </a:solidFill>
                <a:latin typeface="Calibri" panose="020F0502020204030204" pitchFamily="34" charset="0"/>
                <a:cs typeface="Arial"/>
              </a:rPr>
              <a:t>HS: Foreign Trade</a:t>
            </a:r>
            <a:endParaRPr lang="en-US" dirty="0">
              <a:latin typeface="Calibri" panose="020F0502020204030204" pitchFamily="34" charset="0"/>
            </a:endParaRPr>
          </a:p>
        </p:txBody>
      </p:sp>
    </p:spTree>
    <p:extLst>
      <p:ext uri="{BB962C8B-B14F-4D97-AF65-F5344CB8AC3E}">
        <p14:creationId xmlns:p14="http://schemas.microsoft.com/office/powerpoint/2010/main" val="11553675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lstStyle/>
          <a:p>
            <a:r>
              <a:rPr lang="en-US" dirty="0" smtClean="0"/>
              <a:t>Production approach</a:t>
            </a:r>
            <a:endParaRPr lang="en-US" dirty="0"/>
          </a:p>
        </p:txBody>
      </p:sp>
      <p:sp>
        <p:nvSpPr>
          <p:cNvPr id="3" name="Content Placeholder 2"/>
          <p:cNvSpPr>
            <a:spLocks noGrp="1"/>
          </p:cNvSpPr>
          <p:nvPr>
            <p:ph idx="1"/>
          </p:nvPr>
        </p:nvSpPr>
        <p:spPr/>
        <p:txBody>
          <a:bodyPr/>
          <a:lstStyle/>
          <a:p>
            <a:r>
              <a:rPr lang="en-US" dirty="0"/>
              <a:t>GDP by the production </a:t>
            </a:r>
            <a:r>
              <a:rPr lang="en-US" dirty="0" smtClean="0"/>
              <a:t>approach is assumed more reliable</a:t>
            </a:r>
          </a:p>
          <a:p>
            <a:r>
              <a:rPr lang="en-GB" dirty="0" smtClean="0">
                <a:latin typeface="Times New Roman" panose="02020603050405020304" pitchFamily="18" charset="0"/>
                <a:ea typeface="Times New Roman" panose="02020603050405020304" pitchFamily="18" charset="0"/>
              </a:rPr>
              <a:t>It is </a:t>
            </a:r>
            <a:r>
              <a:rPr lang="en-GB" dirty="0">
                <a:latin typeface="Times New Roman" panose="02020603050405020304" pitchFamily="18" charset="0"/>
                <a:ea typeface="Times New Roman" panose="02020603050405020304" pitchFamily="18" charset="0"/>
              </a:rPr>
              <a:t>also called the output approach, measures GDP as the difference between the value of output less the value of goods and services used in producing these outputs during an accounting period</a:t>
            </a:r>
            <a:endParaRPr lang="en-US" dirty="0" smtClean="0"/>
          </a:p>
          <a:p>
            <a:pPr marL="0" indent="0">
              <a:buNone/>
            </a:pPr>
            <a:r>
              <a:rPr lang="en-US" dirty="0" smtClean="0"/>
              <a:t>             </a:t>
            </a:r>
          </a:p>
          <a:p>
            <a:pPr marL="0" indent="0">
              <a:buNone/>
            </a:pPr>
            <a:endParaRPr lang="en-US" dirty="0" smtClean="0"/>
          </a:p>
        </p:txBody>
      </p:sp>
    </p:spTree>
    <p:extLst>
      <p:ext uri="{BB962C8B-B14F-4D97-AF65-F5344CB8AC3E}">
        <p14:creationId xmlns:p14="http://schemas.microsoft.com/office/powerpoint/2010/main" val="26353064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614</TotalTime>
  <Words>971</Words>
  <Application>Microsoft Office PowerPoint</Application>
  <PresentationFormat>On-screen Show (4:3)</PresentationFormat>
  <Paragraphs>174</Paragraphs>
  <Slides>31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Times New Roman</vt:lpstr>
      <vt:lpstr>ヒラギノ角ゴ Pro W3</vt:lpstr>
      <vt:lpstr>Office Theme</vt:lpstr>
      <vt:lpstr>PowerPoint Presentation</vt:lpstr>
      <vt:lpstr>COMPILATION OF QUARTERLY NATIONAL ACCOUNTS</vt:lpstr>
      <vt:lpstr>CONTENTS</vt:lpstr>
      <vt:lpstr>Background</vt:lpstr>
      <vt:lpstr>Contd.</vt:lpstr>
      <vt:lpstr>Background</vt:lpstr>
      <vt:lpstr>Compilation Framework</vt:lpstr>
      <vt:lpstr>Classifications</vt:lpstr>
      <vt:lpstr>Production approach</vt:lpstr>
      <vt:lpstr>Main sources from the Statistical Office</vt:lpstr>
      <vt:lpstr>Main administrative sources </vt:lpstr>
      <vt:lpstr>Sources by Activity: AGRICULTURE</vt:lpstr>
      <vt:lpstr>MINING</vt:lpstr>
      <vt:lpstr>MANUFACTURING</vt:lpstr>
      <vt:lpstr>Water and Electricity</vt:lpstr>
      <vt:lpstr>Construction</vt:lpstr>
      <vt:lpstr>Wholesale and Retail Trade</vt:lpstr>
      <vt:lpstr>Transportation and Storage</vt:lpstr>
      <vt:lpstr>Accommodation and Service Activities</vt:lpstr>
      <vt:lpstr>Financial and Insurance Activities</vt:lpstr>
      <vt:lpstr>Real Estate Activities</vt:lpstr>
      <vt:lpstr>Public administration; Defence; Social Security </vt:lpstr>
      <vt:lpstr>EDUCATION</vt:lpstr>
      <vt:lpstr> Human health and social work activities  </vt:lpstr>
      <vt:lpstr>Taxes on products/Subsidies </vt:lpstr>
      <vt:lpstr>Revisions</vt:lpstr>
      <vt:lpstr>Revisions contd.</vt:lpstr>
      <vt:lpstr>TRAINING</vt:lpstr>
      <vt:lpstr>Challenges</vt:lpstr>
      <vt:lpstr>Way forward</vt:lpstr>
      <vt:lpstr>END</vt:lpstr>
    </vt:vector>
  </TitlesOfParts>
  <Manager/>
  <Company>vuyokazis@statssa.gov.za</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Vuyokazi Sodo</dc:creator>
  <cp:keywords/>
  <dc:description/>
  <cp:lastModifiedBy>Stats</cp:lastModifiedBy>
  <cp:revision>137</cp:revision>
  <dcterms:created xsi:type="dcterms:W3CDTF">2016-10-06T09:13:58Z</dcterms:created>
  <dcterms:modified xsi:type="dcterms:W3CDTF">2016-11-03T11:06:02Z</dcterms:modified>
  <cp:category/>
</cp:coreProperties>
</file>