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62" r:id="rId4"/>
    <p:sldId id="265" r:id="rId5"/>
    <p:sldId id="281" r:id="rId6"/>
    <p:sldId id="307" r:id="rId7"/>
    <p:sldId id="306" r:id="rId8"/>
    <p:sldId id="284" r:id="rId9"/>
    <p:sldId id="295" r:id="rId10"/>
    <p:sldId id="277" r:id="rId11"/>
    <p:sldId id="297" r:id="rId12"/>
    <p:sldId id="269" r:id="rId13"/>
    <p:sldId id="293" r:id="rId14"/>
    <p:sldId id="308" r:id="rId15"/>
    <p:sldId id="304" r:id="rId16"/>
    <p:sldId id="303" r:id="rId17"/>
    <p:sldId id="302" r:id="rId18"/>
    <p:sldId id="301" r:id="rId19"/>
    <p:sldId id="300" r:id="rId20"/>
    <p:sldId id="271" r:id="rId21"/>
    <p:sldId id="29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2095-05EF-46DB-9DE9-D9C0075B9E91}" type="datetimeFigureOut">
              <a:rPr lang="en-GB" smtClean="0"/>
              <a:pPr/>
              <a:t>03/11/2016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6AA46-FFE1-4C1D-B43C-8E4913295B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72719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9294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239831" y="3645447"/>
            <a:ext cx="6664338" cy="1431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endParaRPr lang="en-US" sz="2800" spc="-150" dirty="0"/>
          </a:p>
        </p:txBody>
      </p:sp>
      <p:sp>
        <p:nvSpPr>
          <p:cNvPr id="2" name="Rectangle 1"/>
          <p:cNvSpPr/>
          <p:nvPr/>
        </p:nvSpPr>
        <p:spPr>
          <a:xfrm>
            <a:off x="0" y="3207110"/>
            <a:ext cx="914399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70C0"/>
                </a:solidFill>
                <a:latin typeface="CIDFont+F7"/>
              </a:rPr>
              <a:t>GDP Rebasing in Uganda</a:t>
            </a:r>
          </a:p>
          <a:p>
            <a:pPr algn="ctr"/>
            <a:r>
              <a:rPr lang="en-GB" sz="3600" b="1" dirty="0">
                <a:solidFill>
                  <a:srgbClr val="0070C0"/>
                </a:solidFill>
                <a:latin typeface="CIDFont+F7"/>
              </a:rPr>
              <a:t>By</a:t>
            </a:r>
          </a:p>
          <a:p>
            <a:pPr algn="ctr"/>
            <a:r>
              <a:rPr lang="en-GB" sz="3600" b="1" dirty="0" smtClean="0">
                <a:solidFill>
                  <a:srgbClr val="FF0000"/>
                </a:solidFill>
                <a:latin typeface="CIDFont+F7"/>
              </a:rPr>
              <a:t>Samuel </a:t>
            </a:r>
            <a:r>
              <a:rPr lang="en-GB" sz="3600" b="1" dirty="0" err="1" smtClean="0">
                <a:solidFill>
                  <a:srgbClr val="FF0000"/>
                </a:solidFill>
                <a:latin typeface="CIDFont+F7"/>
              </a:rPr>
              <a:t>Echoku</a:t>
            </a:r>
            <a:endParaRPr lang="en-GB" sz="3600" b="1" dirty="0" smtClean="0">
              <a:solidFill>
                <a:srgbClr val="FF0000"/>
              </a:solidFill>
              <a:latin typeface="CIDFont+F7"/>
            </a:endParaRPr>
          </a:p>
          <a:p>
            <a:pPr algn="ctr"/>
            <a:r>
              <a:rPr lang="en-GB" sz="2800" b="1" dirty="0" smtClean="0">
                <a:solidFill>
                  <a:srgbClr val="0070C0"/>
                </a:solidFill>
                <a:latin typeface="CIDFont+F7"/>
              </a:rPr>
              <a:t>Uganda Bureau of Statistics</a:t>
            </a:r>
            <a:endParaRPr lang="en-GB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9963"/>
            <a:ext cx="5380383" cy="776959"/>
          </a:xfrm>
        </p:spPr>
        <p:txBody>
          <a:bodyPr/>
          <a:lstStyle/>
          <a:p>
            <a:pPr lvl="0">
              <a:lnSpc>
                <a:spcPts val="2800"/>
              </a:lnSpc>
            </a:pPr>
            <a:r>
              <a:rPr lang="en-GB" altLang="en-US" sz="4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4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4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GB" altLang="en-US" sz="4000" b="1" spc="-150" dirty="0">
                <a:latin typeface="Arial" panose="020B0604020202020204" pitchFamily="34" charset="0"/>
                <a:cs typeface="Arial" panose="020B0604020202020204" pitchFamily="34" charset="0"/>
              </a:rPr>
              <a:t>Findings/results</a:t>
            </a:r>
            <a:endParaRPr lang="en-GB" sz="40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4675921"/>
              </p:ext>
            </p:extLst>
          </p:nvPr>
        </p:nvGraphicFramePr>
        <p:xfrm>
          <a:off x="0" y="1909767"/>
          <a:ext cx="8781861" cy="4304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8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52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8056"/>
                <a:gridCol w="182487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4871"/>
              </a:tblGrid>
              <a:tr h="7239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Economic Sector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Published GVA 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Revised GVA Estimates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39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Agriculture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8,245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24%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10,732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26%</a:t>
                      </a:r>
                      <a:endParaRPr lang="en-GB" sz="2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39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8,675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7,424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18%</a:t>
                      </a:r>
                      <a:endParaRPr lang="en-GB" sz="2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2147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15,888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  <a:endParaRPr lang="en-GB" sz="2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19,861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49%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6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Adjustments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2,100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2,930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7%</a:t>
                      </a:r>
                      <a:endParaRPr lang="en-GB" sz="2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6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GDP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34,908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40,947</a:t>
                      </a: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" y="1484768"/>
            <a:ext cx="8781860" cy="72720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500"/>
              </a:lnSpc>
            </a:pPr>
            <a:endParaRPr lang="en-US" sz="2400" b="1" dirty="0" smtClean="0">
              <a:solidFill>
                <a:srgbClr val="5CA33A"/>
              </a:solidFill>
            </a:endParaRPr>
          </a:p>
          <a:p>
            <a:pPr algn="l">
              <a:lnSpc>
                <a:spcPts val="15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GDP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Structure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2009/10 before &amp; after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Rebase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(UGX Billion)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330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86" y="172278"/>
            <a:ext cx="4956313" cy="834888"/>
          </a:xfrm>
        </p:spPr>
        <p:txBody>
          <a:bodyPr/>
          <a:lstStyle/>
          <a:p>
            <a:r>
              <a:rPr lang="en-GB" altLang="en-US" sz="4000" b="1" spc="-150" dirty="0">
                <a:latin typeface="Arial" panose="020B0604020202020204" pitchFamily="34" charset="0"/>
                <a:cs typeface="Arial" panose="020B0604020202020204" pitchFamily="34" charset="0"/>
              </a:rPr>
              <a:t>Key Findings/results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26872773"/>
              </p:ext>
            </p:extLst>
          </p:nvPr>
        </p:nvGraphicFramePr>
        <p:xfrm>
          <a:off x="2" y="2046516"/>
          <a:ext cx="8686800" cy="3587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2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240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31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31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431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431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4311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 Year</a:t>
                      </a:r>
                      <a:endParaRPr lang="en-GB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</a:t>
                      </a:r>
                      <a:endParaRPr lang="en-GB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2009/10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2010/11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2011/12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2012/13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2013/14</a:t>
                      </a:r>
                      <a:endParaRPr lang="en-GB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 GDP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Agriculture, forestry and fishing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3.5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4.2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3.7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3.6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3.2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930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</a:t>
                      </a:r>
                      <a:endParaRPr lang="en-GB" sz="18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13.2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14.9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15.1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14.7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14.8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34.7 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34.8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32.5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33.3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33.4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Formal GDP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51.4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53.8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51.3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51.7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51.5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86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Informal GDP</a:t>
                      </a:r>
                      <a:endParaRPr lang="en-GB" sz="18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Agriculture, forestry and fishing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24.4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22.2 </a:t>
                      </a:r>
                      <a:endParaRPr lang="en-GB" sz="18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24.5 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23.4 </a:t>
                      </a:r>
                      <a:endParaRPr lang="en-GB" sz="18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23.3 </a:t>
                      </a:r>
                      <a:endParaRPr lang="en-GB" sz="18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7.2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7.9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8.4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8.2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8.2 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17.0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16.1 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15.9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16.8 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17.0 </a:t>
                      </a:r>
                      <a:endParaRPr lang="en-GB" sz="16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9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Informal GDP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48.6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46.2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48.7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48.3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48.5 </a:t>
                      </a:r>
                      <a:endParaRPr lang="en-GB" sz="16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930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GDP </a:t>
                      </a:r>
                      <a:endParaRPr lang="en-GB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100.0 </a:t>
                      </a:r>
                      <a:endParaRPr lang="en-GB" sz="1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100.0 </a:t>
                      </a:r>
                      <a:endParaRPr lang="en-GB" sz="1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100.0 </a:t>
                      </a:r>
                      <a:endParaRPr lang="en-GB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100.0 </a:t>
                      </a:r>
                      <a:endParaRPr lang="en-GB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100.0 </a:t>
                      </a:r>
                      <a:endParaRPr lang="en-GB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21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>
                          <a:effectLst/>
                        </a:rPr>
                        <a:t> </a:t>
                      </a:r>
                      <a:endParaRPr lang="en-GB" sz="12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u="none" strike="noStrike" dirty="0">
                          <a:effectLst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" y="1541417"/>
            <a:ext cx="8686796" cy="50509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spc="-150" dirty="0">
                <a:latin typeface="Arial" panose="020B0604020202020204" pitchFamily="34" charset="0"/>
                <a:cs typeface="Arial" panose="020B0604020202020204" pitchFamily="34" charset="0"/>
              </a:rPr>
              <a:t>Formal -Informal GDP Split by percentage</a:t>
            </a:r>
          </a:p>
        </p:txBody>
      </p:sp>
    </p:spTree>
    <p:extLst>
      <p:ext uri="{BB962C8B-B14F-4D97-AF65-F5344CB8AC3E}">
        <p14:creationId xmlns:p14="http://schemas.microsoft.com/office/powerpoint/2010/main" xmlns="" val="47065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48" y="198783"/>
            <a:ext cx="4545495" cy="1218856"/>
          </a:xfrm>
        </p:spPr>
        <p:txBody>
          <a:bodyPr/>
          <a:lstStyle/>
          <a:p>
            <a:r>
              <a:rPr lang="en-US" sz="4000" b="1" spc="-150" dirty="0">
                <a:latin typeface="Arial" panose="020B0604020202020204" pitchFamily="34" charset="0"/>
                <a:cs typeface="Arial" panose="020B0604020202020204" pitchFamily="34" charset="0"/>
              </a:rPr>
              <a:t>Implementation process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9"/>
            <a:ext cx="8686800" cy="4373562"/>
          </a:xfrm>
        </p:spPr>
        <p:txBody>
          <a:bodyPr/>
          <a:lstStyle/>
          <a:p>
            <a:pPr>
              <a:defRPr/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started with the preparation of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action plan matrix that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indicated data availability and activity timeline.</a:t>
            </a:r>
          </a:p>
          <a:p>
            <a:pPr>
              <a:defRPr/>
            </a:pPr>
            <a:endParaRPr lang="en-GB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matrix was followed by the profiling of the available data, coding and classifying the data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appropriately</a:t>
            </a:r>
          </a:p>
          <a:p>
            <a:pPr>
              <a:defRPr/>
            </a:pPr>
            <a:endParaRPr lang="en-GB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Adoption 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of the SNA 2008 standard and associated classifications such as, ISIC Rev 4, CPC 2, COICOP etc. </a:t>
            </a:r>
            <a:endParaRPr lang="en-A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AU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etermination </a:t>
            </a: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SUT structure in terms of activities and products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AU" sz="2400" dirty="0">
              <a:solidFill>
                <a:srgbClr val="0070C0"/>
              </a:solidFill>
            </a:endParaRPr>
          </a:p>
          <a:p>
            <a:pPr>
              <a:defRPr/>
            </a:pPr>
            <a:endParaRPr lang="en-GB" altLang="en-US" sz="2400" dirty="0">
              <a:solidFill>
                <a:srgbClr val="0070C0"/>
              </a:solidFill>
            </a:endParaRPr>
          </a:p>
          <a:p>
            <a:pPr marL="0" indent="0">
              <a:buNone/>
              <a:defRPr/>
            </a:pPr>
            <a:endParaRPr lang="en-US" altLang="en-US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51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809"/>
            <a:ext cx="4432852" cy="1357780"/>
          </a:xfrm>
        </p:spPr>
        <p:txBody>
          <a:bodyPr/>
          <a:lstStyle/>
          <a:p>
            <a:r>
              <a:rPr lang="en-US" b="1" spc="-150" dirty="0">
                <a:latin typeface="Arial" panose="020B0604020202020204" pitchFamily="34" charset="0"/>
                <a:cs typeface="Arial" panose="020B0604020202020204" pitchFamily="34" charset="0"/>
              </a:rPr>
              <a:t>Implementation process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5589"/>
            <a:ext cx="8686800" cy="4042415"/>
          </a:xfrm>
        </p:spPr>
        <p:txBody>
          <a:bodyPr/>
          <a:lstStyle/>
          <a:p>
            <a:pPr>
              <a:defRPr/>
            </a:pPr>
            <a:r>
              <a:rPr lang="en-GB" sz="3600" dirty="0"/>
              <a:t>Stage 1	Construction of a benchmark Supply and Use Table (SUT) for 2009/10 </a:t>
            </a:r>
            <a:endParaRPr lang="en-GB" sz="3600" dirty="0" smtClean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r>
              <a:rPr lang="en-GB" sz="3600" dirty="0"/>
              <a:t>Stage 2	Revision and rebasing of the annual </a:t>
            </a:r>
            <a:r>
              <a:rPr lang="en-GB" sz="3600" dirty="0" smtClean="0"/>
              <a:t>estimates</a:t>
            </a:r>
          </a:p>
          <a:p>
            <a:pPr>
              <a:defRPr/>
            </a:pPr>
            <a:endParaRPr lang="en-GB" sz="1800" dirty="0"/>
          </a:p>
          <a:p>
            <a:pPr>
              <a:defRPr/>
            </a:pPr>
            <a:r>
              <a:rPr lang="en-GB" sz="3600" dirty="0"/>
              <a:t>Release of the rebased GDP  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91553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13" y="1"/>
            <a:ext cx="5095461" cy="1338470"/>
          </a:xfrm>
        </p:spPr>
        <p:txBody>
          <a:bodyPr/>
          <a:lstStyle/>
          <a:p>
            <a:r>
              <a:rPr lang="en-GB" b="1" spc="-150" dirty="0"/>
              <a:t>GDP Rebasing IMF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3115"/>
            <a:ext cx="8229600" cy="4092556"/>
          </a:xfrm>
        </p:spPr>
        <p:txBody>
          <a:bodyPr/>
          <a:lstStyle/>
          <a:p>
            <a:pPr>
              <a:buNone/>
              <a:defRPr/>
            </a:pPr>
            <a:r>
              <a:rPr lang="en-GB" sz="2600" b="1" dirty="0" smtClean="0"/>
              <a:t>The IMF support was mainly:</a:t>
            </a:r>
          </a:p>
          <a:p>
            <a:pPr>
              <a:defRPr/>
            </a:pPr>
            <a:r>
              <a:rPr lang="en-GB" sz="2600" dirty="0" smtClean="0"/>
              <a:t>In </a:t>
            </a:r>
            <a:r>
              <a:rPr lang="en-GB" sz="2600" dirty="0" smtClean="0"/>
              <a:t>the </a:t>
            </a:r>
            <a:r>
              <a:rPr lang="en-GB" sz="2600" dirty="0"/>
              <a:t>2009/10 SUT compilation exercise and adoption of the new SUT estimates for the base year 2009/10 </a:t>
            </a:r>
            <a:r>
              <a:rPr lang="en-GB" sz="2600" dirty="0" smtClean="0"/>
              <a:t>benchmarks </a:t>
            </a:r>
          </a:p>
          <a:p>
            <a:pPr lvl="0">
              <a:defRPr/>
            </a:pPr>
            <a:r>
              <a:rPr lang="en-GB" sz="2600" dirty="0" smtClean="0"/>
              <a:t>Hands </a:t>
            </a:r>
            <a:r>
              <a:rPr lang="en-GB" sz="2600" dirty="0"/>
              <a:t>on training </a:t>
            </a:r>
            <a:r>
              <a:rPr lang="en-GB" sz="2600" dirty="0" smtClean="0"/>
              <a:t>in the various processes of SUT compilation and methodology development </a:t>
            </a:r>
            <a:endParaRPr lang="en-GB" sz="2600" dirty="0"/>
          </a:p>
          <a:p>
            <a:pPr>
              <a:defRPr/>
            </a:pPr>
            <a:r>
              <a:rPr lang="en-GB" sz="2600" dirty="0" smtClean="0"/>
              <a:t>Reviewing </a:t>
            </a:r>
            <a:r>
              <a:rPr lang="en-GB" sz="2600" dirty="0"/>
              <a:t>and revising the methods used to extrapolate the benchmark, where necessary completely rebuilding the system that produces the estimates </a:t>
            </a:r>
          </a:p>
          <a:p>
            <a:pPr lvl="0">
              <a:defRPr/>
            </a:pPr>
            <a:endParaRPr lang="en-GB" sz="26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24276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" y="0"/>
            <a:ext cx="5274365" cy="1496015"/>
          </a:xfrm>
        </p:spPr>
        <p:txBody>
          <a:bodyPr/>
          <a:lstStyle/>
          <a:p>
            <a:r>
              <a:rPr lang="en-US" sz="4000" b="1" spc="-150" dirty="0"/>
              <a:t>Challenges, opportunities and gap analysis</a:t>
            </a:r>
            <a:r>
              <a:rPr lang="en-US" sz="3600" b="1" spc="-150" dirty="0">
                <a:solidFill>
                  <a:srgbClr val="5CA33A"/>
                </a:solidFill>
              </a:rPr>
              <a:t/>
            </a:r>
            <a:br>
              <a:rPr lang="en-US" sz="3600" b="1" spc="-150" dirty="0">
                <a:solidFill>
                  <a:srgbClr val="5CA33A"/>
                </a:solidFill>
              </a:rPr>
            </a:br>
            <a:endParaRPr lang="en-GB" sz="3600" b="1" spc="-150" dirty="0">
              <a:solidFill>
                <a:srgbClr val="5CA33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452"/>
            <a:ext cx="8229600" cy="4593583"/>
          </a:xfrm>
        </p:spPr>
        <p:txBody>
          <a:bodyPr/>
          <a:lstStyle/>
          <a:p>
            <a:pPr marL="0" lvl="0" indent="0">
              <a:buNone/>
            </a:pPr>
            <a:r>
              <a:rPr lang="en-GB" sz="2800" b="1" dirty="0" smtClean="0"/>
              <a:t>Challenges:</a:t>
            </a:r>
          </a:p>
          <a:p>
            <a:r>
              <a:rPr lang="en-GB" sz="2800" dirty="0" smtClean="0"/>
              <a:t>some </a:t>
            </a:r>
            <a:r>
              <a:rPr lang="en-GB" sz="2800" dirty="0"/>
              <a:t>censuses and surveys were conducted outside the </a:t>
            </a:r>
            <a:r>
              <a:rPr lang="en-GB" sz="2800" dirty="0" smtClean="0"/>
              <a:t>base </a:t>
            </a:r>
            <a:r>
              <a:rPr lang="en-GB" sz="2800" dirty="0" smtClean="0"/>
              <a:t>year necessitating </a:t>
            </a:r>
            <a:r>
              <a:rPr lang="en-GB" sz="2800" dirty="0" err="1" smtClean="0"/>
              <a:t>realingnment</a:t>
            </a:r>
            <a:endParaRPr lang="en-GB" sz="2800" dirty="0" smtClean="0"/>
          </a:p>
          <a:p>
            <a:r>
              <a:rPr lang="en-GB" sz="2800" dirty="0" smtClean="0"/>
              <a:t>financial limitations impended the conduct of some surveys and/or censuses, and the engagement of experts were necessary </a:t>
            </a:r>
          </a:p>
          <a:p>
            <a:pPr lvl="0"/>
            <a:r>
              <a:rPr lang="en-GB" sz="2800" dirty="0" smtClean="0"/>
              <a:t>classifications </a:t>
            </a:r>
            <a:r>
              <a:rPr lang="en-GB" sz="2800" dirty="0"/>
              <a:t>and categorisation of some data sets such as VAT </a:t>
            </a:r>
            <a:r>
              <a:rPr lang="en-GB" sz="2800" dirty="0" smtClean="0"/>
              <a:t>are not </a:t>
            </a:r>
            <a:r>
              <a:rPr lang="en-GB" sz="2800" dirty="0"/>
              <a:t>in conformity with National Accounts </a:t>
            </a:r>
            <a:r>
              <a:rPr lang="en-GB" sz="2800" dirty="0" smtClean="0"/>
              <a:t>requirements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32239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792" y="238539"/>
            <a:ext cx="5194852" cy="1257475"/>
          </a:xfrm>
        </p:spPr>
        <p:txBody>
          <a:bodyPr/>
          <a:lstStyle/>
          <a:p>
            <a:r>
              <a:rPr lang="en-US" sz="4000" b="1" spc="-150" dirty="0"/>
              <a:t>Challenges, opportunities and gap analysis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015"/>
            <a:ext cx="8229600" cy="4330020"/>
          </a:xfrm>
        </p:spPr>
        <p:txBody>
          <a:bodyPr/>
          <a:lstStyle/>
          <a:p>
            <a:pPr marL="0" lvl="0" indent="0">
              <a:buNone/>
            </a:pPr>
            <a:r>
              <a:rPr lang="en-GB" sz="2400" b="1" dirty="0" smtClean="0"/>
              <a:t>Challenges:</a:t>
            </a:r>
          </a:p>
          <a:p>
            <a:r>
              <a:rPr lang="en-GB" sz="2600" dirty="0" smtClean="0"/>
              <a:t>Lack </a:t>
            </a:r>
            <a:r>
              <a:rPr lang="en-GB" sz="2600" dirty="0"/>
              <a:t>of skilled </a:t>
            </a:r>
            <a:r>
              <a:rPr lang="en-GB" sz="2600" dirty="0" smtClean="0"/>
              <a:t>staff and staff turnover that affects the training and experience gathering required for expertise</a:t>
            </a:r>
          </a:p>
          <a:p>
            <a:r>
              <a:rPr lang="en-GB" sz="2600" dirty="0" smtClean="0"/>
              <a:t>Poor quality data due short comings in surveys and censuses </a:t>
            </a:r>
          </a:p>
          <a:p>
            <a:pPr lvl="0"/>
            <a:r>
              <a:rPr lang="en-GB" sz="2600" dirty="0" smtClean="0"/>
              <a:t>Data inadequacy due to absence or </a:t>
            </a:r>
            <a:r>
              <a:rPr lang="en-GB" sz="2600" dirty="0" smtClean="0"/>
              <a:t>irregularity of surveys </a:t>
            </a:r>
            <a:r>
              <a:rPr lang="en-GB" sz="2600" dirty="0" smtClean="0"/>
              <a:t>and censuses  </a:t>
            </a:r>
          </a:p>
          <a:p>
            <a:pPr lvl="0"/>
            <a:r>
              <a:rPr lang="en-GB" sz="2600" dirty="0" smtClean="0"/>
              <a:t>Poor data quality </a:t>
            </a:r>
            <a:r>
              <a:rPr lang="en-GB" sz="2600" dirty="0" smtClean="0"/>
              <a:t>and/or </a:t>
            </a:r>
            <a:r>
              <a:rPr lang="en-GB" sz="2600" dirty="0" smtClean="0"/>
              <a:t>delays in finalisation and submission of the data 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pPr>
              <a:buNone/>
            </a:pPr>
            <a:endParaRPr lang="en-GB" sz="2600" dirty="0" smtClean="0"/>
          </a:p>
          <a:p>
            <a:endParaRPr lang="en-GB" sz="2600" dirty="0" smtClean="0">
              <a:solidFill>
                <a:srgbClr val="0070C0"/>
              </a:solidFill>
            </a:endParaRPr>
          </a:p>
          <a:p>
            <a:endParaRPr lang="en-GB" sz="2600" dirty="0">
              <a:solidFill>
                <a:srgbClr val="0070C0"/>
              </a:solidFill>
            </a:endParaRPr>
          </a:p>
          <a:p>
            <a:endParaRPr lang="en-GB" sz="26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63593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30" y="185531"/>
            <a:ext cx="5141844" cy="1275332"/>
          </a:xfrm>
        </p:spPr>
        <p:txBody>
          <a:bodyPr/>
          <a:lstStyle/>
          <a:p>
            <a:r>
              <a:rPr lang="en-US" sz="3600" b="1" spc="-150" dirty="0"/>
              <a:t>Challenges, opportunities and gap analysis</a:t>
            </a:r>
            <a:endParaRPr lang="en-GB" sz="3600" b="1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461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 smtClean="0"/>
              <a:t>Opportunities:</a:t>
            </a:r>
          </a:p>
          <a:p>
            <a:pPr lvl="0"/>
            <a:r>
              <a:rPr lang="en-GB" dirty="0" smtClean="0"/>
              <a:t>Collaboration with the various Ministries Departments and Agencies could be taken up to </a:t>
            </a:r>
            <a:r>
              <a:rPr lang="en-GB" dirty="0"/>
              <a:t>improve on the quality and timeliness of external data sources</a:t>
            </a:r>
          </a:p>
          <a:p>
            <a:pPr lvl="0"/>
            <a:r>
              <a:rPr lang="en-GB" dirty="0" smtClean="0"/>
              <a:t>National Accounts staffing levels have now been beefed turnover should be minimized in order to benefit from the additional human resources</a:t>
            </a:r>
          </a:p>
          <a:p>
            <a:pPr lvl="0"/>
            <a:endParaRPr lang="en-GB" dirty="0" smtClean="0"/>
          </a:p>
          <a:p>
            <a:pPr lvl="0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1824522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783"/>
            <a:ext cx="5353878" cy="1401417"/>
          </a:xfrm>
        </p:spPr>
        <p:txBody>
          <a:bodyPr/>
          <a:lstStyle/>
          <a:p>
            <a:r>
              <a:rPr lang="en-US" sz="4000" b="1" spc="-150" dirty="0"/>
              <a:t>Challenges, opportunities and gap analysis</a:t>
            </a:r>
            <a:endParaRPr lang="en-GB" sz="40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57261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 smtClean="0"/>
              <a:t>Opportunities:</a:t>
            </a:r>
          </a:p>
          <a:p>
            <a:r>
              <a:rPr lang="en-GB" dirty="0" smtClean="0"/>
              <a:t>Put in place mechanism to start agriculture surveys for food crops, livestock and fishing, and other weak or absent source data</a:t>
            </a:r>
          </a:p>
          <a:p>
            <a:r>
              <a:rPr lang="en-GB" dirty="0" smtClean="0"/>
              <a:t>The new staff should be encouraged and facilitated to attend </a:t>
            </a:r>
            <a:r>
              <a:rPr lang="en-GB" dirty="0" smtClean="0"/>
              <a:t>and benefit from the </a:t>
            </a:r>
            <a:r>
              <a:rPr lang="en-GB" dirty="0" smtClean="0"/>
              <a:t>various </a:t>
            </a:r>
            <a:r>
              <a:rPr lang="en-GB" dirty="0" smtClean="0"/>
              <a:t>NA </a:t>
            </a:r>
            <a:r>
              <a:rPr lang="en-GB" dirty="0" smtClean="0"/>
              <a:t>training opportunities</a:t>
            </a:r>
          </a:p>
          <a:p>
            <a:r>
              <a:rPr lang="en-GB" dirty="0" smtClean="0"/>
              <a:t> </a:t>
            </a:r>
            <a:r>
              <a:rPr lang="en-GB" dirty="0" smtClean="0"/>
              <a:t>To reach </a:t>
            </a:r>
            <a:r>
              <a:rPr lang="en-GB" dirty="0" smtClean="0"/>
              <a:t>out </a:t>
            </a:r>
            <a:r>
              <a:rPr lang="en-GB" dirty="0" smtClean="0"/>
              <a:t>for support were necessary </a:t>
            </a:r>
            <a:endParaRPr lang="en-GB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pPr lvl="0"/>
            <a:endParaRPr lang="en-GB" sz="2600" dirty="0" smtClean="0"/>
          </a:p>
          <a:p>
            <a:pPr lvl="0"/>
            <a:endParaRPr lang="en-GB" sz="26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pPr lvl="0"/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xmlns="" val="1956652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791" y="212035"/>
            <a:ext cx="5141844" cy="1316319"/>
          </a:xfrm>
        </p:spPr>
        <p:txBody>
          <a:bodyPr/>
          <a:lstStyle/>
          <a:p>
            <a:r>
              <a:rPr lang="en-US" sz="4000" b="1" spc="-150" dirty="0"/>
              <a:t>Challenges, opportunities and gap analysis</a:t>
            </a:r>
            <a:endParaRPr lang="en-GB" sz="4000" b="1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8354"/>
            <a:ext cx="8229600" cy="4149635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 smtClean="0"/>
              <a:t>Gap analysis:</a:t>
            </a:r>
          </a:p>
          <a:p>
            <a:r>
              <a:rPr lang="en-GB" sz="2600" dirty="0" smtClean="0"/>
              <a:t>We failed to access military expenditure data due to confidentiality reasons</a:t>
            </a:r>
          </a:p>
          <a:p>
            <a:r>
              <a:rPr lang="en-GB" sz="2600" dirty="0" smtClean="0"/>
              <a:t>Limitations in skills required </a:t>
            </a:r>
            <a:r>
              <a:rPr lang="en-GB" sz="2600" dirty="0" smtClean="0"/>
              <a:t>for SUT compilation and GDP rebasing</a:t>
            </a:r>
          </a:p>
          <a:p>
            <a:r>
              <a:rPr lang="en-GB" sz="2600" dirty="0" smtClean="0"/>
              <a:t>Lack of quality data on agriculture due to absence of surveys and censuses affecting the quality of the estimates for: food crop growing, fishing, livestock rearing and forestry </a:t>
            </a:r>
            <a:endParaRPr lang="en-GB" sz="2600" dirty="0"/>
          </a:p>
          <a:p>
            <a:pPr marL="0" indent="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 </a:t>
            </a:r>
            <a:endParaRPr lang="en-GB" sz="26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0720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397149"/>
            <a:ext cx="7603406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00"/>
              </a:lnSpc>
            </a:pPr>
            <a:r>
              <a:rPr lang="en-US" sz="4000" b="1" spc="-150" dirty="0"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en-US" sz="4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4000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0" y="1068309"/>
            <a:ext cx="8345023" cy="47168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findings/results </a:t>
            </a: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GDP rebasing IMF support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Challenges, opportunities and gap analysis</a:t>
            </a:r>
          </a:p>
          <a:p>
            <a:pPr marL="817563" lvl="1" indent="-360363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</a:pPr>
            <a:endParaRPr lang="en-U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4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297"/>
            <a:ext cx="4976191" cy="808382"/>
          </a:xfrm>
        </p:spPr>
        <p:txBody>
          <a:bodyPr/>
          <a:lstStyle/>
          <a:p>
            <a:r>
              <a:rPr lang="en-US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US" b="1" spc="-150" dirty="0">
                <a:solidFill>
                  <a:srgbClr val="5CA33A"/>
                </a:solidFill>
              </a:rPr>
              <a:t/>
            </a:r>
            <a:br>
              <a:rPr lang="en-US" b="1" spc="-150" dirty="0">
                <a:solidFill>
                  <a:srgbClr val="5CA33A"/>
                </a:solidFill>
              </a:rPr>
            </a:br>
            <a:endParaRPr lang="en-GB" b="1" spc="-150" dirty="0">
              <a:solidFill>
                <a:srgbClr val="5CA33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8836182" cy="4708526"/>
          </a:xfrm>
        </p:spPr>
        <p:txBody>
          <a:bodyPr/>
          <a:lstStyle/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Rebuilding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Statistical Systems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is a costly and time consuming exercise that requires external support and political commitment  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GDP rebasing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is a resource intensive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and time consuming exercise that requires adequate planning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Good data is a prerequisite for the production of quality national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accounts and indeed for accurate rebasing.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Collaboration with IMF and other partners for TA support has been very fruitful in the development of Uganda’s National Accounts and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Statistical System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in general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5880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8140"/>
            <a:ext cx="8229600" cy="4651512"/>
          </a:xfrm>
        </p:spPr>
        <p:txBody>
          <a:bodyPr/>
          <a:lstStyle/>
          <a:p>
            <a:pPr>
              <a:buNone/>
            </a:pPr>
            <a:endParaRPr lang="en-GB" sz="4400" dirty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endParaRPr lang="en-GB" sz="4400" dirty="0">
              <a:latin typeface="Aharoni" pitchFamily="2" charset="-79"/>
              <a:cs typeface="Aharoni" pitchFamily="2" charset="-79"/>
            </a:endParaRPr>
          </a:p>
          <a:p>
            <a:pPr algn="ctr">
              <a:buNone/>
            </a:pP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0" y="1139686"/>
            <a:ext cx="8727541" cy="4713601"/>
          </a:xfrm>
        </p:spPr>
        <p:txBody>
          <a:bodyPr lIns="0" tIns="0" rIns="0" bIns="0">
            <a:noAutofit/>
          </a:bodyPr>
          <a:lstStyle/>
          <a:p>
            <a:pPr marL="342900" indent="-342900" algn="just">
              <a:spcAft>
                <a:spcPts val="1200"/>
              </a:spcAft>
              <a:buClr>
                <a:srgbClr val="5CA33A"/>
              </a:buClr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Estimation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presentation of Uganda national accounts data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dates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to 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1950.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1200"/>
              </a:spcAft>
              <a:buClr>
                <a:srgbClr val="5CA33A"/>
              </a:buClr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1966 base year was used in national accounts compilation up to 	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1988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a period of 22 years)</a:t>
            </a:r>
          </a:p>
          <a:p>
            <a:pPr marL="342900" indent="-342900" algn="just">
              <a:spcAft>
                <a:spcPts val="1200"/>
              </a:spcAft>
              <a:buClr>
                <a:srgbClr val="5CA33A"/>
              </a:buClr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1968 SNA was the basis of the 1987, 1991 and lastly 1987/88 GDP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rebase.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1200"/>
              </a:spcAft>
              <a:buClr>
                <a:srgbClr val="5CA33A"/>
              </a:buClr>
              <a:buFont typeface="Arial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Uganda migrated from 1968 to the 1993 SNA in the 2002 rebase</a:t>
            </a:r>
          </a:p>
          <a:p>
            <a:pPr marL="342900" indent="-342900" algn="just">
              <a:spcAft>
                <a:spcPts val="1200"/>
              </a:spcAft>
              <a:buClr>
                <a:srgbClr val="5CA33A"/>
              </a:buClr>
              <a:buFont typeface="Arial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2009/10 GDP rebase the 2008 SNA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followed (partially)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156754" y="5484457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56754" y="238539"/>
            <a:ext cx="5194851" cy="90114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00"/>
              </a:lnSpc>
            </a:pPr>
            <a: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60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791" y="238540"/>
            <a:ext cx="4876800" cy="867448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60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5988"/>
            <a:ext cx="8747760" cy="4615544"/>
          </a:xfrm>
        </p:spPr>
        <p:txBody>
          <a:bodyPr/>
          <a:lstStyle/>
          <a:p>
            <a:pPr algn="just">
              <a:spcAft>
                <a:spcPts val="1200"/>
              </a:spcAft>
              <a:buClr>
                <a:srgbClr val="5CA33A"/>
              </a:buClr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Justification for GDP rebasing:</a:t>
            </a:r>
          </a:p>
          <a:p>
            <a:pPr algn="just">
              <a:spcAft>
                <a:spcPts val="1200"/>
              </a:spcAft>
              <a:buClr>
                <a:srgbClr val="5CA33A"/>
              </a:buClr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changing structure of economies, introduction of new standards and methods and the changing production and consumption patterns necessitate  a regular revision of the National Accounts </a:t>
            </a:r>
          </a:p>
          <a:p>
            <a:pPr algn="just">
              <a:spcAft>
                <a:spcPts val="1200"/>
              </a:spcAft>
              <a:buClr>
                <a:srgbClr val="5CA33A"/>
              </a:buClr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Availability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benchmark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 to be used 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rebasing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  <a:buClr>
                <a:srgbClr val="5CA33A"/>
              </a:buClr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requirements - East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African Community </a:t>
            </a:r>
          </a:p>
          <a:p>
            <a:pPr algn="just">
              <a:spcAft>
                <a:spcPts val="1200"/>
              </a:spcAft>
              <a:buClr>
                <a:srgbClr val="5CA33A"/>
              </a:buCl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international community recommends the revision/rebasing of the	National Accounts at intervals not exceeding 5 years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057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5" y="265044"/>
            <a:ext cx="4982817" cy="93488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GB" sz="6000" b="1" spc="-150" dirty="0">
              <a:solidFill>
                <a:srgbClr val="5CA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3299"/>
            <a:ext cx="8809022" cy="4657536"/>
          </a:xfrm>
        </p:spPr>
        <p:txBody>
          <a:bodyPr/>
          <a:lstStyle/>
          <a:p>
            <a:pPr marL="0" lvl="0" indent="0" algn="just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drivers for the rebasing included:</a:t>
            </a:r>
          </a:p>
          <a:p>
            <a:pPr lvl="0"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Need to adopt new international standards such as the 2008 SNA and the associated classification codes</a:t>
            </a:r>
          </a:p>
          <a:p>
            <a:pPr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provide for introduction of new methods</a:t>
            </a:r>
          </a:p>
          <a:p>
            <a:pPr lvl="0"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 order to adopt new SUT benchmark estimates for the base year </a:t>
            </a:r>
          </a:p>
          <a:p>
            <a:pPr lvl="0"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review and revisit the data and methods used to extrapolate the benchmark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3396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043"/>
            <a:ext cx="4896678" cy="1338469"/>
          </a:xfrm>
        </p:spPr>
        <p:txBody>
          <a:bodyPr/>
          <a:lstStyle/>
          <a:p>
            <a:r>
              <a:rPr lang="en-US" sz="4000" b="1" spc="-150" dirty="0" smtClean="0"/>
              <a:t>Benchmark/GDP rebasing </a:t>
            </a:r>
            <a:r>
              <a:rPr lang="en-US" sz="4000" b="1" spc="-150" dirty="0"/>
              <a:t>Data Sources</a:t>
            </a:r>
            <a:endParaRPr lang="en-GB" sz="4000" b="1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539"/>
            <a:ext cx="8229600" cy="3689028"/>
          </a:xfrm>
        </p:spPr>
        <p:txBody>
          <a:bodyPr/>
          <a:lstStyle/>
          <a:p>
            <a:pPr marL="0" lvl="0" indent="0" algn="just">
              <a:buNone/>
            </a:pPr>
            <a:r>
              <a:rPr lang="en-GB" dirty="0" smtClean="0"/>
              <a:t>The development of the SUT/benchmark estimates was supported by the following data sets:</a:t>
            </a:r>
          </a:p>
          <a:p>
            <a:pPr lvl="0" algn="just"/>
            <a:r>
              <a:rPr lang="en-GB" dirty="0" smtClean="0"/>
              <a:t>Uganda </a:t>
            </a:r>
            <a:r>
              <a:rPr lang="en-GB" dirty="0"/>
              <a:t>Census of Agriculture 2008/09, </a:t>
            </a:r>
          </a:p>
          <a:p>
            <a:pPr lvl="0" algn="just"/>
            <a:r>
              <a:rPr lang="en-GB" dirty="0"/>
              <a:t>Uganda National Household Survey 2009/10, </a:t>
            </a:r>
          </a:p>
          <a:p>
            <a:pPr lvl="0" algn="just"/>
            <a:r>
              <a:rPr lang="en-GB" dirty="0"/>
              <a:t>The National Livestock Census, 2008</a:t>
            </a:r>
          </a:p>
          <a:p>
            <a:pPr lvl="0" algn="just"/>
            <a:r>
              <a:rPr lang="en-GB" dirty="0"/>
              <a:t>Uganda Business Inquiry, 2009/10,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3382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78" y="0"/>
            <a:ext cx="5155096" cy="1364974"/>
          </a:xfrm>
        </p:spPr>
        <p:txBody>
          <a:bodyPr/>
          <a:lstStyle/>
          <a:p>
            <a:r>
              <a:rPr lang="en-US" sz="4000" b="1" spc="-150" dirty="0" smtClean="0"/>
              <a:t>Benchmark/GDP </a:t>
            </a:r>
            <a:r>
              <a:rPr lang="en-US" sz="4000" b="1" spc="-150" dirty="0" smtClean="0"/>
              <a:t>rebasing </a:t>
            </a:r>
            <a:r>
              <a:rPr lang="en-US" sz="4000" b="1" spc="-150" dirty="0"/>
              <a:t>Data Sources</a:t>
            </a:r>
            <a:endParaRPr lang="en-GB" sz="4000" b="1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4974"/>
            <a:ext cx="8229600" cy="4360596"/>
          </a:xfrm>
        </p:spPr>
        <p:txBody>
          <a:bodyPr/>
          <a:lstStyle/>
          <a:p>
            <a:pPr lvl="0" algn="just"/>
            <a:r>
              <a:rPr lang="en-GB" dirty="0" smtClean="0"/>
              <a:t>Census of Business Establishments, 2009/10, </a:t>
            </a:r>
          </a:p>
          <a:p>
            <a:pPr lvl="0" algn="just"/>
            <a:r>
              <a:rPr lang="en-GB" dirty="0" smtClean="0"/>
              <a:t>Non Profit Institutions Survey, 2009/10</a:t>
            </a:r>
          </a:p>
          <a:p>
            <a:pPr algn="just"/>
            <a:r>
              <a:rPr lang="en-GB" dirty="0" smtClean="0"/>
              <a:t>The surveys </a:t>
            </a:r>
            <a:r>
              <a:rPr lang="en-GB" dirty="0"/>
              <a:t>and census data was augmented with secondary data from Ministries, Departments and Agencies (MDA) and,</a:t>
            </a:r>
          </a:p>
          <a:p>
            <a:pPr algn="just"/>
            <a:r>
              <a:rPr lang="en-GB" dirty="0"/>
              <a:t>Administrative data such as migration and tax data</a:t>
            </a:r>
          </a:p>
          <a:p>
            <a:pPr lvl="0" algn="just"/>
            <a:r>
              <a:rPr lang="en-GB" dirty="0" smtClean="0"/>
              <a:t>Trade and Transport Margins (TTM) Study</a:t>
            </a:r>
            <a:endParaRPr lang="en-GB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7527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38540"/>
            <a:ext cx="5287617" cy="887896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b="1" spc="-150" dirty="0">
                <a:latin typeface="Arial" panose="020B0604020202020204" pitchFamily="34" charset="0"/>
                <a:cs typeface="Arial" panose="020B0604020202020204" pitchFamily="34" charset="0"/>
              </a:rPr>
              <a:t>findings/results</a:t>
            </a:r>
            <a:endParaRPr lang="en-GB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252110"/>
          </a:xfrm>
        </p:spPr>
        <p:txBody>
          <a:bodyPr/>
          <a:lstStyle/>
          <a:p>
            <a:pPr algn="just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Milestone 1 of the 2008 SNA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achieved</a:t>
            </a:r>
          </a:p>
          <a:p>
            <a:pPr algn="just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2009/10  GDP was revised to UGX 40.946 trillion shillings from the published 34.908 trillion shillings. </a:t>
            </a: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revision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upwards of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published 2009/10 GDP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17.3 percent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FISIM was distributed to the respective activities/industries that generated it</a:t>
            </a:r>
          </a:p>
        </p:txBody>
      </p:sp>
    </p:spTree>
    <p:extLst>
      <p:ext uri="{BB962C8B-B14F-4D97-AF65-F5344CB8AC3E}">
        <p14:creationId xmlns:p14="http://schemas.microsoft.com/office/powerpoint/2010/main" xmlns="" val="346806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1548"/>
            <a:ext cx="5287617" cy="1162783"/>
          </a:xfrm>
        </p:spPr>
        <p:txBody>
          <a:bodyPr/>
          <a:lstStyle/>
          <a:p>
            <a:r>
              <a:rPr lang="en-US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b="1" spc="-150" dirty="0">
                <a:latin typeface="Arial" panose="020B0604020202020204" pitchFamily="34" charset="0"/>
                <a:cs typeface="Arial" panose="020B0604020202020204" pitchFamily="34" charset="0"/>
              </a:rPr>
              <a:t>findings/results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2794350"/>
              </p:ext>
            </p:extLst>
          </p:nvPr>
        </p:nvGraphicFramePr>
        <p:xfrm>
          <a:off x="54320" y="2133602"/>
          <a:ext cx="8632480" cy="3660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079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</a:rPr>
                        <a:t>Fiscal Year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</a:rPr>
                        <a:t>2008/09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</a:rPr>
                        <a:t>2009/10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 dirty="0">
                          <a:effectLst/>
                        </a:rPr>
                        <a:t>2010/11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</a:rPr>
                        <a:t>2011/12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</a:rPr>
                        <a:t>2012/13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</a:rPr>
                        <a:t>2013/14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u="none" strike="noStrike">
                          <a:effectLst/>
                        </a:rPr>
                        <a:t>Average</a:t>
                      </a:r>
                      <a:endParaRPr lang="en-GB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7968">
                <a:tc gridSpan="8"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GDP at Constant 2009/10 </a:t>
                      </a:r>
                      <a:r>
                        <a:rPr lang="en-GB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prices (000s)</a:t>
                      </a:r>
                      <a:endParaRPr lang="en-GB" sz="20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79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GDP</a:t>
                      </a:r>
                      <a:endParaRPr lang="en-GB" sz="2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38.9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40.9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44.9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46.9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48.4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50.6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79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 change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 </a:t>
                      </a:r>
                      <a:endParaRPr lang="en-GB" sz="2000" b="0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 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 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 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 </a:t>
                      </a:r>
                      <a:endParaRPr lang="en-GB" sz="20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 </a:t>
                      </a:r>
                      <a:endParaRPr lang="en-GB" sz="2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84440">
                <a:tc gridSpan="8"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GDP at Constant 2002 </a:t>
                      </a:r>
                      <a:r>
                        <a:rPr lang="en-GB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prices</a:t>
                      </a:r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(000s)</a:t>
                      </a:r>
                      <a:endParaRPr lang="en-GB" sz="20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GB" sz="20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79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Published GDP</a:t>
                      </a:r>
                      <a:endParaRPr lang="en-GB" sz="2000" b="1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19.5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20.6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22.0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22.8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24.1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25.2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 b="1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79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 change</a:t>
                      </a:r>
                      <a:endParaRPr lang="en-GB" sz="20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 </a:t>
                      </a:r>
                      <a:endParaRPr lang="en-GB" sz="20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 </a:t>
                      </a:r>
                      <a:endParaRPr lang="en-GB" sz="20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 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 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 </a:t>
                      </a:r>
                      <a:endParaRPr lang="en-GB" sz="2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 </a:t>
                      </a:r>
                      <a:endParaRPr lang="en-GB" sz="20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8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1646702"/>
            <a:ext cx="86868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Revisions in Real GDP series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481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</TotalTime>
  <Words>1056</Words>
  <Application>Microsoft Office PowerPoint</Application>
  <PresentationFormat>On-screen Show (4:3)</PresentationFormat>
  <Paragraphs>289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 Background</vt:lpstr>
      <vt:lpstr> Background</vt:lpstr>
      <vt:lpstr>Benchmark/GDP rebasing Data Sources</vt:lpstr>
      <vt:lpstr>Benchmark/GDP rebasing Data Sources</vt:lpstr>
      <vt:lpstr> Key findings/results</vt:lpstr>
      <vt:lpstr>Key findings/results</vt:lpstr>
      <vt:lpstr> Key Findings/results</vt:lpstr>
      <vt:lpstr>Key Findings/results</vt:lpstr>
      <vt:lpstr>Implementation process </vt:lpstr>
      <vt:lpstr>Implementation process </vt:lpstr>
      <vt:lpstr>GDP Rebasing IMF Support</vt:lpstr>
      <vt:lpstr>Challenges, opportunities and gap analysis </vt:lpstr>
      <vt:lpstr>Challenges, opportunities and gap analysis </vt:lpstr>
      <vt:lpstr>Challenges, opportunities and gap analysis</vt:lpstr>
      <vt:lpstr>Challenges, opportunities and gap analysis</vt:lpstr>
      <vt:lpstr>Challenges, opportunities and gap analysis</vt:lpstr>
      <vt:lpstr>Conclusion </vt:lpstr>
      <vt:lpstr>Slide 21</vt:lpstr>
    </vt:vector>
  </TitlesOfParts>
  <Company>vuyokazis@statssa.gov.za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Vuyokazi Sodo</dc:creator>
  <cp:lastModifiedBy>samuel.echoku</cp:lastModifiedBy>
  <cp:revision>128</cp:revision>
  <cp:lastPrinted>2016-10-27T09:21:15Z</cp:lastPrinted>
  <dcterms:created xsi:type="dcterms:W3CDTF">2016-10-06T09:13:58Z</dcterms:created>
  <dcterms:modified xsi:type="dcterms:W3CDTF">2016-11-03T11:54:19Z</dcterms:modified>
</cp:coreProperties>
</file>