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3">
  <p:sldMasterIdLst>
    <p:sldMasterId id="2147483648" r:id="rId1"/>
  </p:sldMasterIdLst>
  <p:notesMasterIdLst>
    <p:notesMasterId r:id="rId36"/>
  </p:notesMasterIdLst>
  <p:handoutMasterIdLst>
    <p:handoutMasterId r:id="rId37"/>
  </p:handoutMasterIdLst>
  <p:sldIdLst>
    <p:sldId id="549" r:id="rId2"/>
    <p:sldId id="630" r:id="rId3"/>
    <p:sldId id="631" r:id="rId4"/>
    <p:sldId id="589" r:id="rId5"/>
    <p:sldId id="590" r:id="rId6"/>
    <p:sldId id="591" r:id="rId7"/>
    <p:sldId id="592" r:id="rId8"/>
    <p:sldId id="593" r:id="rId9"/>
    <p:sldId id="594" r:id="rId10"/>
    <p:sldId id="595" r:id="rId11"/>
    <p:sldId id="596" r:id="rId12"/>
    <p:sldId id="597" r:id="rId13"/>
    <p:sldId id="598" r:id="rId14"/>
    <p:sldId id="599" r:id="rId15"/>
    <p:sldId id="601" r:id="rId16"/>
    <p:sldId id="603" r:id="rId17"/>
    <p:sldId id="604" r:id="rId18"/>
    <p:sldId id="605" r:id="rId19"/>
    <p:sldId id="606" r:id="rId20"/>
    <p:sldId id="607" r:id="rId21"/>
    <p:sldId id="608" r:id="rId22"/>
    <p:sldId id="609" r:id="rId23"/>
    <p:sldId id="610" r:id="rId24"/>
    <p:sldId id="611" r:id="rId25"/>
    <p:sldId id="612" r:id="rId26"/>
    <p:sldId id="618" r:id="rId27"/>
    <p:sldId id="619" r:id="rId28"/>
    <p:sldId id="620" r:id="rId29"/>
    <p:sldId id="621" r:id="rId30"/>
    <p:sldId id="622" r:id="rId31"/>
    <p:sldId id="623" r:id="rId32"/>
    <p:sldId id="624" r:id="rId33"/>
    <p:sldId id="628" r:id="rId34"/>
    <p:sldId id="588" r:id="rId35"/>
  </p:sldIdLst>
  <p:sldSz cx="9144000" cy="6858000" type="screen4x3"/>
  <p:notesSz cx="6881813" cy="9296400"/>
  <p:custDataLst>
    <p:tags r:id="rId38"/>
  </p:custDataLst>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Arial" pitchFamily="34" charset="0"/>
      </a:defRPr>
    </a:lvl1pPr>
    <a:lvl2pPr marL="457200" algn="l" defTabSz="457200" rtl="0" fontAlgn="base">
      <a:spcBef>
        <a:spcPct val="0"/>
      </a:spcBef>
      <a:spcAft>
        <a:spcPct val="0"/>
      </a:spcAft>
      <a:defRPr kern="1200">
        <a:solidFill>
          <a:schemeClr val="tx1"/>
        </a:solidFill>
        <a:latin typeface="Arial" pitchFamily="34" charset="0"/>
        <a:ea typeface="+mn-ea"/>
        <a:cs typeface="Arial" pitchFamily="34" charset="0"/>
      </a:defRPr>
    </a:lvl2pPr>
    <a:lvl3pPr marL="914400" algn="l" defTabSz="457200"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defTabSz="457200"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defTabSz="457200"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86596" autoAdjust="0"/>
  </p:normalViewPr>
  <p:slideViewPr>
    <p:cSldViewPr snapToGrid="0" snapToObjects="1">
      <p:cViewPr varScale="1">
        <p:scale>
          <a:sx n="65" d="100"/>
          <a:sy n="65" d="100"/>
        </p:scale>
        <p:origin x="1536" y="78"/>
      </p:cViewPr>
      <p:guideLst>
        <p:guide orient="horz" pos="2160"/>
        <p:guide pos="2880"/>
      </p:guideLst>
    </p:cSldViewPr>
  </p:slideViewPr>
  <p:outlineViewPr>
    <p:cViewPr>
      <p:scale>
        <a:sx n="33" d="100"/>
        <a:sy n="33" d="100"/>
      </p:scale>
      <p:origin x="0" y="-41597"/>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4F384BE8-CC46-40E4-918A-52CAFD8FFF6E}" type="datetimeFigureOut">
              <a:rPr lang="en-US" smtClean="0"/>
              <a:pPr/>
              <a:t>11/3/2016</a:t>
            </a:fld>
            <a:endParaRPr lang="en-US" dirty="0"/>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CEFD721F-C817-40AE-BDBD-9E537EC9C812}" type="slidenum">
              <a:rPr lang="en-US" smtClean="0"/>
              <a:pPr/>
              <a:t>‹#›</a:t>
            </a:fld>
            <a:endParaRPr lang="en-US" dirty="0"/>
          </a:p>
        </p:txBody>
      </p:sp>
    </p:spTree>
    <p:extLst>
      <p:ext uri="{BB962C8B-B14F-4D97-AF65-F5344CB8AC3E}">
        <p14:creationId xmlns:p14="http://schemas.microsoft.com/office/powerpoint/2010/main" val="35486899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CD443A79-5AB5-4067-9488-C9DB6CFEB95C}" type="datetimeFigureOut">
              <a:rPr lang="en-US" smtClean="0"/>
              <a:pPr/>
              <a:t>11/3/2016</a:t>
            </a:fld>
            <a:endParaRPr lang="en-US" dirty="0"/>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9C2C9A21-FD17-4C6C-B8BF-6F26E88C5296}" type="slidenum">
              <a:rPr lang="en-US" smtClean="0"/>
              <a:pPr/>
              <a:t>‹#›</a:t>
            </a:fld>
            <a:endParaRPr lang="en-US" dirty="0"/>
          </a:p>
        </p:txBody>
      </p:sp>
    </p:spTree>
    <p:extLst>
      <p:ext uri="{BB962C8B-B14F-4D97-AF65-F5344CB8AC3E}">
        <p14:creationId xmlns:p14="http://schemas.microsoft.com/office/powerpoint/2010/main" val="1392789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7C879EE-739B-4ECF-AED3-9D53E60BE34A}" type="slidenum">
              <a:rPr lang="en-US" smtClean="0"/>
              <a:pPr>
                <a:defRPr/>
              </a:pPr>
              <a:t>2</a:t>
            </a:fld>
            <a:endParaRPr lang="en-US" dirty="0"/>
          </a:p>
        </p:txBody>
      </p:sp>
    </p:spTree>
    <p:extLst>
      <p:ext uri="{BB962C8B-B14F-4D97-AF65-F5344CB8AC3E}">
        <p14:creationId xmlns:p14="http://schemas.microsoft.com/office/powerpoint/2010/main" val="9821750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2C9A21-FD17-4C6C-B8BF-6F26E88C5296}" type="slidenum">
              <a:rPr lang="en-US" smtClean="0"/>
              <a:pPr/>
              <a:t>22</a:t>
            </a:fld>
            <a:endParaRPr lang="en-US" dirty="0"/>
          </a:p>
        </p:txBody>
      </p:sp>
    </p:spTree>
    <p:extLst>
      <p:ext uri="{BB962C8B-B14F-4D97-AF65-F5344CB8AC3E}">
        <p14:creationId xmlns:p14="http://schemas.microsoft.com/office/powerpoint/2010/main" val="10258820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7C879EE-739B-4ECF-AED3-9D53E60BE34A}" type="slidenum">
              <a:rPr lang="en-US" smtClean="0"/>
              <a:pPr>
                <a:defRPr/>
              </a:pPr>
              <a:t>27</a:t>
            </a:fld>
            <a:endParaRPr lang="en-US" dirty="0"/>
          </a:p>
        </p:txBody>
      </p:sp>
    </p:spTree>
    <p:extLst>
      <p:ext uri="{BB962C8B-B14F-4D97-AF65-F5344CB8AC3E}">
        <p14:creationId xmlns:p14="http://schemas.microsoft.com/office/powerpoint/2010/main" val="33792136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7C879EE-739B-4ECF-AED3-9D53E60BE34A}" type="slidenum">
              <a:rPr lang="en-US" smtClean="0"/>
              <a:pPr>
                <a:defRPr/>
              </a:pPr>
              <a:t>33</a:t>
            </a:fld>
            <a:endParaRPr lang="en-US" dirty="0"/>
          </a:p>
        </p:txBody>
      </p:sp>
    </p:spTree>
    <p:extLst>
      <p:ext uri="{BB962C8B-B14F-4D97-AF65-F5344CB8AC3E}">
        <p14:creationId xmlns:p14="http://schemas.microsoft.com/office/powerpoint/2010/main" val="5334113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6" descr="ECA Logo_new_ENG.jpg"/>
          <p:cNvPicPr>
            <a:picLocks noChangeAspect="1"/>
          </p:cNvPicPr>
          <p:nvPr userDrawn="1"/>
        </p:nvPicPr>
        <p:blipFill>
          <a:blip r:embed="rId2"/>
          <a:srcRect/>
          <a:stretch>
            <a:fillRect/>
          </a:stretch>
        </p:blipFill>
        <p:spPr bwMode="auto">
          <a:xfrm>
            <a:off x="312738" y="101600"/>
            <a:ext cx="8216900" cy="949325"/>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Date Placeholder 3"/>
          <p:cNvSpPr>
            <a:spLocks noGrp="1"/>
          </p:cNvSpPr>
          <p:nvPr>
            <p:ph type="dt" sz="half" idx="10"/>
          </p:nvPr>
        </p:nvSpPr>
        <p:spPr/>
        <p:txBody>
          <a:bodyPr/>
          <a:lstStyle>
            <a:lvl1pPr>
              <a:defRPr/>
            </a:lvl1pPr>
          </a:lstStyle>
          <a:p>
            <a:fld id="{D060BDD4-4ECF-4307-ADED-63B44C8806D8}" type="datetimeFigureOut">
              <a:rPr lang="en-US"/>
              <a:pPr/>
              <a:t>11/3/2016</a:t>
            </a:fld>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B108B279-8219-4E55-BD01-73C46F017B5F}"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E4DBAEB-6553-4AC1-BD3C-86D114B6820C}" type="datetimeFigureOut">
              <a:rPr lang="en-US"/>
              <a:pPr/>
              <a:t>11/3/2016</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C0CF0575-E1FE-453F-905B-C904D55D0C8D}"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98141FD-6405-4F80-95A8-0C269AB6321E}" type="datetimeFigureOut">
              <a:rPr lang="en-US"/>
              <a:pPr/>
              <a:t>11/3/2016</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C6EEBF48-F6DE-4BAE-B175-A71CB269FE19}"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8" descr="123.jpg"/>
          <p:cNvPicPr>
            <a:picLocks noChangeAspect="1"/>
          </p:cNvPicPr>
          <p:nvPr userDrawn="1"/>
        </p:nvPicPr>
        <p:blipFill>
          <a:blip r:embed="rId2"/>
          <a:srcRect t="11913" b="27339"/>
          <a:stretch>
            <a:fillRect/>
          </a:stretch>
        </p:blipFill>
        <p:spPr bwMode="auto">
          <a:xfrm>
            <a:off x="0" y="6269038"/>
            <a:ext cx="9144000" cy="571500"/>
          </a:xfrm>
          <a:prstGeom prst="rect">
            <a:avLst/>
          </a:prstGeom>
          <a:noFill/>
          <a:ln w="9525">
            <a:noFill/>
            <a:miter lim="800000"/>
            <a:headEnd/>
            <a:tailEnd/>
          </a:ln>
        </p:spPr>
      </p:pic>
      <p:sp>
        <p:nvSpPr>
          <p:cNvPr id="5" name="Rectangle 9"/>
          <p:cNvSpPr>
            <a:spLocks noChangeArrowheads="1"/>
          </p:cNvSpPr>
          <p:nvPr userDrawn="1"/>
        </p:nvSpPr>
        <p:spPr bwMode="auto">
          <a:xfrm>
            <a:off x="742950" y="6354763"/>
            <a:ext cx="3446463" cy="400050"/>
          </a:xfrm>
          <a:prstGeom prst="rect">
            <a:avLst/>
          </a:prstGeom>
          <a:noFill/>
          <a:ln>
            <a:noFill/>
          </a:ln>
          <a:extLst>
            <a:ext uri="{909E8E84-426E-40dd-AFC4-6F175D3DCCD1}"/>
            <a:ext uri="{91240B29-F687-4f45-9708-019B960494DF}"/>
          </a:extLst>
        </p:spPr>
        <p:txBody>
          <a:bodyPr>
            <a:spAutoFit/>
          </a:bodyPr>
          <a:lstStyle/>
          <a:p>
            <a:r>
              <a:rPr lang="en-US" sz="1000" b="1" dirty="0">
                <a:solidFill>
                  <a:schemeClr val="bg1"/>
                </a:solidFill>
                <a:latin typeface="News Gothic MT"/>
              </a:rPr>
              <a:t>Economic Commission for Africa</a:t>
            </a:r>
            <a:endParaRPr lang="en-US" sz="1000" dirty="0">
              <a:solidFill>
                <a:schemeClr val="bg1"/>
              </a:solidFill>
              <a:latin typeface="News Gothic MT"/>
            </a:endParaRPr>
          </a:p>
          <a:p>
            <a:r>
              <a:rPr lang="en-US" sz="1000" b="1" dirty="0">
                <a:solidFill>
                  <a:schemeClr val="bg1"/>
                </a:solidFill>
                <a:latin typeface="News Gothic MT"/>
              </a:rPr>
              <a:t>www.uneca.org</a:t>
            </a:r>
            <a:endParaRPr lang="en-US" sz="1000" dirty="0">
              <a:solidFill>
                <a:schemeClr val="bg1"/>
              </a:solidFill>
              <a:latin typeface="News Gothic MT"/>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Date Placeholder 3"/>
          <p:cNvSpPr>
            <a:spLocks noGrp="1"/>
          </p:cNvSpPr>
          <p:nvPr>
            <p:ph type="dt" sz="half" idx="10"/>
          </p:nvPr>
        </p:nvSpPr>
        <p:spPr/>
        <p:txBody>
          <a:bodyPr/>
          <a:lstStyle>
            <a:lvl1pPr>
              <a:defRPr/>
            </a:lvl1pPr>
          </a:lstStyle>
          <a:p>
            <a:fld id="{D8075E80-307E-4ADC-8A06-12C49BBF73F0}" type="datetimeFigureOut">
              <a:rPr lang="en-US"/>
              <a:pPr/>
              <a:t>11/3/2016</a:t>
            </a:fld>
            <a:endParaRPr lang="en-US" dirty="0"/>
          </a:p>
        </p:txBody>
      </p:sp>
      <p:sp>
        <p:nvSpPr>
          <p:cNvPr id="7" name="Footer Placeholder 4"/>
          <p:cNvSpPr>
            <a:spLocks noGrp="1"/>
          </p:cNvSpPr>
          <p:nvPr>
            <p:ph type="ftr" sz="quarter" idx="11"/>
          </p:nvPr>
        </p:nvSpPr>
        <p:spPr/>
        <p:txBody>
          <a:bodyPr/>
          <a:lstStyle>
            <a:lvl1pPr>
              <a:defRPr/>
            </a:lvl1pPr>
          </a:lstStyle>
          <a:p>
            <a:endParaRPr lang="en-US" dirty="0"/>
          </a:p>
        </p:txBody>
      </p:sp>
      <p:sp>
        <p:nvSpPr>
          <p:cNvPr id="8" name="Slide Number Placeholder 5"/>
          <p:cNvSpPr>
            <a:spLocks noGrp="1"/>
          </p:cNvSpPr>
          <p:nvPr>
            <p:ph type="sldNum" sz="quarter" idx="12"/>
          </p:nvPr>
        </p:nvSpPr>
        <p:spPr/>
        <p:txBody>
          <a:bodyPr/>
          <a:lstStyle>
            <a:lvl1pPr>
              <a:defRPr/>
            </a:lvl1pPr>
          </a:lstStyle>
          <a:p>
            <a:fld id="{E8B72531-5CE4-4EA0-8937-123A6543DF50}"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E0371FBF-076A-4091-8A25-AD98C6B5EB7B}" type="datetimeFigureOut">
              <a:rPr lang="en-US"/>
              <a:pPr/>
              <a:t>11/3/2016</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692709EF-6D27-4000-8DA8-B9FF41E1166C}"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0EEFD86C-B945-41C5-9AE9-1973A8FBF2D1}" type="datetimeFigureOut">
              <a:rPr lang="en-US"/>
              <a:pPr/>
              <a:t>11/3/2016</a:t>
            </a:fld>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2D900FF4-2465-4944-A28C-9DA3C01C3B8A}"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CCA326A5-1F2D-4AE3-BA22-9E7B5C35C66E}" type="datetimeFigureOut">
              <a:rPr lang="en-US"/>
              <a:pPr/>
              <a:t>11/3/2016</a:t>
            </a:fld>
            <a:endParaRPr lang="en-US" dirty="0"/>
          </a:p>
        </p:txBody>
      </p:sp>
      <p:sp>
        <p:nvSpPr>
          <p:cNvPr id="8" name="Footer Placeholder 4"/>
          <p:cNvSpPr>
            <a:spLocks noGrp="1"/>
          </p:cNvSpPr>
          <p:nvPr>
            <p:ph type="ftr" sz="quarter" idx="11"/>
          </p:nvPr>
        </p:nvSpPr>
        <p:spPr/>
        <p:txBody>
          <a:bodyPr/>
          <a:lstStyle>
            <a:lvl1pPr>
              <a:defRPr/>
            </a:lvl1pPr>
          </a:lstStyle>
          <a:p>
            <a:endParaRPr lang="en-US" dirty="0"/>
          </a:p>
        </p:txBody>
      </p:sp>
      <p:sp>
        <p:nvSpPr>
          <p:cNvPr id="9" name="Slide Number Placeholder 5"/>
          <p:cNvSpPr>
            <a:spLocks noGrp="1"/>
          </p:cNvSpPr>
          <p:nvPr>
            <p:ph type="sldNum" sz="quarter" idx="12"/>
          </p:nvPr>
        </p:nvSpPr>
        <p:spPr/>
        <p:txBody>
          <a:bodyPr/>
          <a:lstStyle>
            <a:lvl1pPr>
              <a:defRPr/>
            </a:lvl1pPr>
          </a:lstStyle>
          <a:p>
            <a:fld id="{E840D7F7-C366-4F83-864C-217BFFC5CB9C}"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44C7BDF9-EFFD-4902-84DF-1B11D87F0C85}" type="datetimeFigureOut">
              <a:rPr lang="en-US"/>
              <a:pPr/>
              <a:t>11/3/2016</a:t>
            </a:fld>
            <a:endParaRPr lang="en-US" dirty="0"/>
          </a:p>
        </p:txBody>
      </p:sp>
      <p:sp>
        <p:nvSpPr>
          <p:cNvPr id="4" name="Footer Placeholder 4"/>
          <p:cNvSpPr>
            <a:spLocks noGrp="1"/>
          </p:cNvSpPr>
          <p:nvPr>
            <p:ph type="ftr" sz="quarter" idx="11"/>
          </p:nvPr>
        </p:nvSpPr>
        <p:spPr/>
        <p:txBody>
          <a:bodyPr/>
          <a:lstStyle>
            <a:lvl1pPr>
              <a:defRPr/>
            </a:lvl1pPr>
          </a:lstStyle>
          <a:p>
            <a:endParaRPr lang="en-US" dirty="0"/>
          </a:p>
        </p:txBody>
      </p:sp>
      <p:sp>
        <p:nvSpPr>
          <p:cNvPr id="5" name="Slide Number Placeholder 5"/>
          <p:cNvSpPr>
            <a:spLocks noGrp="1"/>
          </p:cNvSpPr>
          <p:nvPr>
            <p:ph type="sldNum" sz="quarter" idx="12"/>
          </p:nvPr>
        </p:nvSpPr>
        <p:spPr/>
        <p:txBody>
          <a:bodyPr/>
          <a:lstStyle>
            <a:lvl1pPr>
              <a:defRPr/>
            </a:lvl1pPr>
          </a:lstStyle>
          <a:p>
            <a:fld id="{597767D9-E76A-4D45-9D47-87E6CB0C1249}"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A23A36FF-1FC4-465D-8DBB-F3E32828465A}" type="datetimeFigureOut">
              <a:rPr lang="en-US"/>
              <a:pPr/>
              <a:t>11/3/2016</a:t>
            </a:fld>
            <a:endParaRPr lang="en-US" dirty="0"/>
          </a:p>
        </p:txBody>
      </p:sp>
      <p:sp>
        <p:nvSpPr>
          <p:cNvPr id="3" name="Footer Placeholder 4"/>
          <p:cNvSpPr>
            <a:spLocks noGrp="1"/>
          </p:cNvSpPr>
          <p:nvPr>
            <p:ph type="ftr" sz="quarter" idx="11"/>
          </p:nvPr>
        </p:nvSpPr>
        <p:spPr/>
        <p:txBody>
          <a:bodyPr/>
          <a:lstStyle>
            <a:lvl1pPr>
              <a:defRPr/>
            </a:lvl1pPr>
          </a:lstStyle>
          <a:p>
            <a:endParaRPr lang="en-US" dirty="0"/>
          </a:p>
        </p:txBody>
      </p:sp>
      <p:sp>
        <p:nvSpPr>
          <p:cNvPr id="4" name="Slide Number Placeholder 5"/>
          <p:cNvSpPr>
            <a:spLocks noGrp="1"/>
          </p:cNvSpPr>
          <p:nvPr>
            <p:ph type="sldNum" sz="quarter" idx="12"/>
          </p:nvPr>
        </p:nvSpPr>
        <p:spPr/>
        <p:txBody>
          <a:bodyPr/>
          <a:lstStyle>
            <a:lvl1pPr>
              <a:defRPr/>
            </a:lvl1pPr>
          </a:lstStyle>
          <a:p>
            <a:fld id="{8DA33799-9F3A-4FDE-B4C9-E1F2AC97F2BE}"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42CAD4C2-50BC-4536-A5FA-EDBB6154DD57}" type="datetimeFigureOut">
              <a:rPr lang="en-US"/>
              <a:pPr/>
              <a:t>11/3/2016</a:t>
            </a:fld>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DA64FB61-CA3B-4BE5-9F34-2F3C8581F601}"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A52BC422-EA7D-4375-9B37-252AF1D67E2D}" type="datetimeFigureOut">
              <a:rPr lang="en-US"/>
              <a:pPr/>
              <a:t>11/3/2016</a:t>
            </a:fld>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CBBA6D6B-4DF6-4BF0-991E-AF72B3BD1F5C}"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08FC6F38-D8BF-402A-A633-E8928CD5B4A1}" type="datetimeFigureOut">
              <a:rPr lang="en-US"/>
              <a:pPr/>
              <a:t>11/3/2016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F9804D31-A914-47E4-ACFC-0FFB6013E638}"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73864" y="3602736"/>
            <a:ext cx="6172200" cy="2657857"/>
          </a:xfrm>
        </p:spPr>
        <p:txBody>
          <a:bodyPr>
            <a:normAutofit/>
          </a:bodyPr>
          <a:lstStyle/>
          <a:p>
            <a:r>
              <a:rPr lang="en-US" sz="2400" dirty="0" smtClean="0">
                <a:solidFill>
                  <a:schemeClr val="tx1"/>
                </a:solidFill>
                <a:latin typeface="Constantia" pitchFamily="18" charset="0"/>
              </a:rPr>
              <a:t>Xiaoning Gong</a:t>
            </a:r>
            <a:endParaRPr lang="en-US" sz="2400" dirty="0">
              <a:solidFill>
                <a:schemeClr val="tx1"/>
              </a:solidFill>
              <a:latin typeface="Constantia" pitchFamily="18" charset="0"/>
            </a:endParaRPr>
          </a:p>
          <a:p>
            <a:r>
              <a:rPr lang="en-US" sz="2400" dirty="0" smtClean="0">
                <a:solidFill>
                  <a:schemeClr val="tx1"/>
                </a:solidFill>
                <a:latin typeface="Constantia" pitchFamily="18" charset="0"/>
              </a:rPr>
              <a:t>Chief, Economic Statistics and National Accounts Section, ACS, UNECA</a:t>
            </a:r>
          </a:p>
          <a:p>
            <a:r>
              <a:rPr lang="en-US" sz="2400" dirty="0" smtClean="0">
                <a:solidFill>
                  <a:schemeClr val="tx1"/>
                </a:solidFill>
                <a:latin typeface="Constantia" pitchFamily="18" charset="0"/>
              </a:rPr>
              <a:t>at</a:t>
            </a:r>
            <a:endParaRPr lang="en-US" sz="2400" dirty="0">
              <a:solidFill>
                <a:schemeClr val="tx1"/>
              </a:solidFill>
              <a:latin typeface="Constantia" pitchFamily="18" charset="0"/>
            </a:endParaRPr>
          </a:p>
          <a:p>
            <a:r>
              <a:rPr lang="en-US" sz="2400" dirty="0" smtClean="0">
                <a:solidFill>
                  <a:schemeClr val="tx1"/>
                </a:solidFill>
                <a:latin typeface="Constantia" pitchFamily="18" charset="0"/>
              </a:rPr>
              <a:t>12</a:t>
            </a:r>
            <a:r>
              <a:rPr lang="en-US" sz="2400" baseline="30000" dirty="0" smtClean="0">
                <a:solidFill>
                  <a:schemeClr val="tx1"/>
                </a:solidFill>
                <a:latin typeface="Constantia" pitchFamily="18" charset="0"/>
              </a:rPr>
              <a:t>th</a:t>
            </a:r>
            <a:r>
              <a:rPr lang="en-US" sz="2400" dirty="0" smtClean="0">
                <a:solidFill>
                  <a:schemeClr val="tx1"/>
                </a:solidFill>
                <a:latin typeface="Constantia" pitchFamily="18" charset="0"/>
              </a:rPr>
              <a:t> ASSD, 2-4 Nov 2016, Tunis, Tunisia</a:t>
            </a:r>
            <a:endParaRPr lang="en-US" sz="2400" dirty="0">
              <a:solidFill>
                <a:schemeClr val="tx1"/>
              </a:solidFill>
              <a:latin typeface="Constantia" pitchFamily="18" charset="0"/>
            </a:endParaRPr>
          </a:p>
        </p:txBody>
      </p:sp>
      <p:sp>
        <p:nvSpPr>
          <p:cNvPr id="4" name="Title 7"/>
          <p:cNvSpPr txBox="1">
            <a:spLocks/>
          </p:cNvSpPr>
          <p:nvPr/>
        </p:nvSpPr>
        <p:spPr bwMode="auto">
          <a:xfrm>
            <a:off x="685800" y="1563624"/>
            <a:ext cx="7772400" cy="1470025"/>
          </a:xfrm>
          <a:prstGeom prst="rect">
            <a:avLst/>
          </a:prstGeom>
          <a:noFill/>
          <a:ln w="9525">
            <a:noFill/>
            <a:miter lim="800000"/>
            <a:headEnd/>
            <a:tailEnd/>
          </a:ln>
        </p:spPr>
        <p:txBody>
          <a:bodyPr vert="horz" wrap="square" lIns="91440" tIns="45720" rIns="91440" bIns="45720" numCol="1" rtlCol="0" anchor="ctr" anchorCtr="0" compatLnSpc="1">
            <a:prstTxWarp prst="textNoShape">
              <a:avLst/>
            </a:prstTxWarp>
            <a:noAutofit/>
          </a:bodyPr>
          <a:lstStyle/>
          <a:p>
            <a:pPr lvl="0" algn="ctr" fontAlgn="auto">
              <a:spcAft>
                <a:spcPts val="0"/>
              </a:spcAft>
              <a:defRPr/>
            </a:pPr>
            <a:r>
              <a:rPr lang="en-GB" sz="3200" b="1" cap="small" dirty="0" smtClean="0">
                <a:latin typeface="Constantia" pitchFamily="18" charset="0"/>
                <a:ea typeface="+mj-ea"/>
                <a:cs typeface="+mj-cs"/>
              </a:rPr>
              <a:t>Using Administrative </a:t>
            </a:r>
            <a:r>
              <a:rPr lang="en-GB" sz="3200" b="1" cap="small" dirty="0" smtClean="0">
                <a:latin typeface="Constantia" pitchFamily="18" charset="0"/>
                <a:ea typeface="+mj-ea"/>
                <a:cs typeface="+mj-cs"/>
              </a:rPr>
              <a:t>Data for National Accounts in Africa</a:t>
            </a:r>
          </a:p>
        </p:txBody>
      </p:sp>
    </p:spTree>
    <p:extLst>
      <p:ext uri="{BB962C8B-B14F-4D97-AF65-F5344CB8AC3E}">
        <p14:creationId xmlns:p14="http://schemas.microsoft.com/office/powerpoint/2010/main" val="5339131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88055236"/>
              </p:ext>
            </p:extLst>
          </p:nvPr>
        </p:nvGraphicFramePr>
        <p:xfrm>
          <a:off x="0" y="-1"/>
          <a:ext cx="9144001" cy="6858000"/>
        </p:xfrm>
        <a:graphic>
          <a:graphicData uri="http://schemas.openxmlformats.org/drawingml/2006/table">
            <a:tbl>
              <a:tblPr>
                <a:tableStyleId>{5C22544A-7EE6-4342-B048-85BDC9FD1C3A}</a:tableStyleId>
              </a:tblPr>
              <a:tblGrid>
                <a:gridCol w="5206391"/>
                <a:gridCol w="787522"/>
                <a:gridCol w="787522"/>
                <a:gridCol w="787522"/>
                <a:gridCol w="787522"/>
                <a:gridCol w="787522"/>
              </a:tblGrid>
              <a:tr h="857250">
                <a:tc gridSpan="6">
                  <a:txBody>
                    <a:bodyPr/>
                    <a:lstStyle/>
                    <a:p>
                      <a:pPr algn="ctr" fontAlgn="ctr"/>
                      <a:r>
                        <a:rPr lang="en-US" sz="2000" u="none" strike="noStrike" dirty="0">
                          <a:effectLst/>
                        </a:rPr>
                        <a:t>Figure </a:t>
                      </a:r>
                      <a:r>
                        <a:rPr lang="en-US" sz="2000" u="none" strike="noStrike" dirty="0" smtClean="0">
                          <a:effectLst/>
                        </a:rPr>
                        <a:t>3. </a:t>
                      </a:r>
                      <a:r>
                        <a:rPr lang="en-US" sz="2000" u="none" strike="noStrike" dirty="0">
                          <a:effectLst/>
                        </a:rPr>
                        <a:t>Government Revenue broken down by department or ministry</a:t>
                      </a:r>
                      <a:endParaRPr lang="en-US" sz="20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57250">
                <a:tc>
                  <a:txBody>
                    <a:bodyPr/>
                    <a:lstStyle/>
                    <a:p>
                      <a:pPr algn="l" fontAlgn="b"/>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b"/>
                </a:tc>
                <a:tc gridSpan="3">
                  <a:txBody>
                    <a:bodyPr/>
                    <a:lstStyle/>
                    <a:p>
                      <a:pPr algn="ctr" fontAlgn="ctr"/>
                      <a:r>
                        <a:rPr lang="fr-FR" sz="2000" u="none" strike="noStrike" dirty="0">
                          <a:effectLst/>
                        </a:rPr>
                        <a:t>Number of countries</a:t>
                      </a:r>
                      <a:endParaRPr lang="en-US" sz="20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gridSpan="2">
                  <a:txBody>
                    <a:bodyPr/>
                    <a:lstStyle/>
                    <a:p>
                      <a:pPr algn="ctr" fontAlgn="ctr"/>
                      <a:r>
                        <a:rPr lang="fr-FR" sz="2000" u="none" strike="noStrike" dirty="0">
                          <a:effectLst/>
                        </a:rPr>
                        <a:t>Percent</a:t>
                      </a:r>
                      <a:endParaRPr lang="en-US" sz="20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r>
              <a:tr h="857250">
                <a:tc>
                  <a:txBody>
                    <a:bodyPr/>
                    <a:lstStyle/>
                    <a:p>
                      <a:pPr algn="l" fontAlgn="b"/>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ctr"/>
                      <a:r>
                        <a:rPr lang="fr-FR" sz="2000" u="none" strike="noStrike" dirty="0">
                          <a:effectLst/>
                        </a:rPr>
                        <a:t>All</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Yes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No</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Yes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No</a:t>
                      </a:r>
                      <a:endParaRPr lang="en-US" sz="2000" b="0" i="0" u="none" strike="noStrike" dirty="0">
                        <a:solidFill>
                          <a:srgbClr val="000000"/>
                        </a:solidFill>
                        <a:effectLst/>
                        <a:latin typeface="Calibri" panose="020F0502020204030204" pitchFamily="34" charset="0"/>
                      </a:endParaRPr>
                    </a:p>
                  </a:txBody>
                  <a:tcPr marL="9525" marR="9525" marT="9525" marB="0" anchor="ctr"/>
                </a:tc>
              </a:tr>
              <a:tr h="857250">
                <a:tc>
                  <a:txBody>
                    <a:bodyPr/>
                    <a:lstStyle/>
                    <a:p>
                      <a:pPr algn="l" fontAlgn="ctr"/>
                      <a:r>
                        <a:rPr lang="en-US" sz="2000" u="none" strike="noStrike" dirty="0">
                          <a:effectLst/>
                        </a:rPr>
                        <a:t>Available only for national government</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19</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28</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40,4</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59,6</a:t>
                      </a:r>
                      <a:endParaRPr lang="en-US" sz="2000" b="0" i="0" u="none" strike="noStrike" dirty="0">
                        <a:solidFill>
                          <a:srgbClr val="000000"/>
                        </a:solidFill>
                        <a:effectLst/>
                        <a:latin typeface="Calibri" panose="020F0502020204030204" pitchFamily="34" charset="0"/>
                      </a:endParaRPr>
                    </a:p>
                  </a:txBody>
                  <a:tcPr marL="9525" marR="9525" marT="9525" marB="0" anchor="ctr"/>
                </a:tc>
              </a:tr>
              <a:tr h="857250">
                <a:tc>
                  <a:txBody>
                    <a:bodyPr/>
                    <a:lstStyle/>
                    <a:p>
                      <a:pPr algn="l" fontAlgn="ctr"/>
                      <a:r>
                        <a:rPr lang="en-US" sz="2000" u="none" strike="noStrike" dirty="0">
                          <a:effectLst/>
                        </a:rPr>
                        <a:t>Available for both national and provincial governments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23</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24</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48,9</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51,1</a:t>
                      </a:r>
                      <a:endParaRPr lang="en-US" sz="2000" b="0" i="0" u="none" strike="noStrike" dirty="0">
                        <a:solidFill>
                          <a:srgbClr val="000000"/>
                        </a:solidFill>
                        <a:effectLst/>
                        <a:latin typeface="Calibri" panose="020F0502020204030204" pitchFamily="34" charset="0"/>
                      </a:endParaRPr>
                    </a:p>
                  </a:txBody>
                  <a:tcPr marL="9525" marR="9525" marT="9525" marB="0" anchor="ctr"/>
                </a:tc>
              </a:tr>
              <a:tr h="857250">
                <a:tc>
                  <a:txBody>
                    <a:bodyPr/>
                    <a:lstStyle/>
                    <a:p>
                      <a:pPr algn="l" fontAlgn="ctr"/>
                      <a:r>
                        <a:rPr lang="fr-FR" sz="2000" u="none" strike="noStrike" dirty="0">
                          <a:effectLst/>
                        </a:rPr>
                        <a:t>Available for local governments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30</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63,8</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36,2</a:t>
                      </a:r>
                      <a:endParaRPr lang="en-US" sz="2000" b="0" i="0" u="none" strike="noStrike" dirty="0">
                        <a:solidFill>
                          <a:srgbClr val="000000"/>
                        </a:solidFill>
                        <a:effectLst/>
                        <a:latin typeface="Calibri" panose="020F0502020204030204" pitchFamily="34" charset="0"/>
                      </a:endParaRPr>
                    </a:p>
                  </a:txBody>
                  <a:tcPr marL="9525" marR="9525" marT="9525" marB="0" anchor="ctr"/>
                </a:tc>
              </a:tr>
              <a:tr h="857250">
                <a:tc>
                  <a:txBody>
                    <a:bodyPr/>
                    <a:lstStyle/>
                    <a:p>
                      <a:pPr algn="l" fontAlgn="ctr"/>
                      <a:r>
                        <a:rPr lang="en-US" sz="2000" u="none" strike="noStrike" dirty="0">
                          <a:effectLst/>
                        </a:rPr>
                        <a:t>Available for autonomous government bodies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19</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28</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40,4</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59,6</a:t>
                      </a:r>
                      <a:endParaRPr lang="en-US" sz="2000" b="0" i="0" u="none" strike="noStrike" dirty="0">
                        <a:solidFill>
                          <a:srgbClr val="000000"/>
                        </a:solidFill>
                        <a:effectLst/>
                        <a:latin typeface="Calibri" panose="020F0502020204030204" pitchFamily="34" charset="0"/>
                      </a:endParaRPr>
                    </a:p>
                  </a:txBody>
                  <a:tcPr marL="9525" marR="9525" marT="9525" marB="0" anchor="ctr"/>
                </a:tc>
              </a:tr>
              <a:tr h="857250">
                <a:tc>
                  <a:txBody>
                    <a:bodyPr/>
                    <a:lstStyle/>
                    <a:p>
                      <a:pPr algn="l" fontAlgn="ctr"/>
                      <a:r>
                        <a:rPr lang="en-US" sz="2000" u="none" strike="noStrike" dirty="0">
                          <a:effectLst/>
                        </a:rPr>
                        <a:t>Not available for any levels of government</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43</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8,5</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91,5</a:t>
                      </a:r>
                      <a:endParaRPr lang="en-US" sz="2000" b="0"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Tree>
    <p:extLst>
      <p:ext uri="{BB962C8B-B14F-4D97-AF65-F5344CB8AC3E}">
        <p14:creationId xmlns:p14="http://schemas.microsoft.com/office/powerpoint/2010/main" val="40352559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001847100"/>
              </p:ext>
            </p:extLst>
          </p:nvPr>
        </p:nvGraphicFramePr>
        <p:xfrm>
          <a:off x="0" y="-1"/>
          <a:ext cx="9144001" cy="6858000"/>
        </p:xfrm>
        <a:graphic>
          <a:graphicData uri="http://schemas.openxmlformats.org/drawingml/2006/table">
            <a:tbl>
              <a:tblPr>
                <a:tableStyleId>{5C22544A-7EE6-4342-B048-85BDC9FD1C3A}</a:tableStyleId>
              </a:tblPr>
              <a:tblGrid>
                <a:gridCol w="5206391"/>
                <a:gridCol w="787522"/>
                <a:gridCol w="787522"/>
                <a:gridCol w="787522"/>
                <a:gridCol w="787522"/>
                <a:gridCol w="787522"/>
              </a:tblGrid>
              <a:tr h="857250">
                <a:tc gridSpan="6">
                  <a:txBody>
                    <a:bodyPr/>
                    <a:lstStyle/>
                    <a:p>
                      <a:pPr algn="ctr" fontAlgn="ctr"/>
                      <a:r>
                        <a:rPr lang="en-US" sz="2000" u="none" strike="noStrike" dirty="0">
                          <a:effectLst/>
                        </a:rPr>
                        <a:t>Figure </a:t>
                      </a:r>
                      <a:r>
                        <a:rPr lang="en-US" sz="2000" u="none" strike="noStrike" dirty="0" smtClean="0">
                          <a:effectLst/>
                        </a:rPr>
                        <a:t>4. </a:t>
                      </a:r>
                      <a:r>
                        <a:rPr lang="en-US" sz="2000" u="none" strike="noStrike" dirty="0">
                          <a:effectLst/>
                        </a:rPr>
                        <a:t>Government Expenditure broken down by department or ministry</a:t>
                      </a:r>
                      <a:endParaRPr lang="en-US" sz="20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57250">
                <a:tc>
                  <a:txBody>
                    <a:bodyPr/>
                    <a:lstStyle/>
                    <a:p>
                      <a:pPr algn="l" fontAlgn="b"/>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b"/>
                </a:tc>
                <a:tc gridSpan="3">
                  <a:txBody>
                    <a:bodyPr/>
                    <a:lstStyle/>
                    <a:p>
                      <a:pPr algn="ctr" fontAlgn="ctr"/>
                      <a:r>
                        <a:rPr lang="fr-FR" sz="2000" u="none" strike="noStrike" dirty="0">
                          <a:effectLst/>
                        </a:rPr>
                        <a:t>Number of countries</a:t>
                      </a:r>
                      <a:endParaRPr lang="en-US" sz="20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gridSpan="2">
                  <a:txBody>
                    <a:bodyPr/>
                    <a:lstStyle/>
                    <a:p>
                      <a:pPr algn="ctr" fontAlgn="ctr"/>
                      <a:r>
                        <a:rPr lang="fr-FR" sz="2000" u="none" strike="noStrike" dirty="0">
                          <a:effectLst/>
                        </a:rPr>
                        <a:t>Percent</a:t>
                      </a:r>
                      <a:endParaRPr lang="en-US" sz="20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r>
              <a:tr h="857250">
                <a:tc>
                  <a:txBody>
                    <a:bodyPr/>
                    <a:lstStyle/>
                    <a:p>
                      <a:pPr algn="l" fontAlgn="b"/>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ctr"/>
                      <a:r>
                        <a:rPr lang="fr-FR" sz="2000" u="none" strike="noStrike" dirty="0">
                          <a:effectLst/>
                        </a:rPr>
                        <a:t>All</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Yes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No</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Yes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No</a:t>
                      </a:r>
                      <a:endParaRPr lang="en-US" sz="2000" b="0" i="0" u="none" strike="noStrike" dirty="0">
                        <a:solidFill>
                          <a:srgbClr val="000000"/>
                        </a:solidFill>
                        <a:effectLst/>
                        <a:latin typeface="Calibri" panose="020F0502020204030204" pitchFamily="34" charset="0"/>
                      </a:endParaRPr>
                    </a:p>
                  </a:txBody>
                  <a:tcPr marL="9525" marR="9525" marT="9525" marB="0" anchor="ctr"/>
                </a:tc>
              </a:tr>
              <a:tr h="857250">
                <a:tc>
                  <a:txBody>
                    <a:bodyPr/>
                    <a:lstStyle/>
                    <a:p>
                      <a:pPr algn="l" fontAlgn="ctr"/>
                      <a:r>
                        <a:rPr lang="en-US" sz="2000" u="none" strike="noStrike" dirty="0">
                          <a:effectLst/>
                        </a:rPr>
                        <a:t>Available only for national government</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20</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42,6</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57,4</a:t>
                      </a:r>
                      <a:endParaRPr lang="en-US" sz="2000" b="0" i="0" u="none" strike="noStrike" dirty="0">
                        <a:solidFill>
                          <a:srgbClr val="000000"/>
                        </a:solidFill>
                        <a:effectLst/>
                        <a:latin typeface="Calibri" panose="020F0502020204030204" pitchFamily="34" charset="0"/>
                      </a:endParaRPr>
                    </a:p>
                  </a:txBody>
                  <a:tcPr marL="9525" marR="9525" marT="9525" marB="0" anchor="ctr"/>
                </a:tc>
              </a:tr>
              <a:tr h="857250">
                <a:tc>
                  <a:txBody>
                    <a:bodyPr/>
                    <a:lstStyle/>
                    <a:p>
                      <a:pPr algn="l" fontAlgn="ctr"/>
                      <a:r>
                        <a:rPr lang="en-US" sz="2000" u="none" strike="noStrike" dirty="0">
                          <a:effectLst/>
                        </a:rPr>
                        <a:t>Available for both national and provincial governments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25</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22</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53,2</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46,8</a:t>
                      </a:r>
                      <a:endParaRPr lang="en-US" sz="2000" b="0" i="0" u="none" strike="noStrike" dirty="0">
                        <a:solidFill>
                          <a:srgbClr val="000000"/>
                        </a:solidFill>
                        <a:effectLst/>
                        <a:latin typeface="Calibri" panose="020F0502020204030204" pitchFamily="34" charset="0"/>
                      </a:endParaRPr>
                    </a:p>
                  </a:txBody>
                  <a:tcPr marL="9525" marR="9525" marT="9525" marB="0" anchor="ctr"/>
                </a:tc>
              </a:tr>
              <a:tr h="857250">
                <a:tc>
                  <a:txBody>
                    <a:bodyPr/>
                    <a:lstStyle/>
                    <a:p>
                      <a:pPr algn="l" fontAlgn="ctr"/>
                      <a:r>
                        <a:rPr lang="fr-FR" sz="2000" u="none" strike="noStrike" dirty="0">
                          <a:effectLst/>
                        </a:rPr>
                        <a:t>Available for local governments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31</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16</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66,0</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34,0</a:t>
                      </a:r>
                      <a:endParaRPr lang="en-US" sz="2000" b="0" i="0" u="none" strike="noStrike" dirty="0">
                        <a:solidFill>
                          <a:srgbClr val="000000"/>
                        </a:solidFill>
                        <a:effectLst/>
                        <a:latin typeface="Calibri" panose="020F0502020204030204" pitchFamily="34" charset="0"/>
                      </a:endParaRPr>
                    </a:p>
                  </a:txBody>
                  <a:tcPr marL="9525" marR="9525" marT="9525" marB="0" anchor="ctr"/>
                </a:tc>
              </a:tr>
              <a:tr h="857250">
                <a:tc>
                  <a:txBody>
                    <a:bodyPr/>
                    <a:lstStyle/>
                    <a:p>
                      <a:pPr algn="l" fontAlgn="ctr"/>
                      <a:r>
                        <a:rPr lang="en-US" sz="2000" u="none" strike="noStrike" dirty="0">
                          <a:effectLst/>
                        </a:rPr>
                        <a:t>Available for autonomous government bodies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22</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25</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46,8</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53,2</a:t>
                      </a:r>
                      <a:endParaRPr lang="en-US" sz="2000" b="0" i="0" u="none" strike="noStrike" dirty="0">
                        <a:solidFill>
                          <a:srgbClr val="000000"/>
                        </a:solidFill>
                        <a:effectLst/>
                        <a:latin typeface="Calibri" panose="020F0502020204030204" pitchFamily="34" charset="0"/>
                      </a:endParaRPr>
                    </a:p>
                  </a:txBody>
                  <a:tcPr marL="9525" marR="9525" marT="9525" marB="0" anchor="ctr"/>
                </a:tc>
              </a:tr>
              <a:tr h="857250">
                <a:tc>
                  <a:txBody>
                    <a:bodyPr/>
                    <a:lstStyle/>
                    <a:p>
                      <a:pPr algn="l" fontAlgn="ctr"/>
                      <a:r>
                        <a:rPr lang="en-US" sz="2000" u="none" strike="noStrike" dirty="0">
                          <a:effectLst/>
                        </a:rPr>
                        <a:t>Not available for any levels of government</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45</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4,3</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95,7</a:t>
                      </a:r>
                      <a:endParaRPr lang="en-US" sz="2000" b="0"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Tree>
    <p:extLst>
      <p:ext uri="{BB962C8B-B14F-4D97-AF65-F5344CB8AC3E}">
        <p14:creationId xmlns:p14="http://schemas.microsoft.com/office/powerpoint/2010/main" val="40968163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080299828"/>
              </p:ext>
            </p:extLst>
          </p:nvPr>
        </p:nvGraphicFramePr>
        <p:xfrm>
          <a:off x="0" y="-1"/>
          <a:ext cx="9144001" cy="6858000"/>
        </p:xfrm>
        <a:graphic>
          <a:graphicData uri="http://schemas.openxmlformats.org/drawingml/2006/table">
            <a:tbl>
              <a:tblPr>
                <a:tableStyleId>{5C22544A-7EE6-4342-B048-85BDC9FD1C3A}</a:tableStyleId>
              </a:tblPr>
              <a:tblGrid>
                <a:gridCol w="5206391"/>
                <a:gridCol w="787522"/>
                <a:gridCol w="787522"/>
                <a:gridCol w="787522"/>
                <a:gridCol w="787522"/>
                <a:gridCol w="787522"/>
              </a:tblGrid>
              <a:tr h="857250">
                <a:tc gridSpan="6">
                  <a:txBody>
                    <a:bodyPr/>
                    <a:lstStyle/>
                    <a:p>
                      <a:pPr algn="ctr" fontAlgn="ctr"/>
                      <a:r>
                        <a:rPr lang="en-US" sz="2000" u="none" strike="noStrike" dirty="0">
                          <a:effectLst/>
                        </a:rPr>
                        <a:t>Figure </a:t>
                      </a:r>
                      <a:r>
                        <a:rPr lang="en-US" sz="2000" u="none" strike="noStrike" dirty="0" smtClean="0">
                          <a:effectLst/>
                        </a:rPr>
                        <a:t>5. </a:t>
                      </a:r>
                      <a:r>
                        <a:rPr lang="en-US" sz="2000" u="none" strike="noStrike" dirty="0">
                          <a:effectLst/>
                        </a:rPr>
                        <a:t>Government accounts in electronic form</a:t>
                      </a:r>
                      <a:endParaRPr lang="en-US" sz="20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57250">
                <a:tc>
                  <a:txBody>
                    <a:bodyPr/>
                    <a:lstStyle/>
                    <a:p>
                      <a:pPr algn="l" fontAlgn="b"/>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b"/>
                </a:tc>
                <a:tc gridSpan="3">
                  <a:txBody>
                    <a:bodyPr/>
                    <a:lstStyle/>
                    <a:p>
                      <a:pPr algn="ctr" fontAlgn="ctr"/>
                      <a:r>
                        <a:rPr lang="fr-FR" sz="2000" u="none" strike="noStrike" dirty="0">
                          <a:effectLst/>
                        </a:rPr>
                        <a:t>Number of countries</a:t>
                      </a:r>
                      <a:endParaRPr lang="en-US" sz="20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gridSpan="2">
                  <a:txBody>
                    <a:bodyPr/>
                    <a:lstStyle/>
                    <a:p>
                      <a:pPr algn="ctr" fontAlgn="ctr"/>
                      <a:r>
                        <a:rPr lang="fr-FR" sz="2000" u="none" strike="noStrike" dirty="0">
                          <a:effectLst/>
                        </a:rPr>
                        <a:t>Percent</a:t>
                      </a:r>
                      <a:endParaRPr lang="en-US" sz="20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r>
              <a:tr h="857250">
                <a:tc>
                  <a:txBody>
                    <a:bodyPr/>
                    <a:lstStyle/>
                    <a:p>
                      <a:pPr algn="l" fontAlgn="b"/>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ctr"/>
                      <a:r>
                        <a:rPr lang="fr-FR" sz="2000" u="none" strike="noStrike" dirty="0">
                          <a:effectLst/>
                        </a:rPr>
                        <a:t>All</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Yes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No</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Yes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No</a:t>
                      </a:r>
                      <a:endParaRPr lang="en-US" sz="2000" b="0" i="0" u="none" strike="noStrike" dirty="0">
                        <a:solidFill>
                          <a:srgbClr val="000000"/>
                        </a:solidFill>
                        <a:effectLst/>
                        <a:latin typeface="Calibri" panose="020F0502020204030204" pitchFamily="34" charset="0"/>
                      </a:endParaRPr>
                    </a:p>
                  </a:txBody>
                  <a:tcPr marL="9525" marR="9525" marT="9525" marB="0" anchor="ctr"/>
                </a:tc>
              </a:tr>
              <a:tr h="857250">
                <a:tc>
                  <a:txBody>
                    <a:bodyPr/>
                    <a:lstStyle/>
                    <a:p>
                      <a:pPr algn="l" fontAlgn="ctr"/>
                      <a:r>
                        <a:rPr lang="fr-FR" sz="2000" u="none" strike="noStrike" dirty="0">
                          <a:effectLst/>
                        </a:rPr>
                        <a:t> Only for national government</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22</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25</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46,8</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53,2</a:t>
                      </a:r>
                      <a:endParaRPr lang="en-US" sz="2000" b="0" i="0" u="none" strike="noStrike" dirty="0">
                        <a:solidFill>
                          <a:srgbClr val="000000"/>
                        </a:solidFill>
                        <a:effectLst/>
                        <a:latin typeface="Calibri" panose="020F0502020204030204" pitchFamily="34" charset="0"/>
                      </a:endParaRPr>
                    </a:p>
                  </a:txBody>
                  <a:tcPr marL="9525" marR="9525" marT="9525" marB="0" anchor="ctr"/>
                </a:tc>
              </a:tr>
              <a:tr h="857250">
                <a:tc>
                  <a:txBody>
                    <a:bodyPr/>
                    <a:lstStyle/>
                    <a:p>
                      <a:pPr algn="l" fontAlgn="ctr"/>
                      <a:r>
                        <a:rPr lang="en-US" sz="2000" u="none" strike="noStrike" dirty="0">
                          <a:effectLst/>
                        </a:rPr>
                        <a:t> Both national and provincial governments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18</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29</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38,3</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61,7</a:t>
                      </a:r>
                      <a:endParaRPr lang="en-US" sz="2000" b="0" i="0" u="none" strike="noStrike" dirty="0">
                        <a:solidFill>
                          <a:srgbClr val="000000"/>
                        </a:solidFill>
                        <a:effectLst/>
                        <a:latin typeface="Calibri" panose="020F0502020204030204" pitchFamily="34" charset="0"/>
                      </a:endParaRPr>
                    </a:p>
                  </a:txBody>
                  <a:tcPr marL="9525" marR="9525" marT="9525" marB="0" anchor="ctr"/>
                </a:tc>
              </a:tr>
              <a:tr h="857250">
                <a:tc>
                  <a:txBody>
                    <a:bodyPr/>
                    <a:lstStyle/>
                    <a:p>
                      <a:pPr algn="l" fontAlgn="ctr"/>
                      <a:r>
                        <a:rPr lang="fr-FR" sz="2000" u="none" strike="noStrike" dirty="0">
                          <a:effectLst/>
                        </a:rPr>
                        <a:t> Local governments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23</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24</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48,9</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51,1</a:t>
                      </a:r>
                      <a:endParaRPr lang="en-US" sz="2000" b="0" i="0" u="none" strike="noStrike" dirty="0">
                        <a:solidFill>
                          <a:srgbClr val="000000"/>
                        </a:solidFill>
                        <a:effectLst/>
                        <a:latin typeface="Calibri" panose="020F0502020204030204" pitchFamily="34" charset="0"/>
                      </a:endParaRPr>
                    </a:p>
                  </a:txBody>
                  <a:tcPr marL="9525" marR="9525" marT="9525" marB="0" anchor="ctr"/>
                </a:tc>
              </a:tr>
              <a:tr h="857250">
                <a:tc>
                  <a:txBody>
                    <a:bodyPr/>
                    <a:lstStyle/>
                    <a:p>
                      <a:pPr algn="l" fontAlgn="ctr"/>
                      <a:r>
                        <a:rPr lang="fr-FR" sz="2000" u="none" strike="noStrike" dirty="0">
                          <a:effectLst/>
                        </a:rPr>
                        <a:t> Autonomous government bodies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15</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32</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31,9</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68,1</a:t>
                      </a:r>
                      <a:endParaRPr lang="en-US" sz="2000" b="0" i="0" u="none" strike="noStrike" dirty="0">
                        <a:solidFill>
                          <a:srgbClr val="000000"/>
                        </a:solidFill>
                        <a:effectLst/>
                        <a:latin typeface="Calibri" panose="020F0502020204030204" pitchFamily="34" charset="0"/>
                      </a:endParaRPr>
                    </a:p>
                  </a:txBody>
                  <a:tcPr marL="9525" marR="9525" marT="9525" marB="0" anchor="ctr"/>
                </a:tc>
              </a:tr>
              <a:tr h="857250">
                <a:tc>
                  <a:txBody>
                    <a:bodyPr/>
                    <a:lstStyle/>
                    <a:p>
                      <a:pPr algn="l" fontAlgn="ctr"/>
                      <a:r>
                        <a:rPr lang="en-US" sz="2000" u="none" strike="noStrike" dirty="0">
                          <a:effectLst/>
                        </a:rPr>
                        <a:t> Not accessible for any levels of government</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43</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8,5</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91,5</a:t>
                      </a:r>
                      <a:endParaRPr lang="en-US" sz="2000" b="0"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Tree>
    <p:extLst>
      <p:ext uri="{BB962C8B-B14F-4D97-AF65-F5344CB8AC3E}">
        <p14:creationId xmlns:p14="http://schemas.microsoft.com/office/powerpoint/2010/main" val="11406878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271047027"/>
              </p:ext>
            </p:extLst>
          </p:nvPr>
        </p:nvGraphicFramePr>
        <p:xfrm>
          <a:off x="-2" y="-4"/>
          <a:ext cx="9144002" cy="6813509"/>
        </p:xfrm>
        <a:graphic>
          <a:graphicData uri="http://schemas.openxmlformats.org/drawingml/2006/table">
            <a:tbl>
              <a:tblPr>
                <a:tableStyleId>{5C22544A-7EE6-4342-B048-85BDC9FD1C3A}</a:tableStyleId>
              </a:tblPr>
              <a:tblGrid>
                <a:gridCol w="6064137"/>
                <a:gridCol w="615973"/>
                <a:gridCol w="615973"/>
                <a:gridCol w="615973"/>
                <a:gridCol w="615973"/>
                <a:gridCol w="615973"/>
              </a:tblGrid>
              <a:tr h="606876">
                <a:tc gridSpan="6">
                  <a:txBody>
                    <a:bodyPr/>
                    <a:lstStyle/>
                    <a:p>
                      <a:pPr algn="ctr" fontAlgn="ctr"/>
                      <a:r>
                        <a:rPr lang="en-US" sz="2000" u="none" strike="noStrike" dirty="0">
                          <a:effectLst/>
                        </a:rPr>
                        <a:t>Figure </a:t>
                      </a:r>
                      <a:r>
                        <a:rPr lang="en-US" sz="2000" u="none" strike="noStrike" dirty="0" smtClean="0">
                          <a:effectLst/>
                        </a:rPr>
                        <a:t>6. </a:t>
                      </a:r>
                      <a:r>
                        <a:rPr lang="en-US" sz="2000" u="none" strike="noStrike" dirty="0">
                          <a:effectLst/>
                        </a:rPr>
                        <a:t>Detail in government accounts makes it possible to covert data to SNA definitions:</a:t>
                      </a:r>
                      <a:endParaRPr lang="en-US" sz="20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06876">
                <a:tc rowSpan="2">
                  <a:txBody>
                    <a:bodyPr/>
                    <a:lstStyle/>
                    <a:p>
                      <a:pPr algn="ctr" fontAlgn="ctr"/>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gridSpan="3">
                  <a:txBody>
                    <a:bodyPr/>
                    <a:lstStyle/>
                    <a:p>
                      <a:pPr algn="ctr" fontAlgn="ctr"/>
                      <a:r>
                        <a:rPr lang="fr-FR" sz="2000" u="none" strike="noStrike" dirty="0">
                          <a:effectLst/>
                        </a:rPr>
                        <a:t>Number of countries</a:t>
                      </a:r>
                      <a:endParaRPr lang="en-US" sz="20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gridSpan="2">
                  <a:txBody>
                    <a:bodyPr/>
                    <a:lstStyle/>
                    <a:p>
                      <a:pPr algn="ctr" fontAlgn="ctr"/>
                      <a:r>
                        <a:rPr lang="fr-FR" sz="2000" u="none" strike="noStrike" dirty="0">
                          <a:effectLst/>
                        </a:rPr>
                        <a:t>Percent</a:t>
                      </a:r>
                      <a:endParaRPr lang="en-US" sz="20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r>
              <a:tr h="413168">
                <a:tc vMerge="1">
                  <a:txBody>
                    <a:bodyPr/>
                    <a:lstStyle/>
                    <a:p>
                      <a:endParaRPr lang="en-US"/>
                    </a:p>
                  </a:txBody>
                  <a:tcPr/>
                </a:tc>
                <a:tc>
                  <a:txBody>
                    <a:bodyPr/>
                    <a:lstStyle/>
                    <a:p>
                      <a:pPr algn="ctr" fontAlgn="ctr"/>
                      <a:r>
                        <a:rPr lang="fr-FR" sz="2000" u="none" strike="noStrike" dirty="0">
                          <a:effectLst/>
                        </a:rPr>
                        <a:t>All</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Yes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No</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Yes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No</a:t>
                      </a:r>
                      <a:endParaRPr lang="en-US" sz="2000" b="0" i="0" u="none" strike="noStrike" dirty="0">
                        <a:solidFill>
                          <a:srgbClr val="000000"/>
                        </a:solidFill>
                        <a:effectLst/>
                        <a:latin typeface="Calibri" panose="020F0502020204030204" pitchFamily="34" charset="0"/>
                      </a:endParaRPr>
                    </a:p>
                  </a:txBody>
                  <a:tcPr marL="9525" marR="9525" marT="9525" marB="0" anchor="ctr"/>
                </a:tc>
              </a:tr>
              <a:tr h="606876">
                <a:tc>
                  <a:txBody>
                    <a:bodyPr/>
                    <a:lstStyle/>
                    <a:p>
                      <a:pPr algn="l" fontAlgn="ctr"/>
                      <a:r>
                        <a:rPr lang="en-US" sz="2000" u="none" strike="noStrike" dirty="0">
                          <a:effectLst/>
                        </a:rPr>
                        <a:t>Distinguish economic category such as wages, intermediate consumption, transfers, etc.)</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42</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5</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89,4</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10,6</a:t>
                      </a:r>
                      <a:endParaRPr lang="en-US" sz="2000" b="0" i="0" u="none" strike="noStrike" dirty="0">
                        <a:solidFill>
                          <a:srgbClr val="000000"/>
                        </a:solidFill>
                        <a:effectLst/>
                        <a:latin typeface="Calibri" panose="020F0502020204030204" pitchFamily="34" charset="0"/>
                      </a:endParaRPr>
                    </a:p>
                  </a:txBody>
                  <a:tcPr marL="9525" marR="9525" marT="9525" marB="0" anchor="ctr"/>
                </a:tc>
              </a:tr>
              <a:tr h="413168">
                <a:tc>
                  <a:txBody>
                    <a:bodyPr/>
                    <a:lstStyle/>
                    <a:p>
                      <a:pPr algn="l" fontAlgn="ctr"/>
                      <a:r>
                        <a:rPr lang="en-US" sz="2000" u="none" strike="noStrike" dirty="0">
                          <a:effectLst/>
                        </a:rPr>
                        <a:t>Break down government expenditures by COFOG</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29</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61,7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36,2</a:t>
                      </a:r>
                      <a:endParaRPr lang="en-US" sz="2000" b="0" i="0" u="none" strike="noStrike" dirty="0">
                        <a:solidFill>
                          <a:srgbClr val="000000"/>
                        </a:solidFill>
                        <a:effectLst/>
                        <a:latin typeface="Calibri" panose="020F0502020204030204" pitchFamily="34" charset="0"/>
                      </a:endParaRPr>
                    </a:p>
                  </a:txBody>
                  <a:tcPr marL="9525" marR="9525" marT="9525" marB="0" anchor="ctr"/>
                </a:tc>
              </a:tr>
              <a:tr h="839211">
                <a:tc>
                  <a:txBody>
                    <a:bodyPr/>
                    <a:lstStyle/>
                    <a:p>
                      <a:pPr algn="l" fontAlgn="ctr"/>
                      <a:r>
                        <a:rPr lang="en-US" sz="2000" u="none" strike="noStrike" dirty="0">
                          <a:effectLst/>
                        </a:rPr>
                        <a:t>Break down government expenditures by kind of economic activity</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29</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18</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61,7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38,3</a:t>
                      </a:r>
                      <a:endParaRPr lang="en-US" sz="2000" b="0" i="0" u="none" strike="noStrike" dirty="0">
                        <a:solidFill>
                          <a:srgbClr val="000000"/>
                        </a:solidFill>
                        <a:effectLst/>
                        <a:latin typeface="Calibri" panose="020F0502020204030204" pitchFamily="34" charset="0"/>
                      </a:endParaRPr>
                    </a:p>
                  </a:txBody>
                  <a:tcPr marL="9525" marR="9525" marT="9525" marB="0" anchor="ctr"/>
                </a:tc>
              </a:tr>
              <a:tr h="413168">
                <a:tc>
                  <a:txBody>
                    <a:bodyPr/>
                    <a:lstStyle/>
                    <a:p>
                      <a:pPr algn="l" fontAlgn="ctr"/>
                      <a:r>
                        <a:rPr lang="en-US" sz="2000" u="none" strike="noStrike" dirty="0">
                          <a:effectLst/>
                        </a:rPr>
                        <a:t>Distinguish between current and capital expenditures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38</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9</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80,9</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19,1</a:t>
                      </a:r>
                      <a:endParaRPr lang="en-US" sz="2000" b="0" i="0" u="none" strike="noStrike" dirty="0">
                        <a:solidFill>
                          <a:srgbClr val="000000"/>
                        </a:solidFill>
                        <a:effectLst/>
                        <a:latin typeface="Calibri" panose="020F0502020204030204" pitchFamily="34" charset="0"/>
                      </a:endParaRPr>
                    </a:p>
                  </a:txBody>
                  <a:tcPr marL="9525" marR="9525" marT="9525" marB="0" anchor="ctr"/>
                </a:tc>
              </a:tr>
              <a:tr h="606876">
                <a:tc>
                  <a:txBody>
                    <a:bodyPr/>
                    <a:lstStyle/>
                    <a:p>
                      <a:pPr algn="l" fontAlgn="ctr"/>
                      <a:r>
                        <a:rPr lang="en-US" sz="2000" u="none" strike="noStrike" dirty="0">
                          <a:effectLst/>
                        </a:rPr>
                        <a:t>Distinguish between administrative departments and departmental enterprises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45</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22</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23</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48,9</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51,1</a:t>
                      </a:r>
                      <a:endParaRPr lang="en-US" sz="2000" b="0" i="0" u="none" strike="noStrike" dirty="0">
                        <a:solidFill>
                          <a:srgbClr val="000000"/>
                        </a:solidFill>
                        <a:effectLst/>
                        <a:latin typeface="Calibri" panose="020F0502020204030204" pitchFamily="34" charset="0"/>
                      </a:endParaRPr>
                    </a:p>
                  </a:txBody>
                  <a:tcPr marL="9525" marR="9525" marT="9525" marB="0" anchor="ctr"/>
                </a:tc>
              </a:tr>
              <a:tr h="606876">
                <a:tc>
                  <a:txBody>
                    <a:bodyPr/>
                    <a:lstStyle/>
                    <a:p>
                      <a:pPr algn="l" fontAlgn="ctr"/>
                      <a:r>
                        <a:rPr lang="en-US" sz="2000" u="none" strike="noStrike" dirty="0">
                          <a:effectLst/>
                        </a:rPr>
                        <a:t>Distinguish between different types of taxes and subsidies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46</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33</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13</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71,7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28,3</a:t>
                      </a:r>
                      <a:endParaRPr lang="en-US" sz="2000" b="0" i="0" u="none" strike="noStrike" dirty="0">
                        <a:solidFill>
                          <a:srgbClr val="000000"/>
                        </a:solidFill>
                        <a:effectLst/>
                        <a:latin typeface="Calibri" panose="020F0502020204030204" pitchFamily="34" charset="0"/>
                      </a:endParaRPr>
                    </a:p>
                  </a:txBody>
                  <a:tcPr marL="9525" marR="9525" marT="9525" marB="0" anchor="ctr"/>
                </a:tc>
              </a:tr>
              <a:tr h="413168">
                <a:tc>
                  <a:txBody>
                    <a:bodyPr/>
                    <a:lstStyle/>
                    <a:p>
                      <a:pPr algn="l" fontAlgn="ctr"/>
                      <a:r>
                        <a:rPr lang="en-US" sz="2000" u="none" strike="noStrike" dirty="0">
                          <a:effectLst/>
                        </a:rPr>
                        <a:t>Distinguish between taxes and receipts from sales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46</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33</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13</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71,7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28,3</a:t>
                      </a:r>
                      <a:endParaRPr lang="en-US" sz="2000" b="0" i="0" u="none" strike="noStrike" dirty="0">
                        <a:solidFill>
                          <a:srgbClr val="000000"/>
                        </a:solidFill>
                        <a:effectLst/>
                        <a:latin typeface="Calibri" panose="020F0502020204030204" pitchFamily="34" charset="0"/>
                      </a:endParaRPr>
                    </a:p>
                  </a:txBody>
                  <a:tcPr marL="9525" marR="9525" marT="9525" marB="0" anchor="ctr"/>
                </a:tc>
              </a:tr>
              <a:tr h="606876">
                <a:tc>
                  <a:txBody>
                    <a:bodyPr/>
                    <a:lstStyle/>
                    <a:p>
                      <a:pPr algn="l" fontAlgn="ctr"/>
                      <a:r>
                        <a:rPr lang="en-US" sz="2000" u="none" strike="noStrike" dirty="0">
                          <a:effectLst/>
                        </a:rPr>
                        <a:t>Distinguish between subsidies/current transfers/social transfers in kind</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46</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29</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63,0</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37,0</a:t>
                      </a:r>
                      <a:endParaRPr lang="en-US" sz="2000" b="0" i="0" u="none" strike="noStrike" dirty="0">
                        <a:solidFill>
                          <a:srgbClr val="000000"/>
                        </a:solidFill>
                        <a:effectLst/>
                        <a:latin typeface="Calibri" panose="020F0502020204030204" pitchFamily="34" charset="0"/>
                      </a:endParaRPr>
                    </a:p>
                  </a:txBody>
                  <a:tcPr marL="9525" marR="9525" marT="9525" marB="0" anchor="ctr"/>
                </a:tc>
              </a:tr>
              <a:tr h="606876">
                <a:tc>
                  <a:txBody>
                    <a:bodyPr/>
                    <a:lstStyle/>
                    <a:p>
                      <a:pPr algn="l" fontAlgn="ctr"/>
                      <a:r>
                        <a:rPr lang="en-US" sz="2000" u="none" strike="noStrike" dirty="0">
                          <a:effectLst/>
                        </a:rPr>
                        <a:t>Compile sequence of accounts for general government up to financial accounts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46</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11</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35</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23,9</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76,1</a:t>
                      </a:r>
                      <a:endParaRPr lang="en-US" sz="2000" b="0"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Tree>
    <p:extLst>
      <p:ext uri="{BB962C8B-B14F-4D97-AF65-F5344CB8AC3E}">
        <p14:creationId xmlns:p14="http://schemas.microsoft.com/office/powerpoint/2010/main" val="34912501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797280244"/>
              </p:ext>
            </p:extLst>
          </p:nvPr>
        </p:nvGraphicFramePr>
        <p:xfrm>
          <a:off x="0" y="-7"/>
          <a:ext cx="9144000" cy="6858006"/>
        </p:xfrm>
        <a:graphic>
          <a:graphicData uri="http://schemas.openxmlformats.org/drawingml/2006/table">
            <a:tbl>
              <a:tblPr>
                <a:tableStyleId>{5C22544A-7EE6-4342-B048-85BDC9FD1C3A}</a:tableStyleId>
              </a:tblPr>
              <a:tblGrid>
                <a:gridCol w="6230470"/>
                <a:gridCol w="582706"/>
                <a:gridCol w="582706"/>
                <a:gridCol w="582706"/>
                <a:gridCol w="582706"/>
                <a:gridCol w="582706"/>
              </a:tblGrid>
              <a:tr h="1143001">
                <a:tc gridSpan="6">
                  <a:txBody>
                    <a:bodyPr/>
                    <a:lstStyle/>
                    <a:p>
                      <a:pPr algn="ctr" fontAlgn="ctr"/>
                      <a:r>
                        <a:rPr lang="en-US" sz="2000" u="none" strike="noStrike" dirty="0">
                          <a:effectLst/>
                        </a:rPr>
                        <a:t>Figure </a:t>
                      </a:r>
                      <a:r>
                        <a:rPr lang="en-US" sz="2000" u="none" strike="noStrike" dirty="0" smtClean="0">
                          <a:effectLst/>
                        </a:rPr>
                        <a:t>7. </a:t>
                      </a:r>
                      <a:r>
                        <a:rPr lang="en-US" sz="2000" u="none" strike="noStrike" dirty="0">
                          <a:effectLst/>
                        </a:rPr>
                        <a:t>Availability of Central Bank data</a:t>
                      </a:r>
                      <a:endParaRPr lang="en-US" sz="20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43001">
                <a:tc rowSpan="2">
                  <a:txBody>
                    <a:bodyPr/>
                    <a:lstStyle/>
                    <a:p>
                      <a:pPr algn="l" fontAlgn="t"/>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tc>
                <a:tc gridSpan="3">
                  <a:txBody>
                    <a:bodyPr/>
                    <a:lstStyle/>
                    <a:p>
                      <a:pPr algn="ctr" fontAlgn="ctr"/>
                      <a:r>
                        <a:rPr lang="fr-FR" sz="2000" u="none" strike="noStrike" dirty="0">
                          <a:effectLst/>
                        </a:rPr>
                        <a:t>Number of countries</a:t>
                      </a:r>
                      <a:endParaRPr lang="en-US" sz="20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gridSpan="2">
                  <a:txBody>
                    <a:bodyPr/>
                    <a:lstStyle/>
                    <a:p>
                      <a:pPr algn="ctr" fontAlgn="ctr"/>
                      <a:r>
                        <a:rPr lang="fr-FR" sz="2000" u="none" strike="noStrike" dirty="0">
                          <a:effectLst/>
                        </a:rPr>
                        <a:t>Percent</a:t>
                      </a:r>
                      <a:endParaRPr lang="en-US" sz="20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r>
              <a:tr h="1143001">
                <a:tc vMerge="1">
                  <a:txBody>
                    <a:bodyPr/>
                    <a:lstStyle/>
                    <a:p>
                      <a:endParaRPr lang="en-US"/>
                    </a:p>
                  </a:txBody>
                  <a:tcPr/>
                </a:tc>
                <a:tc>
                  <a:txBody>
                    <a:bodyPr/>
                    <a:lstStyle/>
                    <a:p>
                      <a:pPr algn="ctr" fontAlgn="ctr"/>
                      <a:r>
                        <a:rPr lang="fr-FR" sz="2000" u="none" strike="noStrike" dirty="0">
                          <a:effectLst/>
                        </a:rPr>
                        <a:t>All</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Yes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No</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Yes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No</a:t>
                      </a:r>
                      <a:endParaRPr lang="en-US" sz="2000" b="0" i="0" u="none" strike="noStrike" dirty="0">
                        <a:solidFill>
                          <a:srgbClr val="000000"/>
                        </a:solidFill>
                        <a:effectLst/>
                        <a:latin typeface="Calibri" panose="020F0502020204030204" pitchFamily="34" charset="0"/>
                      </a:endParaRPr>
                    </a:p>
                  </a:txBody>
                  <a:tcPr marL="9525" marR="9525" marT="9525" marB="0" anchor="ctr"/>
                </a:tc>
              </a:tr>
              <a:tr h="1143001">
                <a:tc>
                  <a:txBody>
                    <a:bodyPr/>
                    <a:lstStyle/>
                    <a:p>
                      <a:pPr algn="l" fontAlgn="ctr"/>
                      <a:r>
                        <a:rPr lang="en-US" sz="2000" b="1" u="none" strike="noStrike" dirty="0">
                          <a:effectLst/>
                        </a:rPr>
                        <a:t>Available separately for monetary policy, regulatory activities, and banking operations</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b="1" u="none" strike="noStrike" dirty="0">
                          <a:effectLst/>
                        </a:rPr>
                        <a:t>46</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b="1" u="none" strike="noStrike" dirty="0">
                          <a:effectLst/>
                        </a:rPr>
                        <a:t>15</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b="1" u="none" strike="noStrike" dirty="0">
                          <a:effectLst/>
                        </a:rPr>
                        <a:t>31</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b="1" u="none" strike="noStrike" dirty="0">
                          <a:effectLst/>
                        </a:rPr>
                        <a:t>32,6</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b="1" u="none" strike="noStrike" dirty="0">
                          <a:effectLst/>
                        </a:rPr>
                        <a:t>67,4</a:t>
                      </a:r>
                      <a:endParaRPr lang="en-US" sz="2000" b="1" i="0" u="none" strike="noStrike" dirty="0">
                        <a:solidFill>
                          <a:srgbClr val="000000"/>
                        </a:solidFill>
                        <a:effectLst/>
                        <a:latin typeface="Calibri" panose="020F0502020204030204" pitchFamily="34" charset="0"/>
                      </a:endParaRPr>
                    </a:p>
                  </a:txBody>
                  <a:tcPr marL="9525" marR="9525" marT="9525" marB="0" anchor="ctr"/>
                </a:tc>
              </a:tr>
              <a:tr h="1143001">
                <a:tc>
                  <a:txBody>
                    <a:bodyPr/>
                    <a:lstStyle/>
                    <a:p>
                      <a:pPr algn="l" fontAlgn="ctr"/>
                      <a:r>
                        <a:rPr lang="en-US" sz="2000" u="none" strike="noStrike" dirty="0">
                          <a:effectLst/>
                        </a:rPr>
                        <a:t>Only consolidated accounts for total central bank are available</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46</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19</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41,3</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58,7</a:t>
                      </a:r>
                      <a:endParaRPr lang="en-US" sz="2000" b="0" i="0" u="none" strike="noStrike" dirty="0">
                        <a:solidFill>
                          <a:srgbClr val="000000"/>
                        </a:solidFill>
                        <a:effectLst/>
                        <a:latin typeface="Calibri" panose="020F0502020204030204" pitchFamily="34" charset="0"/>
                      </a:endParaRPr>
                    </a:p>
                  </a:txBody>
                  <a:tcPr marL="9525" marR="9525" marT="9525" marB="0" anchor="ctr"/>
                </a:tc>
              </a:tr>
              <a:tr h="1143001">
                <a:tc>
                  <a:txBody>
                    <a:bodyPr/>
                    <a:lstStyle/>
                    <a:p>
                      <a:pPr algn="l" fontAlgn="ctr"/>
                      <a:r>
                        <a:rPr lang="fr-FR" sz="2000" u="none" strike="noStrike" dirty="0">
                          <a:effectLst/>
                        </a:rPr>
                        <a:t>Not available at all</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46</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12</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34</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26,1</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73,9</a:t>
                      </a:r>
                      <a:endParaRPr lang="en-US" sz="2000" b="0"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Tree>
    <p:extLst>
      <p:ext uri="{BB962C8B-B14F-4D97-AF65-F5344CB8AC3E}">
        <p14:creationId xmlns:p14="http://schemas.microsoft.com/office/powerpoint/2010/main" val="33197645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634367615"/>
              </p:ext>
            </p:extLst>
          </p:nvPr>
        </p:nvGraphicFramePr>
        <p:xfrm>
          <a:off x="1" y="0"/>
          <a:ext cx="9143998" cy="6858000"/>
        </p:xfrm>
        <a:graphic>
          <a:graphicData uri="http://schemas.openxmlformats.org/drawingml/2006/table">
            <a:tbl>
              <a:tblPr>
                <a:tableStyleId>{5C22544A-7EE6-4342-B048-85BDC9FD1C3A}</a:tableStyleId>
              </a:tblPr>
              <a:tblGrid>
                <a:gridCol w="5134828"/>
                <a:gridCol w="801834"/>
                <a:gridCol w="801834"/>
                <a:gridCol w="801834"/>
                <a:gridCol w="801834"/>
                <a:gridCol w="801834"/>
              </a:tblGrid>
              <a:tr h="1143000">
                <a:tc gridSpan="6">
                  <a:txBody>
                    <a:bodyPr/>
                    <a:lstStyle/>
                    <a:p>
                      <a:pPr algn="ctr" fontAlgn="ctr"/>
                      <a:r>
                        <a:rPr lang="en-US" sz="2000" u="none" strike="noStrike" dirty="0">
                          <a:effectLst/>
                        </a:rPr>
                        <a:t>Figure </a:t>
                      </a:r>
                      <a:r>
                        <a:rPr lang="en-US" sz="2000" u="none" strike="noStrike" dirty="0" smtClean="0">
                          <a:effectLst/>
                        </a:rPr>
                        <a:t>8. </a:t>
                      </a:r>
                      <a:r>
                        <a:rPr lang="en-US" sz="2000" u="none" strike="noStrike" dirty="0">
                          <a:effectLst/>
                        </a:rPr>
                        <a:t>Availability of annual financial statements of banks</a:t>
                      </a:r>
                      <a:endParaRPr lang="en-US" sz="20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43000">
                <a:tc rowSpan="2">
                  <a:txBody>
                    <a:bodyPr/>
                    <a:lstStyle/>
                    <a:p>
                      <a:pPr algn="l" fontAlgn="b"/>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b"/>
                </a:tc>
                <a:tc gridSpan="3">
                  <a:txBody>
                    <a:bodyPr/>
                    <a:lstStyle/>
                    <a:p>
                      <a:pPr algn="ctr" fontAlgn="ctr"/>
                      <a:r>
                        <a:rPr lang="en-US" sz="2000" u="none" strike="noStrike" dirty="0">
                          <a:effectLst/>
                        </a:rPr>
                        <a:t>Number of countries</a:t>
                      </a:r>
                      <a:endParaRPr lang="en-US" sz="20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gridSpan="2">
                  <a:txBody>
                    <a:bodyPr/>
                    <a:lstStyle/>
                    <a:p>
                      <a:pPr algn="ctr" fontAlgn="ctr"/>
                      <a:r>
                        <a:rPr lang="en-US" sz="2000" u="none" strike="noStrike" dirty="0">
                          <a:effectLst/>
                        </a:rPr>
                        <a:t>Percent</a:t>
                      </a:r>
                      <a:endParaRPr lang="en-US" sz="20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r>
              <a:tr h="1143000">
                <a:tc vMerge="1">
                  <a:txBody>
                    <a:bodyPr/>
                    <a:lstStyle/>
                    <a:p>
                      <a:endParaRPr lang="en-US"/>
                    </a:p>
                  </a:txBody>
                  <a:tcPr/>
                </a:tc>
                <a:tc>
                  <a:txBody>
                    <a:bodyPr/>
                    <a:lstStyle/>
                    <a:p>
                      <a:pPr algn="ctr" fontAlgn="ctr"/>
                      <a:r>
                        <a:rPr lang="en-US" sz="2000" u="none" strike="noStrike" dirty="0">
                          <a:effectLst/>
                        </a:rPr>
                        <a:t>All</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2000" u="none" strike="noStrike" dirty="0">
                          <a:effectLst/>
                        </a:rPr>
                        <a:t>Yes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2000" u="none" strike="noStrike" dirty="0">
                          <a:effectLst/>
                        </a:rPr>
                        <a:t>No</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2000" u="none" strike="noStrike" dirty="0">
                          <a:effectLst/>
                        </a:rPr>
                        <a:t>Yes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2000" u="none" strike="noStrike" dirty="0">
                          <a:effectLst/>
                        </a:rPr>
                        <a:t>No</a:t>
                      </a:r>
                      <a:endParaRPr lang="en-US" sz="2000" b="0" i="0" u="none" strike="noStrike" dirty="0">
                        <a:solidFill>
                          <a:srgbClr val="000000"/>
                        </a:solidFill>
                        <a:effectLst/>
                        <a:latin typeface="Calibri" panose="020F0502020204030204" pitchFamily="34" charset="0"/>
                      </a:endParaRPr>
                    </a:p>
                  </a:txBody>
                  <a:tcPr marL="9525" marR="9525" marT="9525" marB="0" anchor="ctr"/>
                </a:tc>
              </a:tr>
              <a:tr h="1143000">
                <a:tc>
                  <a:txBody>
                    <a:bodyPr/>
                    <a:lstStyle/>
                    <a:p>
                      <a:pPr algn="l" fontAlgn="ctr"/>
                      <a:r>
                        <a:rPr lang="en-US" sz="2000" b="1" u="none" strike="noStrike" dirty="0">
                          <a:effectLst/>
                        </a:rPr>
                        <a:t>Available for each individual bank</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b="1" u="none" strike="noStrike" dirty="0">
                          <a:effectLst/>
                        </a:rPr>
                        <a:t>46</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b="1" u="none" strike="noStrike" dirty="0">
                          <a:effectLst/>
                        </a:rPr>
                        <a:t>29</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b="1" u="none" strike="noStrike" dirty="0">
                          <a:effectLst/>
                        </a:rPr>
                        <a:t>17</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b="1" u="none" strike="noStrike" dirty="0">
                          <a:effectLst/>
                        </a:rPr>
                        <a:t>63,0</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b="1" u="none" strike="noStrike" dirty="0">
                          <a:effectLst/>
                        </a:rPr>
                        <a:t>37,0</a:t>
                      </a:r>
                      <a:endParaRPr lang="en-US" sz="2000" b="1" i="0" u="none" strike="noStrike" dirty="0">
                        <a:solidFill>
                          <a:srgbClr val="000000"/>
                        </a:solidFill>
                        <a:effectLst/>
                        <a:latin typeface="Calibri" panose="020F0502020204030204" pitchFamily="34" charset="0"/>
                      </a:endParaRPr>
                    </a:p>
                  </a:txBody>
                  <a:tcPr marL="9525" marR="9525" marT="9525" marB="0" anchor="ctr"/>
                </a:tc>
              </a:tr>
              <a:tr h="1143000">
                <a:tc>
                  <a:txBody>
                    <a:bodyPr/>
                    <a:lstStyle/>
                    <a:p>
                      <a:pPr algn="l" fontAlgn="ctr"/>
                      <a:r>
                        <a:rPr lang="en-US" sz="2000" u="none" strike="noStrike" dirty="0">
                          <a:effectLst/>
                        </a:rPr>
                        <a:t>Consolidated accounts of all banks available</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46</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11</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35</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23,9</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76,1</a:t>
                      </a:r>
                      <a:endParaRPr lang="en-US" sz="2000" b="0" i="0" u="none" strike="noStrike" dirty="0">
                        <a:solidFill>
                          <a:srgbClr val="000000"/>
                        </a:solidFill>
                        <a:effectLst/>
                        <a:latin typeface="Calibri" panose="020F0502020204030204" pitchFamily="34" charset="0"/>
                      </a:endParaRPr>
                    </a:p>
                  </a:txBody>
                  <a:tcPr marL="9525" marR="9525" marT="9525" marB="0" anchor="ctr"/>
                </a:tc>
              </a:tr>
              <a:tr h="1143000">
                <a:tc>
                  <a:txBody>
                    <a:bodyPr/>
                    <a:lstStyle/>
                    <a:p>
                      <a:pPr algn="l" fontAlgn="ctr"/>
                      <a:r>
                        <a:rPr lang="fr-FR" sz="2000" u="none" strike="noStrike" dirty="0">
                          <a:effectLst/>
                        </a:rPr>
                        <a:t>Not available at all</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46</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5</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41</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10,9</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89,1</a:t>
                      </a:r>
                      <a:endParaRPr lang="en-US" sz="2000" b="0"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Tree>
    <p:extLst>
      <p:ext uri="{BB962C8B-B14F-4D97-AF65-F5344CB8AC3E}">
        <p14:creationId xmlns:p14="http://schemas.microsoft.com/office/powerpoint/2010/main" val="19665412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349114788"/>
              </p:ext>
            </p:extLst>
          </p:nvPr>
        </p:nvGraphicFramePr>
        <p:xfrm>
          <a:off x="0" y="-6"/>
          <a:ext cx="9144000" cy="6858005"/>
        </p:xfrm>
        <a:graphic>
          <a:graphicData uri="http://schemas.openxmlformats.org/drawingml/2006/table">
            <a:tbl>
              <a:tblPr>
                <a:tableStyleId>{5C22544A-7EE6-4342-B048-85BDC9FD1C3A}</a:tableStyleId>
              </a:tblPr>
              <a:tblGrid>
                <a:gridCol w="5465380"/>
                <a:gridCol w="735724"/>
                <a:gridCol w="735724"/>
                <a:gridCol w="735724"/>
                <a:gridCol w="735724"/>
                <a:gridCol w="735724"/>
              </a:tblGrid>
              <a:tr h="623455">
                <a:tc gridSpan="6">
                  <a:txBody>
                    <a:bodyPr/>
                    <a:lstStyle/>
                    <a:p>
                      <a:pPr algn="ctr" fontAlgn="ctr"/>
                      <a:r>
                        <a:rPr lang="en-US" sz="2000" u="none" strike="noStrike" dirty="0">
                          <a:effectLst/>
                        </a:rPr>
                        <a:t>Figure </a:t>
                      </a:r>
                      <a:r>
                        <a:rPr lang="en-US" sz="2000" u="none" strike="noStrike" dirty="0" smtClean="0">
                          <a:effectLst/>
                        </a:rPr>
                        <a:t>10. </a:t>
                      </a:r>
                      <a:r>
                        <a:rPr lang="en-US" sz="2000" u="none" strike="noStrike" dirty="0">
                          <a:effectLst/>
                        </a:rPr>
                        <a:t>Data available on life and non-life insurance</a:t>
                      </a:r>
                      <a:endParaRPr lang="en-US" sz="20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23455">
                <a:tc rowSpan="2">
                  <a:txBody>
                    <a:bodyPr/>
                    <a:lstStyle/>
                    <a:p>
                      <a:pPr algn="l" fontAlgn="b"/>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b"/>
                </a:tc>
                <a:tc gridSpan="3">
                  <a:txBody>
                    <a:bodyPr/>
                    <a:lstStyle/>
                    <a:p>
                      <a:pPr algn="ctr" fontAlgn="ctr"/>
                      <a:r>
                        <a:rPr lang="fr-FR" sz="2000" u="none" strike="noStrike" dirty="0">
                          <a:effectLst/>
                        </a:rPr>
                        <a:t>Number of countries</a:t>
                      </a:r>
                      <a:endParaRPr lang="en-US" sz="20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gridSpan="2">
                  <a:txBody>
                    <a:bodyPr/>
                    <a:lstStyle/>
                    <a:p>
                      <a:pPr algn="ctr" fontAlgn="ctr"/>
                      <a:r>
                        <a:rPr lang="fr-FR" sz="2000" u="none" strike="noStrike" dirty="0">
                          <a:effectLst/>
                        </a:rPr>
                        <a:t>Percent</a:t>
                      </a:r>
                      <a:endParaRPr lang="en-US" sz="20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r>
              <a:tr h="623455">
                <a:tc vMerge="1">
                  <a:txBody>
                    <a:bodyPr/>
                    <a:lstStyle/>
                    <a:p>
                      <a:endParaRPr lang="en-US"/>
                    </a:p>
                  </a:txBody>
                  <a:tcPr/>
                </a:tc>
                <a:tc>
                  <a:txBody>
                    <a:bodyPr/>
                    <a:lstStyle/>
                    <a:p>
                      <a:pPr algn="ctr" fontAlgn="ctr"/>
                      <a:r>
                        <a:rPr lang="fr-FR" sz="2000" u="none" strike="noStrike" dirty="0">
                          <a:effectLst/>
                        </a:rPr>
                        <a:t>All</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Yes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No</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Yes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No</a:t>
                      </a:r>
                      <a:endParaRPr lang="en-US" sz="2000" b="0" i="0" u="none" strike="noStrike" dirty="0">
                        <a:solidFill>
                          <a:srgbClr val="000000"/>
                        </a:solidFill>
                        <a:effectLst/>
                        <a:latin typeface="Calibri" panose="020F0502020204030204" pitchFamily="34" charset="0"/>
                      </a:endParaRPr>
                    </a:p>
                  </a:txBody>
                  <a:tcPr marL="9525" marR="9525" marT="9525" marB="0" anchor="ctr"/>
                </a:tc>
              </a:tr>
              <a:tr h="623455">
                <a:tc gridSpan="6">
                  <a:txBody>
                    <a:bodyPr/>
                    <a:lstStyle/>
                    <a:p>
                      <a:pPr algn="l" fontAlgn="ctr"/>
                      <a:r>
                        <a:rPr lang="fr-FR" sz="2000" u="none" strike="noStrike" dirty="0">
                          <a:effectLst/>
                        </a:rPr>
                        <a:t>Life insurance</a:t>
                      </a:r>
                      <a:endParaRPr lang="en-US" sz="20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23455">
                <a:tc>
                  <a:txBody>
                    <a:bodyPr/>
                    <a:lstStyle/>
                    <a:p>
                      <a:pPr algn="l" fontAlgn="ctr"/>
                      <a:r>
                        <a:rPr lang="en-US" sz="2000" b="1" u="none" strike="noStrike" dirty="0">
                          <a:effectLst/>
                        </a:rPr>
                        <a:t>Available for each individual company</a:t>
                      </a:r>
                      <a:endParaRPr lang="en-US" sz="2000" b="1"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b="1" u="none" strike="noStrike" dirty="0">
                          <a:effectLst/>
                        </a:rPr>
                        <a:t>46</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b="1" u="none" strike="noStrike" dirty="0">
                          <a:effectLst/>
                        </a:rPr>
                        <a:t>31</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b="1" u="none" strike="noStrike" dirty="0">
                          <a:effectLst/>
                        </a:rPr>
                        <a:t>15</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b="1" u="none" strike="noStrike" dirty="0">
                          <a:effectLst/>
                        </a:rPr>
                        <a:t>67,4</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b="1" u="none" strike="noStrike" dirty="0">
                          <a:effectLst/>
                        </a:rPr>
                        <a:t>32,6</a:t>
                      </a:r>
                      <a:endParaRPr lang="en-US" sz="2000" b="1" i="0" u="none" strike="noStrike" dirty="0">
                        <a:solidFill>
                          <a:srgbClr val="000000"/>
                        </a:solidFill>
                        <a:effectLst/>
                        <a:latin typeface="Calibri" panose="020F0502020204030204" pitchFamily="34" charset="0"/>
                      </a:endParaRPr>
                    </a:p>
                  </a:txBody>
                  <a:tcPr marL="9525" marR="9525" marT="9525" marB="0" anchor="ctr"/>
                </a:tc>
              </a:tr>
              <a:tr h="623455">
                <a:tc>
                  <a:txBody>
                    <a:bodyPr/>
                    <a:lstStyle/>
                    <a:p>
                      <a:pPr algn="l" fontAlgn="ctr"/>
                      <a:r>
                        <a:rPr lang="en-US" sz="2000" u="none" strike="noStrike" dirty="0">
                          <a:effectLst/>
                        </a:rPr>
                        <a:t>Consolidated accounts of all life insurance companies</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46</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39</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15,2</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84,8</a:t>
                      </a:r>
                      <a:endParaRPr lang="en-US" sz="2000" b="0" i="0" u="none" strike="noStrike" dirty="0">
                        <a:solidFill>
                          <a:srgbClr val="000000"/>
                        </a:solidFill>
                        <a:effectLst/>
                        <a:latin typeface="Calibri" panose="020F0502020204030204" pitchFamily="34" charset="0"/>
                      </a:endParaRPr>
                    </a:p>
                  </a:txBody>
                  <a:tcPr marL="9525" marR="9525" marT="9525" marB="0" anchor="ctr"/>
                </a:tc>
              </a:tr>
              <a:tr h="623455">
                <a:tc>
                  <a:txBody>
                    <a:bodyPr/>
                    <a:lstStyle/>
                    <a:p>
                      <a:pPr algn="l" fontAlgn="ctr"/>
                      <a:r>
                        <a:rPr lang="fr-FR" sz="2000" u="none" strike="noStrike" dirty="0">
                          <a:effectLst/>
                        </a:rPr>
                        <a:t>Not available at all</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46</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8</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38</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17,4</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82,6</a:t>
                      </a:r>
                      <a:endParaRPr lang="en-US" sz="2000" b="0" i="0" u="none" strike="noStrike" dirty="0">
                        <a:solidFill>
                          <a:srgbClr val="000000"/>
                        </a:solidFill>
                        <a:effectLst/>
                        <a:latin typeface="Calibri" panose="020F0502020204030204" pitchFamily="34" charset="0"/>
                      </a:endParaRPr>
                    </a:p>
                  </a:txBody>
                  <a:tcPr marL="9525" marR="9525" marT="9525" marB="0" anchor="ctr"/>
                </a:tc>
              </a:tr>
              <a:tr h="623455">
                <a:tc gridSpan="6">
                  <a:txBody>
                    <a:bodyPr/>
                    <a:lstStyle/>
                    <a:p>
                      <a:pPr algn="l" fontAlgn="ctr"/>
                      <a:r>
                        <a:rPr lang="fr-FR" sz="2000" u="none" strike="noStrike" dirty="0">
                          <a:effectLst/>
                        </a:rPr>
                        <a:t>Non-life insurance</a:t>
                      </a:r>
                      <a:endParaRPr lang="en-US" sz="20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23455">
                <a:tc>
                  <a:txBody>
                    <a:bodyPr/>
                    <a:lstStyle/>
                    <a:p>
                      <a:pPr algn="l" fontAlgn="ctr"/>
                      <a:r>
                        <a:rPr lang="en-US" sz="2000" u="none" strike="noStrike" dirty="0">
                          <a:effectLst/>
                        </a:rPr>
                        <a:t>Available for each individual company</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46</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34</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12</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73,9</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26,1</a:t>
                      </a:r>
                      <a:endParaRPr lang="en-US" sz="2000" b="0" i="0" u="none" strike="noStrike" dirty="0">
                        <a:solidFill>
                          <a:srgbClr val="000000"/>
                        </a:solidFill>
                        <a:effectLst/>
                        <a:latin typeface="Calibri" panose="020F0502020204030204" pitchFamily="34" charset="0"/>
                      </a:endParaRPr>
                    </a:p>
                  </a:txBody>
                  <a:tcPr marL="9525" marR="9525" marT="9525" marB="0" anchor="ctr"/>
                </a:tc>
              </a:tr>
              <a:tr h="623455">
                <a:tc>
                  <a:txBody>
                    <a:bodyPr/>
                    <a:lstStyle/>
                    <a:p>
                      <a:pPr algn="l" fontAlgn="ctr"/>
                      <a:r>
                        <a:rPr lang="en-US" sz="2000" u="none" strike="noStrike" dirty="0">
                          <a:effectLst/>
                        </a:rPr>
                        <a:t>Consolidated accounts of all non-life insurance companies</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46</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8</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38</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17,4</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82,6</a:t>
                      </a:r>
                      <a:endParaRPr lang="en-US" sz="2000" b="0" i="0" u="none" strike="noStrike" dirty="0">
                        <a:solidFill>
                          <a:srgbClr val="000000"/>
                        </a:solidFill>
                        <a:effectLst/>
                        <a:latin typeface="Calibri" panose="020F0502020204030204" pitchFamily="34" charset="0"/>
                      </a:endParaRPr>
                    </a:p>
                  </a:txBody>
                  <a:tcPr marL="9525" marR="9525" marT="9525" marB="0" anchor="ctr"/>
                </a:tc>
              </a:tr>
              <a:tr h="623455">
                <a:tc>
                  <a:txBody>
                    <a:bodyPr/>
                    <a:lstStyle/>
                    <a:p>
                      <a:pPr algn="l" fontAlgn="ctr"/>
                      <a:r>
                        <a:rPr lang="fr-FR" sz="2000" u="none" strike="noStrike" dirty="0">
                          <a:effectLst/>
                        </a:rPr>
                        <a:t>Not available at all</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46</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42</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8,7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91,3</a:t>
                      </a:r>
                      <a:endParaRPr lang="en-US" sz="2000" b="0"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Tree>
    <p:extLst>
      <p:ext uri="{BB962C8B-B14F-4D97-AF65-F5344CB8AC3E}">
        <p14:creationId xmlns:p14="http://schemas.microsoft.com/office/powerpoint/2010/main" val="42099422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063060575"/>
              </p:ext>
            </p:extLst>
          </p:nvPr>
        </p:nvGraphicFramePr>
        <p:xfrm>
          <a:off x="2" y="-1"/>
          <a:ext cx="9143996" cy="6858000"/>
        </p:xfrm>
        <a:graphic>
          <a:graphicData uri="http://schemas.openxmlformats.org/drawingml/2006/table">
            <a:tbl>
              <a:tblPr>
                <a:tableStyleId>{5C22544A-7EE6-4342-B048-85BDC9FD1C3A}</a:tableStyleId>
              </a:tblPr>
              <a:tblGrid>
                <a:gridCol w="5755566"/>
                <a:gridCol w="677686"/>
                <a:gridCol w="677686"/>
                <a:gridCol w="677686"/>
                <a:gridCol w="677686"/>
                <a:gridCol w="677686"/>
              </a:tblGrid>
              <a:tr h="762000">
                <a:tc gridSpan="6">
                  <a:txBody>
                    <a:bodyPr/>
                    <a:lstStyle/>
                    <a:p>
                      <a:pPr algn="ctr" fontAlgn="ctr"/>
                      <a:r>
                        <a:rPr lang="en-US" sz="2000" u="none" strike="noStrike" dirty="0">
                          <a:effectLst/>
                        </a:rPr>
                        <a:t>Figure </a:t>
                      </a:r>
                      <a:r>
                        <a:rPr lang="en-US" sz="2000" u="none" strike="noStrike" dirty="0" smtClean="0">
                          <a:effectLst/>
                        </a:rPr>
                        <a:t>11. </a:t>
                      </a:r>
                      <a:r>
                        <a:rPr lang="en-US" sz="2000" u="none" strike="noStrike" dirty="0">
                          <a:effectLst/>
                        </a:rPr>
                        <a:t>Availability of financial statements of non-financial corporations</a:t>
                      </a:r>
                      <a:endParaRPr lang="en-US" sz="2000" b="1" i="0" u="none" strike="noStrike" dirty="0">
                        <a:solidFill>
                          <a:srgbClr val="000000"/>
                        </a:solidFill>
                        <a:effectLst/>
                        <a:latin typeface="Calibri" panose="020F0502020204030204" pitchFamily="34" charset="0"/>
                      </a:endParaRPr>
                    </a:p>
                  </a:txBody>
                  <a:tcPr marL="8608" marR="8608" marT="8608"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62000">
                <a:tc rowSpan="2">
                  <a:txBody>
                    <a:bodyPr/>
                    <a:lstStyle/>
                    <a:p>
                      <a:pPr algn="l" fontAlgn="b"/>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8608" marR="8608" marT="8608" marB="0" anchor="b"/>
                </a:tc>
                <a:tc gridSpan="3">
                  <a:txBody>
                    <a:bodyPr/>
                    <a:lstStyle/>
                    <a:p>
                      <a:pPr algn="ctr" fontAlgn="ctr"/>
                      <a:r>
                        <a:rPr lang="fr-FR" sz="2000" u="none" strike="noStrike" dirty="0">
                          <a:effectLst/>
                        </a:rPr>
                        <a:t>Number of countries</a:t>
                      </a:r>
                      <a:endParaRPr lang="en-US" sz="2000" b="0" i="0" u="none" strike="noStrike" dirty="0">
                        <a:solidFill>
                          <a:srgbClr val="000000"/>
                        </a:solidFill>
                        <a:effectLst/>
                        <a:latin typeface="Calibri" panose="020F0502020204030204" pitchFamily="34" charset="0"/>
                      </a:endParaRPr>
                    </a:p>
                  </a:txBody>
                  <a:tcPr marL="8608" marR="8608" marT="8608" marB="0" anchor="ctr"/>
                </a:tc>
                <a:tc hMerge="1">
                  <a:txBody>
                    <a:bodyPr/>
                    <a:lstStyle/>
                    <a:p>
                      <a:endParaRPr lang="en-US"/>
                    </a:p>
                  </a:txBody>
                  <a:tcPr/>
                </a:tc>
                <a:tc hMerge="1">
                  <a:txBody>
                    <a:bodyPr/>
                    <a:lstStyle/>
                    <a:p>
                      <a:endParaRPr lang="en-US"/>
                    </a:p>
                  </a:txBody>
                  <a:tcPr/>
                </a:tc>
                <a:tc gridSpan="2">
                  <a:txBody>
                    <a:bodyPr/>
                    <a:lstStyle/>
                    <a:p>
                      <a:pPr algn="ctr" fontAlgn="ctr"/>
                      <a:r>
                        <a:rPr lang="fr-FR" sz="2000" u="none" strike="noStrike" dirty="0">
                          <a:effectLst/>
                        </a:rPr>
                        <a:t>Percent</a:t>
                      </a:r>
                      <a:endParaRPr lang="en-US" sz="2000" b="0" i="0" u="none" strike="noStrike" dirty="0">
                        <a:solidFill>
                          <a:srgbClr val="000000"/>
                        </a:solidFill>
                        <a:effectLst/>
                        <a:latin typeface="Calibri" panose="020F0502020204030204" pitchFamily="34" charset="0"/>
                      </a:endParaRPr>
                    </a:p>
                  </a:txBody>
                  <a:tcPr marL="8608" marR="8608" marT="8608" marB="0" anchor="ctr"/>
                </a:tc>
                <a:tc hMerge="1">
                  <a:txBody>
                    <a:bodyPr/>
                    <a:lstStyle/>
                    <a:p>
                      <a:endParaRPr lang="en-US"/>
                    </a:p>
                  </a:txBody>
                  <a:tcPr/>
                </a:tc>
              </a:tr>
              <a:tr h="762000">
                <a:tc vMerge="1">
                  <a:txBody>
                    <a:bodyPr/>
                    <a:lstStyle/>
                    <a:p>
                      <a:endParaRPr lang="en-US"/>
                    </a:p>
                  </a:txBody>
                  <a:tcPr/>
                </a:tc>
                <a:tc>
                  <a:txBody>
                    <a:bodyPr/>
                    <a:lstStyle/>
                    <a:p>
                      <a:pPr algn="ctr" fontAlgn="ctr"/>
                      <a:r>
                        <a:rPr lang="fr-FR" sz="2000" u="none" strike="noStrike" dirty="0">
                          <a:effectLst/>
                        </a:rPr>
                        <a:t>All</a:t>
                      </a:r>
                      <a:endParaRPr lang="en-US" sz="2000" b="0"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u="none" strike="noStrike" dirty="0">
                          <a:effectLst/>
                        </a:rPr>
                        <a:t>Yes</a:t>
                      </a:r>
                      <a:endParaRPr lang="en-US" sz="2000" b="0"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u="none" strike="noStrike" dirty="0">
                          <a:effectLst/>
                        </a:rPr>
                        <a:t>No</a:t>
                      </a:r>
                      <a:endParaRPr lang="en-US" sz="2000" b="0"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u="none" strike="noStrike" dirty="0">
                          <a:effectLst/>
                        </a:rPr>
                        <a:t>Yes</a:t>
                      </a:r>
                      <a:endParaRPr lang="en-US" sz="2000" b="0"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u="none" strike="noStrike" dirty="0">
                          <a:effectLst/>
                        </a:rPr>
                        <a:t>No</a:t>
                      </a:r>
                      <a:endParaRPr lang="en-US" sz="2000" b="0" i="0" u="none" strike="noStrike" dirty="0">
                        <a:solidFill>
                          <a:srgbClr val="000000"/>
                        </a:solidFill>
                        <a:effectLst/>
                        <a:latin typeface="Calibri" panose="020F0502020204030204" pitchFamily="34" charset="0"/>
                      </a:endParaRPr>
                    </a:p>
                  </a:txBody>
                  <a:tcPr marL="8608" marR="8608" marT="8608" marB="0" anchor="ctr"/>
                </a:tc>
              </a:tr>
              <a:tr h="762000">
                <a:tc gridSpan="6">
                  <a:txBody>
                    <a:bodyPr/>
                    <a:lstStyle/>
                    <a:p>
                      <a:pPr algn="l" fontAlgn="ctr"/>
                      <a:r>
                        <a:rPr lang="fr-FR" sz="2000" u="none" strike="noStrike" dirty="0">
                          <a:effectLst/>
                        </a:rPr>
                        <a:t>Public corporations</a:t>
                      </a:r>
                      <a:endParaRPr lang="en-US" sz="2000" b="1" i="0" u="none" strike="noStrike" dirty="0">
                        <a:solidFill>
                          <a:srgbClr val="000000"/>
                        </a:solidFill>
                        <a:effectLst/>
                        <a:latin typeface="Calibri" panose="020F0502020204030204" pitchFamily="34" charset="0"/>
                      </a:endParaRPr>
                    </a:p>
                  </a:txBody>
                  <a:tcPr marL="8608" marR="8608" marT="8608"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62000">
                <a:tc>
                  <a:txBody>
                    <a:bodyPr/>
                    <a:lstStyle/>
                    <a:p>
                      <a:pPr algn="l" fontAlgn="ctr"/>
                      <a:r>
                        <a:rPr lang="en-US" sz="2000" b="1" u="none" strike="noStrike" dirty="0">
                          <a:effectLst/>
                        </a:rPr>
                        <a:t>Available for individual companies and possible to identify by kind if activity</a:t>
                      </a:r>
                      <a:endParaRPr lang="en-US" sz="2000" b="1" i="0" u="none" strike="noStrike" dirty="0">
                        <a:solidFill>
                          <a:srgbClr val="000000"/>
                        </a:solidFill>
                        <a:effectLst/>
                        <a:latin typeface="Calibri" panose="020F0502020204030204" pitchFamily="34" charset="0"/>
                      </a:endParaRPr>
                    </a:p>
                  </a:txBody>
                  <a:tcPr marL="154951" marR="8608" marT="8608" marB="0" anchor="ctr"/>
                </a:tc>
                <a:tc>
                  <a:txBody>
                    <a:bodyPr/>
                    <a:lstStyle/>
                    <a:p>
                      <a:pPr algn="ctr" fontAlgn="ctr"/>
                      <a:r>
                        <a:rPr lang="fr-FR" sz="2000" b="1" u="none" strike="noStrike" dirty="0">
                          <a:effectLst/>
                        </a:rPr>
                        <a:t>46</a:t>
                      </a:r>
                      <a:endParaRPr lang="en-US" sz="2000" b="1"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b="1" u="none" strike="noStrike" dirty="0">
                          <a:effectLst/>
                        </a:rPr>
                        <a:t>37</a:t>
                      </a:r>
                      <a:endParaRPr lang="en-US" sz="2000" b="1"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b="1" u="none" strike="noStrike" dirty="0">
                          <a:effectLst/>
                        </a:rPr>
                        <a:t>9</a:t>
                      </a:r>
                      <a:endParaRPr lang="en-US" sz="2000" b="1"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b="1" u="none" strike="noStrike" dirty="0">
                          <a:effectLst/>
                        </a:rPr>
                        <a:t>80,4</a:t>
                      </a:r>
                      <a:endParaRPr lang="en-US" sz="2000" b="1"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b="1" u="none" strike="noStrike" dirty="0">
                          <a:effectLst/>
                        </a:rPr>
                        <a:t>19,6</a:t>
                      </a:r>
                      <a:endParaRPr lang="en-US" sz="2000" b="1" i="0" u="none" strike="noStrike" dirty="0">
                        <a:solidFill>
                          <a:srgbClr val="000000"/>
                        </a:solidFill>
                        <a:effectLst/>
                        <a:latin typeface="Calibri" panose="020F0502020204030204" pitchFamily="34" charset="0"/>
                      </a:endParaRPr>
                    </a:p>
                  </a:txBody>
                  <a:tcPr marL="8608" marR="8608" marT="8608" marB="0" anchor="ctr"/>
                </a:tc>
              </a:tr>
              <a:tr h="762000">
                <a:tc>
                  <a:txBody>
                    <a:bodyPr/>
                    <a:lstStyle/>
                    <a:p>
                      <a:pPr algn="l" fontAlgn="ctr"/>
                      <a:r>
                        <a:rPr lang="en-US" sz="2000" u="none" strike="noStrike" dirty="0">
                          <a:effectLst/>
                        </a:rPr>
                        <a:t>Available for individual companies but not possible to identify kind of activity</a:t>
                      </a:r>
                      <a:endParaRPr lang="en-US" sz="2000" b="0" i="0" u="none" strike="noStrike" dirty="0">
                        <a:solidFill>
                          <a:srgbClr val="000000"/>
                        </a:solidFill>
                        <a:effectLst/>
                        <a:latin typeface="Calibri" panose="020F0502020204030204" pitchFamily="34" charset="0"/>
                      </a:endParaRPr>
                    </a:p>
                  </a:txBody>
                  <a:tcPr marL="154951" marR="8608" marT="8608" marB="0" anchor="ctr"/>
                </a:tc>
                <a:tc>
                  <a:txBody>
                    <a:bodyPr/>
                    <a:lstStyle/>
                    <a:p>
                      <a:pPr algn="ctr" fontAlgn="ctr"/>
                      <a:r>
                        <a:rPr lang="fr-FR" sz="2000" u="none" strike="noStrike" dirty="0">
                          <a:effectLst/>
                        </a:rPr>
                        <a:t>46</a:t>
                      </a:r>
                      <a:endParaRPr lang="en-US" sz="2000" b="0"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u="none" strike="noStrike" dirty="0">
                          <a:effectLst/>
                        </a:rPr>
                        <a:t>1</a:t>
                      </a:r>
                      <a:endParaRPr lang="en-US" sz="2000" b="0"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u="none" strike="noStrike" dirty="0">
                          <a:effectLst/>
                        </a:rPr>
                        <a:t>45</a:t>
                      </a:r>
                      <a:endParaRPr lang="en-US" sz="2000" b="0"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u="none" strike="noStrike" dirty="0">
                          <a:effectLst/>
                        </a:rPr>
                        <a:t>2,2</a:t>
                      </a:r>
                      <a:endParaRPr lang="en-US" sz="2000" b="0"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u="none" strike="noStrike" dirty="0">
                          <a:effectLst/>
                        </a:rPr>
                        <a:t>97,8</a:t>
                      </a:r>
                      <a:endParaRPr lang="en-US" sz="2000" b="0" i="0" u="none" strike="noStrike" dirty="0">
                        <a:solidFill>
                          <a:srgbClr val="000000"/>
                        </a:solidFill>
                        <a:effectLst/>
                        <a:latin typeface="Calibri" panose="020F0502020204030204" pitchFamily="34" charset="0"/>
                      </a:endParaRPr>
                    </a:p>
                  </a:txBody>
                  <a:tcPr marL="8608" marR="8608" marT="8608" marB="0" anchor="ctr"/>
                </a:tc>
              </a:tr>
              <a:tr h="762000">
                <a:tc>
                  <a:txBody>
                    <a:bodyPr/>
                    <a:lstStyle/>
                    <a:p>
                      <a:pPr algn="l" fontAlgn="ctr"/>
                      <a:r>
                        <a:rPr lang="en-US" sz="2000" u="none" strike="noStrike" dirty="0">
                          <a:effectLst/>
                        </a:rPr>
                        <a:t>Consolidated accounts for all companies available disaggregated by kind of activity</a:t>
                      </a:r>
                      <a:endParaRPr lang="en-US" sz="2000" b="0" i="0" u="none" strike="noStrike" dirty="0">
                        <a:solidFill>
                          <a:srgbClr val="000000"/>
                        </a:solidFill>
                        <a:effectLst/>
                        <a:latin typeface="Calibri" panose="020F0502020204030204" pitchFamily="34" charset="0"/>
                      </a:endParaRPr>
                    </a:p>
                  </a:txBody>
                  <a:tcPr marL="154951" marR="8608" marT="8608" marB="0" anchor="ctr"/>
                </a:tc>
                <a:tc>
                  <a:txBody>
                    <a:bodyPr/>
                    <a:lstStyle/>
                    <a:p>
                      <a:pPr algn="ctr" fontAlgn="ctr"/>
                      <a:r>
                        <a:rPr lang="fr-FR" sz="2000" u="none" strike="noStrike" dirty="0">
                          <a:effectLst/>
                        </a:rPr>
                        <a:t>46</a:t>
                      </a:r>
                      <a:endParaRPr lang="en-US" sz="2000" b="0"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u="none" strike="noStrike" dirty="0">
                          <a:effectLst/>
                        </a:rPr>
                        <a:t>3</a:t>
                      </a:r>
                      <a:endParaRPr lang="en-US" sz="2000" b="0"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u="none" strike="noStrike" dirty="0">
                          <a:effectLst/>
                        </a:rPr>
                        <a:t>43</a:t>
                      </a:r>
                      <a:endParaRPr lang="en-US" sz="2000" b="0"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u="none" strike="noStrike" dirty="0">
                          <a:effectLst/>
                        </a:rPr>
                        <a:t>6,5</a:t>
                      </a:r>
                      <a:endParaRPr lang="en-US" sz="2000" b="0"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u="none" strike="noStrike" dirty="0">
                          <a:effectLst/>
                        </a:rPr>
                        <a:t>93,5</a:t>
                      </a:r>
                      <a:endParaRPr lang="en-US" sz="2000" b="0" i="0" u="none" strike="noStrike" dirty="0">
                        <a:solidFill>
                          <a:srgbClr val="000000"/>
                        </a:solidFill>
                        <a:effectLst/>
                        <a:latin typeface="Calibri" panose="020F0502020204030204" pitchFamily="34" charset="0"/>
                      </a:endParaRPr>
                    </a:p>
                  </a:txBody>
                  <a:tcPr marL="8608" marR="8608" marT="8608" marB="0" anchor="ctr"/>
                </a:tc>
              </a:tr>
              <a:tr h="762000">
                <a:tc>
                  <a:txBody>
                    <a:bodyPr/>
                    <a:lstStyle/>
                    <a:p>
                      <a:pPr algn="l" fontAlgn="ctr"/>
                      <a:r>
                        <a:rPr lang="en-US" sz="2000" u="none" strike="noStrike" dirty="0">
                          <a:effectLst/>
                        </a:rPr>
                        <a:t>Consolidated accounts for all companies available without disaggregation by kind of activity</a:t>
                      </a:r>
                      <a:endParaRPr lang="en-US" sz="2000" b="0" i="0" u="none" strike="noStrike" dirty="0">
                        <a:solidFill>
                          <a:srgbClr val="000000"/>
                        </a:solidFill>
                        <a:effectLst/>
                        <a:latin typeface="Calibri" panose="020F0502020204030204" pitchFamily="34" charset="0"/>
                      </a:endParaRPr>
                    </a:p>
                  </a:txBody>
                  <a:tcPr marL="154951" marR="8608" marT="8608" marB="0" anchor="ctr"/>
                </a:tc>
                <a:tc>
                  <a:txBody>
                    <a:bodyPr/>
                    <a:lstStyle/>
                    <a:p>
                      <a:pPr algn="ctr" fontAlgn="ctr"/>
                      <a:r>
                        <a:rPr lang="fr-FR" sz="2000" u="none" strike="noStrike" dirty="0">
                          <a:effectLst/>
                        </a:rPr>
                        <a:t>46</a:t>
                      </a:r>
                      <a:endParaRPr lang="en-US" sz="2000" b="0"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u="none" strike="noStrike" dirty="0">
                          <a:effectLst/>
                        </a:rPr>
                        <a:t>0</a:t>
                      </a:r>
                      <a:endParaRPr lang="en-US" sz="2000" b="0"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u="none" strike="noStrike" dirty="0">
                          <a:effectLst/>
                        </a:rPr>
                        <a:t>46</a:t>
                      </a:r>
                      <a:endParaRPr lang="en-US" sz="2000" b="0"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u="none" strike="noStrike" dirty="0">
                          <a:effectLst/>
                        </a:rPr>
                        <a:t>0,0</a:t>
                      </a:r>
                      <a:endParaRPr lang="en-US" sz="2000" b="0"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u="none" strike="noStrike" dirty="0">
                          <a:effectLst/>
                        </a:rPr>
                        <a:t>100,0</a:t>
                      </a:r>
                      <a:endParaRPr lang="en-US" sz="2000" b="0" i="0" u="none" strike="noStrike" dirty="0">
                        <a:solidFill>
                          <a:srgbClr val="000000"/>
                        </a:solidFill>
                        <a:effectLst/>
                        <a:latin typeface="Calibri" panose="020F0502020204030204" pitchFamily="34" charset="0"/>
                      </a:endParaRPr>
                    </a:p>
                  </a:txBody>
                  <a:tcPr marL="8608" marR="8608" marT="8608" marB="0" anchor="ctr"/>
                </a:tc>
              </a:tr>
              <a:tr h="762000">
                <a:tc>
                  <a:txBody>
                    <a:bodyPr/>
                    <a:lstStyle/>
                    <a:p>
                      <a:pPr algn="l" fontAlgn="ctr"/>
                      <a:r>
                        <a:rPr lang="fr-FR" sz="2000" u="none" strike="noStrike" dirty="0">
                          <a:effectLst/>
                        </a:rPr>
                        <a:t>Not available</a:t>
                      </a:r>
                      <a:endParaRPr lang="en-US" sz="2000" b="0" i="0" u="none" strike="noStrike" dirty="0">
                        <a:solidFill>
                          <a:srgbClr val="000000"/>
                        </a:solidFill>
                        <a:effectLst/>
                        <a:latin typeface="Calibri" panose="020F0502020204030204" pitchFamily="34" charset="0"/>
                      </a:endParaRPr>
                    </a:p>
                  </a:txBody>
                  <a:tcPr marL="154951" marR="8608" marT="8608" marB="0" anchor="ctr"/>
                </a:tc>
                <a:tc>
                  <a:txBody>
                    <a:bodyPr/>
                    <a:lstStyle/>
                    <a:p>
                      <a:pPr algn="ctr" fontAlgn="ctr"/>
                      <a:r>
                        <a:rPr lang="fr-FR" sz="2000" u="none" strike="noStrike" dirty="0">
                          <a:effectLst/>
                        </a:rPr>
                        <a:t>46</a:t>
                      </a:r>
                      <a:endParaRPr lang="en-US" sz="2000" b="0"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u="none" strike="noStrike" dirty="0">
                          <a:effectLst/>
                        </a:rPr>
                        <a:t>6</a:t>
                      </a:r>
                      <a:endParaRPr lang="en-US" sz="2000" b="0"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u="none" strike="noStrike" dirty="0">
                          <a:effectLst/>
                        </a:rPr>
                        <a:t>40</a:t>
                      </a:r>
                      <a:endParaRPr lang="en-US" sz="2000" b="0"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u="none" strike="noStrike" dirty="0">
                          <a:effectLst/>
                        </a:rPr>
                        <a:t>13,0</a:t>
                      </a:r>
                      <a:endParaRPr lang="en-US" sz="2000" b="0" i="0" u="none" strike="noStrike" dirty="0">
                        <a:solidFill>
                          <a:srgbClr val="000000"/>
                        </a:solidFill>
                        <a:effectLst/>
                        <a:latin typeface="Calibri" panose="020F0502020204030204" pitchFamily="34" charset="0"/>
                      </a:endParaRPr>
                    </a:p>
                  </a:txBody>
                  <a:tcPr marL="8608" marR="8608" marT="8608" marB="0" anchor="ctr"/>
                </a:tc>
                <a:tc>
                  <a:txBody>
                    <a:bodyPr/>
                    <a:lstStyle/>
                    <a:p>
                      <a:pPr algn="ctr" fontAlgn="ctr"/>
                      <a:r>
                        <a:rPr lang="fr-FR" sz="2000" u="none" strike="noStrike" dirty="0">
                          <a:effectLst/>
                        </a:rPr>
                        <a:t>87,0</a:t>
                      </a:r>
                      <a:endParaRPr lang="en-US" sz="2000" b="0" i="0" u="none" strike="noStrike" dirty="0">
                        <a:solidFill>
                          <a:srgbClr val="000000"/>
                        </a:solidFill>
                        <a:effectLst/>
                        <a:latin typeface="Calibri" panose="020F0502020204030204" pitchFamily="34" charset="0"/>
                      </a:endParaRPr>
                    </a:p>
                  </a:txBody>
                  <a:tcPr marL="8608" marR="8608" marT="8608" marB="0" anchor="ctr"/>
                </a:tc>
              </a:tr>
            </a:tbl>
          </a:graphicData>
        </a:graphic>
      </p:graphicFrame>
    </p:spTree>
    <p:extLst>
      <p:ext uri="{BB962C8B-B14F-4D97-AF65-F5344CB8AC3E}">
        <p14:creationId xmlns:p14="http://schemas.microsoft.com/office/powerpoint/2010/main" val="7175559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859191968"/>
              </p:ext>
            </p:extLst>
          </p:nvPr>
        </p:nvGraphicFramePr>
        <p:xfrm>
          <a:off x="2" y="-1"/>
          <a:ext cx="9143996" cy="6858000"/>
        </p:xfrm>
        <a:graphic>
          <a:graphicData uri="http://schemas.openxmlformats.org/drawingml/2006/table">
            <a:tbl>
              <a:tblPr>
                <a:tableStyleId>{5C22544A-7EE6-4342-B048-85BDC9FD1C3A}</a:tableStyleId>
              </a:tblPr>
              <a:tblGrid>
                <a:gridCol w="5755566"/>
                <a:gridCol w="677686"/>
                <a:gridCol w="677686"/>
                <a:gridCol w="677686"/>
                <a:gridCol w="677686"/>
                <a:gridCol w="677686"/>
              </a:tblGrid>
              <a:tr h="762000">
                <a:tc gridSpan="6">
                  <a:txBody>
                    <a:bodyPr/>
                    <a:lstStyle/>
                    <a:p>
                      <a:pPr algn="ctr" fontAlgn="ctr"/>
                      <a:r>
                        <a:rPr lang="en-US" sz="2000" u="none" strike="noStrike" dirty="0">
                          <a:effectLst/>
                          <a:latin typeface="+mn-lt"/>
                        </a:rPr>
                        <a:t>Figure </a:t>
                      </a:r>
                      <a:r>
                        <a:rPr lang="en-US" sz="2000" u="none" strike="noStrike" dirty="0" smtClean="0">
                          <a:effectLst/>
                          <a:latin typeface="+mn-lt"/>
                        </a:rPr>
                        <a:t>11. </a:t>
                      </a:r>
                      <a:r>
                        <a:rPr lang="en-US" sz="2000" u="none" strike="noStrike" dirty="0">
                          <a:effectLst/>
                          <a:latin typeface="+mn-lt"/>
                        </a:rPr>
                        <a:t>Availability of financial statements of non-financial </a:t>
                      </a:r>
                      <a:r>
                        <a:rPr lang="en-US" sz="2000" u="none" strike="noStrike" dirty="0" smtClean="0">
                          <a:effectLst/>
                          <a:latin typeface="+mn-lt"/>
                        </a:rPr>
                        <a:t>corporations (Cont’d)</a:t>
                      </a:r>
                      <a:endParaRPr lang="en-US" sz="2000" b="1" i="0" u="none" strike="noStrike" dirty="0">
                        <a:solidFill>
                          <a:srgbClr val="000000"/>
                        </a:solidFill>
                        <a:effectLst/>
                        <a:latin typeface="+mn-lt"/>
                      </a:endParaRPr>
                    </a:p>
                  </a:txBody>
                  <a:tcPr marL="8608" marR="8608" marT="8608"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62000">
                <a:tc rowSpan="2">
                  <a:txBody>
                    <a:bodyPr/>
                    <a:lstStyle/>
                    <a:p>
                      <a:pPr algn="l" fontAlgn="b"/>
                      <a:r>
                        <a:rPr lang="en-US" sz="2000" u="none" strike="noStrike" dirty="0">
                          <a:effectLst/>
                          <a:latin typeface="+mn-lt"/>
                        </a:rPr>
                        <a:t> </a:t>
                      </a:r>
                      <a:endParaRPr lang="en-US" sz="2000" b="0" i="0" u="none" strike="noStrike" dirty="0">
                        <a:solidFill>
                          <a:srgbClr val="000000"/>
                        </a:solidFill>
                        <a:effectLst/>
                        <a:latin typeface="+mn-lt"/>
                      </a:endParaRPr>
                    </a:p>
                  </a:txBody>
                  <a:tcPr marL="8608" marR="8608" marT="8608" marB="0" anchor="b"/>
                </a:tc>
                <a:tc gridSpan="3">
                  <a:txBody>
                    <a:bodyPr/>
                    <a:lstStyle/>
                    <a:p>
                      <a:pPr algn="ctr" fontAlgn="ctr"/>
                      <a:r>
                        <a:rPr lang="fr-FR" sz="2000" u="none" strike="noStrike" dirty="0">
                          <a:effectLst/>
                          <a:latin typeface="+mn-lt"/>
                        </a:rPr>
                        <a:t>Number of countries</a:t>
                      </a:r>
                      <a:endParaRPr lang="en-US" sz="2000" b="0" i="0" u="none" strike="noStrike" dirty="0">
                        <a:solidFill>
                          <a:srgbClr val="000000"/>
                        </a:solidFill>
                        <a:effectLst/>
                        <a:latin typeface="+mn-lt"/>
                      </a:endParaRPr>
                    </a:p>
                  </a:txBody>
                  <a:tcPr marL="8608" marR="8608" marT="8608" marB="0" anchor="ctr"/>
                </a:tc>
                <a:tc hMerge="1">
                  <a:txBody>
                    <a:bodyPr/>
                    <a:lstStyle/>
                    <a:p>
                      <a:endParaRPr lang="en-US"/>
                    </a:p>
                  </a:txBody>
                  <a:tcPr/>
                </a:tc>
                <a:tc hMerge="1">
                  <a:txBody>
                    <a:bodyPr/>
                    <a:lstStyle/>
                    <a:p>
                      <a:endParaRPr lang="en-US"/>
                    </a:p>
                  </a:txBody>
                  <a:tcPr/>
                </a:tc>
                <a:tc gridSpan="2">
                  <a:txBody>
                    <a:bodyPr/>
                    <a:lstStyle/>
                    <a:p>
                      <a:pPr algn="ctr" fontAlgn="ctr"/>
                      <a:r>
                        <a:rPr lang="fr-FR" sz="2000" u="none" strike="noStrike" dirty="0">
                          <a:effectLst/>
                          <a:latin typeface="+mn-lt"/>
                        </a:rPr>
                        <a:t>Percent</a:t>
                      </a:r>
                      <a:endParaRPr lang="en-US" sz="2000" b="0" i="0" u="none" strike="noStrike" dirty="0">
                        <a:solidFill>
                          <a:srgbClr val="000000"/>
                        </a:solidFill>
                        <a:effectLst/>
                        <a:latin typeface="+mn-lt"/>
                      </a:endParaRPr>
                    </a:p>
                  </a:txBody>
                  <a:tcPr marL="8608" marR="8608" marT="8608" marB="0" anchor="ctr"/>
                </a:tc>
                <a:tc hMerge="1">
                  <a:txBody>
                    <a:bodyPr/>
                    <a:lstStyle/>
                    <a:p>
                      <a:endParaRPr lang="en-US"/>
                    </a:p>
                  </a:txBody>
                  <a:tcPr/>
                </a:tc>
              </a:tr>
              <a:tr h="762000">
                <a:tc vMerge="1">
                  <a:txBody>
                    <a:bodyPr/>
                    <a:lstStyle/>
                    <a:p>
                      <a:endParaRPr lang="en-US"/>
                    </a:p>
                  </a:txBody>
                  <a:tcPr/>
                </a:tc>
                <a:tc>
                  <a:txBody>
                    <a:bodyPr/>
                    <a:lstStyle/>
                    <a:p>
                      <a:pPr algn="ctr" fontAlgn="ctr"/>
                      <a:r>
                        <a:rPr lang="fr-FR" sz="2000" u="none" strike="noStrike" dirty="0">
                          <a:effectLst/>
                          <a:latin typeface="+mn-lt"/>
                        </a:rPr>
                        <a:t>All</a:t>
                      </a:r>
                      <a:endParaRPr lang="en-US" sz="2000" b="0" i="0" u="none" strike="noStrike" dirty="0">
                        <a:solidFill>
                          <a:srgbClr val="000000"/>
                        </a:solidFill>
                        <a:effectLst/>
                        <a:latin typeface="+mn-lt"/>
                      </a:endParaRPr>
                    </a:p>
                  </a:txBody>
                  <a:tcPr marL="8608" marR="8608" marT="8608" marB="0" anchor="ctr"/>
                </a:tc>
                <a:tc>
                  <a:txBody>
                    <a:bodyPr/>
                    <a:lstStyle/>
                    <a:p>
                      <a:pPr algn="ctr" fontAlgn="ctr"/>
                      <a:r>
                        <a:rPr lang="fr-FR" sz="2000" u="none" strike="noStrike" dirty="0">
                          <a:effectLst/>
                          <a:latin typeface="+mn-lt"/>
                        </a:rPr>
                        <a:t>Yes</a:t>
                      </a:r>
                      <a:endParaRPr lang="en-US" sz="2000" b="0" i="0" u="none" strike="noStrike" dirty="0">
                        <a:solidFill>
                          <a:srgbClr val="000000"/>
                        </a:solidFill>
                        <a:effectLst/>
                        <a:latin typeface="+mn-lt"/>
                      </a:endParaRPr>
                    </a:p>
                  </a:txBody>
                  <a:tcPr marL="8608" marR="8608" marT="8608" marB="0" anchor="ctr"/>
                </a:tc>
                <a:tc>
                  <a:txBody>
                    <a:bodyPr/>
                    <a:lstStyle/>
                    <a:p>
                      <a:pPr algn="ctr" fontAlgn="ctr"/>
                      <a:r>
                        <a:rPr lang="fr-FR" sz="2000" u="none" strike="noStrike" dirty="0">
                          <a:effectLst/>
                          <a:latin typeface="+mn-lt"/>
                        </a:rPr>
                        <a:t>No</a:t>
                      </a:r>
                      <a:endParaRPr lang="en-US" sz="2000" b="0" i="0" u="none" strike="noStrike" dirty="0">
                        <a:solidFill>
                          <a:srgbClr val="000000"/>
                        </a:solidFill>
                        <a:effectLst/>
                        <a:latin typeface="+mn-lt"/>
                      </a:endParaRPr>
                    </a:p>
                  </a:txBody>
                  <a:tcPr marL="8608" marR="8608" marT="8608" marB="0" anchor="ctr"/>
                </a:tc>
                <a:tc>
                  <a:txBody>
                    <a:bodyPr/>
                    <a:lstStyle/>
                    <a:p>
                      <a:pPr algn="ctr" fontAlgn="ctr"/>
                      <a:r>
                        <a:rPr lang="fr-FR" sz="2000" u="none" strike="noStrike" dirty="0">
                          <a:effectLst/>
                          <a:latin typeface="+mn-lt"/>
                        </a:rPr>
                        <a:t>Yes</a:t>
                      </a:r>
                      <a:endParaRPr lang="en-US" sz="2000" b="0" i="0" u="none" strike="noStrike" dirty="0">
                        <a:solidFill>
                          <a:srgbClr val="000000"/>
                        </a:solidFill>
                        <a:effectLst/>
                        <a:latin typeface="+mn-lt"/>
                      </a:endParaRPr>
                    </a:p>
                  </a:txBody>
                  <a:tcPr marL="8608" marR="8608" marT="8608" marB="0" anchor="ctr"/>
                </a:tc>
                <a:tc>
                  <a:txBody>
                    <a:bodyPr/>
                    <a:lstStyle/>
                    <a:p>
                      <a:pPr algn="ctr" fontAlgn="ctr"/>
                      <a:r>
                        <a:rPr lang="fr-FR" sz="2000" u="none" strike="noStrike" dirty="0">
                          <a:effectLst/>
                          <a:latin typeface="+mn-lt"/>
                        </a:rPr>
                        <a:t>No</a:t>
                      </a:r>
                      <a:endParaRPr lang="en-US" sz="2000" b="0" i="0" u="none" strike="noStrike" dirty="0">
                        <a:solidFill>
                          <a:srgbClr val="000000"/>
                        </a:solidFill>
                        <a:effectLst/>
                        <a:latin typeface="+mn-lt"/>
                      </a:endParaRPr>
                    </a:p>
                  </a:txBody>
                  <a:tcPr marL="8608" marR="8608" marT="8608" marB="0" anchor="ctr"/>
                </a:tc>
              </a:tr>
              <a:tr h="762000">
                <a:tc gridSpan="6">
                  <a:txBody>
                    <a:bodyPr/>
                    <a:lstStyle/>
                    <a:p>
                      <a:pPr algn="l" fontAlgn="ctr"/>
                      <a:r>
                        <a:rPr lang="fr-FR" sz="2000" u="none" strike="noStrike" dirty="0">
                          <a:effectLst/>
                          <a:latin typeface="+mn-lt"/>
                        </a:rPr>
                        <a:t>Private corporations</a:t>
                      </a:r>
                      <a:endParaRPr lang="en-US" sz="2000" b="1" i="0" u="none" strike="noStrike" dirty="0">
                        <a:solidFill>
                          <a:srgbClr val="000000"/>
                        </a:solidFill>
                        <a:effectLst/>
                        <a:latin typeface="+mn-lt"/>
                      </a:endParaRPr>
                    </a:p>
                  </a:txBody>
                  <a:tcPr marL="8608" marR="8608" marT="8608"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62000">
                <a:tc>
                  <a:txBody>
                    <a:bodyPr/>
                    <a:lstStyle/>
                    <a:p>
                      <a:pPr algn="l" fontAlgn="ctr"/>
                      <a:r>
                        <a:rPr lang="en-US" sz="2000" b="1" u="none" strike="noStrike" dirty="0">
                          <a:effectLst/>
                          <a:latin typeface="+mn-lt"/>
                        </a:rPr>
                        <a:t>Available for individual companies and possible to identify by kind if activity</a:t>
                      </a:r>
                      <a:endParaRPr lang="en-US" sz="2000" b="1" i="0" u="none" strike="noStrike" dirty="0">
                        <a:solidFill>
                          <a:srgbClr val="000000"/>
                        </a:solidFill>
                        <a:effectLst/>
                        <a:latin typeface="+mn-lt"/>
                      </a:endParaRPr>
                    </a:p>
                  </a:txBody>
                  <a:tcPr marL="154951" marR="8608" marT="8608" marB="0" anchor="ctr"/>
                </a:tc>
                <a:tc>
                  <a:txBody>
                    <a:bodyPr/>
                    <a:lstStyle/>
                    <a:p>
                      <a:pPr algn="ctr" fontAlgn="ctr"/>
                      <a:r>
                        <a:rPr lang="fr-FR" sz="2000" b="1" u="none" strike="noStrike" dirty="0">
                          <a:effectLst/>
                          <a:latin typeface="+mn-lt"/>
                        </a:rPr>
                        <a:t>45</a:t>
                      </a:r>
                      <a:endParaRPr lang="en-US" sz="2000" b="1" i="0" u="none" strike="noStrike" dirty="0">
                        <a:solidFill>
                          <a:srgbClr val="000000"/>
                        </a:solidFill>
                        <a:effectLst/>
                        <a:latin typeface="+mn-lt"/>
                      </a:endParaRPr>
                    </a:p>
                  </a:txBody>
                  <a:tcPr marL="8608" marR="8608" marT="8608" marB="0" anchor="ctr"/>
                </a:tc>
                <a:tc>
                  <a:txBody>
                    <a:bodyPr/>
                    <a:lstStyle/>
                    <a:p>
                      <a:pPr algn="ctr" fontAlgn="ctr"/>
                      <a:r>
                        <a:rPr lang="fr-FR" sz="2000" b="1" u="none" strike="noStrike" dirty="0">
                          <a:effectLst/>
                          <a:latin typeface="+mn-lt"/>
                        </a:rPr>
                        <a:t>30</a:t>
                      </a:r>
                      <a:endParaRPr lang="en-US" sz="2000" b="1" i="0" u="none" strike="noStrike" dirty="0">
                        <a:solidFill>
                          <a:srgbClr val="000000"/>
                        </a:solidFill>
                        <a:effectLst/>
                        <a:latin typeface="+mn-lt"/>
                      </a:endParaRPr>
                    </a:p>
                  </a:txBody>
                  <a:tcPr marL="8608" marR="8608" marT="8608" marB="0" anchor="ctr"/>
                </a:tc>
                <a:tc>
                  <a:txBody>
                    <a:bodyPr/>
                    <a:lstStyle/>
                    <a:p>
                      <a:pPr algn="ctr" fontAlgn="ctr"/>
                      <a:r>
                        <a:rPr lang="fr-FR" sz="2000" b="1" u="none" strike="noStrike" dirty="0">
                          <a:effectLst/>
                          <a:latin typeface="+mn-lt"/>
                        </a:rPr>
                        <a:t>15</a:t>
                      </a:r>
                      <a:endParaRPr lang="en-US" sz="2000" b="1" i="0" u="none" strike="noStrike" dirty="0">
                        <a:solidFill>
                          <a:srgbClr val="000000"/>
                        </a:solidFill>
                        <a:effectLst/>
                        <a:latin typeface="+mn-lt"/>
                      </a:endParaRPr>
                    </a:p>
                  </a:txBody>
                  <a:tcPr marL="8608" marR="8608" marT="8608" marB="0" anchor="ctr"/>
                </a:tc>
                <a:tc>
                  <a:txBody>
                    <a:bodyPr/>
                    <a:lstStyle/>
                    <a:p>
                      <a:pPr algn="ctr" fontAlgn="ctr"/>
                      <a:r>
                        <a:rPr lang="fr-FR" sz="2000" b="1" u="none" strike="noStrike" dirty="0">
                          <a:effectLst/>
                          <a:latin typeface="+mn-lt"/>
                        </a:rPr>
                        <a:t>66,7</a:t>
                      </a:r>
                      <a:endParaRPr lang="en-US" sz="2000" b="1" i="0" u="none" strike="noStrike" dirty="0">
                        <a:solidFill>
                          <a:srgbClr val="000000"/>
                        </a:solidFill>
                        <a:effectLst/>
                        <a:latin typeface="+mn-lt"/>
                      </a:endParaRPr>
                    </a:p>
                  </a:txBody>
                  <a:tcPr marL="8608" marR="8608" marT="8608" marB="0" anchor="ctr"/>
                </a:tc>
                <a:tc>
                  <a:txBody>
                    <a:bodyPr/>
                    <a:lstStyle/>
                    <a:p>
                      <a:pPr algn="ctr" fontAlgn="ctr"/>
                      <a:r>
                        <a:rPr lang="fr-FR" sz="2000" b="1" u="none" strike="noStrike" dirty="0">
                          <a:effectLst/>
                          <a:latin typeface="+mn-lt"/>
                        </a:rPr>
                        <a:t>33,3</a:t>
                      </a:r>
                      <a:endParaRPr lang="en-US" sz="2000" b="1" i="0" u="none" strike="noStrike" dirty="0">
                        <a:solidFill>
                          <a:srgbClr val="000000"/>
                        </a:solidFill>
                        <a:effectLst/>
                        <a:latin typeface="+mn-lt"/>
                      </a:endParaRPr>
                    </a:p>
                  </a:txBody>
                  <a:tcPr marL="8608" marR="8608" marT="8608" marB="0" anchor="ctr"/>
                </a:tc>
              </a:tr>
              <a:tr h="762000">
                <a:tc>
                  <a:txBody>
                    <a:bodyPr/>
                    <a:lstStyle/>
                    <a:p>
                      <a:pPr algn="l" fontAlgn="ctr"/>
                      <a:r>
                        <a:rPr lang="en-US" sz="2000" u="none" strike="noStrike" dirty="0">
                          <a:effectLst/>
                          <a:latin typeface="+mn-lt"/>
                        </a:rPr>
                        <a:t>Available for individual companies but not possible to identify kind of activity</a:t>
                      </a:r>
                      <a:endParaRPr lang="en-US" sz="2000" b="0" i="0" u="none" strike="noStrike" dirty="0">
                        <a:solidFill>
                          <a:srgbClr val="000000"/>
                        </a:solidFill>
                        <a:effectLst/>
                        <a:latin typeface="+mn-lt"/>
                      </a:endParaRPr>
                    </a:p>
                  </a:txBody>
                  <a:tcPr marL="154951" marR="8608" marT="8608" marB="0" anchor="ctr"/>
                </a:tc>
                <a:tc>
                  <a:txBody>
                    <a:bodyPr/>
                    <a:lstStyle/>
                    <a:p>
                      <a:pPr algn="ctr" fontAlgn="ctr"/>
                      <a:r>
                        <a:rPr lang="fr-FR" sz="2000" u="none" strike="noStrike" dirty="0">
                          <a:effectLst/>
                          <a:latin typeface="+mn-lt"/>
                        </a:rPr>
                        <a:t>45</a:t>
                      </a:r>
                      <a:endParaRPr lang="en-US" sz="2000" b="0" i="0" u="none" strike="noStrike" dirty="0">
                        <a:solidFill>
                          <a:srgbClr val="000000"/>
                        </a:solidFill>
                        <a:effectLst/>
                        <a:latin typeface="+mn-lt"/>
                      </a:endParaRPr>
                    </a:p>
                  </a:txBody>
                  <a:tcPr marL="8608" marR="8608" marT="8608" marB="0" anchor="ctr"/>
                </a:tc>
                <a:tc>
                  <a:txBody>
                    <a:bodyPr/>
                    <a:lstStyle/>
                    <a:p>
                      <a:pPr algn="ctr" fontAlgn="ctr"/>
                      <a:r>
                        <a:rPr lang="fr-FR" sz="2000" u="none" strike="noStrike" dirty="0">
                          <a:effectLst/>
                          <a:latin typeface="+mn-lt"/>
                        </a:rPr>
                        <a:t>2</a:t>
                      </a:r>
                      <a:endParaRPr lang="en-US" sz="2000" b="0" i="0" u="none" strike="noStrike" dirty="0">
                        <a:solidFill>
                          <a:srgbClr val="000000"/>
                        </a:solidFill>
                        <a:effectLst/>
                        <a:latin typeface="+mn-lt"/>
                      </a:endParaRPr>
                    </a:p>
                  </a:txBody>
                  <a:tcPr marL="8608" marR="8608" marT="8608" marB="0" anchor="ctr"/>
                </a:tc>
                <a:tc>
                  <a:txBody>
                    <a:bodyPr/>
                    <a:lstStyle/>
                    <a:p>
                      <a:pPr algn="ctr" fontAlgn="ctr"/>
                      <a:r>
                        <a:rPr lang="fr-FR" sz="2000" u="none" strike="noStrike" dirty="0">
                          <a:effectLst/>
                          <a:latin typeface="+mn-lt"/>
                        </a:rPr>
                        <a:t>43</a:t>
                      </a:r>
                      <a:endParaRPr lang="en-US" sz="2000" b="0" i="0" u="none" strike="noStrike" dirty="0">
                        <a:solidFill>
                          <a:srgbClr val="000000"/>
                        </a:solidFill>
                        <a:effectLst/>
                        <a:latin typeface="+mn-lt"/>
                      </a:endParaRPr>
                    </a:p>
                  </a:txBody>
                  <a:tcPr marL="8608" marR="8608" marT="8608" marB="0" anchor="ctr"/>
                </a:tc>
                <a:tc>
                  <a:txBody>
                    <a:bodyPr/>
                    <a:lstStyle/>
                    <a:p>
                      <a:pPr algn="ctr" fontAlgn="ctr"/>
                      <a:r>
                        <a:rPr lang="fr-FR" sz="2000" u="none" strike="noStrike" dirty="0">
                          <a:effectLst/>
                          <a:latin typeface="+mn-lt"/>
                        </a:rPr>
                        <a:t>4,4</a:t>
                      </a:r>
                      <a:endParaRPr lang="en-US" sz="2000" b="0" i="0" u="none" strike="noStrike" dirty="0">
                        <a:solidFill>
                          <a:srgbClr val="000000"/>
                        </a:solidFill>
                        <a:effectLst/>
                        <a:latin typeface="+mn-lt"/>
                      </a:endParaRPr>
                    </a:p>
                  </a:txBody>
                  <a:tcPr marL="8608" marR="8608" marT="8608" marB="0" anchor="ctr"/>
                </a:tc>
                <a:tc>
                  <a:txBody>
                    <a:bodyPr/>
                    <a:lstStyle/>
                    <a:p>
                      <a:pPr algn="ctr" fontAlgn="ctr"/>
                      <a:r>
                        <a:rPr lang="fr-FR" sz="2000" u="none" strike="noStrike" dirty="0">
                          <a:effectLst/>
                          <a:latin typeface="+mn-lt"/>
                        </a:rPr>
                        <a:t>95,6</a:t>
                      </a:r>
                      <a:endParaRPr lang="en-US" sz="2000" b="0" i="0" u="none" strike="noStrike" dirty="0">
                        <a:solidFill>
                          <a:srgbClr val="000000"/>
                        </a:solidFill>
                        <a:effectLst/>
                        <a:latin typeface="+mn-lt"/>
                      </a:endParaRPr>
                    </a:p>
                  </a:txBody>
                  <a:tcPr marL="8608" marR="8608" marT="8608" marB="0" anchor="ctr"/>
                </a:tc>
              </a:tr>
              <a:tr h="762000">
                <a:tc>
                  <a:txBody>
                    <a:bodyPr/>
                    <a:lstStyle/>
                    <a:p>
                      <a:pPr algn="l" fontAlgn="ctr"/>
                      <a:r>
                        <a:rPr lang="en-US" sz="2000" u="none" strike="noStrike" dirty="0">
                          <a:effectLst/>
                          <a:latin typeface="+mn-lt"/>
                        </a:rPr>
                        <a:t>Consolidated accounts for all companies available disaggregated by kind of activity</a:t>
                      </a:r>
                      <a:endParaRPr lang="en-US" sz="2000" b="0" i="0" u="none" strike="noStrike" dirty="0">
                        <a:solidFill>
                          <a:srgbClr val="000000"/>
                        </a:solidFill>
                        <a:effectLst/>
                        <a:latin typeface="+mn-lt"/>
                      </a:endParaRPr>
                    </a:p>
                  </a:txBody>
                  <a:tcPr marL="154951" marR="8608" marT="8608" marB="0" anchor="ctr"/>
                </a:tc>
                <a:tc>
                  <a:txBody>
                    <a:bodyPr/>
                    <a:lstStyle/>
                    <a:p>
                      <a:pPr algn="ctr" fontAlgn="ctr"/>
                      <a:r>
                        <a:rPr lang="fr-FR" sz="2000" u="none" strike="noStrike" dirty="0">
                          <a:effectLst/>
                          <a:latin typeface="+mn-lt"/>
                        </a:rPr>
                        <a:t>45</a:t>
                      </a:r>
                      <a:endParaRPr lang="en-US" sz="2000" b="0" i="0" u="none" strike="noStrike" dirty="0">
                        <a:solidFill>
                          <a:srgbClr val="000000"/>
                        </a:solidFill>
                        <a:effectLst/>
                        <a:latin typeface="+mn-lt"/>
                      </a:endParaRPr>
                    </a:p>
                  </a:txBody>
                  <a:tcPr marL="8608" marR="8608" marT="8608" marB="0" anchor="ctr"/>
                </a:tc>
                <a:tc>
                  <a:txBody>
                    <a:bodyPr/>
                    <a:lstStyle/>
                    <a:p>
                      <a:pPr algn="ctr" fontAlgn="ctr"/>
                      <a:r>
                        <a:rPr lang="fr-FR" sz="2000" u="none" strike="noStrike" dirty="0">
                          <a:effectLst/>
                          <a:latin typeface="+mn-lt"/>
                        </a:rPr>
                        <a:t>1</a:t>
                      </a:r>
                      <a:endParaRPr lang="en-US" sz="2000" b="0" i="0" u="none" strike="noStrike" dirty="0">
                        <a:solidFill>
                          <a:srgbClr val="000000"/>
                        </a:solidFill>
                        <a:effectLst/>
                        <a:latin typeface="+mn-lt"/>
                      </a:endParaRPr>
                    </a:p>
                  </a:txBody>
                  <a:tcPr marL="8608" marR="8608" marT="8608" marB="0" anchor="ctr"/>
                </a:tc>
                <a:tc>
                  <a:txBody>
                    <a:bodyPr/>
                    <a:lstStyle/>
                    <a:p>
                      <a:pPr algn="ctr" fontAlgn="ctr"/>
                      <a:r>
                        <a:rPr lang="fr-FR" sz="2000" u="none" strike="noStrike" dirty="0">
                          <a:effectLst/>
                          <a:latin typeface="+mn-lt"/>
                        </a:rPr>
                        <a:t>44</a:t>
                      </a:r>
                      <a:endParaRPr lang="en-US" sz="2000" b="0" i="0" u="none" strike="noStrike" dirty="0">
                        <a:solidFill>
                          <a:srgbClr val="000000"/>
                        </a:solidFill>
                        <a:effectLst/>
                        <a:latin typeface="+mn-lt"/>
                      </a:endParaRPr>
                    </a:p>
                  </a:txBody>
                  <a:tcPr marL="8608" marR="8608" marT="8608" marB="0" anchor="ctr"/>
                </a:tc>
                <a:tc>
                  <a:txBody>
                    <a:bodyPr/>
                    <a:lstStyle/>
                    <a:p>
                      <a:pPr algn="ctr" fontAlgn="ctr"/>
                      <a:r>
                        <a:rPr lang="fr-FR" sz="2000" u="none" strike="noStrike" dirty="0">
                          <a:effectLst/>
                          <a:latin typeface="+mn-lt"/>
                        </a:rPr>
                        <a:t>2,2</a:t>
                      </a:r>
                      <a:endParaRPr lang="en-US" sz="2000" b="0" i="0" u="none" strike="noStrike" dirty="0">
                        <a:solidFill>
                          <a:srgbClr val="000000"/>
                        </a:solidFill>
                        <a:effectLst/>
                        <a:latin typeface="+mn-lt"/>
                      </a:endParaRPr>
                    </a:p>
                  </a:txBody>
                  <a:tcPr marL="8608" marR="8608" marT="8608" marB="0" anchor="ctr"/>
                </a:tc>
                <a:tc>
                  <a:txBody>
                    <a:bodyPr/>
                    <a:lstStyle/>
                    <a:p>
                      <a:pPr algn="ctr" fontAlgn="ctr"/>
                      <a:r>
                        <a:rPr lang="fr-FR" sz="2000" u="none" strike="noStrike" dirty="0">
                          <a:effectLst/>
                          <a:latin typeface="+mn-lt"/>
                        </a:rPr>
                        <a:t>97,8</a:t>
                      </a:r>
                      <a:endParaRPr lang="en-US" sz="2000" b="0" i="0" u="none" strike="noStrike" dirty="0">
                        <a:solidFill>
                          <a:srgbClr val="000000"/>
                        </a:solidFill>
                        <a:effectLst/>
                        <a:latin typeface="+mn-lt"/>
                      </a:endParaRPr>
                    </a:p>
                  </a:txBody>
                  <a:tcPr marL="8608" marR="8608" marT="8608" marB="0" anchor="ctr"/>
                </a:tc>
              </a:tr>
              <a:tr h="762000">
                <a:tc>
                  <a:txBody>
                    <a:bodyPr/>
                    <a:lstStyle/>
                    <a:p>
                      <a:pPr algn="l" fontAlgn="ctr"/>
                      <a:r>
                        <a:rPr lang="en-US" sz="2000" u="none" strike="noStrike" dirty="0">
                          <a:effectLst/>
                          <a:latin typeface="+mn-lt"/>
                        </a:rPr>
                        <a:t>Consolidated accounts for all companies available without disaggregation by kind of activity</a:t>
                      </a:r>
                      <a:endParaRPr lang="en-US" sz="2000" b="0" i="0" u="none" strike="noStrike" dirty="0">
                        <a:solidFill>
                          <a:srgbClr val="000000"/>
                        </a:solidFill>
                        <a:effectLst/>
                        <a:latin typeface="+mn-lt"/>
                      </a:endParaRPr>
                    </a:p>
                  </a:txBody>
                  <a:tcPr marL="154951" marR="8608" marT="8608" marB="0" anchor="ctr"/>
                </a:tc>
                <a:tc>
                  <a:txBody>
                    <a:bodyPr/>
                    <a:lstStyle/>
                    <a:p>
                      <a:pPr algn="ctr" fontAlgn="ctr"/>
                      <a:r>
                        <a:rPr lang="fr-FR" sz="2000" u="none" strike="noStrike" dirty="0">
                          <a:effectLst/>
                          <a:latin typeface="+mn-lt"/>
                        </a:rPr>
                        <a:t>45</a:t>
                      </a:r>
                      <a:endParaRPr lang="en-US" sz="2000" b="0" i="0" u="none" strike="noStrike" dirty="0">
                        <a:solidFill>
                          <a:srgbClr val="000000"/>
                        </a:solidFill>
                        <a:effectLst/>
                        <a:latin typeface="+mn-lt"/>
                      </a:endParaRPr>
                    </a:p>
                  </a:txBody>
                  <a:tcPr marL="8608" marR="8608" marT="8608" marB="0" anchor="ctr"/>
                </a:tc>
                <a:tc>
                  <a:txBody>
                    <a:bodyPr/>
                    <a:lstStyle/>
                    <a:p>
                      <a:pPr algn="ctr" fontAlgn="ctr"/>
                      <a:r>
                        <a:rPr lang="fr-FR" sz="2000" u="none" strike="noStrike" dirty="0">
                          <a:effectLst/>
                          <a:latin typeface="+mn-lt"/>
                        </a:rPr>
                        <a:t>0</a:t>
                      </a:r>
                      <a:endParaRPr lang="en-US" sz="2000" b="0" i="0" u="none" strike="noStrike" dirty="0">
                        <a:solidFill>
                          <a:srgbClr val="000000"/>
                        </a:solidFill>
                        <a:effectLst/>
                        <a:latin typeface="+mn-lt"/>
                      </a:endParaRPr>
                    </a:p>
                  </a:txBody>
                  <a:tcPr marL="8608" marR="8608" marT="8608" marB="0" anchor="ctr"/>
                </a:tc>
                <a:tc>
                  <a:txBody>
                    <a:bodyPr/>
                    <a:lstStyle/>
                    <a:p>
                      <a:pPr algn="ctr" fontAlgn="ctr"/>
                      <a:r>
                        <a:rPr lang="fr-FR" sz="2000" u="none" strike="noStrike" dirty="0">
                          <a:effectLst/>
                          <a:latin typeface="+mn-lt"/>
                        </a:rPr>
                        <a:t>45</a:t>
                      </a:r>
                      <a:endParaRPr lang="en-US" sz="2000" b="0" i="0" u="none" strike="noStrike" dirty="0">
                        <a:solidFill>
                          <a:srgbClr val="000000"/>
                        </a:solidFill>
                        <a:effectLst/>
                        <a:latin typeface="+mn-lt"/>
                      </a:endParaRPr>
                    </a:p>
                  </a:txBody>
                  <a:tcPr marL="8608" marR="8608" marT="8608" marB="0" anchor="ctr"/>
                </a:tc>
                <a:tc>
                  <a:txBody>
                    <a:bodyPr/>
                    <a:lstStyle/>
                    <a:p>
                      <a:pPr algn="ctr" fontAlgn="ctr"/>
                      <a:r>
                        <a:rPr lang="fr-FR" sz="2000" u="none" strike="noStrike" dirty="0">
                          <a:effectLst/>
                          <a:latin typeface="+mn-lt"/>
                        </a:rPr>
                        <a:t>0,0</a:t>
                      </a:r>
                      <a:endParaRPr lang="en-US" sz="2000" b="0" i="0" u="none" strike="noStrike" dirty="0">
                        <a:solidFill>
                          <a:srgbClr val="000000"/>
                        </a:solidFill>
                        <a:effectLst/>
                        <a:latin typeface="+mn-lt"/>
                      </a:endParaRPr>
                    </a:p>
                  </a:txBody>
                  <a:tcPr marL="8608" marR="8608" marT="8608" marB="0" anchor="ctr"/>
                </a:tc>
                <a:tc>
                  <a:txBody>
                    <a:bodyPr/>
                    <a:lstStyle/>
                    <a:p>
                      <a:pPr algn="ctr" fontAlgn="ctr"/>
                      <a:r>
                        <a:rPr lang="fr-FR" sz="2000" u="none" strike="noStrike" dirty="0">
                          <a:effectLst/>
                          <a:latin typeface="+mn-lt"/>
                        </a:rPr>
                        <a:t>100,0</a:t>
                      </a:r>
                      <a:endParaRPr lang="en-US" sz="2000" b="0" i="0" u="none" strike="noStrike" dirty="0">
                        <a:solidFill>
                          <a:srgbClr val="000000"/>
                        </a:solidFill>
                        <a:effectLst/>
                        <a:latin typeface="+mn-lt"/>
                      </a:endParaRPr>
                    </a:p>
                  </a:txBody>
                  <a:tcPr marL="8608" marR="8608" marT="8608" marB="0" anchor="ctr"/>
                </a:tc>
              </a:tr>
              <a:tr h="762000">
                <a:tc>
                  <a:txBody>
                    <a:bodyPr/>
                    <a:lstStyle/>
                    <a:p>
                      <a:pPr algn="l" fontAlgn="ctr"/>
                      <a:r>
                        <a:rPr lang="fr-FR" sz="2000" u="none" strike="noStrike" dirty="0">
                          <a:effectLst/>
                          <a:latin typeface="+mn-lt"/>
                        </a:rPr>
                        <a:t>Not available</a:t>
                      </a:r>
                      <a:endParaRPr lang="en-US" sz="2000" b="0" i="0" u="none" strike="noStrike" dirty="0">
                        <a:solidFill>
                          <a:srgbClr val="000000"/>
                        </a:solidFill>
                        <a:effectLst/>
                        <a:latin typeface="+mn-lt"/>
                      </a:endParaRPr>
                    </a:p>
                  </a:txBody>
                  <a:tcPr marL="154951" marR="8608" marT="8608" marB="0" anchor="ctr"/>
                </a:tc>
                <a:tc>
                  <a:txBody>
                    <a:bodyPr/>
                    <a:lstStyle/>
                    <a:p>
                      <a:pPr algn="ctr" fontAlgn="ctr"/>
                      <a:r>
                        <a:rPr lang="fr-FR" sz="2000" u="none" strike="noStrike" dirty="0">
                          <a:effectLst/>
                          <a:latin typeface="+mn-lt"/>
                        </a:rPr>
                        <a:t>45</a:t>
                      </a:r>
                      <a:endParaRPr lang="en-US" sz="2000" b="0" i="0" u="none" strike="noStrike" dirty="0">
                        <a:solidFill>
                          <a:srgbClr val="000000"/>
                        </a:solidFill>
                        <a:effectLst/>
                        <a:latin typeface="+mn-lt"/>
                      </a:endParaRPr>
                    </a:p>
                  </a:txBody>
                  <a:tcPr marL="8608" marR="8608" marT="8608" marB="0" anchor="ctr"/>
                </a:tc>
                <a:tc>
                  <a:txBody>
                    <a:bodyPr/>
                    <a:lstStyle/>
                    <a:p>
                      <a:pPr algn="ctr" fontAlgn="ctr"/>
                      <a:r>
                        <a:rPr lang="fr-FR" sz="2000" u="none" strike="noStrike" dirty="0">
                          <a:effectLst/>
                          <a:latin typeface="+mn-lt"/>
                        </a:rPr>
                        <a:t>12</a:t>
                      </a:r>
                      <a:endParaRPr lang="en-US" sz="2000" b="0" i="0" u="none" strike="noStrike" dirty="0">
                        <a:solidFill>
                          <a:srgbClr val="000000"/>
                        </a:solidFill>
                        <a:effectLst/>
                        <a:latin typeface="+mn-lt"/>
                      </a:endParaRPr>
                    </a:p>
                  </a:txBody>
                  <a:tcPr marL="8608" marR="8608" marT="8608" marB="0" anchor="ctr"/>
                </a:tc>
                <a:tc>
                  <a:txBody>
                    <a:bodyPr/>
                    <a:lstStyle/>
                    <a:p>
                      <a:pPr algn="ctr" fontAlgn="ctr"/>
                      <a:r>
                        <a:rPr lang="fr-FR" sz="2000" u="none" strike="noStrike" dirty="0">
                          <a:effectLst/>
                          <a:latin typeface="+mn-lt"/>
                        </a:rPr>
                        <a:t>33</a:t>
                      </a:r>
                      <a:endParaRPr lang="en-US" sz="2000" b="0" i="0" u="none" strike="noStrike" dirty="0">
                        <a:solidFill>
                          <a:srgbClr val="000000"/>
                        </a:solidFill>
                        <a:effectLst/>
                        <a:latin typeface="+mn-lt"/>
                      </a:endParaRPr>
                    </a:p>
                  </a:txBody>
                  <a:tcPr marL="8608" marR="8608" marT="8608" marB="0" anchor="ctr"/>
                </a:tc>
                <a:tc>
                  <a:txBody>
                    <a:bodyPr/>
                    <a:lstStyle/>
                    <a:p>
                      <a:pPr algn="ctr" fontAlgn="ctr"/>
                      <a:r>
                        <a:rPr lang="fr-FR" sz="2000" u="none" strike="noStrike" dirty="0">
                          <a:effectLst/>
                          <a:latin typeface="+mn-lt"/>
                        </a:rPr>
                        <a:t>26,7</a:t>
                      </a:r>
                      <a:endParaRPr lang="en-US" sz="2000" b="0" i="0" u="none" strike="noStrike" dirty="0">
                        <a:solidFill>
                          <a:srgbClr val="000000"/>
                        </a:solidFill>
                        <a:effectLst/>
                        <a:latin typeface="+mn-lt"/>
                      </a:endParaRPr>
                    </a:p>
                  </a:txBody>
                  <a:tcPr marL="8608" marR="8608" marT="8608" marB="0" anchor="ctr"/>
                </a:tc>
                <a:tc>
                  <a:txBody>
                    <a:bodyPr/>
                    <a:lstStyle/>
                    <a:p>
                      <a:pPr algn="ctr" fontAlgn="ctr"/>
                      <a:r>
                        <a:rPr lang="fr-FR" sz="2000" u="none" strike="noStrike" dirty="0">
                          <a:effectLst/>
                          <a:latin typeface="+mn-lt"/>
                        </a:rPr>
                        <a:t>73,3</a:t>
                      </a:r>
                      <a:endParaRPr lang="en-US" sz="2000" b="0" i="0" u="none" strike="noStrike" dirty="0">
                        <a:solidFill>
                          <a:srgbClr val="000000"/>
                        </a:solidFill>
                        <a:effectLst/>
                        <a:latin typeface="+mn-lt"/>
                      </a:endParaRPr>
                    </a:p>
                  </a:txBody>
                  <a:tcPr marL="8608" marR="8608" marT="8608" marB="0" anchor="ctr"/>
                </a:tc>
              </a:tr>
            </a:tbl>
          </a:graphicData>
        </a:graphic>
      </p:graphicFrame>
    </p:spTree>
    <p:extLst>
      <p:ext uri="{BB962C8B-B14F-4D97-AF65-F5344CB8AC3E}">
        <p14:creationId xmlns:p14="http://schemas.microsoft.com/office/powerpoint/2010/main" val="1375444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785299919"/>
              </p:ext>
            </p:extLst>
          </p:nvPr>
        </p:nvGraphicFramePr>
        <p:xfrm>
          <a:off x="0" y="-5"/>
          <a:ext cx="9143999" cy="6858004"/>
        </p:xfrm>
        <a:graphic>
          <a:graphicData uri="http://schemas.openxmlformats.org/drawingml/2006/table">
            <a:tbl>
              <a:tblPr firstRow="1" firstCol="1" bandRow="1">
                <a:tableStyleId>{5C22544A-7EE6-4342-B048-85BDC9FD1C3A}</a:tableStyleId>
              </a:tblPr>
              <a:tblGrid>
                <a:gridCol w="5683974"/>
                <a:gridCol w="638805"/>
                <a:gridCol w="638805"/>
                <a:gridCol w="726813"/>
                <a:gridCol w="727801"/>
                <a:gridCol w="727801"/>
              </a:tblGrid>
              <a:tr h="562986">
                <a:tc gridSpan="6">
                  <a:txBody>
                    <a:bodyPr/>
                    <a:lstStyle/>
                    <a:p>
                      <a:pPr marL="0" marR="0" algn="ctr">
                        <a:lnSpc>
                          <a:spcPct val="115000"/>
                        </a:lnSpc>
                        <a:spcBef>
                          <a:spcPts val="300"/>
                        </a:spcBef>
                        <a:spcAft>
                          <a:spcPts val="300"/>
                        </a:spcAft>
                      </a:pPr>
                      <a:r>
                        <a:rPr lang="en-US" sz="2000" dirty="0">
                          <a:effectLst/>
                        </a:rPr>
                        <a:t>Figure </a:t>
                      </a:r>
                      <a:r>
                        <a:rPr lang="en-US" sz="2000" dirty="0" smtClean="0">
                          <a:effectLst/>
                        </a:rPr>
                        <a:t>12. </a:t>
                      </a:r>
                      <a:r>
                        <a:rPr lang="en-US" sz="2000" dirty="0">
                          <a:effectLst/>
                        </a:rPr>
                        <a:t>Availability of data on Value Added Tax (VAT)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04946">
                <a:tc rowSpan="2">
                  <a:txBody>
                    <a:bodyPr/>
                    <a:lstStyle/>
                    <a:p>
                      <a:pPr>
                        <a:lnSpc>
                          <a:spcPct val="115000"/>
                        </a:lnSpc>
                      </a:pPr>
                      <a:endParaRPr lang="en-US" sz="2000" dirty="0">
                        <a:effectLst/>
                        <a:latin typeface="Calibri" panose="020F0502020204030204" pitchFamily="34" charset="0"/>
                      </a:endParaRPr>
                    </a:p>
                  </a:txBody>
                  <a:tcPr marL="44450" marR="44450" marT="0" marB="0" anchor="b"/>
                </a:tc>
                <a:tc gridSpan="3">
                  <a:txBody>
                    <a:bodyPr/>
                    <a:lstStyle/>
                    <a:p>
                      <a:pPr marL="0" marR="0" algn="ctr">
                        <a:lnSpc>
                          <a:spcPct val="115000"/>
                        </a:lnSpc>
                        <a:spcBef>
                          <a:spcPts val="0"/>
                        </a:spcBef>
                        <a:spcAft>
                          <a:spcPts val="0"/>
                        </a:spcAft>
                      </a:pPr>
                      <a:r>
                        <a:rPr lang="fr-FR" sz="2000" dirty="0">
                          <a:effectLst/>
                        </a:rPr>
                        <a:t>Number of countries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en-US"/>
                    </a:p>
                  </a:txBody>
                  <a:tcPr/>
                </a:tc>
                <a:tc hMerge="1">
                  <a:txBody>
                    <a:bodyPr/>
                    <a:lstStyle/>
                    <a:p>
                      <a:endParaRPr lang="en-US"/>
                    </a:p>
                  </a:txBody>
                  <a:tcPr/>
                </a:tc>
                <a:tc gridSpan="2">
                  <a:txBody>
                    <a:bodyPr/>
                    <a:lstStyle/>
                    <a:p>
                      <a:pPr marL="0" marR="0" algn="ctr">
                        <a:lnSpc>
                          <a:spcPct val="115000"/>
                        </a:lnSpc>
                        <a:spcBef>
                          <a:spcPts val="0"/>
                        </a:spcBef>
                        <a:spcAft>
                          <a:spcPts val="0"/>
                        </a:spcAft>
                      </a:pPr>
                      <a:r>
                        <a:rPr lang="fr-FR" sz="2000" dirty="0">
                          <a:effectLst/>
                        </a:rPr>
                        <a:t>Percent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en-US"/>
                    </a:p>
                  </a:txBody>
                  <a:tcPr/>
                </a:tc>
              </a:tr>
              <a:tr h="562986">
                <a:tc vMerge="1">
                  <a:txBody>
                    <a:bodyPr/>
                    <a:lstStyle/>
                    <a:p>
                      <a:endParaRPr lang="en-US"/>
                    </a:p>
                  </a:txBody>
                  <a:tcPr/>
                </a:tc>
                <a:tc>
                  <a:txBody>
                    <a:bodyPr/>
                    <a:lstStyle/>
                    <a:p>
                      <a:pPr marL="0" marR="0" algn="ctr">
                        <a:lnSpc>
                          <a:spcPct val="115000"/>
                        </a:lnSpc>
                        <a:spcBef>
                          <a:spcPts val="0"/>
                        </a:spcBef>
                        <a:spcAft>
                          <a:spcPts val="0"/>
                        </a:spcAft>
                      </a:pPr>
                      <a:r>
                        <a:rPr lang="fr-FR" sz="2000" dirty="0">
                          <a:effectLst/>
                        </a:rPr>
                        <a:t>All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marL="0" marR="0" algn="ctr">
                        <a:lnSpc>
                          <a:spcPct val="115000"/>
                        </a:lnSpc>
                        <a:spcBef>
                          <a:spcPts val="0"/>
                        </a:spcBef>
                        <a:spcAft>
                          <a:spcPts val="0"/>
                        </a:spcAft>
                      </a:pPr>
                      <a:r>
                        <a:rPr lang="fr-FR" sz="2000" dirty="0">
                          <a:effectLst/>
                        </a:rPr>
                        <a:t>Yes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marL="0" marR="0" algn="ctr">
                        <a:lnSpc>
                          <a:spcPct val="115000"/>
                        </a:lnSpc>
                        <a:spcBef>
                          <a:spcPts val="0"/>
                        </a:spcBef>
                        <a:spcAft>
                          <a:spcPts val="0"/>
                        </a:spcAft>
                      </a:pPr>
                      <a:r>
                        <a:rPr lang="fr-FR" sz="2000" dirty="0">
                          <a:effectLst/>
                        </a:rPr>
                        <a:t>No</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marL="0" marR="0" algn="ctr">
                        <a:lnSpc>
                          <a:spcPct val="115000"/>
                        </a:lnSpc>
                        <a:spcBef>
                          <a:spcPts val="0"/>
                        </a:spcBef>
                        <a:spcAft>
                          <a:spcPts val="0"/>
                        </a:spcAft>
                      </a:pPr>
                      <a:r>
                        <a:rPr lang="fr-FR" sz="2000" dirty="0">
                          <a:effectLst/>
                        </a:rPr>
                        <a:t>Yes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marL="0" marR="0" algn="ctr">
                        <a:lnSpc>
                          <a:spcPct val="115000"/>
                        </a:lnSpc>
                        <a:spcBef>
                          <a:spcPts val="0"/>
                        </a:spcBef>
                        <a:spcAft>
                          <a:spcPts val="0"/>
                        </a:spcAft>
                      </a:pPr>
                      <a:r>
                        <a:rPr lang="fr-FR" sz="2000" dirty="0">
                          <a:effectLst/>
                        </a:rPr>
                        <a:t>No</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562986">
                <a:tc>
                  <a:txBody>
                    <a:bodyPr/>
                    <a:lstStyle/>
                    <a:p>
                      <a:pPr marL="0" marR="0">
                        <a:lnSpc>
                          <a:spcPct val="115000"/>
                        </a:lnSpc>
                        <a:spcBef>
                          <a:spcPts val="0"/>
                        </a:spcBef>
                        <a:spcAft>
                          <a:spcPts val="0"/>
                        </a:spcAft>
                      </a:pPr>
                      <a:r>
                        <a:rPr lang="en-US" sz="2000" b="1" dirty="0">
                          <a:effectLst/>
                        </a:rPr>
                        <a:t>Output, value added and tax collections by activity</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marL="0" marR="0" algn="ctr">
                        <a:lnSpc>
                          <a:spcPct val="115000"/>
                        </a:lnSpc>
                        <a:spcBef>
                          <a:spcPts val="0"/>
                        </a:spcBef>
                        <a:spcAft>
                          <a:spcPts val="0"/>
                        </a:spcAft>
                      </a:pPr>
                      <a:r>
                        <a:rPr lang="fr-FR" sz="2000" b="1" dirty="0">
                          <a:effectLst/>
                        </a:rPr>
                        <a:t>46</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b="1" dirty="0">
                          <a:effectLst/>
                        </a:rPr>
                        <a:t>23</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b="1" dirty="0">
                          <a:effectLst/>
                        </a:rPr>
                        <a:t>23</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b="1" dirty="0">
                          <a:effectLst/>
                        </a:rPr>
                        <a:t>50,0</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b="1" dirty="0">
                          <a:effectLst/>
                        </a:rPr>
                        <a:t>50,0</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r>
              <a:tr h="562986">
                <a:tc>
                  <a:txBody>
                    <a:bodyPr/>
                    <a:lstStyle/>
                    <a:p>
                      <a:pPr marL="0" marR="0">
                        <a:lnSpc>
                          <a:spcPct val="115000"/>
                        </a:lnSpc>
                        <a:spcBef>
                          <a:spcPts val="0"/>
                        </a:spcBef>
                        <a:spcAft>
                          <a:spcPts val="0"/>
                        </a:spcAft>
                      </a:pPr>
                      <a:r>
                        <a:rPr lang="en-US" sz="2000" b="1" dirty="0">
                          <a:effectLst/>
                        </a:rPr>
                        <a:t>Output, value added and tax collections by product</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marL="0" marR="0" algn="ctr">
                        <a:lnSpc>
                          <a:spcPct val="115000"/>
                        </a:lnSpc>
                        <a:spcBef>
                          <a:spcPts val="0"/>
                        </a:spcBef>
                        <a:spcAft>
                          <a:spcPts val="0"/>
                        </a:spcAft>
                      </a:pPr>
                      <a:r>
                        <a:rPr lang="fr-FR" sz="2000" b="1" dirty="0">
                          <a:effectLst/>
                        </a:rPr>
                        <a:t>46</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b="1" dirty="0">
                          <a:effectLst/>
                        </a:rPr>
                        <a:t>15</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b="1" dirty="0">
                          <a:effectLst/>
                        </a:rPr>
                        <a:t>31</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b="1" dirty="0">
                          <a:effectLst/>
                        </a:rPr>
                        <a:t>32,6</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b="1" dirty="0">
                          <a:effectLst/>
                        </a:rPr>
                        <a:t>67,4</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r>
              <a:tr h="1106078">
                <a:tc>
                  <a:txBody>
                    <a:bodyPr/>
                    <a:lstStyle/>
                    <a:p>
                      <a:pPr marL="0" marR="0">
                        <a:lnSpc>
                          <a:spcPct val="115000"/>
                        </a:lnSpc>
                        <a:spcBef>
                          <a:spcPts val="0"/>
                        </a:spcBef>
                        <a:spcAft>
                          <a:spcPts val="0"/>
                        </a:spcAft>
                      </a:pPr>
                      <a:r>
                        <a:rPr lang="en-US" sz="2000" dirty="0">
                          <a:effectLst/>
                        </a:rPr>
                        <a:t>Consolidated output, value added and tax collections with no activity or product detail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marL="0" marR="0" algn="ctr">
                        <a:lnSpc>
                          <a:spcPct val="115000"/>
                        </a:lnSpc>
                        <a:spcBef>
                          <a:spcPts val="0"/>
                        </a:spcBef>
                        <a:spcAft>
                          <a:spcPts val="0"/>
                        </a:spcAft>
                      </a:pPr>
                      <a:r>
                        <a:rPr lang="fr-FR" sz="2000" dirty="0">
                          <a:effectLst/>
                        </a:rPr>
                        <a:t>46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rPr>
                        <a:t>7</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rPr>
                        <a:t>39</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rPr>
                        <a:t>15,2</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rPr>
                        <a:t>84,8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r>
              <a:tr h="562986">
                <a:tc>
                  <a:txBody>
                    <a:bodyPr/>
                    <a:lstStyle/>
                    <a:p>
                      <a:pPr marL="0" marR="0">
                        <a:lnSpc>
                          <a:spcPct val="115000"/>
                        </a:lnSpc>
                        <a:spcBef>
                          <a:spcPts val="0"/>
                        </a:spcBef>
                        <a:spcAft>
                          <a:spcPts val="0"/>
                        </a:spcAft>
                      </a:pPr>
                      <a:r>
                        <a:rPr lang="en-US" sz="2000" dirty="0">
                          <a:effectLst/>
                        </a:rPr>
                        <a:t>Only tax collections data available by activity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marL="0" marR="0" algn="ctr">
                        <a:lnSpc>
                          <a:spcPct val="115000"/>
                        </a:lnSpc>
                        <a:spcBef>
                          <a:spcPts val="0"/>
                        </a:spcBef>
                        <a:spcAft>
                          <a:spcPts val="0"/>
                        </a:spcAft>
                      </a:pPr>
                      <a:r>
                        <a:rPr lang="fr-FR" sz="2000" dirty="0">
                          <a:effectLst/>
                        </a:rPr>
                        <a:t>46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rPr>
                        <a:t>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rPr>
                        <a:t>40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rPr>
                        <a:t>13,0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rPr>
                        <a:t>87,0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r>
              <a:tr h="562986">
                <a:tc>
                  <a:txBody>
                    <a:bodyPr/>
                    <a:lstStyle/>
                    <a:p>
                      <a:pPr marL="0" marR="0">
                        <a:lnSpc>
                          <a:spcPct val="115000"/>
                        </a:lnSpc>
                        <a:spcBef>
                          <a:spcPts val="0"/>
                        </a:spcBef>
                        <a:spcAft>
                          <a:spcPts val="0"/>
                        </a:spcAft>
                      </a:pPr>
                      <a:r>
                        <a:rPr lang="en-US" sz="2000" dirty="0">
                          <a:effectLst/>
                        </a:rPr>
                        <a:t>Only tax collections data available by product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marL="0" marR="0" algn="ctr">
                        <a:lnSpc>
                          <a:spcPct val="115000"/>
                        </a:lnSpc>
                        <a:spcBef>
                          <a:spcPts val="0"/>
                        </a:spcBef>
                        <a:spcAft>
                          <a:spcPts val="0"/>
                        </a:spcAft>
                      </a:pPr>
                      <a:r>
                        <a:rPr lang="fr-FR" sz="2000" dirty="0">
                          <a:effectLst/>
                        </a:rPr>
                        <a:t>46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rPr>
                        <a:t>7</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rPr>
                        <a:t>39</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rPr>
                        <a:t>15,2</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rPr>
                        <a:t>84,8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r>
              <a:tr h="1106078">
                <a:tc>
                  <a:txBody>
                    <a:bodyPr/>
                    <a:lstStyle/>
                    <a:p>
                      <a:pPr marL="0" marR="0">
                        <a:lnSpc>
                          <a:spcPct val="115000"/>
                        </a:lnSpc>
                        <a:spcBef>
                          <a:spcPts val="0"/>
                        </a:spcBef>
                        <a:spcAft>
                          <a:spcPts val="0"/>
                        </a:spcAft>
                      </a:pPr>
                      <a:r>
                        <a:rPr lang="en-US" sz="2000" dirty="0">
                          <a:effectLst/>
                        </a:rPr>
                        <a:t>Only </a:t>
                      </a:r>
                      <a:r>
                        <a:rPr lang="en-US" sz="2000" dirty="0" smtClean="0">
                          <a:effectLst/>
                        </a:rPr>
                        <a:t>tax source for </a:t>
                      </a:r>
                      <a:r>
                        <a:rPr lang="en-US" sz="2000" dirty="0">
                          <a:effectLst/>
                        </a:rPr>
                        <a:t>the national accounts collections data available–with no details by product or kind of activity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marL="0" marR="0" algn="ctr">
                        <a:lnSpc>
                          <a:spcPct val="115000"/>
                        </a:lnSpc>
                        <a:spcBef>
                          <a:spcPts val="0"/>
                        </a:spcBef>
                        <a:spcAft>
                          <a:spcPts val="0"/>
                        </a:spcAft>
                      </a:pPr>
                      <a:r>
                        <a:rPr lang="fr-FR" sz="2000" dirty="0">
                          <a:effectLst/>
                        </a:rPr>
                        <a:t>46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rPr>
                        <a:t>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rPr>
                        <a:t>40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rPr>
                        <a:t>13,0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rPr>
                        <a:t>87,0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r>
              <a:tr h="562986">
                <a:tc>
                  <a:txBody>
                    <a:bodyPr/>
                    <a:lstStyle/>
                    <a:p>
                      <a:pPr marL="0" marR="0">
                        <a:lnSpc>
                          <a:spcPct val="115000"/>
                        </a:lnSpc>
                        <a:spcBef>
                          <a:spcPts val="0"/>
                        </a:spcBef>
                        <a:spcAft>
                          <a:spcPts val="0"/>
                        </a:spcAft>
                      </a:pPr>
                      <a:r>
                        <a:rPr lang="en-US" sz="2000" dirty="0">
                          <a:effectLst/>
                        </a:rPr>
                        <a:t>No data is available on VAT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marL="0" marR="0" algn="ctr">
                        <a:lnSpc>
                          <a:spcPct val="115000"/>
                        </a:lnSpc>
                        <a:spcBef>
                          <a:spcPts val="0"/>
                        </a:spcBef>
                        <a:spcAft>
                          <a:spcPts val="0"/>
                        </a:spcAft>
                      </a:pPr>
                      <a:r>
                        <a:rPr lang="fr-FR" sz="2000" dirty="0">
                          <a:effectLst/>
                        </a:rPr>
                        <a:t>46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rPr>
                        <a:t>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rPr>
                        <a:t>40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rPr>
                        <a:t>13,0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rPr>
                        <a:t>87,0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r>
            </a:tbl>
          </a:graphicData>
        </a:graphic>
      </p:graphicFrame>
    </p:spTree>
    <p:extLst>
      <p:ext uri="{BB962C8B-B14F-4D97-AF65-F5344CB8AC3E}">
        <p14:creationId xmlns:p14="http://schemas.microsoft.com/office/powerpoint/2010/main" val="32277098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a:defRPr/>
            </a:pPr>
            <a:r>
              <a:rPr lang="en-US" sz="3200" dirty="0">
                <a:latin typeface="Constantia" pitchFamily="18" charset="0"/>
              </a:rPr>
              <a:t>Outline of the Presentation</a:t>
            </a:r>
            <a:endParaRPr lang="en-US" sz="3200" dirty="0" smtClean="0">
              <a:effectLst>
                <a:outerShdw blurRad="38100" dist="38100" dir="2700000" algn="tl">
                  <a:srgbClr val="000000">
                    <a:alpha val="43137"/>
                  </a:srgbClr>
                </a:outerShdw>
              </a:effectLst>
              <a:latin typeface="Constantia" panose="02030602050306030303" pitchFamily="18" charset="0"/>
            </a:endParaRPr>
          </a:p>
        </p:txBody>
      </p:sp>
      <p:sp>
        <p:nvSpPr>
          <p:cNvPr id="15363" name="Rectangle 3"/>
          <p:cNvSpPr>
            <a:spLocks noGrp="1" noChangeArrowheads="1"/>
          </p:cNvSpPr>
          <p:nvPr>
            <p:ph type="body" idx="1"/>
          </p:nvPr>
        </p:nvSpPr>
        <p:spPr>
          <a:xfrm>
            <a:off x="250825" y="1417638"/>
            <a:ext cx="8686800" cy="4779962"/>
          </a:xfrm>
        </p:spPr>
        <p:txBody>
          <a:bodyPr/>
          <a:lstStyle/>
          <a:p>
            <a:r>
              <a:rPr lang="en-GB" sz="2400" dirty="0" smtClean="0">
                <a:latin typeface="Constantia" panose="02030602050306030303" pitchFamily="18" charset="0"/>
              </a:rPr>
              <a:t>Sources of data for GDP</a:t>
            </a:r>
          </a:p>
          <a:p>
            <a:pPr lvl="1"/>
            <a:r>
              <a:rPr lang="en-IN" sz="2000" dirty="0">
                <a:latin typeface="Constantia" panose="02030602050306030303" pitchFamily="18" charset="0"/>
              </a:rPr>
              <a:t>government accounts</a:t>
            </a:r>
          </a:p>
          <a:p>
            <a:pPr lvl="1"/>
            <a:r>
              <a:rPr lang="en-IN" sz="2000" dirty="0" smtClean="0">
                <a:latin typeface="Constantia" panose="02030602050306030303" pitchFamily="18" charset="0"/>
              </a:rPr>
              <a:t>financial corps</a:t>
            </a:r>
            <a:endParaRPr lang="en-IN" sz="2000" dirty="0">
              <a:latin typeface="Constantia" panose="02030602050306030303" pitchFamily="18" charset="0"/>
            </a:endParaRPr>
          </a:p>
          <a:p>
            <a:pPr lvl="1"/>
            <a:r>
              <a:rPr lang="en-IN" sz="2000" dirty="0" smtClean="0">
                <a:latin typeface="Constantia" panose="02030602050306030303" pitchFamily="18" charset="0"/>
              </a:rPr>
              <a:t>non-financial corps</a:t>
            </a:r>
            <a:endParaRPr lang="en-IN" sz="2000" dirty="0">
              <a:latin typeface="Constantia" panose="02030602050306030303" pitchFamily="18" charset="0"/>
            </a:endParaRPr>
          </a:p>
          <a:p>
            <a:pPr lvl="1"/>
            <a:r>
              <a:rPr lang="en-IN" sz="2000" dirty="0" smtClean="0">
                <a:latin typeface="Constantia" panose="02030602050306030303" pitchFamily="18" charset="0"/>
              </a:rPr>
              <a:t>external </a:t>
            </a:r>
            <a:r>
              <a:rPr lang="en-IN" sz="2000" dirty="0">
                <a:latin typeface="Constantia" panose="02030602050306030303" pitchFamily="18" charset="0"/>
              </a:rPr>
              <a:t>trade </a:t>
            </a:r>
            <a:r>
              <a:rPr lang="en-IN" sz="2000" dirty="0" smtClean="0">
                <a:latin typeface="Constantia" panose="02030602050306030303" pitchFamily="18" charset="0"/>
              </a:rPr>
              <a:t>statistics</a:t>
            </a:r>
            <a:endParaRPr lang="en-IN" sz="2000" dirty="0">
              <a:latin typeface="Constantia" panose="02030602050306030303" pitchFamily="18" charset="0"/>
            </a:endParaRPr>
          </a:p>
          <a:p>
            <a:pPr lvl="1"/>
            <a:r>
              <a:rPr lang="en-IN" sz="2000" dirty="0" smtClean="0">
                <a:latin typeface="Constantia" panose="02030602050306030303" pitchFamily="18" charset="0"/>
              </a:rPr>
              <a:t>tax data</a:t>
            </a:r>
          </a:p>
          <a:p>
            <a:r>
              <a:rPr lang="en-US" sz="2400" dirty="0">
                <a:latin typeface="Constantia" panose="02030602050306030303" pitchFamily="18" charset="0"/>
              </a:rPr>
              <a:t>The </a:t>
            </a:r>
            <a:r>
              <a:rPr lang="en-US" sz="2400" dirty="0">
                <a:latin typeface="Constantia" panose="02030602050306030303" pitchFamily="18" charset="0"/>
              </a:rPr>
              <a:t>needs for using administrative data for </a:t>
            </a:r>
            <a:r>
              <a:rPr lang="en-US" sz="2400" dirty="0">
                <a:latin typeface="Constantia" panose="02030602050306030303" pitchFamily="18" charset="0"/>
              </a:rPr>
              <a:t>NA</a:t>
            </a:r>
            <a:endParaRPr lang="en-US" sz="2400" dirty="0">
              <a:latin typeface="Constantia" panose="02030602050306030303" pitchFamily="18" charset="0"/>
            </a:endParaRPr>
          </a:p>
          <a:p>
            <a:pPr lvl="0"/>
            <a:r>
              <a:rPr lang="en-US" sz="2400" dirty="0" smtClean="0">
                <a:latin typeface="Constantia" panose="02030602050306030303" pitchFamily="18" charset="0"/>
              </a:rPr>
              <a:t>Features </a:t>
            </a:r>
            <a:r>
              <a:rPr lang="en-US" sz="2400" dirty="0">
                <a:latin typeface="Constantia" panose="02030602050306030303" pitchFamily="18" charset="0"/>
              </a:rPr>
              <a:t>of the </a:t>
            </a:r>
            <a:r>
              <a:rPr lang="en-US" sz="2400" dirty="0" smtClean="0">
                <a:latin typeface="Constantia" panose="02030602050306030303" pitchFamily="18" charset="0"/>
              </a:rPr>
              <a:t>operational guidebook</a:t>
            </a:r>
            <a:endParaRPr lang="en-US" sz="2400" dirty="0" smtClean="0">
              <a:latin typeface="Constantia" panose="02030602050306030303" pitchFamily="18" charset="0"/>
            </a:endParaRPr>
          </a:p>
          <a:p>
            <a:r>
              <a:rPr lang="en-US" sz="2400" dirty="0" smtClean="0">
                <a:latin typeface="Constantia" panose="02030602050306030303" pitchFamily="18" charset="0"/>
              </a:rPr>
              <a:t>Summary of experiences</a:t>
            </a:r>
            <a:endParaRPr lang="en-GB" sz="2400" dirty="0">
              <a:latin typeface="Constantia" panose="02030602050306030303" pitchFamily="18" charset="0"/>
            </a:endParaRPr>
          </a:p>
        </p:txBody>
      </p:sp>
    </p:spTree>
    <p:extLst>
      <p:ext uri="{BB962C8B-B14F-4D97-AF65-F5344CB8AC3E}">
        <p14:creationId xmlns:p14="http://schemas.microsoft.com/office/powerpoint/2010/main" val="15813468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133051008"/>
              </p:ext>
            </p:extLst>
          </p:nvPr>
        </p:nvGraphicFramePr>
        <p:xfrm>
          <a:off x="1" y="-3"/>
          <a:ext cx="9143998" cy="6858002"/>
        </p:xfrm>
        <a:graphic>
          <a:graphicData uri="http://schemas.openxmlformats.org/drawingml/2006/table">
            <a:tbl>
              <a:tblPr firstRow="1" firstCol="1" bandRow="1">
                <a:tableStyleId>{5C22544A-7EE6-4342-B048-85BDC9FD1C3A}</a:tableStyleId>
              </a:tblPr>
              <a:tblGrid>
                <a:gridCol w="5600541"/>
                <a:gridCol w="704858"/>
                <a:gridCol w="704858"/>
                <a:gridCol w="711247"/>
                <a:gridCol w="711247"/>
                <a:gridCol w="711247"/>
              </a:tblGrid>
              <a:tr h="984685">
                <a:tc gridSpan="6">
                  <a:txBody>
                    <a:bodyPr/>
                    <a:lstStyle/>
                    <a:p>
                      <a:pPr marL="0" marR="0" algn="ctr">
                        <a:lnSpc>
                          <a:spcPct val="115000"/>
                        </a:lnSpc>
                        <a:spcBef>
                          <a:spcPts val="300"/>
                        </a:spcBef>
                        <a:spcAft>
                          <a:spcPts val="300"/>
                        </a:spcAft>
                      </a:pPr>
                      <a:r>
                        <a:rPr lang="en-US" sz="2000" dirty="0">
                          <a:effectLst/>
                          <a:latin typeface="+mj-lt"/>
                        </a:rPr>
                        <a:t>Figure </a:t>
                      </a:r>
                      <a:r>
                        <a:rPr lang="en-US" sz="2000" dirty="0" smtClean="0">
                          <a:effectLst/>
                          <a:latin typeface="+mj-lt"/>
                        </a:rPr>
                        <a:t>13. </a:t>
                      </a:r>
                      <a:r>
                        <a:rPr lang="en-US" sz="2000" dirty="0">
                          <a:effectLst/>
                          <a:latin typeface="+mj-lt"/>
                        </a:rPr>
                        <a:t>Availability of data on income taxes on enterprises</a:t>
                      </a:r>
                      <a:endParaRPr lang="en-US" sz="2000" dirty="0">
                        <a:effectLst/>
                        <a:latin typeface="+mj-lt"/>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984685">
                <a:tc rowSpan="2">
                  <a:txBody>
                    <a:bodyPr/>
                    <a:lstStyle/>
                    <a:p>
                      <a:pPr algn="l">
                        <a:lnSpc>
                          <a:spcPct val="115000"/>
                        </a:lnSpc>
                      </a:pPr>
                      <a:endParaRPr lang="en-US" sz="2000" dirty="0">
                        <a:effectLst/>
                        <a:latin typeface="+mj-lt"/>
                      </a:endParaRPr>
                    </a:p>
                  </a:txBody>
                  <a:tcPr marL="44450" marR="44450" marT="0" marB="0" anchor="ctr"/>
                </a:tc>
                <a:tc gridSpan="3">
                  <a:txBody>
                    <a:bodyPr/>
                    <a:lstStyle/>
                    <a:p>
                      <a:pPr marL="0" marR="0" algn="ctr">
                        <a:lnSpc>
                          <a:spcPct val="115000"/>
                        </a:lnSpc>
                        <a:spcBef>
                          <a:spcPts val="0"/>
                        </a:spcBef>
                        <a:spcAft>
                          <a:spcPts val="0"/>
                        </a:spcAft>
                      </a:pPr>
                      <a:r>
                        <a:rPr lang="en-US" sz="2000" dirty="0">
                          <a:effectLst/>
                          <a:latin typeface="+mj-lt"/>
                        </a:rPr>
                        <a:t>Number of countries</a:t>
                      </a:r>
                      <a:endParaRPr lang="en-US" sz="2000" dirty="0">
                        <a:effectLst/>
                        <a:latin typeface="+mj-lt"/>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en-US"/>
                    </a:p>
                  </a:txBody>
                  <a:tcPr/>
                </a:tc>
                <a:tc hMerge="1">
                  <a:txBody>
                    <a:bodyPr/>
                    <a:lstStyle/>
                    <a:p>
                      <a:endParaRPr lang="en-US"/>
                    </a:p>
                  </a:txBody>
                  <a:tcPr/>
                </a:tc>
                <a:tc gridSpan="2">
                  <a:txBody>
                    <a:bodyPr/>
                    <a:lstStyle/>
                    <a:p>
                      <a:pPr marL="0" marR="0" algn="ctr">
                        <a:lnSpc>
                          <a:spcPct val="115000"/>
                        </a:lnSpc>
                        <a:spcBef>
                          <a:spcPts val="0"/>
                        </a:spcBef>
                        <a:spcAft>
                          <a:spcPts val="0"/>
                        </a:spcAft>
                      </a:pPr>
                      <a:r>
                        <a:rPr lang="en-US" sz="2000" dirty="0">
                          <a:effectLst/>
                          <a:latin typeface="+mj-lt"/>
                        </a:rPr>
                        <a:t>Percent</a:t>
                      </a:r>
                      <a:endParaRPr lang="en-US" sz="2000" dirty="0">
                        <a:effectLst/>
                        <a:latin typeface="+mj-lt"/>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en-US"/>
                    </a:p>
                  </a:txBody>
                  <a:tcPr/>
                </a:tc>
              </a:tr>
              <a:tr h="984685">
                <a:tc vMerge="1">
                  <a:txBody>
                    <a:bodyPr/>
                    <a:lstStyle/>
                    <a:p>
                      <a:endParaRPr lang="en-US"/>
                    </a:p>
                  </a:txBody>
                  <a:tcPr/>
                </a:tc>
                <a:tc>
                  <a:txBody>
                    <a:bodyPr/>
                    <a:lstStyle/>
                    <a:p>
                      <a:pPr marL="0" marR="0" algn="ctr">
                        <a:lnSpc>
                          <a:spcPct val="115000"/>
                        </a:lnSpc>
                        <a:spcBef>
                          <a:spcPts val="0"/>
                        </a:spcBef>
                        <a:spcAft>
                          <a:spcPts val="0"/>
                        </a:spcAft>
                      </a:pPr>
                      <a:r>
                        <a:rPr lang="en-US" sz="2000" dirty="0">
                          <a:effectLst/>
                          <a:latin typeface="+mj-lt"/>
                        </a:rPr>
                        <a:t>All</a:t>
                      </a:r>
                      <a:endParaRPr lang="en-US" sz="2000" dirty="0">
                        <a:effectLst/>
                        <a:latin typeface="+mj-lt"/>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en-US" sz="2000" dirty="0">
                          <a:effectLst/>
                          <a:latin typeface="+mj-lt"/>
                        </a:rPr>
                        <a:t>Yes</a:t>
                      </a:r>
                      <a:endParaRPr lang="en-US" sz="2000" dirty="0">
                        <a:effectLst/>
                        <a:latin typeface="+mj-lt"/>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en-US" sz="2000" dirty="0">
                          <a:effectLst/>
                          <a:latin typeface="+mj-lt"/>
                        </a:rPr>
                        <a:t>No</a:t>
                      </a:r>
                      <a:endParaRPr lang="en-US" sz="2000" dirty="0">
                        <a:effectLst/>
                        <a:latin typeface="+mj-lt"/>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en-US" sz="2000" dirty="0">
                          <a:effectLst/>
                          <a:latin typeface="+mj-lt"/>
                        </a:rPr>
                        <a:t>Yes</a:t>
                      </a:r>
                      <a:endParaRPr lang="en-US" sz="2000" dirty="0">
                        <a:effectLst/>
                        <a:latin typeface="+mj-lt"/>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en-US" sz="2000" dirty="0">
                          <a:effectLst/>
                          <a:latin typeface="+mj-lt"/>
                        </a:rPr>
                        <a:t>No</a:t>
                      </a:r>
                      <a:endParaRPr lang="en-US" sz="2000" dirty="0">
                        <a:effectLst/>
                        <a:latin typeface="+mj-lt"/>
                        <a:ea typeface="Calibri" panose="020F0502020204030204" pitchFamily="34" charset="0"/>
                        <a:cs typeface="Times New Roman" panose="02020603050405020304" pitchFamily="18" charset="0"/>
                      </a:endParaRPr>
                    </a:p>
                  </a:txBody>
                  <a:tcPr marL="44450" marR="44450" marT="0" marB="0" anchor="ctr"/>
                </a:tc>
              </a:tr>
              <a:tr h="984685">
                <a:tc>
                  <a:txBody>
                    <a:bodyPr/>
                    <a:lstStyle/>
                    <a:p>
                      <a:pPr marL="0" marR="0" algn="l">
                        <a:lnSpc>
                          <a:spcPct val="115000"/>
                        </a:lnSpc>
                        <a:spcBef>
                          <a:spcPts val="0"/>
                        </a:spcBef>
                        <a:spcAft>
                          <a:spcPts val="0"/>
                        </a:spcAft>
                      </a:pPr>
                      <a:r>
                        <a:rPr lang="en-US" sz="2000" b="1" dirty="0">
                          <a:effectLst/>
                          <a:latin typeface="+mj-lt"/>
                        </a:rPr>
                        <a:t>Income and tax collections by activity available</a:t>
                      </a:r>
                      <a:endParaRPr lang="en-US" sz="2000" b="1" dirty="0">
                        <a:effectLst/>
                        <a:latin typeface="+mj-lt"/>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b="1" dirty="0">
                          <a:effectLst/>
                          <a:latin typeface="+mj-lt"/>
                        </a:rPr>
                        <a:t>46</a:t>
                      </a:r>
                      <a:endParaRPr lang="en-US" sz="2000" b="1" dirty="0">
                        <a:effectLst/>
                        <a:latin typeface="+mj-lt"/>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b="1" dirty="0">
                          <a:effectLst/>
                          <a:latin typeface="+mj-lt"/>
                        </a:rPr>
                        <a:t>28</a:t>
                      </a:r>
                      <a:endParaRPr lang="en-US" sz="2000" b="1" dirty="0">
                        <a:effectLst/>
                        <a:latin typeface="+mj-lt"/>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b="1" dirty="0">
                          <a:effectLst/>
                          <a:latin typeface="+mj-lt"/>
                        </a:rPr>
                        <a:t>17</a:t>
                      </a:r>
                      <a:endParaRPr lang="en-US" sz="2000" b="1" dirty="0">
                        <a:effectLst/>
                        <a:latin typeface="+mj-lt"/>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b="1" dirty="0">
                          <a:effectLst/>
                          <a:latin typeface="+mj-lt"/>
                        </a:rPr>
                        <a:t>60,9</a:t>
                      </a:r>
                      <a:endParaRPr lang="en-US" sz="2000" b="1" dirty="0">
                        <a:effectLst/>
                        <a:latin typeface="+mj-lt"/>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b="1" dirty="0">
                          <a:effectLst/>
                          <a:latin typeface="+mj-lt"/>
                        </a:rPr>
                        <a:t>37,0</a:t>
                      </a:r>
                      <a:endParaRPr lang="en-US" sz="2000" b="1" dirty="0">
                        <a:effectLst/>
                        <a:latin typeface="+mj-lt"/>
                        <a:ea typeface="Calibri" panose="020F0502020204030204" pitchFamily="34" charset="0"/>
                        <a:cs typeface="Times New Roman" panose="02020603050405020304" pitchFamily="18" charset="0"/>
                      </a:endParaRPr>
                    </a:p>
                  </a:txBody>
                  <a:tcPr marL="44450" marR="44450" marT="0" marB="0" anchor="ctr"/>
                </a:tc>
              </a:tr>
              <a:tr h="1934577">
                <a:tc>
                  <a:txBody>
                    <a:bodyPr/>
                    <a:lstStyle/>
                    <a:p>
                      <a:pPr marL="0" marR="0" algn="l">
                        <a:lnSpc>
                          <a:spcPct val="115000"/>
                        </a:lnSpc>
                        <a:spcBef>
                          <a:spcPts val="0"/>
                        </a:spcBef>
                        <a:spcAft>
                          <a:spcPts val="0"/>
                        </a:spcAft>
                      </a:pPr>
                      <a:r>
                        <a:rPr lang="en-US" sz="2000" dirty="0">
                          <a:effectLst/>
                          <a:latin typeface="+mj-lt"/>
                        </a:rPr>
                        <a:t>Only consolidated data on income and tax collections available</a:t>
                      </a:r>
                      <a:endParaRPr lang="en-US" sz="2000" dirty="0">
                        <a:effectLst/>
                        <a:latin typeface="+mj-lt"/>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latin typeface="+mj-lt"/>
                        </a:rPr>
                        <a:t>46</a:t>
                      </a:r>
                      <a:endParaRPr lang="en-US" sz="2000" dirty="0">
                        <a:effectLst/>
                        <a:latin typeface="+mj-lt"/>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latin typeface="+mj-lt"/>
                        </a:rPr>
                        <a:t>14</a:t>
                      </a:r>
                      <a:endParaRPr lang="en-US" sz="2000" dirty="0">
                        <a:effectLst/>
                        <a:latin typeface="+mj-lt"/>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latin typeface="+mj-lt"/>
                        </a:rPr>
                        <a:t>32</a:t>
                      </a:r>
                      <a:endParaRPr lang="en-US" sz="2000" dirty="0">
                        <a:effectLst/>
                        <a:latin typeface="+mj-lt"/>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latin typeface="+mj-lt"/>
                        </a:rPr>
                        <a:t>30,4</a:t>
                      </a:r>
                      <a:endParaRPr lang="en-US" sz="2000" dirty="0">
                        <a:effectLst/>
                        <a:latin typeface="+mj-lt"/>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latin typeface="+mj-lt"/>
                        </a:rPr>
                        <a:t>69,6</a:t>
                      </a:r>
                      <a:endParaRPr lang="en-US" sz="2000" dirty="0">
                        <a:effectLst/>
                        <a:latin typeface="+mj-lt"/>
                        <a:ea typeface="Calibri" panose="020F0502020204030204" pitchFamily="34" charset="0"/>
                        <a:cs typeface="Times New Roman" panose="02020603050405020304" pitchFamily="18" charset="0"/>
                      </a:endParaRPr>
                    </a:p>
                  </a:txBody>
                  <a:tcPr marL="44450" marR="44450" marT="0" marB="0" anchor="ctr"/>
                </a:tc>
              </a:tr>
              <a:tr h="984685">
                <a:tc>
                  <a:txBody>
                    <a:bodyPr/>
                    <a:lstStyle/>
                    <a:p>
                      <a:pPr marL="0" marR="0" algn="l">
                        <a:lnSpc>
                          <a:spcPct val="115000"/>
                        </a:lnSpc>
                        <a:spcBef>
                          <a:spcPts val="0"/>
                        </a:spcBef>
                        <a:spcAft>
                          <a:spcPts val="0"/>
                        </a:spcAft>
                      </a:pPr>
                      <a:r>
                        <a:rPr lang="en-US" sz="2000" dirty="0">
                          <a:effectLst/>
                          <a:latin typeface="+mj-lt"/>
                        </a:rPr>
                        <a:t>No data available on income taxes paid by enterprises</a:t>
                      </a:r>
                      <a:endParaRPr lang="en-US" sz="2000" dirty="0">
                        <a:effectLst/>
                        <a:latin typeface="+mj-lt"/>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latin typeface="+mj-lt"/>
                        </a:rPr>
                        <a:t>46</a:t>
                      </a:r>
                      <a:endParaRPr lang="en-US" sz="2000" dirty="0">
                        <a:effectLst/>
                        <a:latin typeface="+mj-lt"/>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latin typeface="+mj-lt"/>
                        </a:rPr>
                        <a:t>5</a:t>
                      </a:r>
                      <a:endParaRPr lang="en-US" sz="2000" dirty="0">
                        <a:effectLst/>
                        <a:latin typeface="+mj-lt"/>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latin typeface="+mj-lt"/>
                        </a:rPr>
                        <a:t>41</a:t>
                      </a:r>
                      <a:endParaRPr lang="en-US" sz="2000" dirty="0">
                        <a:effectLst/>
                        <a:latin typeface="+mj-lt"/>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latin typeface="+mj-lt"/>
                        </a:rPr>
                        <a:t>10,9</a:t>
                      </a:r>
                      <a:endParaRPr lang="en-US" sz="2000" dirty="0">
                        <a:effectLst/>
                        <a:latin typeface="+mj-lt"/>
                        <a:ea typeface="Calibri" panose="020F0502020204030204" pitchFamily="34" charset="0"/>
                        <a:cs typeface="Times New Roman" panose="02020603050405020304" pitchFamily="18" charset="0"/>
                      </a:endParaRPr>
                    </a:p>
                  </a:txBody>
                  <a:tcPr marL="44450" marR="44450" marT="0" marB="0" anchor="ctr"/>
                </a:tc>
                <a:tc>
                  <a:txBody>
                    <a:bodyPr/>
                    <a:lstStyle/>
                    <a:p>
                      <a:pPr marL="0" marR="0" algn="ctr">
                        <a:lnSpc>
                          <a:spcPct val="115000"/>
                        </a:lnSpc>
                        <a:spcBef>
                          <a:spcPts val="0"/>
                        </a:spcBef>
                        <a:spcAft>
                          <a:spcPts val="0"/>
                        </a:spcAft>
                      </a:pPr>
                      <a:r>
                        <a:rPr lang="fr-FR" sz="2000" dirty="0">
                          <a:effectLst/>
                          <a:latin typeface="+mj-lt"/>
                        </a:rPr>
                        <a:t>89,1</a:t>
                      </a:r>
                      <a:endParaRPr lang="en-US" sz="2000" dirty="0">
                        <a:effectLst/>
                        <a:latin typeface="+mj-lt"/>
                        <a:ea typeface="Calibri" panose="020F0502020204030204" pitchFamily="34" charset="0"/>
                        <a:cs typeface="Times New Roman" panose="02020603050405020304" pitchFamily="18" charset="0"/>
                      </a:endParaRPr>
                    </a:p>
                  </a:txBody>
                  <a:tcPr marL="44450" marR="44450" marT="0" marB="0" anchor="ctr"/>
                </a:tc>
              </a:tr>
            </a:tbl>
          </a:graphicData>
        </a:graphic>
      </p:graphicFrame>
    </p:spTree>
    <p:extLst>
      <p:ext uri="{BB962C8B-B14F-4D97-AF65-F5344CB8AC3E}">
        <p14:creationId xmlns:p14="http://schemas.microsoft.com/office/powerpoint/2010/main" val="15354557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30811908"/>
              </p:ext>
            </p:extLst>
          </p:nvPr>
        </p:nvGraphicFramePr>
        <p:xfrm>
          <a:off x="-1" y="0"/>
          <a:ext cx="9144002" cy="6857998"/>
        </p:xfrm>
        <a:graphic>
          <a:graphicData uri="http://schemas.openxmlformats.org/drawingml/2006/table">
            <a:tbl>
              <a:tblPr firstRow="1" firstCol="1" bandRow="1">
                <a:tableStyleId>{5C22544A-7EE6-4342-B048-85BDC9FD1C3A}</a:tableStyleId>
              </a:tblPr>
              <a:tblGrid>
                <a:gridCol w="5722855"/>
                <a:gridCol w="685389"/>
                <a:gridCol w="685389"/>
                <a:gridCol w="713424"/>
                <a:gridCol w="713424"/>
                <a:gridCol w="623521"/>
              </a:tblGrid>
              <a:tr h="979714">
                <a:tc gridSpan="6">
                  <a:txBody>
                    <a:bodyPr/>
                    <a:lstStyle/>
                    <a:p>
                      <a:pPr marL="0" marR="0" algn="ctr">
                        <a:lnSpc>
                          <a:spcPct val="115000"/>
                        </a:lnSpc>
                        <a:spcBef>
                          <a:spcPts val="300"/>
                        </a:spcBef>
                        <a:spcAft>
                          <a:spcPts val="300"/>
                        </a:spcAft>
                      </a:pPr>
                      <a:r>
                        <a:rPr lang="en-US" sz="2000" dirty="0">
                          <a:effectLst/>
                        </a:rPr>
                        <a:t>Figure </a:t>
                      </a:r>
                      <a:r>
                        <a:rPr lang="en-US" sz="2000" dirty="0" smtClean="0">
                          <a:effectLst/>
                        </a:rPr>
                        <a:t>14. </a:t>
                      </a:r>
                      <a:r>
                        <a:rPr lang="en-US" sz="2000" dirty="0">
                          <a:effectLst/>
                        </a:rPr>
                        <a:t>Use in the national accounts of financial statements of financial corporations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979714">
                <a:tc rowSpan="2">
                  <a:txBody>
                    <a:bodyPr/>
                    <a:lstStyle/>
                    <a:p>
                      <a:endParaRPr lang="en-US" sz="2000" dirty="0">
                        <a:effectLst/>
                        <a:latin typeface="Calibri" panose="020F0502020204030204" pitchFamily="34" charset="0"/>
                      </a:endParaRPr>
                    </a:p>
                  </a:txBody>
                  <a:tcPr marL="68580" marR="68580" marT="0" marB="0"/>
                </a:tc>
                <a:tc gridSpan="3">
                  <a:txBody>
                    <a:bodyPr/>
                    <a:lstStyle/>
                    <a:p>
                      <a:pPr marL="0" marR="0" algn="ctr">
                        <a:lnSpc>
                          <a:spcPct val="115000"/>
                        </a:lnSpc>
                        <a:spcBef>
                          <a:spcPts val="0"/>
                        </a:spcBef>
                        <a:spcAft>
                          <a:spcPts val="0"/>
                        </a:spcAft>
                      </a:pPr>
                      <a:r>
                        <a:rPr lang="fr-FR" sz="2000" dirty="0">
                          <a:effectLst/>
                        </a:rPr>
                        <a:t>Number of countries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gridSpan="2">
                  <a:txBody>
                    <a:bodyPr/>
                    <a:lstStyle/>
                    <a:p>
                      <a:pPr marL="0" marR="0" algn="ctr">
                        <a:lnSpc>
                          <a:spcPct val="115000"/>
                        </a:lnSpc>
                        <a:spcBef>
                          <a:spcPts val="0"/>
                        </a:spcBef>
                        <a:spcAft>
                          <a:spcPts val="0"/>
                        </a:spcAft>
                      </a:pPr>
                      <a:r>
                        <a:rPr lang="fr-FR" sz="2000" dirty="0">
                          <a:effectLst/>
                        </a:rPr>
                        <a:t>Percent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r>
              <a:tr h="979714">
                <a:tc vMerge="1">
                  <a:txBody>
                    <a:bodyPr/>
                    <a:lstStyle/>
                    <a:p>
                      <a:endParaRPr lang="en-US"/>
                    </a:p>
                  </a:txBody>
                  <a:tcPr/>
                </a:tc>
                <a:tc>
                  <a:txBody>
                    <a:bodyPr/>
                    <a:lstStyle/>
                    <a:p>
                      <a:pPr marL="0" marR="0">
                        <a:lnSpc>
                          <a:spcPct val="115000"/>
                        </a:lnSpc>
                        <a:spcBef>
                          <a:spcPts val="0"/>
                        </a:spcBef>
                        <a:spcAft>
                          <a:spcPts val="0"/>
                        </a:spcAft>
                      </a:pPr>
                      <a:r>
                        <a:rPr lang="fr-FR" sz="2000" dirty="0">
                          <a:effectLst/>
                        </a:rPr>
                        <a:t>All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Yes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No</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Yes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No</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79714">
                <a:tc>
                  <a:txBody>
                    <a:bodyPr/>
                    <a:lstStyle/>
                    <a:p>
                      <a:pPr marL="0" marR="0">
                        <a:lnSpc>
                          <a:spcPct val="115000"/>
                        </a:lnSpc>
                        <a:spcBef>
                          <a:spcPts val="0"/>
                        </a:spcBef>
                        <a:spcAft>
                          <a:spcPts val="0"/>
                        </a:spcAft>
                      </a:pPr>
                      <a:r>
                        <a:rPr lang="en-US" sz="2000" dirty="0">
                          <a:effectLst/>
                        </a:rPr>
                        <a:t>Central bank accounts are used in NA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45</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31</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14</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68,9</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31,1</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79714">
                <a:tc>
                  <a:txBody>
                    <a:bodyPr/>
                    <a:lstStyle/>
                    <a:p>
                      <a:pPr marL="0" marR="0">
                        <a:lnSpc>
                          <a:spcPct val="115000"/>
                        </a:lnSpc>
                        <a:spcBef>
                          <a:spcPts val="0"/>
                        </a:spcBef>
                        <a:spcAft>
                          <a:spcPts val="0"/>
                        </a:spcAft>
                      </a:pPr>
                      <a:r>
                        <a:rPr lang="en-US" sz="2000" dirty="0">
                          <a:effectLst/>
                        </a:rPr>
                        <a:t>Accounts of banks are used in NA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46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39</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7</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84,8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15,2</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79714">
                <a:tc>
                  <a:txBody>
                    <a:bodyPr/>
                    <a:lstStyle/>
                    <a:p>
                      <a:pPr marL="0" marR="0">
                        <a:lnSpc>
                          <a:spcPct val="115000"/>
                        </a:lnSpc>
                        <a:spcBef>
                          <a:spcPts val="0"/>
                        </a:spcBef>
                        <a:spcAft>
                          <a:spcPts val="0"/>
                        </a:spcAft>
                      </a:pPr>
                      <a:r>
                        <a:rPr lang="en-US" sz="2000" dirty="0">
                          <a:effectLst/>
                        </a:rPr>
                        <a:t>Accounts of insurance companies are used in NA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46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38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82,6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17,4</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79714">
                <a:tc>
                  <a:txBody>
                    <a:bodyPr/>
                    <a:lstStyle/>
                    <a:p>
                      <a:pPr marL="0" marR="0">
                        <a:lnSpc>
                          <a:spcPct val="115000"/>
                        </a:lnSpc>
                        <a:spcBef>
                          <a:spcPts val="0"/>
                        </a:spcBef>
                        <a:spcAft>
                          <a:spcPts val="0"/>
                        </a:spcAft>
                      </a:pPr>
                      <a:r>
                        <a:rPr lang="en-US" sz="2000" dirty="0">
                          <a:effectLst/>
                        </a:rPr>
                        <a:t>Financial statements are not used in NA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44</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3</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41</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6,8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fr-FR" sz="2000" dirty="0">
                          <a:effectLst/>
                        </a:rPr>
                        <a:t>93,2</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4909542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876782950"/>
              </p:ext>
            </p:extLst>
          </p:nvPr>
        </p:nvGraphicFramePr>
        <p:xfrm>
          <a:off x="1" y="-1"/>
          <a:ext cx="9143998" cy="6858000"/>
        </p:xfrm>
        <a:graphic>
          <a:graphicData uri="http://schemas.openxmlformats.org/drawingml/2006/table">
            <a:tbl>
              <a:tblPr firstRow="1" firstCol="1" bandRow="1">
                <a:tableStyleId>{5C22544A-7EE6-4342-B048-85BDC9FD1C3A}</a:tableStyleId>
              </a:tblPr>
              <a:tblGrid>
                <a:gridCol w="5129105"/>
                <a:gridCol w="837625"/>
                <a:gridCol w="837625"/>
                <a:gridCol w="837625"/>
                <a:gridCol w="751009"/>
                <a:gridCol w="751009"/>
              </a:tblGrid>
              <a:tr h="1149771">
                <a:tc gridSpan="6">
                  <a:txBody>
                    <a:bodyPr/>
                    <a:lstStyle/>
                    <a:p>
                      <a:pPr marL="0" marR="0" algn="ctr">
                        <a:lnSpc>
                          <a:spcPct val="115000"/>
                        </a:lnSpc>
                        <a:spcBef>
                          <a:spcPts val="300"/>
                        </a:spcBef>
                        <a:spcAft>
                          <a:spcPts val="300"/>
                        </a:spcAft>
                      </a:pPr>
                      <a:r>
                        <a:rPr lang="en-US" sz="2000" dirty="0">
                          <a:effectLst/>
                          <a:latin typeface="+mn-lt"/>
                        </a:rPr>
                        <a:t>Figure </a:t>
                      </a:r>
                      <a:r>
                        <a:rPr lang="en-US" sz="2000" dirty="0" smtClean="0">
                          <a:effectLst/>
                          <a:latin typeface="+mn-lt"/>
                        </a:rPr>
                        <a:t>15. </a:t>
                      </a:r>
                      <a:r>
                        <a:rPr lang="en-US" sz="2000" dirty="0">
                          <a:effectLst/>
                          <a:latin typeface="+mn-lt"/>
                        </a:rPr>
                        <a:t>Use in the national accounts of financial statements of non-financial corporations</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49771">
                <a:tc rowSpan="2">
                  <a:txBody>
                    <a:bodyPr/>
                    <a:lstStyle/>
                    <a:p>
                      <a:endParaRPr lang="en-US" sz="2000" dirty="0">
                        <a:effectLst/>
                        <a:latin typeface="+mn-lt"/>
                      </a:endParaRPr>
                    </a:p>
                  </a:txBody>
                  <a:tcPr marL="68580" marR="68580" marT="0" marB="0"/>
                </a:tc>
                <a:tc gridSpan="3">
                  <a:txBody>
                    <a:bodyPr/>
                    <a:lstStyle/>
                    <a:p>
                      <a:pPr marL="0" marR="0" algn="ctr">
                        <a:lnSpc>
                          <a:spcPct val="115000"/>
                        </a:lnSpc>
                        <a:spcBef>
                          <a:spcPts val="0"/>
                        </a:spcBef>
                        <a:spcAft>
                          <a:spcPts val="0"/>
                        </a:spcAft>
                      </a:pPr>
                      <a:r>
                        <a:rPr lang="en-US" sz="2000" dirty="0">
                          <a:effectLst/>
                          <a:latin typeface="+mn-lt"/>
                        </a:rPr>
                        <a:t>Number of countries</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gridSpan="2">
                  <a:txBody>
                    <a:bodyPr/>
                    <a:lstStyle/>
                    <a:p>
                      <a:pPr marL="0" marR="0" algn="ctr">
                        <a:lnSpc>
                          <a:spcPct val="115000"/>
                        </a:lnSpc>
                        <a:spcBef>
                          <a:spcPts val="0"/>
                        </a:spcBef>
                        <a:spcAft>
                          <a:spcPts val="0"/>
                        </a:spcAft>
                      </a:pPr>
                      <a:r>
                        <a:rPr lang="en-US" sz="2000" dirty="0">
                          <a:effectLst/>
                          <a:latin typeface="+mn-lt"/>
                        </a:rPr>
                        <a:t>Percent</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r>
              <a:tr h="1149771">
                <a:tc vMerge="1">
                  <a:txBody>
                    <a:bodyPr/>
                    <a:lstStyle/>
                    <a:p>
                      <a:endParaRPr lang="en-US"/>
                    </a:p>
                  </a:txBody>
                  <a:tcPr/>
                </a:tc>
                <a:tc>
                  <a:txBody>
                    <a:bodyPr/>
                    <a:lstStyle/>
                    <a:p>
                      <a:pPr marL="0" marR="0" algn="ctr">
                        <a:lnSpc>
                          <a:spcPct val="115000"/>
                        </a:lnSpc>
                        <a:spcBef>
                          <a:spcPts val="0"/>
                        </a:spcBef>
                        <a:spcAft>
                          <a:spcPts val="0"/>
                        </a:spcAft>
                      </a:pPr>
                      <a:r>
                        <a:rPr lang="fr-FR" sz="2000" dirty="0">
                          <a:effectLst/>
                          <a:latin typeface="+mn-lt"/>
                        </a:rPr>
                        <a:t>All</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fr-FR" sz="2000" dirty="0">
                          <a:effectLst/>
                          <a:latin typeface="+mn-lt"/>
                        </a:rPr>
                        <a:t>Yes</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fr-FR" sz="2000" dirty="0">
                          <a:effectLst/>
                          <a:latin typeface="+mn-lt"/>
                        </a:rPr>
                        <a:t>No</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fr-FR" sz="2000" dirty="0">
                          <a:effectLst/>
                          <a:latin typeface="+mn-lt"/>
                        </a:rPr>
                        <a:t>Yes</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fr-FR" sz="2000" dirty="0">
                          <a:effectLst/>
                          <a:latin typeface="+mn-lt"/>
                        </a:rPr>
                        <a:t>No</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tc>
              </a:tr>
              <a:tr h="2258916">
                <a:tc>
                  <a:txBody>
                    <a:bodyPr/>
                    <a:lstStyle/>
                    <a:p>
                      <a:pPr marL="0" marR="0">
                        <a:lnSpc>
                          <a:spcPct val="115000"/>
                        </a:lnSpc>
                        <a:spcBef>
                          <a:spcPts val="0"/>
                        </a:spcBef>
                        <a:spcAft>
                          <a:spcPts val="0"/>
                        </a:spcAft>
                      </a:pPr>
                      <a:r>
                        <a:rPr lang="en-US" sz="2000" b="1" dirty="0">
                          <a:effectLst/>
                          <a:latin typeface="+mn-lt"/>
                        </a:rPr>
                        <a:t>Information contained in the financial statements are used in the NA</a:t>
                      </a:r>
                      <a:endParaRPr lang="en-US" sz="2000" b="1"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fr-FR" sz="2000" b="1" dirty="0">
                          <a:effectLst/>
                          <a:latin typeface="+mn-lt"/>
                        </a:rPr>
                        <a:t>45</a:t>
                      </a:r>
                      <a:endParaRPr lang="en-US" sz="2000" b="1"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fr-FR" sz="2000" b="1" dirty="0">
                          <a:effectLst/>
                          <a:latin typeface="+mn-lt"/>
                        </a:rPr>
                        <a:t>40</a:t>
                      </a:r>
                      <a:endParaRPr lang="en-US" sz="2000" b="1"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fr-FR" sz="2000" b="1" dirty="0">
                          <a:effectLst/>
                          <a:latin typeface="+mn-lt"/>
                        </a:rPr>
                        <a:t>5</a:t>
                      </a:r>
                      <a:endParaRPr lang="en-US" sz="2000" b="1"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fr-FR" sz="2000" b="1" dirty="0">
                          <a:effectLst/>
                          <a:latin typeface="+mn-lt"/>
                        </a:rPr>
                        <a:t>88,9</a:t>
                      </a:r>
                      <a:endParaRPr lang="en-US" sz="2000" b="1"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fr-FR" sz="2000" b="1" dirty="0">
                          <a:effectLst/>
                          <a:latin typeface="+mn-lt"/>
                        </a:rPr>
                        <a:t>11,1</a:t>
                      </a:r>
                      <a:endParaRPr lang="en-US" sz="2000" b="1" dirty="0">
                        <a:effectLst/>
                        <a:latin typeface="+mn-lt"/>
                        <a:ea typeface="Calibri" panose="020F0502020204030204" pitchFamily="34" charset="0"/>
                        <a:cs typeface="Times New Roman" panose="02020603050405020304" pitchFamily="18" charset="0"/>
                      </a:endParaRPr>
                    </a:p>
                  </a:txBody>
                  <a:tcPr marL="68580" marR="68580" marT="0" marB="0"/>
                </a:tc>
              </a:tr>
              <a:tr h="1149771">
                <a:tc>
                  <a:txBody>
                    <a:bodyPr/>
                    <a:lstStyle/>
                    <a:p>
                      <a:pPr marL="0" marR="0">
                        <a:lnSpc>
                          <a:spcPct val="115000"/>
                        </a:lnSpc>
                        <a:spcBef>
                          <a:spcPts val="0"/>
                        </a:spcBef>
                        <a:spcAft>
                          <a:spcPts val="0"/>
                        </a:spcAft>
                      </a:pPr>
                      <a:r>
                        <a:rPr lang="fr-FR" sz="2000" dirty="0">
                          <a:effectLst/>
                          <a:latin typeface="+mn-lt"/>
                        </a:rPr>
                        <a:t>Not used</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fr-FR" sz="2000" dirty="0">
                          <a:effectLst/>
                          <a:latin typeface="+mn-lt"/>
                        </a:rPr>
                        <a:t>45</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fr-FR" sz="2000" dirty="0">
                          <a:effectLst/>
                          <a:latin typeface="+mn-lt"/>
                        </a:rPr>
                        <a:t>5</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fr-FR" sz="2000" dirty="0">
                          <a:effectLst/>
                          <a:latin typeface="+mn-lt"/>
                        </a:rPr>
                        <a:t>40</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fr-FR" sz="2000" dirty="0">
                          <a:effectLst/>
                          <a:latin typeface="+mn-lt"/>
                        </a:rPr>
                        <a:t>11,1</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fr-FR" sz="2000" dirty="0">
                          <a:effectLst/>
                          <a:latin typeface="+mn-lt"/>
                        </a:rPr>
                        <a:t>88,9</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41801558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273953942"/>
              </p:ext>
            </p:extLst>
          </p:nvPr>
        </p:nvGraphicFramePr>
        <p:xfrm>
          <a:off x="-2" y="-3"/>
          <a:ext cx="9144003" cy="6858002"/>
        </p:xfrm>
        <a:graphic>
          <a:graphicData uri="http://schemas.openxmlformats.org/drawingml/2006/table">
            <a:tbl>
              <a:tblPr firstRow="1" firstCol="1" bandRow="1">
                <a:tableStyleId>{5C22544A-7EE6-4342-B048-85BDC9FD1C3A}</a:tableStyleId>
              </a:tblPr>
              <a:tblGrid>
                <a:gridCol w="4283966"/>
                <a:gridCol w="865177"/>
                <a:gridCol w="865177"/>
                <a:gridCol w="1042511"/>
                <a:gridCol w="1043586"/>
                <a:gridCol w="1043586"/>
              </a:tblGrid>
              <a:tr h="984685">
                <a:tc gridSpan="6">
                  <a:txBody>
                    <a:bodyPr/>
                    <a:lstStyle/>
                    <a:p>
                      <a:pPr marL="0" marR="0" algn="ctr">
                        <a:lnSpc>
                          <a:spcPct val="115000"/>
                        </a:lnSpc>
                        <a:spcBef>
                          <a:spcPts val="300"/>
                        </a:spcBef>
                        <a:spcAft>
                          <a:spcPts val="300"/>
                        </a:spcAft>
                      </a:pPr>
                      <a:r>
                        <a:rPr lang="en-US" sz="2000" dirty="0">
                          <a:effectLst/>
                        </a:rPr>
                        <a:t>Figure </a:t>
                      </a:r>
                      <a:r>
                        <a:rPr lang="en-US" sz="2000" dirty="0" smtClean="0">
                          <a:effectLst/>
                        </a:rPr>
                        <a:t>16. </a:t>
                      </a:r>
                      <a:r>
                        <a:rPr lang="en-US" sz="2000" dirty="0">
                          <a:effectLst/>
                        </a:rPr>
                        <a:t>Use of VAT data in NA compilation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984685">
                <a:tc rowSpan="2">
                  <a:txBody>
                    <a:bodyPr/>
                    <a:lstStyle/>
                    <a:p>
                      <a:pPr algn="l">
                        <a:lnSpc>
                          <a:spcPct val="115000"/>
                        </a:lnSpc>
                      </a:pPr>
                      <a:endParaRPr lang="en-US" sz="2000" dirty="0">
                        <a:effectLst/>
                        <a:latin typeface="Calibri" panose="020F0502020204030204" pitchFamily="34" charset="0"/>
                      </a:endParaRPr>
                    </a:p>
                  </a:txBody>
                  <a:tcPr marL="44450" marR="44450" marT="0" marB="0"/>
                </a:tc>
                <a:tc gridSpan="3">
                  <a:txBody>
                    <a:bodyPr/>
                    <a:lstStyle/>
                    <a:p>
                      <a:pPr marL="0" marR="0" algn="ctr">
                        <a:lnSpc>
                          <a:spcPct val="115000"/>
                        </a:lnSpc>
                        <a:spcBef>
                          <a:spcPts val="0"/>
                        </a:spcBef>
                        <a:spcAft>
                          <a:spcPts val="0"/>
                        </a:spcAft>
                      </a:pPr>
                      <a:r>
                        <a:rPr lang="fr-FR" sz="2000" dirty="0">
                          <a:effectLst/>
                        </a:rPr>
                        <a:t>Number of countries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en-US"/>
                    </a:p>
                  </a:txBody>
                  <a:tcPr/>
                </a:tc>
                <a:tc hMerge="1">
                  <a:txBody>
                    <a:bodyPr/>
                    <a:lstStyle/>
                    <a:p>
                      <a:endParaRPr lang="en-US"/>
                    </a:p>
                  </a:txBody>
                  <a:tcPr/>
                </a:tc>
                <a:tc gridSpan="2">
                  <a:txBody>
                    <a:bodyPr/>
                    <a:lstStyle/>
                    <a:p>
                      <a:pPr marL="0" marR="0" algn="ctr">
                        <a:lnSpc>
                          <a:spcPct val="115000"/>
                        </a:lnSpc>
                        <a:spcBef>
                          <a:spcPts val="0"/>
                        </a:spcBef>
                        <a:spcAft>
                          <a:spcPts val="0"/>
                        </a:spcAft>
                      </a:pPr>
                      <a:r>
                        <a:rPr lang="fr-FR" sz="2000" dirty="0">
                          <a:effectLst/>
                        </a:rPr>
                        <a:t>Percent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en-US"/>
                    </a:p>
                  </a:txBody>
                  <a:tcPr/>
                </a:tc>
              </a:tr>
              <a:tr h="984685">
                <a:tc vMerge="1">
                  <a:txBody>
                    <a:bodyPr/>
                    <a:lstStyle/>
                    <a:p>
                      <a:endParaRPr lang="en-US"/>
                    </a:p>
                  </a:txBody>
                  <a:tcPr/>
                </a:tc>
                <a:tc>
                  <a:txBody>
                    <a:bodyPr/>
                    <a:lstStyle/>
                    <a:p>
                      <a:pPr marL="0" marR="0" algn="ctr">
                        <a:lnSpc>
                          <a:spcPct val="115000"/>
                        </a:lnSpc>
                        <a:spcBef>
                          <a:spcPts val="0"/>
                        </a:spcBef>
                        <a:spcAft>
                          <a:spcPts val="0"/>
                        </a:spcAft>
                      </a:pPr>
                      <a:r>
                        <a:rPr lang="fr-FR" sz="2000" dirty="0">
                          <a:effectLst/>
                        </a:rPr>
                        <a:t>All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Yes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No</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Yes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No</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984685">
                <a:tc>
                  <a:txBody>
                    <a:bodyPr/>
                    <a:lstStyle/>
                    <a:p>
                      <a:pPr marL="0" marR="0" algn="l">
                        <a:lnSpc>
                          <a:spcPct val="115000"/>
                        </a:lnSpc>
                        <a:spcBef>
                          <a:spcPts val="0"/>
                        </a:spcBef>
                        <a:spcAft>
                          <a:spcPts val="0"/>
                        </a:spcAft>
                      </a:pPr>
                      <a:r>
                        <a:rPr lang="en-US" sz="2000" b="1" dirty="0">
                          <a:effectLst/>
                        </a:rPr>
                        <a:t>Data used in NA compilation by activity</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b="1" dirty="0">
                          <a:effectLst/>
                        </a:rPr>
                        <a:t>47</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b="1" dirty="0">
                          <a:effectLst/>
                        </a:rPr>
                        <a:t>34</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b="1" dirty="0">
                          <a:effectLst/>
                        </a:rPr>
                        <a:t>13</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b="1" dirty="0">
                          <a:effectLst/>
                        </a:rPr>
                        <a:t>72,3</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b="1" dirty="0">
                          <a:effectLst/>
                        </a:rPr>
                        <a:t>27,7</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1934577">
                <a:tc>
                  <a:txBody>
                    <a:bodyPr/>
                    <a:lstStyle/>
                    <a:p>
                      <a:pPr marL="0" marR="0" algn="l">
                        <a:lnSpc>
                          <a:spcPct val="115000"/>
                        </a:lnSpc>
                        <a:spcBef>
                          <a:spcPts val="0"/>
                        </a:spcBef>
                        <a:spcAft>
                          <a:spcPts val="0"/>
                        </a:spcAft>
                      </a:pPr>
                      <a:r>
                        <a:rPr lang="en-US" sz="2000" dirty="0">
                          <a:effectLst/>
                        </a:rPr>
                        <a:t>Data used in NA compilation in other areas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46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38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17,4</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82,6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984685">
                <a:tc>
                  <a:txBody>
                    <a:bodyPr/>
                    <a:lstStyle/>
                    <a:p>
                      <a:pPr marL="0" marR="0" algn="l">
                        <a:lnSpc>
                          <a:spcPct val="115000"/>
                        </a:lnSpc>
                        <a:spcBef>
                          <a:spcPts val="0"/>
                        </a:spcBef>
                        <a:spcAft>
                          <a:spcPts val="0"/>
                        </a:spcAft>
                      </a:pPr>
                      <a:r>
                        <a:rPr lang="en-US" sz="2000" dirty="0">
                          <a:effectLst/>
                        </a:rPr>
                        <a:t>VAT data is not used in NA compilation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46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3</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43</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6,5</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93,5</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bl>
          </a:graphicData>
        </a:graphic>
      </p:graphicFrame>
    </p:spTree>
    <p:extLst>
      <p:ext uri="{BB962C8B-B14F-4D97-AF65-F5344CB8AC3E}">
        <p14:creationId xmlns:p14="http://schemas.microsoft.com/office/powerpoint/2010/main" val="16937909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054640411"/>
              </p:ext>
            </p:extLst>
          </p:nvPr>
        </p:nvGraphicFramePr>
        <p:xfrm>
          <a:off x="-1" y="1"/>
          <a:ext cx="9144002" cy="6857998"/>
        </p:xfrm>
        <a:graphic>
          <a:graphicData uri="http://schemas.openxmlformats.org/drawingml/2006/table">
            <a:tbl>
              <a:tblPr firstRow="1" firstCol="1" bandRow="1">
                <a:tableStyleId>{5C22544A-7EE6-4342-B048-85BDC9FD1C3A}</a:tableStyleId>
              </a:tblPr>
              <a:tblGrid>
                <a:gridCol w="5213023"/>
                <a:gridCol w="890309"/>
                <a:gridCol w="742624"/>
                <a:gridCol w="871456"/>
                <a:gridCol w="871456"/>
                <a:gridCol w="555134"/>
              </a:tblGrid>
              <a:tr h="695631">
                <a:tc gridSpan="6">
                  <a:txBody>
                    <a:bodyPr/>
                    <a:lstStyle/>
                    <a:p>
                      <a:pPr marL="0" marR="0" algn="ctr">
                        <a:lnSpc>
                          <a:spcPct val="115000"/>
                        </a:lnSpc>
                        <a:spcBef>
                          <a:spcPts val="300"/>
                        </a:spcBef>
                        <a:spcAft>
                          <a:spcPts val="300"/>
                        </a:spcAft>
                      </a:pPr>
                      <a:r>
                        <a:rPr lang="en-US" sz="2000" dirty="0">
                          <a:effectLst/>
                          <a:latin typeface="+mn-lt"/>
                        </a:rPr>
                        <a:t>Figure </a:t>
                      </a:r>
                      <a:r>
                        <a:rPr lang="en-US" sz="2000" dirty="0" smtClean="0">
                          <a:effectLst/>
                          <a:latin typeface="+mn-lt"/>
                        </a:rPr>
                        <a:t>17. </a:t>
                      </a:r>
                      <a:r>
                        <a:rPr lang="en-US" sz="2000" dirty="0">
                          <a:effectLst/>
                          <a:latin typeface="+mn-lt"/>
                        </a:rPr>
                        <a:t>Use of data on income taxes on enterprises in NA</a:t>
                      </a:r>
                      <a:endParaRPr lang="en-US" sz="2000" dirty="0">
                        <a:effectLst/>
                        <a:latin typeface="+mn-lt"/>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66684">
                <a:tc rowSpan="2">
                  <a:txBody>
                    <a:bodyPr/>
                    <a:lstStyle/>
                    <a:p>
                      <a:pPr algn="l">
                        <a:lnSpc>
                          <a:spcPct val="115000"/>
                        </a:lnSpc>
                      </a:pPr>
                      <a:endParaRPr lang="en-US" sz="2000" dirty="0">
                        <a:effectLst/>
                        <a:latin typeface="+mn-lt"/>
                      </a:endParaRPr>
                    </a:p>
                  </a:txBody>
                  <a:tcPr marL="44450" marR="44450" marT="0" marB="0"/>
                </a:tc>
                <a:tc gridSpan="3">
                  <a:txBody>
                    <a:bodyPr/>
                    <a:lstStyle/>
                    <a:p>
                      <a:pPr marL="0" marR="0" algn="ctr">
                        <a:lnSpc>
                          <a:spcPct val="115000"/>
                        </a:lnSpc>
                        <a:spcBef>
                          <a:spcPts val="0"/>
                        </a:spcBef>
                        <a:spcAft>
                          <a:spcPts val="0"/>
                        </a:spcAft>
                      </a:pPr>
                      <a:r>
                        <a:rPr lang="fr-FR" sz="2000" dirty="0">
                          <a:effectLst/>
                          <a:latin typeface="+mn-lt"/>
                        </a:rPr>
                        <a:t>Number of countries</a:t>
                      </a:r>
                      <a:endParaRPr lang="en-US" sz="2000" dirty="0">
                        <a:effectLst/>
                        <a:latin typeface="+mn-lt"/>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en-US"/>
                    </a:p>
                  </a:txBody>
                  <a:tcPr/>
                </a:tc>
                <a:tc hMerge="1">
                  <a:txBody>
                    <a:bodyPr/>
                    <a:lstStyle/>
                    <a:p>
                      <a:endParaRPr lang="en-US"/>
                    </a:p>
                  </a:txBody>
                  <a:tcPr/>
                </a:tc>
                <a:tc gridSpan="2">
                  <a:txBody>
                    <a:bodyPr/>
                    <a:lstStyle/>
                    <a:p>
                      <a:pPr marL="0" marR="0" algn="ctr">
                        <a:lnSpc>
                          <a:spcPct val="115000"/>
                        </a:lnSpc>
                        <a:spcBef>
                          <a:spcPts val="0"/>
                        </a:spcBef>
                        <a:spcAft>
                          <a:spcPts val="0"/>
                        </a:spcAft>
                      </a:pPr>
                      <a:r>
                        <a:rPr lang="fr-FR" sz="2000" dirty="0">
                          <a:effectLst/>
                          <a:latin typeface="+mn-lt"/>
                        </a:rPr>
                        <a:t>Percent</a:t>
                      </a:r>
                      <a:endParaRPr lang="en-US" sz="2000" dirty="0">
                        <a:effectLst/>
                        <a:latin typeface="+mn-lt"/>
                        <a:ea typeface="Calibri" panose="020F0502020204030204" pitchFamily="34" charset="0"/>
                        <a:cs typeface="Times New Roman" panose="02020603050405020304" pitchFamily="18" charset="0"/>
                      </a:endParaRPr>
                    </a:p>
                  </a:txBody>
                  <a:tcPr marL="44450" marR="44450" marT="0" marB="0" anchor="ctr"/>
                </a:tc>
                <a:tc hMerge="1">
                  <a:txBody>
                    <a:bodyPr/>
                    <a:lstStyle/>
                    <a:p>
                      <a:pPr algn="l">
                        <a:lnSpc>
                          <a:spcPct val="115000"/>
                        </a:lnSpc>
                      </a:pPr>
                      <a:endParaRPr lang="en-US" sz="2000" dirty="0">
                        <a:effectLst/>
                        <a:latin typeface="+mn-lt"/>
                      </a:endParaRPr>
                    </a:p>
                  </a:txBody>
                  <a:tcPr marL="44450" marR="44450" marT="0" marB="0"/>
                </a:tc>
              </a:tr>
              <a:tr h="695631">
                <a:tc vMerge="1">
                  <a:txBody>
                    <a:bodyPr/>
                    <a:lstStyle/>
                    <a:p>
                      <a:endParaRPr lang="en-US"/>
                    </a:p>
                  </a:txBody>
                  <a:tcPr/>
                </a:tc>
                <a:tc>
                  <a:txBody>
                    <a:bodyPr/>
                    <a:lstStyle/>
                    <a:p>
                      <a:pPr marL="0" marR="0" algn="ctr">
                        <a:lnSpc>
                          <a:spcPct val="115000"/>
                        </a:lnSpc>
                        <a:spcBef>
                          <a:spcPts val="0"/>
                        </a:spcBef>
                        <a:spcAft>
                          <a:spcPts val="0"/>
                        </a:spcAft>
                      </a:pPr>
                      <a:r>
                        <a:rPr lang="fr-FR" sz="2000" dirty="0">
                          <a:effectLst/>
                          <a:latin typeface="+mn-lt"/>
                        </a:rPr>
                        <a:t>All</a:t>
                      </a:r>
                      <a:endParaRPr lang="en-US" sz="2000" dirty="0">
                        <a:effectLst/>
                        <a:latin typeface="+mn-lt"/>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latin typeface="+mn-lt"/>
                        </a:rPr>
                        <a:t>Yes</a:t>
                      </a:r>
                      <a:endParaRPr lang="en-US" sz="2000" dirty="0">
                        <a:effectLst/>
                        <a:latin typeface="+mn-lt"/>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latin typeface="+mn-lt"/>
                        </a:rPr>
                        <a:t>No</a:t>
                      </a:r>
                      <a:endParaRPr lang="en-US" sz="2000" dirty="0">
                        <a:effectLst/>
                        <a:latin typeface="+mn-lt"/>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latin typeface="+mn-lt"/>
                        </a:rPr>
                        <a:t>Yes</a:t>
                      </a:r>
                      <a:endParaRPr lang="en-US" sz="2000" dirty="0">
                        <a:effectLst/>
                        <a:latin typeface="+mn-lt"/>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latin typeface="+mn-lt"/>
                        </a:rPr>
                        <a:t>No</a:t>
                      </a:r>
                      <a:endParaRPr lang="en-US" sz="2000" dirty="0">
                        <a:effectLst/>
                        <a:latin typeface="+mn-lt"/>
                        <a:ea typeface="Calibri" panose="020F0502020204030204" pitchFamily="34" charset="0"/>
                        <a:cs typeface="Times New Roman" panose="02020603050405020304" pitchFamily="18" charset="0"/>
                      </a:endParaRPr>
                    </a:p>
                  </a:txBody>
                  <a:tcPr marL="44450" marR="44450" marT="0" marB="0"/>
                </a:tc>
              </a:tr>
              <a:tr h="1366684">
                <a:tc>
                  <a:txBody>
                    <a:bodyPr/>
                    <a:lstStyle/>
                    <a:p>
                      <a:pPr marL="0" marR="0" algn="l">
                        <a:lnSpc>
                          <a:spcPct val="115000"/>
                        </a:lnSpc>
                        <a:spcBef>
                          <a:spcPts val="0"/>
                        </a:spcBef>
                        <a:spcAft>
                          <a:spcPts val="0"/>
                        </a:spcAft>
                      </a:pPr>
                      <a:r>
                        <a:rPr lang="en-US" sz="2000" b="1" dirty="0">
                          <a:effectLst/>
                          <a:latin typeface="+mn-lt"/>
                        </a:rPr>
                        <a:t>Data used in NA compilation by kind of activity</a:t>
                      </a:r>
                      <a:endParaRPr lang="en-US" sz="2000" b="1" dirty="0">
                        <a:effectLst/>
                        <a:latin typeface="+mn-lt"/>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b="1" dirty="0">
                          <a:effectLst/>
                          <a:latin typeface="+mn-lt"/>
                        </a:rPr>
                        <a:t>46</a:t>
                      </a:r>
                      <a:endParaRPr lang="en-US" sz="2000" b="1" dirty="0">
                        <a:effectLst/>
                        <a:latin typeface="+mn-lt"/>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b="1" dirty="0">
                          <a:effectLst/>
                          <a:latin typeface="+mn-lt"/>
                        </a:rPr>
                        <a:t>27</a:t>
                      </a:r>
                      <a:endParaRPr lang="en-US" sz="2000" b="1" dirty="0">
                        <a:effectLst/>
                        <a:latin typeface="+mn-lt"/>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b="1" dirty="0">
                          <a:effectLst/>
                          <a:latin typeface="+mn-lt"/>
                        </a:rPr>
                        <a:t>19</a:t>
                      </a:r>
                      <a:endParaRPr lang="en-US" sz="2000" b="1" dirty="0">
                        <a:effectLst/>
                        <a:latin typeface="+mn-lt"/>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b="1" dirty="0">
                          <a:effectLst/>
                          <a:latin typeface="+mn-lt"/>
                        </a:rPr>
                        <a:t>58,7</a:t>
                      </a:r>
                      <a:endParaRPr lang="en-US" sz="2000" b="1" dirty="0">
                        <a:effectLst/>
                        <a:latin typeface="+mn-lt"/>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b="1" dirty="0">
                          <a:effectLst/>
                          <a:latin typeface="+mn-lt"/>
                        </a:rPr>
                        <a:t>41,3</a:t>
                      </a:r>
                      <a:endParaRPr lang="en-US" sz="2000" b="1" dirty="0">
                        <a:effectLst/>
                        <a:latin typeface="+mn-lt"/>
                        <a:ea typeface="Calibri" panose="020F0502020204030204" pitchFamily="34" charset="0"/>
                        <a:cs typeface="Times New Roman" panose="02020603050405020304" pitchFamily="18" charset="0"/>
                      </a:endParaRPr>
                    </a:p>
                  </a:txBody>
                  <a:tcPr marL="44450" marR="44450" marT="0" marB="0"/>
                </a:tc>
              </a:tr>
              <a:tr h="1366684">
                <a:tc>
                  <a:txBody>
                    <a:bodyPr/>
                    <a:lstStyle/>
                    <a:p>
                      <a:pPr marL="0" marR="0" algn="l">
                        <a:lnSpc>
                          <a:spcPct val="115000"/>
                        </a:lnSpc>
                        <a:spcBef>
                          <a:spcPts val="0"/>
                        </a:spcBef>
                        <a:spcAft>
                          <a:spcPts val="0"/>
                        </a:spcAft>
                      </a:pPr>
                      <a:r>
                        <a:rPr lang="en-US" sz="2000" dirty="0">
                          <a:effectLst/>
                          <a:latin typeface="+mn-lt"/>
                        </a:rPr>
                        <a:t>Data used in NA compilation in other areas</a:t>
                      </a:r>
                      <a:endParaRPr lang="en-US" sz="2000" dirty="0">
                        <a:effectLst/>
                        <a:latin typeface="+mn-lt"/>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latin typeface="+mn-lt"/>
                        </a:rPr>
                        <a:t>46</a:t>
                      </a:r>
                      <a:endParaRPr lang="en-US" sz="2000" dirty="0">
                        <a:effectLst/>
                        <a:latin typeface="+mn-lt"/>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latin typeface="+mn-lt"/>
                        </a:rPr>
                        <a:t>6</a:t>
                      </a:r>
                      <a:endParaRPr lang="en-US" sz="2000" dirty="0">
                        <a:effectLst/>
                        <a:latin typeface="+mn-lt"/>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latin typeface="+mn-lt"/>
                        </a:rPr>
                        <a:t>40</a:t>
                      </a:r>
                      <a:endParaRPr lang="en-US" sz="2000" dirty="0">
                        <a:effectLst/>
                        <a:latin typeface="+mn-lt"/>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latin typeface="+mn-lt"/>
                        </a:rPr>
                        <a:t>13,0</a:t>
                      </a:r>
                      <a:endParaRPr lang="en-US" sz="2000" dirty="0">
                        <a:effectLst/>
                        <a:latin typeface="+mn-lt"/>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latin typeface="+mn-lt"/>
                        </a:rPr>
                        <a:t>87,0</a:t>
                      </a:r>
                      <a:endParaRPr lang="en-US" sz="2000" dirty="0">
                        <a:effectLst/>
                        <a:latin typeface="+mn-lt"/>
                        <a:ea typeface="Calibri" panose="020F0502020204030204" pitchFamily="34" charset="0"/>
                        <a:cs typeface="Times New Roman" panose="02020603050405020304" pitchFamily="18" charset="0"/>
                      </a:endParaRPr>
                    </a:p>
                  </a:txBody>
                  <a:tcPr marL="44450" marR="44450" marT="0" marB="0"/>
                </a:tc>
              </a:tr>
              <a:tr h="1366684">
                <a:tc>
                  <a:txBody>
                    <a:bodyPr/>
                    <a:lstStyle/>
                    <a:p>
                      <a:pPr marL="0" marR="0" algn="l">
                        <a:lnSpc>
                          <a:spcPct val="115000"/>
                        </a:lnSpc>
                        <a:spcBef>
                          <a:spcPts val="0"/>
                        </a:spcBef>
                        <a:spcAft>
                          <a:spcPts val="0"/>
                        </a:spcAft>
                      </a:pPr>
                      <a:r>
                        <a:rPr lang="en-US" sz="2000" dirty="0">
                          <a:effectLst/>
                          <a:latin typeface="+mn-lt"/>
                        </a:rPr>
                        <a:t>Not used in NA compilation</a:t>
                      </a:r>
                      <a:endParaRPr lang="en-US" sz="2000" dirty="0">
                        <a:effectLst/>
                        <a:latin typeface="+mn-lt"/>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latin typeface="+mn-lt"/>
                        </a:rPr>
                        <a:t>46</a:t>
                      </a:r>
                      <a:endParaRPr lang="en-US" sz="2000" dirty="0">
                        <a:effectLst/>
                        <a:latin typeface="+mn-lt"/>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latin typeface="+mn-lt"/>
                        </a:rPr>
                        <a:t>16</a:t>
                      </a:r>
                      <a:endParaRPr lang="en-US" sz="2000" dirty="0">
                        <a:effectLst/>
                        <a:latin typeface="+mn-lt"/>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latin typeface="+mn-lt"/>
                        </a:rPr>
                        <a:t>30</a:t>
                      </a:r>
                      <a:endParaRPr lang="en-US" sz="2000" dirty="0">
                        <a:effectLst/>
                        <a:latin typeface="+mn-lt"/>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latin typeface="+mn-lt"/>
                        </a:rPr>
                        <a:t>34,8</a:t>
                      </a:r>
                      <a:endParaRPr lang="en-US" sz="2000" dirty="0">
                        <a:effectLst/>
                        <a:latin typeface="+mn-lt"/>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latin typeface="+mn-lt"/>
                        </a:rPr>
                        <a:t>65,2</a:t>
                      </a:r>
                      <a:endParaRPr lang="en-US" sz="2000" dirty="0">
                        <a:effectLst/>
                        <a:latin typeface="+mn-lt"/>
                        <a:ea typeface="Calibri" panose="020F0502020204030204" pitchFamily="34" charset="0"/>
                        <a:cs typeface="Times New Roman" panose="02020603050405020304" pitchFamily="18" charset="0"/>
                      </a:endParaRPr>
                    </a:p>
                  </a:txBody>
                  <a:tcPr marL="44450" marR="44450" marT="0" marB="0"/>
                </a:tc>
              </a:tr>
            </a:tbl>
          </a:graphicData>
        </a:graphic>
      </p:graphicFrame>
    </p:spTree>
    <p:extLst>
      <p:ext uri="{BB962C8B-B14F-4D97-AF65-F5344CB8AC3E}">
        <p14:creationId xmlns:p14="http://schemas.microsoft.com/office/powerpoint/2010/main" val="5936208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612282351"/>
              </p:ext>
            </p:extLst>
          </p:nvPr>
        </p:nvGraphicFramePr>
        <p:xfrm>
          <a:off x="0" y="-2"/>
          <a:ext cx="9143999" cy="7849267"/>
        </p:xfrm>
        <a:graphic>
          <a:graphicData uri="http://schemas.openxmlformats.org/drawingml/2006/table">
            <a:tbl>
              <a:tblPr firstRow="1" firstCol="1" bandRow="1">
                <a:tableStyleId>{5C22544A-7EE6-4342-B048-85BDC9FD1C3A}</a:tableStyleId>
              </a:tblPr>
              <a:tblGrid>
                <a:gridCol w="6253316"/>
                <a:gridCol w="501445"/>
                <a:gridCol w="589936"/>
                <a:gridCol w="516193"/>
                <a:gridCol w="634181"/>
                <a:gridCol w="648928"/>
              </a:tblGrid>
              <a:tr h="593255">
                <a:tc gridSpan="6">
                  <a:txBody>
                    <a:bodyPr/>
                    <a:lstStyle/>
                    <a:p>
                      <a:pPr marL="0" marR="0" algn="ctr">
                        <a:lnSpc>
                          <a:spcPct val="115000"/>
                        </a:lnSpc>
                        <a:spcBef>
                          <a:spcPts val="300"/>
                        </a:spcBef>
                        <a:spcAft>
                          <a:spcPts val="300"/>
                        </a:spcAft>
                      </a:pPr>
                      <a:r>
                        <a:rPr lang="en-US" sz="2000" dirty="0">
                          <a:effectLst/>
                        </a:rPr>
                        <a:t>Figure </a:t>
                      </a:r>
                      <a:r>
                        <a:rPr lang="en-US" sz="2000" dirty="0" smtClean="0">
                          <a:effectLst/>
                        </a:rPr>
                        <a:t>18. </a:t>
                      </a:r>
                      <a:r>
                        <a:rPr lang="en-US" sz="2000" dirty="0">
                          <a:effectLst/>
                        </a:rPr>
                        <a:t>Use of BOP and External Trade Statistics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96132">
                <a:tc rowSpan="2">
                  <a:txBody>
                    <a:bodyPr/>
                    <a:lstStyle/>
                    <a:p>
                      <a:pPr>
                        <a:lnSpc>
                          <a:spcPct val="115000"/>
                        </a:lnSpc>
                      </a:pPr>
                      <a:endParaRPr lang="en-US" sz="2000" dirty="0">
                        <a:effectLst/>
                        <a:latin typeface="Calibri" panose="020F0502020204030204" pitchFamily="34" charset="0"/>
                      </a:endParaRPr>
                    </a:p>
                  </a:txBody>
                  <a:tcPr marL="44450" marR="44450" marT="0" marB="0" anchor="b"/>
                </a:tc>
                <a:tc gridSpan="3">
                  <a:txBody>
                    <a:bodyPr/>
                    <a:lstStyle/>
                    <a:p>
                      <a:pPr marL="0" marR="0" algn="ctr">
                        <a:lnSpc>
                          <a:spcPct val="115000"/>
                        </a:lnSpc>
                        <a:spcBef>
                          <a:spcPts val="0"/>
                        </a:spcBef>
                        <a:spcAft>
                          <a:spcPts val="0"/>
                        </a:spcAft>
                      </a:pPr>
                      <a:r>
                        <a:rPr lang="fr-FR" sz="2000" dirty="0" smtClean="0">
                          <a:effectLst/>
                        </a:rPr>
                        <a:t>Number of </a:t>
                      </a:r>
                      <a:r>
                        <a:rPr lang="fr-FR" sz="2000" dirty="0">
                          <a:effectLst/>
                        </a:rPr>
                        <a:t>countries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en-US"/>
                    </a:p>
                  </a:txBody>
                  <a:tcPr/>
                </a:tc>
                <a:tc hMerge="1">
                  <a:txBody>
                    <a:bodyPr/>
                    <a:lstStyle/>
                    <a:p>
                      <a:endParaRPr lang="en-US"/>
                    </a:p>
                  </a:txBody>
                  <a:tcPr/>
                </a:tc>
                <a:tc gridSpan="2">
                  <a:txBody>
                    <a:bodyPr/>
                    <a:lstStyle/>
                    <a:p>
                      <a:pPr marL="0" marR="0" algn="ctr">
                        <a:lnSpc>
                          <a:spcPct val="115000"/>
                        </a:lnSpc>
                        <a:spcBef>
                          <a:spcPts val="0"/>
                        </a:spcBef>
                        <a:spcAft>
                          <a:spcPts val="0"/>
                        </a:spcAft>
                      </a:pPr>
                      <a:r>
                        <a:rPr lang="fr-FR" sz="2000" dirty="0">
                          <a:effectLst/>
                        </a:rPr>
                        <a:t>Percent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en-US"/>
                    </a:p>
                  </a:txBody>
                  <a:tcPr/>
                </a:tc>
              </a:tr>
              <a:tr h="303426">
                <a:tc vMerge="1">
                  <a:txBody>
                    <a:bodyPr/>
                    <a:lstStyle/>
                    <a:p>
                      <a:endParaRPr lang="en-US"/>
                    </a:p>
                  </a:txBody>
                  <a:tcPr/>
                </a:tc>
                <a:tc>
                  <a:txBody>
                    <a:bodyPr/>
                    <a:lstStyle/>
                    <a:p>
                      <a:pPr marL="0" marR="0" algn="ctr">
                        <a:lnSpc>
                          <a:spcPct val="115000"/>
                        </a:lnSpc>
                        <a:spcBef>
                          <a:spcPts val="0"/>
                        </a:spcBef>
                        <a:spcAft>
                          <a:spcPts val="0"/>
                        </a:spcAft>
                      </a:pPr>
                      <a:r>
                        <a:rPr lang="fr-FR" sz="2000" dirty="0">
                          <a:effectLst/>
                        </a:rPr>
                        <a:t>All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marL="0" marR="0" algn="ctr">
                        <a:lnSpc>
                          <a:spcPct val="115000"/>
                        </a:lnSpc>
                        <a:spcBef>
                          <a:spcPts val="0"/>
                        </a:spcBef>
                        <a:spcAft>
                          <a:spcPts val="0"/>
                        </a:spcAft>
                      </a:pPr>
                      <a:r>
                        <a:rPr lang="fr-FR" sz="2000" dirty="0">
                          <a:effectLst/>
                        </a:rPr>
                        <a:t>Yes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marL="0" marR="0" algn="ctr">
                        <a:lnSpc>
                          <a:spcPct val="115000"/>
                        </a:lnSpc>
                        <a:spcBef>
                          <a:spcPts val="0"/>
                        </a:spcBef>
                        <a:spcAft>
                          <a:spcPts val="0"/>
                        </a:spcAft>
                      </a:pPr>
                      <a:r>
                        <a:rPr lang="fr-FR" sz="2000" dirty="0">
                          <a:effectLst/>
                        </a:rPr>
                        <a:t>No</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marL="0" marR="0" algn="ctr">
                        <a:lnSpc>
                          <a:spcPct val="115000"/>
                        </a:lnSpc>
                        <a:spcBef>
                          <a:spcPts val="0"/>
                        </a:spcBef>
                        <a:spcAft>
                          <a:spcPts val="0"/>
                        </a:spcAft>
                      </a:pPr>
                      <a:r>
                        <a:rPr lang="fr-FR" sz="2000" dirty="0">
                          <a:effectLst/>
                        </a:rPr>
                        <a:t>Yes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marL="0" marR="0" algn="ctr">
                        <a:lnSpc>
                          <a:spcPct val="115000"/>
                        </a:lnSpc>
                        <a:spcBef>
                          <a:spcPts val="0"/>
                        </a:spcBef>
                        <a:spcAft>
                          <a:spcPts val="0"/>
                        </a:spcAft>
                      </a:pPr>
                      <a:r>
                        <a:rPr lang="fr-FR" sz="2000" dirty="0">
                          <a:effectLst/>
                        </a:rPr>
                        <a:t>No</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596132">
                <a:tc>
                  <a:txBody>
                    <a:bodyPr/>
                    <a:lstStyle/>
                    <a:p>
                      <a:pPr marL="0" marR="0">
                        <a:lnSpc>
                          <a:spcPct val="115000"/>
                        </a:lnSpc>
                        <a:spcBef>
                          <a:spcPts val="0"/>
                        </a:spcBef>
                        <a:spcAft>
                          <a:spcPts val="0"/>
                        </a:spcAft>
                      </a:pPr>
                      <a:r>
                        <a:rPr lang="en-US" sz="2000" dirty="0">
                          <a:effectLst/>
                        </a:rPr>
                        <a:t>Trade data by product according to HS/SITC for NA compilation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47</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43</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4</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91,5</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8,5</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596132">
                <a:tc>
                  <a:txBody>
                    <a:bodyPr/>
                    <a:lstStyle/>
                    <a:p>
                      <a:pPr marL="0" marR="0">
                        <a:lnSpc>
                          <a:spcPct val="115000"/>
                        </a:lnSpc>
                        <a:spcBef>
                          <a:spcPts val="0"/>
                        </a:spcBef>
                        <a:spcAft>
                          <a:spcPts val="0"/>
                        </a:spcAft>
                      </a:pPr>
                      <a:r>
                        <a:rPr lang="en-US" sz="2000" dirty="0">
                          <a:effectLst/>
                        </a:rPr>
                        <a:t>Unit value indices of imports and exports used to deflate current price data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46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23</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23</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50,0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50,0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596132">
                <a:tc>
                  <a:txBody>
                    <a:bodyPr/>
                    <a:lstStyle/>
                    <a:p>
                      <a:pPr marL="0" marR="0">
                        <a:lnSpc>
                          <a:spcPct val="115000"/>
                        </a:lnSpc>
                        <a:spcBef>
                          <a:spcPts val="0"/>
                        </a:spcBef>
                        <a:spcAft>
                          <a:spcPts val="0"/>
                        </a:spcAft>
                      </a:pPr>
                      <a:r>
                        <a:rPr lang="en-US" sz="2000" dirty="0">
                          <a:effectLst/>
                        </a:rPr>
                        <a:t>Information on imports and exports of services used </a:t>
                      </a:r>
                      <a:r>
                        <a:rPr lang="en-US" sz="2000" dirty="0" smtClean="0">
                          <a:effectLst/>
                        </a:rPr>
                        <a:t>GDP(E</a:t>
                      </a:r>
                      <a:r>
                        <a:rPr lang="en-US" sz="2000" dirty="0">
                          <a:effectLst/>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47</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40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7</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85,1</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14,9</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596132">
                <a:tc>
                  <a:txBody>
                    <a:bodyPr/>
                    <a:lstStyle/>
                    <a:p>
                      <a:pPr marL="0" marR="0">
                        <a:lnSpc>
                          <a:spcPct val="115000"/>
                        </a:lnSpc>
                        <a:spcBef>
                          <a:spcPts val="0"/>
                        </a:spcBef>
                        <a:spcAft>
                          <a:spcPts val="0"/>
                        </a:spcAft>
                      </a:pPr>
                      <a:r>
                        <a:rPr lang="en-US" sz="2000" dirty="0">
                          <a:effectLst/>
                        </a:rPr>
                        <a:t>Information on primary incomes and property incomes used for sequence of accounts (SOA)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46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35</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11</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76,1</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23,9</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596132">
                <a:tc>
                  <a:txBody>
                    <a:bodyPr/>
                    <a:lstStyle/>
                    <a:p>
                      <a:pPr marL="0" marR="0">
                        <a:lnSpc>
                          <a:spcPct val="115000"/>
                        </a:lnSpc>
                        <a:spcBef>
                          <a:spcPts val="0"/>
                        </a:spcBef>
                        <a:spcAft>
                          <a:spcPts val="0"/>
                        </a:spcAft>
                      </a:pPr>
                      <a:r>
                        <a:rPr lang="en-US" sz="2000" dirty="0">
                          <a:effectLst/>
                        </a:rPr>
                        <a:t>Information on current transfers used for secondary distribution of income account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47</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45</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2</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95,7</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4,3</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596132">
                <a:tc>
                  <a:txBody>
                    <a:bodyPr/>
                    <a:lstStyle/>
                    <a:p>
                      <a:pPr marL="0" marR="0">
                        <a:lnSpc>
                          <a:spcPct val="115000"/>
                        </a:lnSpc>
                        <a:spcBef>
                          <a:spcPts val="0"/>
                        </a:spcBef>
                        <a:spcAft>
                          <a:spcPts val="0"/>
                        </a:spcAft>
                      </a:pPr>
                      <a:r>
                        <a:rPr lang="en-US" sz="2000" dirty="0">
                          <a:effectLst/>
                        </a:rPr>
                        <a:t>Information on capital transfers used in capital accounts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46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40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87,0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13,0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596132">
                <a:tc>
                  <a:txBody>
                    <a:bodyPr/>
                    <a:lstStyle/>
                    <a:p>
                      <a:pPr marL="0" marR="0">
                        <a:lnSpc>
                          <a:spcPct val="115000"/>
                        </a:lnSpc>
                        <a:spcBef>
                          <a:spcPts val="0"/>
                        </a:spcBef>
                        <a:spcAft>
                          <a:spcPts val="0"/>
                        </a:spcAft>
                      </a:pPr>
                      <a:r>
                        <a:rPr lang="en-US" sz="2000" dirty="0">
                          <a:effectLst/>
                        </a:rPr>
                        <a:t>Data on reinvested earnings used to estimate financial accounts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46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26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20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56,5</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43,5</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596132">
                <a:tc>
                  <a:txBody>
                    <a:bodyPr/>
                    <a:lstStyle/>
                    <a:p>
                      <a:pPr marL="0" marR="0">
                        <a:lnSpc>
                          <a:spcPct val="115000"/>
                        </a:lnSpc>
                        <a:spcBef>
                          <a:spcPts val="0"/>
                        </a:spcBef>
                        <a:spcAft>
                          <a:spcPts val="0"/>
                        </a:spcAft>
                      </a:pPr>
                      <a:r>
                        <a:rPr lang="en-US" sz="2000" dirty="0">
                          <a:effectLst/>
                        </a:rPr>
                        <a:t>BOP data used for compilation of sequence of accounts for Rest of the World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45</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25</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20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55,6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44,4</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596132">
                <a:tc>
                  <a:txBody>
                    <a:bodyPr/>
                    <a:lstStyle/>
                    <a:p>
                      <a:pPr marL="0" marR="0">
                        <a:lnSpc>
                          <a:spcPct val="115000"/>
                        </a:lnSpc>
                        <a:spcBef>
                          <a:spcPts val="0"/>
                        </a:spcBef>
                        <a:spcAft>
                          <a:spcPts val="0"/>
                        </a:spcAft>
                      </a:pPr>
                      <a:r>
                        <a:rPr lang="en-US" sz="2000" dirty="0">
                          <a:effectLst/>
                        </a:rPr>
                        <a:t>Information available is used to estimate GNI and Disposable Income and other NA aggregates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46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37</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80,4</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0" marR="0" algn="ctr">
                        <a:lnSpc>
                          <a:spcPct val="115000"/>
                        </a:lnSpc>
                        <a:spcBef>
                          <a:spcPts val="0"/>
                        </a:spcBef>
                        <a:spcAft>
                          <a:spcPts val="0"/>
                        </a:spcAft>
                      </a:pPr>
                      <a:r>
                        <a:rPr lang="fr-FR" sz="2000" dirty="0">
                          <a:effectLst/>
                        </a:rPr>
                        <a:t>17,4</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bl>
          </a:graphicData>
        </a:graphic>
      </p:graphicFrame>
    </p:spTree>
    <p:extLst>
      <p:ext uri="{BB962C8B-B14F-4D97-AF65-F5344CB8AC3E}">
        <p14:creationId xmlns:p14="http://schemas.microsoft.com/office/powerpoint/2010/main" val="4420225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lvl="0"/>
            <a:r>
              <a:rPr lang="en-US" sz="3200" dirty="0">
                <a:latin typeface="Constantia" panose="02030602050306030303" pitchFamily="18" charset="0"/>
              </a:rPr>
              <a:t>Structure </a:t>
            </a:r>
            <a:r>
              <a:rPr lang="en-US" sz="3200" dirty="0" smtClean="0">
                <a:latin typeface="Constantia" panose="02030602050306030303" pitchFamily="18" charset="0"/>
              </a:rPr>
              <a:t>of the Guidebook</a:t>
            </a:r>
            <a:endParaRPr lang="en-US" sz="3200" dirty="0" smtClean="0">
              <a:effectLst/>
              <a:latin typeface="Constantia" panose="02030602050306030303" pitchFamily="18" charset="0"/>
            </a:endParaRPr>
          </a:p>
        </p:txBody>
      </p:sp>
      <p:sp>
        <p:nvSpPr>
          <p:cNvPr id="3" name="Content Placeholder 2"/>
          <p:cNvSpPr>
            <a:spLocks noGrp="1"/>
          </p:cNvSpPr>
          <p:nvPr>
            <p:ph idx="1"/>
          </p:nvPr>
        </p:nvSpPr>
        <p:spPr>
          <a:xfrm>
            <a:off x="250825" y="1271793"/>
            <a:ext cx="8713788" cy="4392612"/>
          </a:xfrm>
        </p:spPr>
        <p:txBody>
          <a:bodyPr/>
          <a:lstStyle/>
          <a:p>
            <a:r>
              <a:rPr lang="en-IN" sz="2800" dirty="0" smtClean="0">
                <a:effectLst/>
                <a:latin typeface="Constantia" panose="02030602050306030303" pitchFamily="18" charset="0"/>
              </a:rPr>
              <a:t>Chapter </a:t>
            </a:r>
            <a:r>
              <a:rPr lang="en-IN" sz="2800" dirty="0" smtClean="0">
                <a:effectLst/>
                <a:latin typeface="Constantia" panose="02030602050306030303" pitchFamily="18" charset="0"/>
              </a:rPr>
              <a:t>1: Introduction</a:t>
            </a:r>
          </a:p>
          <a:p>
            <a:r>
              <a:rPr lang="en-IN" sz="2800" dirty="0" smtClean="0">
                <a:effectLst/>
                <a:latin typeface="Constantia" panose="02030602050306030303" pitchFamily="18" charset="0"/>
              </a:rPr>
              <a:t>Chapter 2: government accounts</a:t>
            </a:r>
          </a:p>
          <a:p>
            <a:r>
              <a:rPr lang="en-IN" sz="2800" dirty="0" smtClean="0">
                <a:effectLst/>
                <a:latin typeface="Constantia" panose="02030602050306030303" pitchFamily="18" charset="0"/>
              </a:rPr>
              <a:t>Chapter 3: financial Corps</a:t>
            </a:r>
          </a:p>
          <a:p>
            <a:r>
              <a:rPr lang="en-IN" sz="2800" dirty="0" smtClean="0">
                <a:latin typeface="Constantia" panose="02030602050306030303" pitchFamily="18" charset="0"/>
              </a:rPr>
              <a:t>Chapter 4</a:t>
            </a:r>
            <a:r>
              <a:rPr lang="en-IN" sz="2800" dirty="0">
                <a:latin typeface="Constantia" panose="02030602050306030303" pitchFamily="18" charset="0"/>
              </a:rPr>
              <a:t>: </a:t>
            </a:r>
            <a:r>
              <a:rPr lang="en-IN" sz="2800" dirty="0" smtClean="0">
                <a:latin typeface="Constantia" panose="02030602050306030303" pitchFamily="18" charset="0"/>
              </a:rPr>
              <a:t>non-financial </a:t>
            </a:r>
            <a:r>
              <a:rPr lang="en-IN" sz="2800" dirty="0">
                <a:latin typeface="Constantia" panose="02030602050306030303" pitchFamily="18" charset="0"/>
              </a:rPr>
              <a:t>Corps</a:t>
            </a:r>
          </a:p>
          <a:p>
            <a:r>
              <a:rPr lang="en-IN" sz="2800" dirty="0" smtClean="0">
                <a:latin typeface="Constantia" panose="02030602050306030303" pitchFamily="18" charset="0"/>
              </a:rPr>
              <a:t>Chapter </a:t>
            </a:r>
            <a:r>
              <a:rPr lang="en-IN" sz="2800" dirty="0">
                <a:latin typeface="Constantia" panose="02030602050306030303" pitchFamily="18" charset="0"/>
              </a:rPr>
              <a:t>5: use of external trade statistics for national accounts  </a:t>
            </a:r>
          </a:p>
          <a:p>
            <a:r>
              <a:rPr lang="en-IN" sz="2800" dirty="0">
                <a:latin typeface="Constantia" panose="02030602050306030303" pitchFamily="18" charset="0"/>
              </a:rPr>
              <a:t>Chapter 6: use of tax data in national accounts (e.g. value added tax and income tax</a:t>
            </a:r>
            <a:r>
              <a:rPr lang="en-IN" sz="2800" dirty="0" smtClean="0">
                <a:latin typeface="Constantia" panose="02030602050306030303" pitchFamily="18" charset="0"/>
              </a:rPr>
              <a:t>)</a:t>
            </a:r>
            <a:endParaRPr lang="en-IN" sz="2800" dirty="0">
              <a:latin typeface="Constantia" panose="02030602050306030303" pitchFamily="18" charset="0"/>
            </a:endParaRPr>
          </a:p>
        </p:txBody>
      </p:sp>
    </p:spTree>
    <p:extLst>
      <p:ext uri="{BB962C8B-B14F-4D97-AF65-F5344CB8AC3E}">
        <p14:creationId xmlns:p14="http://schemas.microsoft.com/office/powerpoint/2010/main" val="41444385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79388" y="3687"/>
            <a:ext cx="8758237" cy="1028700"/>
          </a:xfrm>
        </p:spPr>
        <p:txBody>
          <a:bodyPr/>
          <a:lstStyle/>
          <a:p>
            <a:r>
              <a:rPr lang="en-US" sz="3600" dirty="0" smtClean="0">
                <a:effectLst/>
                <a:latin typeface="Constantia" panose="02030602050306030303" pitchFamily="18" charset="0"/>
              </a:rPr>
              <a:t>Contributing Countries</a:t>
            </a:r>
          </a:p>
        </p:txBody>
      </p:sp>
      <p:graphicFrame>
        <p:nvGraphicFramePr>
          <p:cNvPr id="4" name="Table 3"/>
          <p:cNvGraphicFramePr>
            <a:graphicFrameLocks noGrp="1"/>
          </p:cNvGraphicFramePr>
          <p:nvPr>
            <p:extLst>
              <p:ext uri="{D42A27DB-BD31-4B8C-83A1-F6EECF244321}">
                <p14:modId xmlns:p14="http://schemas.microsoft.com/office/powerpoint/2010/main" val="680918470"/>
              </p:ext>
            </p:extLst>
          </p:nvPr>
        </p:nvGraphicFramePr>
        <p:xfrm>
          <a:off x="179389" y="943897"/>
          <a:ext cx="8964611" cy="5191433"/>
        </p:xfrm>
        <a:graphic>
          <a:graphicData uri="http://schemas.openxmlformats.org/drawingml/2006/table">
            <a:tbl>
              <a:tblPr>
                <a:tableStyleId>{5C22544A-7EE6-4342-B048-85BDC9FD1C3A}</a:tableStyleId>
              </a:tblPr>
              <a:tblGrid>
                <a:gridCol w="2991040"/>
                <a:gridCol w="2733070"/>
                <a:gridCol w="3240501"/>
              </a:tblGrid>
              <a:tr h="395912">
                <a:tc>
                  <a:txBody>
                    <a:bodyPr/>
                    <a:lstStyle/>
                    <a:p>
                      <a:pPr algn="ctr" fontAlgn="t"/>
                      <a:r>
                        <a:rPr lang="en-IN" sz="1800" b="1" u="none" strike="noStrike" dirty="0">
                          <a:solidFill>
                            <a:schemeClr val="tx1"/>
                          </a:solidFill>
                          <a:effectLst/>
                          <a:latin typeface="Constantia" panose="02030602050306030303" pitchFamily="18" charset="0"/>
                        </a:rPr>
                        <a:t>Chapter</a:t>
                      </a:r>
                      <a:endParaRPr lang="en-IN" sz="1800" b="1" i="0" u="none" strike="noStrike" dirty="0">
                        <a:solidFill>
                          <a:schemeClr val="tx1"/>
                        </a:solidFill>
                        <a:effectLst/>
                        <a:latin typeface="Constantia" panose="02030602050306030303" pitchFamily="18" charset="0"/>
                      </a:endParaRPr>
                    </a:p>
                  </a:txBody>
                  <a:tcPr marL="9525" marR="9525" marT="9525" marB="0"/>
                </a:tc>
                <a:tc>
                  <a:txBody>
                    <a:bodyPr/>
                    <a:lstStyle/>
                    <a:p>
                      <a:pPr algn="ctr" fontAlgn="t"/>
                      <a:r>
                        <a:rPr lang="en-IN" sz="1800" b="1" u="none" strike="noStrike" dirty="0">
                          <a:solidFill>
                            <a:schemeClr val="tx1"/>
                          </a:solidFill>
                          <a:effectLst/>
                          <a:latin typeface="Constantia" panose="02030602050306030303" pitchFamily="18" charset="0"/>
                        </a:rPr>
                        <a:t>Case studies</a:t>
                      </a:r>
                      <a:endParaRPr lang="en-IN" sz="1800" b="1" i="0" u="none" strike="noStrike" dirty="0">
                        <a:solidFill>
                          <a:schemeClr val="tx1"/>
                        </a:solidFill>
                        <a:effectLst/>
                        <a:latin typeface="Constantia" panose="02030602050306030303" pitchFamily="18" charset="0"/>
                      </a:endParaRPr>
                    </a:p>
                  </a:txBody>
                  <a:tcPr marL="9525" marR="9525" marT="9525" marB="0"/>
                </a:tc>
                <a:tc>
                  <a:txBody>
                    <a:bodyPr/>
                    <a:lstStyle/>
                    <a:p>
                      <a:pPr algn="ctr" fontAlgn="t"/>
                      <a:r>
                        <a:rPr lang="en-IN" sz="1800" b="1" u="none" strike="noStrike" dirty="0">
                          <a:solidFill>
                            <a:schemeClr val="tx1"/>
                          </a:solidFill>
                          <a:effectLst/>
                          <a:latin typeface="Constantia" panose="02030602050306030303" pitchFamily="18" charset="0"/>
                        </a:rPr>
                        <a:t>Box item</a:t>
                      </a:r>
                      <a:endParaRPr lang="en-IN" sz="1800" b="1" i="0" u="none" strike="noStrike" dirty="0">
                        <a:solidFill>
                          <a:schemeClr val="tx1"/>
                        </a:solidFill>
                        <a:effectLst/>
                        <a:latin typeface="Constantia" panose="02030602050306030303" pitchFamily="18" charset="0"/>
                      </a:endParaRPr>
                    </a:p>
                  </a:txBody>
                  <a:tcPr marL="9525" marR="9525" marT="9525" marB="0"/>
                </a:tc>
              </a:tr>
              <a:tr h="292174">
                <a:tc rowSpan="3">
                  <a:txBody>
                    <a:bodyPr/>
                    <a:lstStyle/>
                    <a:p>
                      <a:pPr algn="l" fontAlgn="t"/>
                      <a:r>
                        <a:rPr lang="en-IN" sz="1800" b="1" u="none" strike="noStrike" dirty="0">
                          <a:solidFill>
                            <a:schemeClr val="tx1"/>
                          </a:solidFill>
                          <a:effectLst/>
                          <a:latin typeface="Constantia" panose="02030602050306030303" pitchFamily="18" charset="0"/>
                        </a:rPr>
                        <a:t>1.       Introduction</a:t>
                      </a:r>
                      <a:endParaRPr lang="en-IN" sz="1800" b="1" i="0" u="none" strike="noStrike" dirty="0">
                        <a:solidFill>
                          <a:schemeClr val="tx1"/>
                        </a:solidFill>
                        <a:effectLst/>
                        <a:latin typeface="Constantia" panose="02030602050306030303" pitchFamily="18" charset="0"/>
                      </a:endParaRPr>
                    </a:p>
                  </a:txBody>
                  <a:tcPr marL="9525" marR="9525" marT="9525" marB="0"/>
                </a:tc>
                <a:tc rowSpan="3">
                  <a:txBody>
                    <a:bodyPr/>
                    <a:lstStyle/>
                    <a:p>
                      <a:pPr algn="l" fontAlgn="t"/>
                      <a:r>
                        <a:rPr lang="en-IN" sz="1800" b="1" u="none" strike="noStrike" dirty="0">
                          <a:solidFill>
                            <a:schemeClr val="tx1"/>
                          </a:solidFill>
                          <a:effectLst/>
                          <a:latin typeface="Constantia" panose="02030602050306030303" pitchFamily="18" charset="0"/>
                        </a:rPr>
                        <a:t>Niger</a:t>
                      </a:r>
                      <a:endParaRPr lang="en-IN" sz="1800" b="1" i="0" u="none" strike="noStrike" dirty="0">
                        <a:solidFill>
                          <a:schemeClr val="tx1"/>
                        </a:solidFill>
                        <a:effectLst/>
                        <a:latin typeface="Constantia" panose="02030602050306030303" pitchFamily="18" charset="0"/>
                      </a:endParaRPr>
                    </a:p>
                  </a:txBody>
                  <a:tcPr marL="9525" marR="9525" marT="9525" marB="0"/>
                </a:tc>
                <a:tc>
                  <a:txBody>
                    <a:bodyPr/>
                    <a:lstStyle/>
                    <a:p>
                      <a:pPr algn="l" fontAlgn="t"/>
                      <a:r>
                        <a:rPr lang="en-IN" sz="1800" b="1" u="none" strike="noStrike" dirty="0">
                          <a:solidFill>
                            <a:schemeClr val="tx1"/>
                          </a:solidFill>
                          <a:effectLst/>
                          <a:latin typeface="Constantia" panose="02030602050306030303" pitchFamily="18" charset="0"/>
                        </a:rPr>
                        <a:t>Seychelles</a:t>
                      </a:r>
                      <a:endParaRPr lang="en-IN" sz="1800" b="1" i="0" u="none" strike="noStrike" dirty="0">
                        <a:solidFill>
                          <a:schemeClr val="tx1"/>
                        </a:solidFill>
                        <a:effectLst/>
                        <a:latin typeface="Constantia" panose="02030602050306030303" pitchFamily="18" charset="0"/>
                      </a:endParaRPr>
                    </a:p>
                  </a:txBody>
                  <a:tcPr marL="9525" marR="9525" marT="9525" marB="0"/>
                </a:tc>
              </a:tr>
              <a:tr h="292174">
                <a:tc vMerge="1">
                  <a:txBody>
                    <a:bodyPr/>
                    <a:lstStyle/>
                    <a:p>
                      <a:endParaRPr lang="en-US"/>
                    </a:p>
                  </a:txBody>
                  <a:tcPr/>
                </a:tc>
                <a:tc vMerge="1">
                  <a:txBody>
                    <a:bodyPr/>
                    <a:lstStyle/>
                    <a:p>
                      <a:endParaRPr lang="en-US"/>
                    </a:p>
                  </a:txBody>
                  <a:tcPr/>
                </a:tc>
                <a:tc>
                  <a:txBody>
                    <a:bodyPr/>
                    <a:lstStyle/>
                    <a:p>
                      <a:pPr algn="l" fontAlgn="t"/>
                      <a:r>
                        <a:rPr lang="en-IN" sz="1800" b="1" u="none" strike="noStrike" dirty="0">
                          <a:solidFill>
                            <a:schemeClr val="tx1"/>
                          </a:solidFill>
                          <a:effectLst/>
                          <a:latin typeface="Constantia" panose="02030602050306030303" pitchFamily="18" charset="0"/>
                        </a:rPr>
                        <a:t>Senegal-construction</a:t>
                      </a:r>
                      <a:endParaRPr lang="en-IN" sz="1800" b="1" i="0" u="none" strike="noStrike" dirty="0">
                        <a:solidFill>
                          <a:schemeClr val="tx1"/>
                        </a:solidFill>
                        <a:effectLst/>
                        <a:latin typeface="Constantia" panose="02030602050306030303" pitchFamily="18" charset="0"/>
                      </a:endParaRPr>
                    </a:p>
                  </a:txBody>
                  <a:tcPr marL="9525" marR="9525" marT="9525" marB="0"/>
                </a:tc>
              </a:tr>
              <a:tr h="292174">
                <a:tc vMerge="1">
                  <a:txBody>
                    <a:bodyPr/>
                    <a:lstStyle/>
                    <a:p>
                      <a:endParaRPr lang="en-US"/>
                    </a:p>
                  </a:txBody>
                  <a:tcPr/>
                </a:tc>
                <a:tc vMerge="1">
                  <a:txBody>
                    <a:bodyPr/>
                    <a:lstStyle/>
                    <a:p>
                      <a:endParaRPr lang="en-US"/>
                    </a:p>
                  </a:txBody>
                  <a:tcPr/>
                </a:tc>
                <a:tc>
                  <a:txBody>
                    <a:bodyPr/>
                    <a:lstStyle/>
                    <a:p>
                      <a:pPr algn="l" fontAlgn="t"/>
                      <a:r>
                        <a:rPr lang="en-IN" sz="1800" b="1" u="none" strike="noStrike" dirty="0">
                          <a:solidFill>
                            <a:schemeClr val="tx1"/>
                          </a:solidFill>
                          <a:effectLst/>
                          <a:latin typeface="Constantia" panose="02030602050306030303" pitchFamily="18" charset="0"/>
                        </a:rPr>
                        <a:t>Senegal – focal points</a:t>
                      </a:r>
                      <a:endParaRPr lang="en-IN" sz="1800" b="1" i="0" u="none" strike="noStrike" dirty="0">
                        <a:solidFill>
                          <a:schemeClr val="tx1"/>
                        </a:solidFill>
                        <a:effectLst/>
                        <a:latin typeface="Constantia" panose="02030602050306030303" pitchFamily="18" charset="0"/>
                      </a:endParaRPr>
                    </a:p>
                  </a:txBody>
                  <a:tcPr marL="9525" marR="9525" marT="9525" marB="0"/>
                </a:tc>
              </a:tr>
              <a:tr h="292174">
                <a:tc rowSpan="6">
                  <a:txBody>
                    <a:bodyPr/>
                    <a:lstStyle/>
                    <a:p>
                      <a:pPr algn="l" fontAlgn="t"/>
                      <a:r>
                        <a:rPr lang="en-IN" sz="1800" b="1" u="none" strike="noStrike" dirty="0">
                          <a:solidFill>
                            <a:schemeClr val="tx1"/>
                          </a:solidFill>
                          <a:effectLst/>
                          <a:latin typeface="Constantia" panose="02030602050306030303" pitchFamily="18" charset="0"/>
                        </a:rPr>
                        <a:t>2.       Government</a:t>
                      </a:r>
                      <a:endParaRPr lang="en-IN" sz="1800" b="1" i="0" u="none" strike="noStrike" dirty="0">
                        <a:solidFill>
                          <a:schemeClr val="tx1"/>
                        </a:solidFill>
                        <a:effectLst/>
                        <a:latin typeface="Constantia" panose="02030602050306030303" pitchFamily="18" charset="0"/>
                      </a:endParaRPr>
                    </a:p>
                  </a:txBody>
                  <a:tcPr marL="9525" marR="9525" marT="9525" marB="0"/>
                </a:tc>
                <a:tc>
                  <a:txBody>
                    <a:bodyPr/>
                    <a:lstStyle/>
                    <a:p>
                      <a:pPr algn="l" fontAlgn="t"/>
                      <a:r>
                        <a:rPr lang="en-IN" sz="1800" b="1" u="none" strike="noStrike" dirty="0">
                          <a:solidFill>
                            <a:schemeClr val="tx1"/>
                          </a:solidFill>
                          <a:effectLst/>
                          <a:latin typeface="Constantia" panose="02030602050306030303" pitchFamily="18" charset="0"/>
                        </a:rPr>
                        <a:t>Mauritius</a:t>
                      </a:r>
                      <a:endParaRPr lang="en-IN" sz="1800" b="1" i="0" u="none" strike="noStrike" dirty="0">
                        <a:solidFill>
                          <a:schemeClr val="tx1"/>
                        </a:solidFill>
                        <a:effectLst/>
                        <a:latin typeface="Constantia" panose="02030602050306030303" pitchFamily="18" charset="0"/>
                      </a:endParaRPr>
                    </a:p>
                  </a:txBody>
                  <a:tcPr marL="9525" marR="9525" marT="9525" marB="0"/>
                </a:tc>
                <a:tc rowSpan="6">
                  <a:txBody>
                    <a:bodyPr/>
                    <a:lstStyle/>
                    <a:p>
                      <a:pPr algn="l" fontAlgn="t"/>
                      <a:r>
                        <a:rPr lang="en-IN" sz="1800" b="1" u="none" strike="noStrike" dirty="0">
                          <a:solidFill>
                            <a:schemeClr val="tx1"/>
                          </a:solidFill>
                          <a:effectLst/>
                          <a:latin typeface="Constantia" panose="02030602050306030303" pitchFamily="18" charset="0"/>
                        </a:rPr>
                        <a:t>Madagascar (box item)</a:t>
                      </a:r>
                      <a:endParaRPr lang="en-IN" sz="1800" b="1" i="0" u="none" strike="noStrike" dirty="0">
                        <a:solidFill>
                          <a:schemeClr val="tx1"/>
                        </a:solidFill>
                        <a:effectLst/>
                        <a:latin typeface="Constantia" panose="02030602050306030303" pitchFamily="18" charset="0"/>
                      </a:endParaRPr>
                    </a:p>
                  </a:txBody>
                  <a:tcPr marL="9525" marR="9525" marT="9525" marB="0"/>
                </a:tc>
              </a:tr>
              <a:tr h="292174">
                <a:tc vMerge="1">
                  <a:txBody>
                    <a:bodyPr/>
                    <a:lstStyle/>
                    <a:p>
                      <a:endParaRPr lang="en-US"/>
                    </a:p>
                  </a:txBody>
                  <a:tcPr/>
                </a:tc>
                <a:tc>
                  <a:txBody>
                    <a:bodyPr/>
                    <a:lstStyle/>
                    <a:p>
                      <a:pPr algn="l" fontAlgn="t"/>
                      <a:r>
                        <a:rPr lang="en-IN" sz="1800" b="1" u="none" strike="noStrike" dirty="0">
                          <a:solidFill>
                            <a:schemeClr val="tx1"/>
                          </a:solidFill>
                          <a:effectLst/>
                          <a:latin typeface="Constantia" panose="02030602050306030303" pitchFamily="18" charset="0"/>
                        </a:rPr>
                        <a:t>South Africa</a:t>
                      </a:r>
                      <a:endParaRPr lang="en-IN" sz="1800" b="1" i="0" u="none" strike="noStrike" dirty="0">
                        <a:solidFill>
                          <a:schemeClr val="tx1"/>
                        </a:solidFill>
                        <a:effectLst/>
                        <a:latin typeface="Constantia" panose="02030602050306030303" pitchFamily="18" charset="0"/>
                      </a:endParaRPr>
                    </a:p>
                  </a:txBody>
                  <a:tcPr marL="9525" marR="9525" marT="9525" marB="0"/>
                </a:tc>
                <a:tc vMerge="1">
                  <a:txBody>
                    <a:bodyPr/>
                    <a:lstStyle/>
                    <a:p>
                      <a:endParaRPr lang="en-US"/>
                    </a:p>
                  </a:txBody>
                  <a:tcPr/>
                </a:tc>
              </a:tr>
              <a:tr h="292174">
                <a:tc vMerge="1">
                  <a:txBody>
                    <a:bodyPr/>
                    <a:lstStyle/>
                    <a:p>
                      <a:endParaRPr lang="en-US"/>
                    </a:p>
                  </a:txBody>
                  <a:tcPr/>
                </a:tc>
                <a:tc>
                  <a:txBody>
                    <a:bodyPr/>
                    <a:lstStyle/>
                    <a:p>
                      <a:pPr algn="l" fontAlgn="t"/>
                      <a:r>
                        <a:rPr lang="en-IN" sz="1800" b="1" u="none" strike="noStrike" dirty="0">
                          <a:solidFill>
                            <a:schemeClr val="tx1"/>
                          </a:solidFill>
                          <a:effectLst/>
                          <a:latin typeface="Constantia" panose="02030602050306030303" pitchFamily="18" charset="0"/>
                        </a:rPr>
                        <a:t>Botswana</a:t>
                      </a:r>
                      <a:endParaRPr lang="en-IN" sz="1800" b="1" i="0" u="none" strike="noStrike" dirty="0">
                        <a:solidFill>
                          <a:schemeClr val="tx1"/>
                        </a:solidFill>
                        <a:effectLst/>
                        <a:latin typeface="Constantia" panose="02030602050306030303" pitchFamily="18" charset="0"/>
                      </a:endParaRPr>
                    </a:p>
                  </a:txBody>
                  <a:tcPr marL="9525" marR="9525" marT="9525" marB="0"/>
                </a:tc>
                <a:tc vMerge="1">
                  <a:txBody>
                    <a:bodyPr/>
                    <a:lstStyle/>
                    <a:p>
                      <a:endParaRPr lang="en-US"/>
                    </a:p>
                  </a:txBody>
                  <a:tcPr/>
                </a:tc>
              </a:tr>
              <a:tr h="292174">
                <a:tc vMerge="1">
                  <a:txBody>
                    <a:bodyPr/>
                    <a:lstStyle/>
                    <a:p>
                      <a:endParaRPr lang="en-US"/>
                    </a:p>
                  </a:txBody>
                  <a:tcPr/>
                </a:tc>
                <a:tc>
                  <a:txBody>
                    <a:bodyPr/>
                    <a:lstStyle/>
                    <a:p>
                      <a:pPr algn="l" fontAlgn="t"/>
                      <a:r>
                        <a:rPr lang="en-IN" sz="1800" b="1" u="none" strike="noStrike" dirty="0">
                          <a:solidFill>
                            <a:schemeClr val="tx1"/>
                          </a:solidFill>
                          <a:effectLst/>
                          <a:latin typeface="Constantia" panose="02030602050306030303" pitchFamily="18" charset="0"/>
                        </a:rPr>
                        <a:t>Mozambique</a:t>
                      </a:r>
                      <a:endParaRPr lang="en-IN" sz="1800" b="1" i="0" u="none" strike="noStrike" dirty="0">
                        <a:solidFill>
                          <a:schemeClr val="tx1"/>
                        </a:solidFill>
                        <a:effectLst/>
                        <a:latin typeface="Constantia" panose="02030602050306030303" pitchFamily="18" charset="0"/>
                      </a:endParaRPr>
                    </a:p>
                  </a:txBody>
                  <a:tcPr marL="9525" marR="9525" marT="9525" marB="0"/>
                </a:tc>
                <a:tc vMerge="1">
                  <a:txBody>
                    <a:bodyPr/>
                    <a:lstStyle/>
                    <a:p>
                      <a:endParaRPr lang="en-US"/>
                    </a:p>
                  </a:txBody>
                  <a:tcPr/>
                </a:tc>
              </a:tr>
              <a:tr h="292174">
                <a:tc vMerge="1">
                  <a:txBody>
                    <a:bodyPr/>
                    <a:lstStyle/>
                    <a:p>
                      <a:endParaRPr lang="en-US"/>
                    </a:p>
                  </a:txBody>
                  <a:tcPr/>
                </a:tc>
                <a:tc>
                  <a:txBody>
                    <a:bodyPr/>
                    <a:lstStyle/>
                    <a:p>
                      <a:pPr algn="l" fontAlgn="t"/>
                      <a:r>
                        <a:rPr lang="en-IN" sz="1800" b="1" u="none" strike="noStrike" dirty="0">
                          <a:solidFill>
                            <a:schemeClr val="tx1"/>
                          </a:solidFill>
                          <a:effectLst/>
                          <a:latin typeface="Constantia" panose="02030602050306030303" pitchFamily="18" charset="0"/>
                        </a:rPr>
                        <a:t>Niger </a:t>
                      </a:r>
                      <a:endParaRPr lang="en-IN" sz="1800" b="1" i="0" u="none" strike="noStrike" dirty="0">
                        <a:solidFill>
                          <a:schemeClr val="tx1"/>
                        </a:solidFill>
                        <a:effectLst/>
                        <a:latin typeface="Constantia" panose="02030602050306030303" pitchFamily="18" charset="0"/>
                      </a:endParaRPr>
                    </a:p>
                  </a:txBody>
                  <a:tcPr marL="9525" marR="9525" marT="9525" marB="0"/>
                </a:tc>
                <a:tc vMerge="1">
                  <a:txBody>
                    <a:bodyPr/>
                    <a:lstStyle/>
                    <a:p>
                      <a:endParaRPr lang="en-US"/>
                    </a:p>
                  </a:txBody>
                  <a:tcPr/>
                </a:tc>
              </a:tr>
              <a:tr h="292174">
                <a:tc vMerge="1">
                  <a:txBody>
                    <a:bodyPr/>
                    <a:lstStyle/>
                    <a:p>
                      <a:endParaRPr lang="en-US"/>
                    </a:p>
                  </a:txBody>
                  <a:tcPr/>
                </a:tc>
                <a:tc>
                  <a:txBody>
                    <a:bodyPr/>
                    <a:lstStyle/>
                    <a:p>
                      <a:pPr algn="l" fontAlgn="t"/>
                      <a:r>
                        <a:rPr lang="en-IN" sz="1800" b="1" u="none" strike="noStrike" dirty="0">
                          <a:solidFill>
                            <a:schemeClr val="tx1"/>
                          </a:solidFill>
                          <a:effectLst/>
                          <a:latin typeface="Constantia" panose="02030602050306030303" pitchFamily="18" charset="0"/>
                        </a:rPr>
                        <a:t>Burundi</a:t>
                      </a:r>
                      <a:endParaRPr lang="en-IN" sz="1800" b="1" i="0" u="none" strike="noStrike" dirty="0">
                        <a:solidFill>
                          <a:schemeClr val="tx1"/>
                        </a:solidFill>
                        <a:effectLst/>
                        <a:latin typeface="Constantia" panose="02030602050306030303" pitchFamily="18" charset="0"/>
                      </a:endParaRPr>
                    </a:p>
                  </a:txBody>
                  <a:tcPr marL="9525" marR="9525" marT="9525" marB="0"/>
                </a:tc>
                <a:tc vMerge="1">
                  <a:txBody>
                    <a:bodyPr/>
                    <a:lstStyle/>
                    <a:p>
                      <a:endParaRPr lang="en-US"/>
                    </a:p>
                  </a:txBody>
                  <a:tcPr/>
                </a:tc>
              </a:tr>
              <a:tr h="292174">
                <a:tc rowSpan="3">
                  <a:txBody>
                    <a:bodyPr/>
                    <a:lstStyle/>
                    <a:p>
                      <a:pPr algn="l" fontAlgn="t"/>
                      <a:r>
                        <a:rPr lang="en-IN" sz="1800" b="1" u="none" strike="noStrike" dirty="0">
                          <a:solidFill>
                            <a:schemeClr val="tx1"/>
                          </a:solidFill>
                          <a:effectLst/>
                          <a:latin typeface="Constantia" panose="02030602050306030303" pitchFamily="18" charset="0"/>
                        </a:rPr>
                        <a:t>3.       Financial</a:t>
                      </a:r>
                      <a:endParaRPr lang="en-IN" sz="1800" b="1" i="0" u="none" strike="noStrike" dirty="0">
                        <a:solidFill>
                          <a:schemeClr val="tx1"/>
                        </a:solidFill>
                        <a:effectLst/>
                        <a:latin typeface="Constantia" panose="02030602050306030303" pitchFamily="18" charset="0"/>
                      </a:endParaRPr>
                    </a:p>
                  </a:txBody>
                  <a:tcPr marL="9525" marR="9525" marT="9525" marB="0"/>
                </a:tc>
                <a:tc>
                  <a:txBody>
                    <a:bodyPr/>
                    <a:lstStyle/>
                    <a:p>
                      <a:pPr algn="l" fontAlgn="t"/>
                      <a:r>
                        <a:rPr lang="en-IN" sz="1800" b="1" u="none" strike="noStrike" dirty="0">
                          <a:solidFill>
                            <a:schemeClr val="tx1"/>
                          </a:solidFill>
                          <a:effectLst/>
                          <a:latin typeface="Constantia" panose="02030602050306030303" pitchFamily="18" charset="0"/>
                        </a:rPr>
                        <a:t>Senegal</a:t>
                      </a:r>
                      <a:endParaRPr lang="en-IN" sz="1800" b="1" i="0" u="none" strike="noStrike" dirty="0">
                        <a:solidFill>
                          <a:schemeClr val="tx1"/>
                        </a:solidFill>
                        <a:effectLst/>
                        <a:latin typeface="Constantia" panose="02030602050306030303" pitchFamily="18" charset="0"/>
                      </a:endParaRPr>
                    </a:p>
                  </a:txBody>
                  <a:tcPr marL="9525" marR="9525" marT="9525" marB="0"/>
                </a:tc>
                <a:tc>
                  <a:txBody>
                    <a:bodyPr/>
                    <a:lstStyle/>
                    <a:p>
                      <a:pPr algn="l" fontAlgn="t"/>
                      <a:r>
                        <a:rPr lang="en-IN" sz="1800" b="1" u="none" strike="noStrike" dirty="0">
                          <a:solidFill>
                            <a:schemeClr val="tx1"/>
                          </a:solidFill>
                          <a:effectLst/>
                          <a:latin typeface="Constantia" panose="02030602050306030303" pitchFamily="18" charset="0"/>
                        </a:rPr>
                        <a:t>Tunisia-FISIM</a:t>
                      </a:r>
                      <a:endParaRPr lang="en-IN" sz="1800" b="1" i="0" u="none" strike="noStrike" dirty="0">
                        <a:solidFill>
                          <a:schemeClr val="tx1"/>
                        </a:solidFill>
                        <a:effectLst/>
                        <a:latin typeface="Constantia" panose="02030602050306030303" pitchFamily="18" charset="0"/>
                      </a:endParaRPr>
                    </a:p>
                  </a:txBody>
                  <a:tcPr marL="9525" marR="9525" marT="9525" marB="0"/>
                </a:tc>
              </a:tr>
              <a:tr h="292174">
                <a:tc vMerge="1">
                  <a:txBody>
                    <a:bodyPr/>
                    <a:lstStyle/>
                    <a:p>
                      <a:endParaRPr lang="en-US"/>
                    </a:p>
                  </a:txBody>
                  <a:tcPr/>
                </a:tc>
                <a:tc>
                  <a:txBody>
                    <a:bodyPr/>
                    <a:lstStyle/>
                    <a:p>
                      <a:pPr algn="l" fontAlgn="t"/>
                      <a:r>
                        <a:rPr lang="en-IN" sz="1800" b="1" u="none" strike="noStrike" dirty="0">
                          <a:solidFill>
                            <a:schemeClr val="tx1"/>
                          </a:solidFill>
                          <a:effectLst/>
                          <a:latin typeface="Constantia" panose="02030602050306030303" pitchFamily="18" charset="0"/>
                        </a:rPr>
                        <a:t>Niger</a:t>
                      </a:r>
                      <a:endParaRPr lang="en-IN" sz="1800" b="1" i="0" u="none" strike="noStrike" dirty="0">
                        <a:solidFill>
                          <a:schemeClr val="tx1"/>
                        </a:solidFill>
                        <a:effectLst/>
                        <a:latin typeface="Constantia" panose="02030602050306030303" pitchFamily="18" charset="0"/>
                      </a:endParaRPr>
                    </a:p>
                  </a:txBody>
                  <a:tcPr marL="9525" marR="9525" marT="9525" marB="0"/>
                </a:tc>
                <a:tc>
                  <a:txBody>
                    <a:bodyPr/>
                    <a:lstStyle/>
                    <a:p>
                      <a:pPr algn="l" fontAlgn="t"/>
                      <a:r>
                        <a:rPr lang="en-IN" sz="1800" b="1" u="none" strike="noStrike" dirty="0">
                          <a:solidFill>
                            <a:schemeClr val="tx1"/>
                          </a:solidFill>
                          <a:effectLst/>
                          <a:latin typeface="Constantia" panose="02030602050306030303" pitchFamily="18" charset="0"/>
                        </a:rPr>
                        <a:t>Burkina Faso</a:t>
                      </a:r>
                      <a:endParaRPr lang="en-IN" sz="1800" b="1" i="0" u="none" strike="noStrike" dirty="0">
                        <a:solidFill>
                          <a:schemeClr val="tx1"/>
                        </a:solidFill>
                        <a:effectLst/>
                        <a:latin typeface="Constantia" panose="02030602050306030303" pitchFamily="18" charset="0"/>
                      </a:endParaRPr>
                    </a:p>
                  </a:txBody>
                  <a:tcPr marL="9525" marR="9525" marT="9525" marB="0"/>
                </a:tc>
              </a:tr>
              <a:tr h="292174">
                <a:tc vMerge="1">
                  <a:txBody>
                    <a:bodyPr/>
                    <a:lstStyle/>
                    <a:p>
                      <a:endParaRPr lang="en-US"/>
                    </a:p>
                  </a:txBody>
                  <a:tcPr/>
                </a:tc>
                <a:tc>
                  <a:txBody>
                    <a:bodyPr/>
                    <a:lstStyle/>
                    <a:p>
                      <a:pPr algn="l" fontAlgn="t"/>
                      <a:r>
                        <a:rPr lang="en-IN" sz="1800" b="1" u="none" strike="noStrike" dirty="0">
                          <a:solidFill>
                            <a:schemeClr val="tx1"/>
                          </a:solidFill>
                          <a:effectLst/>
                          <a:latin typeface="Constantia" panose="02030602050306030303" pitchFamily="18" charset="0"/>
                        </a:rPr>
                        <a:t>Egypt</a:t>
                      </a:r>
                      <a:endParaRPr lang="en-IN" sz="1800" b="1" i="0" u="none" strike="noStrike" dirty="0">
                        <a:solidFill>
                          <a:schemeClr val="tx1"/>
                        </a:solidFill>
                        <a:effectLst/>
                        <a:latin typeface="Constantia" panose="02030602050306030303" pitchFamily="18" charset="0"/>
                      </a:endParaRPr>
                    </a:p>
                  </a:txBody>
                  <a:tcPr marL="9525" marR="9525" marT="9525" marB="0"/>
                </a:tc>
                <a:tc>
                  <a:txBody>
                    <a:bodyPr/>
                    <a:lstStyle/>
                    <a:p>
                      <a:pPr algn="l" fontAlgn="t"/>
                      <a:r>
                        <a:rPr lang="en-IN" sz="1800" b="1" u="none" strike="noStrike" dirty="0">
                          <a:solidFill>
                            <a:schemeClr val="tx1"/>
                          </a:solidFill>
                          <a:effectLst/>
                          <a:latin typeface="Constantia" panose="02030602050306030303" pitchFamily="18" charset="0"/>
                        </a:rPr>
                        <a:t> </a:t>
                      </a:r>
                      <a:endParaRPr lang="en-IN" sz="1800" b="1" i="0" u="none" strike="noStrike" dirty="0">
                        <a:solidFill>
                          <a:schemeClr val="tx1"/>
                        </a:solidFill>
                        <a:effectLst/>
                        <a:latin typeface="Constantia" panose="02030602050306030303" pitchFamily="18" charset="0"/>
                      </a:endParaRPr>
                    </a:p>
                  </a:txBody>
                  <a:tcPr marL="9525" marR="9525" marT="9525" marB="0"/>
                </a:tc>
              </a:tr>
              <a:tr h="292174">
                <a:tc>
                  <a:txBody>
                    <a:bodyPr/>
                    <a:lstStyle/>
                    <a:p>
                      <a:pPr algn="l" fontAlgn="t"/>
                      <a:r>
                        <a:rPr lang="en-IN" sz="1800" b="1" u="none" strike="noStrike" dirty="0">
                          <a:solidFill>
                            <a:schemeClr val="tx1"/>
                          </a:solidFill>
                          <a:effectLst/>
                          <a:latin typeface="Constantia" panose="02030602050306030303" pitchFamily="18" charset="0"/>
                        </a:rPr>
                        <a:t>4.       Non-financial</a:t>
                      </a:r>
                      <a:endParaRPr lang="en-IN" sz="1800" b="1" i="0" u="none" strike="noStrike" dirty="0">
                        <a:solidFill>
                          <a:schemeClr val="tx1"/>
                        </a:solidFill>
                        <a:effectLst/>
                        <a:latin typeface="Constantia" panose="02030602050306030303" pitchFamily="18" charset="0"/>
                      </a:endParaRPr>
                    </a:p>
                  </a:txBody>
                  <a:tcPr marL="9525" marR="9525" marT="9525" marB="0"/>
                </a:tc>
                <a:tc>
                  <a:txBody>
                    <a:bodyPr/>
                    <a:lstStyle/>
                    <a:p>
                      <a:pPr algn="l" fontAlgn="t"/>
                      <a:r>
                        <a:rPr lang="en-IN" sz="1800" b="1" u="none" strike="noStrike" dirty="0">
                          <a:solidFill>
                            <a:schemeClr val="tx1"/>
                          </a:solidFill>
                          <a:effectLst/>
                          <a:latin typeface="Constantia" panose="02030602050306030303" pitchFamily="18" charset="0"/>
                        </a:rPr>
                        <a:t>Mozambique</a:t>
                      </a:r>
                      <a:endParaRPr lang="en-IN" sz="1800" b="1" i="0" u="none" strike="noStrike" dirty="0">
                        <a:solidFill>
                          <a:schemeClr val="tx1"/>
                        </a:solidFill>
                        <a:effectLst/>
                        <a:latin typeface="Constantia" panose="02030602050306030303" pitchFamily="18" charset="0"/>
                      </a:endParaRPr>
                    </a:p>
                  </a:txBody>
                  <a:tcPr marL="9525" marR="9525" marT="9525" marB="0"/>
                </a:tc>
                <a:tc>
                  <a:txBody>
                    <a:bodyPr/>
                    <a:lstStyle/>
                    <a:p>
                      <a:pPr algn="l" fontAlgn="t"/>
                      <a:r>
                        <a:rPr lang="en-IN" sz="1800" b="1" u="none" strike="noStrike" dirty="0">
                          <a:solidFill>
                            <a:schemeClr val="tx1"/>
                          </a:solidFill>
                          <a:effectLst/>
                          <a:latin typeface="Constantia" panose="02030602050306030303" pitchFamily="18" charset="0"/>
                        </a:rPr>
                        <a:t>Tunisia</a:t>
                      </a:r>
                      <a:endParaRPr lang="en-IN" sz="1800" b="1" i="0" u="none" strike="noStrike" dirty="0">
                        <a:solidFill>
                          <a:schemeClr val="tx1"/>
                        </a:solidFill>
                        <a:effectLst/>
                        <a:latin typeface="Constantia" panose="02030602050306030303" pitchFamily="18" charset="0"/>
                      </a:endParaRPr>
                    </a:p>
                  </a:txBody>
                  <a:tcPr marL="9525" marR="9525" marT="9525" marB="0"/>
                </a:tc>
              </a:tr>
              <a:tr h="292174">
                <a:tc>
                  <a:txBody>
                    <a:bodyPr/>
                    <a:lstStyle/>
                    <a:p>
                      <a:pPr algn="l" fontAlgn="t"/>
                      <a:r>
                        <a:rPr lang="en-IN" sz="1800" b="1" u="none" strike="noStrike" dirty="0">
                          <a:solidFill>
                            <a:schemeClr val="tx1"/>
                          </a:solidFill>
                          <a:effectLst/>
                          <a:latin typeface="Constantia" panose="02030602050306030303" pitchFamily="18" charset="0"/>
                        </a:rPr>
                        <a:t>6.       Balance of payments</a:t>
                      </a:r>
                      <a:endParaRPr lang="en-IN" sz="1800" b="1" i="0" u="none" strike="noStrike" dirty="0">
                        <a:solidFill>
                          <a:schemeClr val="tx1"/>
                        </a:solidFill>
                        <a:effectLst/>
                        <a:latin typeface="Constantia" panose="02030602050306030303" pitchFamily="18" charset="0"/>
                      </a:endParaRPr>
                    </a:p>
                  </a:txBody>
                  <a:tcPr marL="9525" marR="9525" marT="9525" marB="0"/>
                </a:tc>
                <a:tc>
                  <a:txBody>
                    <a:bodyPr/>
                    <a:lstStyle/>
                    <a:p>
                      <a:pPr algn="l" fontAlgn="t"/>
                      <a:r>
                        <a:rPr lang="en-IN" sz="1800" b="1" u="none" strike="noStrike" dirty="0">
                          <a:solidFill>
                            <a:schemeClr val="tx1"/>
                          </a:solidFill>
                          <a:effectLst/>
                          <a:latin typeface="Constantia" panose="02030602050306030303" pitchFamily="18" charset="0"/>
                        </a:rPr>
                        <a:t> </a:t>
                      </a:r>
                      <a:endParaRPr lang="en-IN" sz="1800" b="1" i="0" u="none" strike="noStrike" dirty="0">
                        <a:solidFill>
                          <a:schemeClr val="tx1"/>
                        </a:solidFill>
                        <a:effectLst/>
                        <a:latin typeface="Constantia" panose="02030602050306030303" pitchFamily="18" charset="0"/>
                      </a:endParaRPr>
                    </a:p>
                  </a:txBody>
                  <a:tcPr marL="9525" marR="9525" marT="9525" marB="0"/>
                </a:tc>
                <a:tc>
                  <a:txBody>
                    <a:bodyPr/>
                    <a:lstStyle/>
                    <a:p>
                      <a:pPr algn="l" fontAlgn="t"/>
                      <a:r>
                        <a:rPr lang="en-IN" sz="1800" b="1" u="none" strike="noStrike" dirty="0">
                          <a:solidFill>
                            <a:schemeClr val="tx1"/>
                          </a:solidFill>
                          <a:effectLst/>
                          <a:latin typeface="Constantia" panose="02030602050306030303" pitchFamily="18" charset="0"/>
                        </a:rPr>
                        <a:t>Tunisia</a:t>
                      </a:r>
                      <a:endParaRPr lang="en-IN" sz="1800" b="1" i="0" u="none" strike="noStrike" dirty="0">
                        <a:solidFill>
                          <a:schemeClr val="tx1"/>
                        </a:solidFill>
                        <a:effectLst/>
                        <a:latin typeface="Constantia" panose="02030602050306030303" pitchFamily="18" charset="0"/>
                      </a:endParaRPr>
                    </a:p>
                  </a:txBody>
                  <a:tcPr marL="9525" marR="9525" marT="9525" marB="0"/>
                </a:tc>
              </a:tr>
              <a:tr h="412911">
                <a:tc rowSpan="2">
                  <a:txBody>
                    <a:bodyPr/>
                    <a:lstStyle/>
                    <a:p>
                      <a:pPr algn="l" fontAlgn="t"/>
                      <a:r>
                        <a:rPr lang="en-IN" sz="1800" b="1" u="none" strike="noStrike" dirty="0">
                          <a:solidFill>
                            <a:schemeClr val="tx1"/>
                          </a:solidFill>
                          <a:effectLst/>
                          <a:latin typeface="Constantia" panose="02030602050306030303" pitchFamily="18" charset="0"/>
                        </a:rPr>
                        <a:t>7.       Tax data</a:t>
                      </a:r>
                      <a:endParaRPr lang="en-IN" sz="1800" b="1" i="0" u="none" strike="noStrike" dirty="0">
                        <a:solidFill>
                          <a:schemeClr val="tx1"/>
                        </a:solidFill>
                        <a:effectLst/>
                        <a:latin typeface="Constantia" panose="02030602050306030303" pitchFamily="18" charset="0"/>
                      </a:endParaRPr>
                    </a:p>
                  </a:txBody>
                  <a:tcPr marL="9525" marR="9525" marT="9525" marB="0"/>
                </a:tc>
                <a:tc>
                  <a:txBody>
                    <a:bodyPr/>
                    <a:lstStyle/>
                    <a:p>
                      <a:pPr algn="l" fontAlgn="t"/>
                      <a:r>
                        <a:rPr lang="en-IN" sz="1800" b="1" u="none" strike="noStrike" dirty="0">
                          <a:solidFill>
                            <a:schemeClr val="tx1"/>
                          </a:solidFill>
                          <a:effectLst/>
                          <a:latin typeface="Constantia" panose="02030602050306030303" pitchFamily="18" charset="0"/>
                        </a:rPr>
                        <a:t>Zimbabwe-VAT</a:t>
                      </a:r>
                      <a:endParaRPr lang="en-IN" sz="1800" b="1" i="0" u="none" strike="noStrike" dirty="0">
                        <a:solidFill>
                          <a:schemeClr val="tx1"/>
                        </a:solidFill>
                        <a:effectLst/>
                        <a:latin typeface="Constantia" panose="02030602050306030303" pitchFamily="18" charset="0"/>
                      </a:endParaRPr>
                    </a:p>
                  </a:txBody>
                  <a:tcPr marL="9525" marR="9525" marT="9525" marB="0"/>
                </a:tc>
                <a:tc>
                  <a:txBody>
                    <a:bodyPr/>
                    <a:lstStyle/>
                    <a:p>
                      <a:pPr algn="l" fontAlgn="t"/>
                      <a:r>
                        <a:rPr lang="en-IN" sz="1800" b="1" u="none" strike="noStrike" dirty="0">
                          <a:solidFill>
                            <a:schemeClr val="tx1"/>
                          </a:solidFill>
                          <a:effectLst/>
                          <a:latin typeface="Constantia" panose="02030602050306030303" pitchFamily="18" charset="0"/>
                        </a:rPr>
                        <a:t> </a:t>
                      </a:r>
                      <a:endParaRPr lang="en-IN" sz="1800" b="1" i="0" u="none" strike="noStrike" dirty="0">
                        <a:solidFill>
                          <a:schemeClr val="tx1"/>
                        </a:solidFill>
                        <a:effectLst/>
                        <a:latin typeface="Constantia" panose="02030602050306030303" pitchFamily="18" charset="0"/>
                      </a:endParaRPr>
                    </a:p>
                  </a:txBody>
                  <a:tcPr marL="9525" marR="9525" marT="9525" marB="0"/>
                </a:tc>
              </a:tr>
              <a:tr h="292174">
                <a:tc vMerge="1">
                  <a:txBody>
                    <a:bodyPr/>
                    <a:lstStyle/>
                    <a:p>
                      <a:endParaRPr lang="en-US"/>
                    </a:p>
                  </a:txBody>
                  <a:tcPr/>
                </a:tc>
                <a:tc>
                  <a:txBody>
                    <a:bodyPr/>
                    <a:lstStyle/>
                    <a:p>
                      <a:pPr algn="l" fontAlgn="t"/>
                      <a:r>
                        <a:rPr lang="en-IN" sz="1800" b="1" u="none" strike="noStrike" dirty="0">
                          <a:solidFill>
                            <a:schemeClr val="tx1"/>
                          </a:solidFill>
                          <a:effectLst/>
                          <a:latin typeface="Constantia" panose="02030602050306030303" pitchFamily="18" charset="0"/>
                        </a:rPr>
                        <a:t>Cape Verde</a:t>
                      </a:r>
                      <a:endParaRPr lang="en-IN" sz="1800" b="1" i="0" u="none" strike="noStrike" dirty="0">
                        <a:solidFill>
                          <a:schemeClr val="tx1"/>
                        </a:solidFill>
                        <a:effectLst/>
                        <a:latin typeface="Constantia" panose="02030602050306030303" pitchFamily="18" charset="0"/>
                      </a:endParaRPr>
                    </a:p>
                  </a:txBody>
                  <a:tcPr marL="9525" marR="9525" marT="9525" marB="0"/>
                </a:tc>
                <a:tc>
                  <a:txBody>
                    <a:bodyPr/>
                    <a:lstStyle/>
                    <a:p>
                      <a:pPr algn="l" fontAlgn="t"/>
                      <a:r>
                        <a:rPr lang="en-IN" sz="1800" b="1" u="none" strike="noStrike" dirty="0">
                          <a:solidFill>
                            <a:schemeClr val="tx1"/>
                          </a:solidFill>
                          <a:effectLst/>
                          <a:latin typeface="Constantia" panose="02030602050306030303" pitchFamily="18" charset="0"/>
                        </a:rPr>
                        <a:t> </a:t>
                      </a:r>
                      <a:endParaRPr lang="en-IN" sz="1800" b="1" i="0" u="none" strike="noStrike" dirty="0">
                        <a:solidFill>
                          <a:schemeClr val="tx1"/>
                        </a:solidFill>
                        <a:effectLst/>
                        <a:latin typeface="Constantia" panose="02030602050306030303" pitchFamily="18" charset="0"/>
                      </a:endParaRPr>
                    </a:p>
                  </a:txBody>
                  <a:tcPr marL="9525" marR="9525" marT="9525" marB="0"/>
                </a:tc>
              </a:tr>
            </a:tbl>
          </a:graphicData>
        </a:graphic>
      </p:graphicFrame>
    </p:spTree>
    <p:extLst>
      <p:ext uri="{BB962C8B-B14F-4D97-AF65-F5344CB8AC3E}">
        <p14:creationId xmlns:p14="http://schemas.microsoft.com/office/powerpoint/2010/main" val="306256450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0" y="228600"/>
            <a:ext cx="9144000" cy="1139825"/>
          </a:xfrm>
        </p:spPr>
        <p:txBody>
          <a:bodyPr/>
          <a:lstStyle/>
          <a:p>
            <a:pPr lvl="0"/>
            <a:r>
              <a:rPr lang="en-US" sz="4000" dirty="0">
                <a:latin typeface="Constantia" panose="02030602050306030303" pitchFamily="18" charset="0"/>
              </a:rPr>
              <a:t>Salient </a:t>
            </a:r>
            <a:r>
              <a:rPr lang="en-US" sz="4000" dirty="0" smtClean="0">
                <a:latin typeface="Constantia" panose="02030602050306030303" pitchFamily="18" charset="0"/>
              </a:rPr>
              <a:t>features</a:t>
            </a:r>
            <a:endParaRPr lang="en-US" sz="4000" dirty="0">
              <a:latin typeface="Constantia" panose="02030602050306030303" pitchFamily="18" charset="0"/>
            </a:endParaRPr>
          </a:p>
        </p:txBody>
      </p:sp>
      <p:sp>
        <p:nvSpPr>
          <p:cNvPr id="53251" name="Rectangle 3"/>
          <p:cNvSpPr>
            <a:spLocks noGrp="1" noChangeArrowheads="1"/>
          </p:cNvSpPr>
          <p:nvPr>
            <p:ph type="body" idx="1"/>
          </p:nvPr>
        </p:nvSpPr>
        <p:spPr>
          <a:xfrm>
            <a:off x="457200" y="1489587"/>
            <a:ext cx="8229600" cy="4648200"/>
          </a:xfrm>
        </p:spPr>
        <p:txBody>
          <a:bodyPr/>
          <a:lstStyle/>
          <a:p>
            <a:r>
              <a:rPr lang="en-IN" sz="2800" dirty="0" smtClean="0">
                <a:latin typeface="Constantia" panose="02030602050306030303" pitchFamily="18" charset="0"/>
              </a:rPr>
              <a:t>To bring together African country experiences and practices on use of administrative data in the compilation of national accounts.</a:t>
            </a:r>
          </a:p>
          <a:p>
            <a:pPr eaLnBrk="1" hangingPunct="1">
              <a:lnSpc>
                <a:spcPct val="80000"/>
              </a:lnSpc>
              <a:buFont typeface="Arial" panose="020B0604020202020204" pitchFamily="34" charset="0"/>
              <a:buChar char="•"/>
            </a:pPr>
            <a:r>
              <a:rPr lang="en-US" sz="2800" dirty="0" smtClean="0">
                <a:latin typeface="Constantia" panose="02030602050306030303" pitchFamily="18" charset="0"/>
              </a:rPr>
              <a:t>With practical examples and “bridge tables” in each chapter. </a:t>
            </a:r>
            <a:endParaRPr lang="en-US" sz="2800" dirty="0">
              <a:latin typeface="Constantia" panose="02030602050306030303" pitchFamily="18" charset="0"/>
            </a:endParaRPr>
          </a:p>
        </p:txBody>
      </p:sp>
    </p:spTree>
    <p:extLst>
      <p:ext uri="{BB962C8B-B14F-4D97-AF65-F5344CB8AC3E}">
        <p14:creationId xmlns:p14="http://schemas.microsoft.com/office/powerpoint/2010/main" val="37106540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sz="4000" dirty="0" smtClean="0">
                <a:latin typeface="Constantia" panose="02030602050306030303" pitchFamily="18" charset="0"/>
              </a:rPr>
              <a:t>“Bridge Table”</a:t>
            </a:r>
            <a:endParaRPr lang="en-US" sz="4000" dirty="0" smtClean="0">
              <a:effectLst/>
              <a:latin typeface="Constantia" panose="02030602050306030303" pitchFamily="18" charset="0"/>
            </a:endParaRPr>
          </a:p>
        </p:txBody>
      </p:sp>
      <p:sp>
        <p:nvSpPr>
          <p:cNvPr id="56323" name="Rectangle 3"/>
          <p:cNvSpPr>
            <a:spLocks noGrp="1" noChangeArrowheads="1"/>
          </p:cNvSpPr>
          <p:nvPr>
            <p:ph type="body" idx="1"/>
          </p:nvPr>
        </p:nvSpPr>
        <p:spPr>
          <a:xfrm>
            <a:off x="250825" y="1417638"/>
            <a:ext cx="8713788" cy="4748212"/>
          </a:xfrm>
        </p:spPr>
        <p:txBody>
          <a:bodyPr/>
          <a:lstStyle/>
          <a:p>
            <a:pPr eaLnBrk="1" hangingPunct="1">
              <a:lnSpc>
                <a:spcPct val="90000"/>
              </a:lnSpc>
            </a:pPr>
            <a:r>
              <a:rPr lang="en-US" sz="2800" dirty="0" smtClean="0">
                <a:effectLst/>
                <a:latin typeface="Constantia" panose="02030602050306030303" pitchFamily="18" charset="0"/>
              </a:rPr>
              <a:t>“</a:t>
            </a:r>
            <a:r>
              <a:rPr lang="en-US" sz="2800" dirty="0" smtClean="0">
                <a:solidFill>
                  <a:srgbClr val="000000"/>
                </a:solidFill>
                <a:effectLst/>
                <a:latin typeface="Constantia" panose="02030602050306030303" pitchFamily="18" charset="0"/>
              </a:rPr>
              <a:t>Bridge tables” – to be developed for all administrative sources, the most important being :</a:t>
            </a:r>
          </a:p>
          <a:p>
            <a:pPr lvl="1" eaLnBrk="1" hangingPunct="1">
              <a:lnSpc>
                <a:spcPct val="90000"/>
              </a:lnSpc>
              <a:buFontTx/>
              <a:buChar char="-"/>
            </a:pPr>
            <a:r>
              <a:rPr lang="en-US" sz="2400" dirty="0" smtClean="0">
                <a:solidFill>
                  <a:srgbClr val="000000"/>
                </a:solidFill>
                <a:effectLst/>
                <a:latin typeface="Constantia" panose="02030602050306030303" pitchFamily="18" charset="0"/>
              </a:rPr>
              <a:t>Financial statements of enterprises ( financial and non-financial);</a:t>
            </a:r>
          </a:p>
          <a:p>
            <a:pPr lvl="1" eaLnBrk="1" hangingPunct="1">
              <a:lnSpc>
                <a:spcPct val="90000"/>
              </a:lnSpc>
              <a:buFontTx/>
              <a:buChar char="-"/>
            </a:pPr>
            <a:r>
              <a:rPr lang="en-US" sz="2400" dirty="0" smtClean="0">
                <a:solidFill>
                  <a:srgbClr val="000000"/>
                </a:solidFill>
                <a:effectLst/>
                <a:latin typeface="Constantia" panose="02030602050306030303" pitchFamily="18" charset="0"/>
              </a:rPr>
              <a:t>Budgetary statements of general government institutional units;</a:t>
            </a:r>
          </a:p>
          <a:p>
            <a:pPr lvl="1" eaLnBrk="1" hangingPunct="1">
              <a:lnSpc>
                <a:spcPct val="90000"/>
              </a:lnSpc>
              <a:buFontTx/>
              <a:buChar char="-"/>
            </a:pPr>
            <a:r>
              <a:rPr lang="en-US" sz="2400" dirty="0" smtClean="0">
                <a:solidFill>
                  <a:srgbClr val="000000"/>
                </a:solidFill>
                <a:effectLst/>
                <a:latin typeface="Constantia" panose="02030602050306030303" pitchFamily="18" charset="0"/>
              </a:rPr>
              <a:t>Balance of payments.</a:t>
            </a:r>
          </a:p>
          <a:p>
            <a:pPr eaLnBrk="1" hangingPunct="1">
              <a:lnSpc>
                <a:spcPct val="90000"/>
              </a:lnSpc>
            </a:pPr>
            <a:r>
              <a:rPr lang="en-US" sz="2800" dirty="0" smtClean="0">
                <a:solidFill>
                  <a:srgbClr val="000000"/>
                </a:solidFill>
                <a:effectLst/>
                <a:latin typeface="Constantia" panose="02030602050306030303" pitchFamily="18" charset="0"/>
              </a:rPr>
              <a:t>“Bridge tables”</a:t>
            </a:r>
            <a:r>
              <a:rPr lang="ro-RO" sz="2800" dirty="0" smtClean="0">
                <a:solidFill>
                  <a:srgbClr val="000000"/>
                </a:solidFill>
                <a:effectLst/>
                <a:latin typeface="Constantia" panose="02030602050306030303" pitchFamily="18" charset="0"/>
              </a:rPr>
              <a:t> </a:t>
            </a:r>
            <a:r>
              <a:rPr lang="en-US" sz="2800" dirty="0" smtClean="0">
                <a:solidFill>
                  <a:srgbClr val="000000"/>
                </a:solidFill>
                <a:effectLst/>
                <a:latin typeface="Constantia" panose="02030602050306030303" pitchFamily="18" charset="0"/>
              </a:rPr>
              <a:t>are specific to each country, depending on the content and availability of data sources. </a:t>
            </a:r>
          </a:p>
        </p:txBody>
      </p:sp>
    </p:spTree>
    <p:extLst>
      <p:ext uri="{BB962C8B-B14F-4D97-AF65-F5344CB8AC3E}">
        <p14:creationId xmlns:p14="http://schemas.microsoft.com/office/powerpoint/2010/main" val="2350586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GB" sz="3200" dirty="0" smtClean="0">
                <a:latin typeface="Constantia" panose="02030602050306030303" pitchFamily="18" charset="0"/>
              </a:rPr>
              <a:t>Background: Why Admin Data?</a:t>
            </a:r>
            <a:endParaRPr lang="en-US" sz="3200" dirty="0" smtClean="0">
              <a:latin typeface="Constantia" panose="02030602050306030303" pitchFamily="18" charset="0"/>
            </a:endParaRPr>
          </a:p>
        </p:txBody>
      </p:sp>
      <p:sp>
        <p:nvSpPr>
          <p:cNvPr id="13315" name="Rectangle 3"/>
          <p:cNvSpPr>
            <a:spLocks noGrp="1" noChangeArrowheads="1"/>
          </p:cNvSpPr>
          <p:nvPr>
            <p:ph type="body" idx="1"/>
          </p:nvPr>
        </p:nvSpPr>
        <p:spPr>
          <a:xfrm>
            <a:off x="228600" y="1417638"/>
            <a:ext cx="8686800" cy="4673446"/>
          </a:xfrm>
        </p:spPr>
        <p:txBody>
          <a:bodyPr/>
          <a:lstStyle/>
          <a:p>
            <a:pPr>
              <a:buFont typeface="Arial" pitchFamily="34" charset="0"/>
              <a:buChar char="•"/>
            </a:pPr>
            <a:r>
              <a:rPr lang="en-IN" sz="2400" dirty="0" smtClean="0">
                <a:latin typeface="Constantia" panose="02030602050306030303" pitchFamily="18" charset="0"/>
              </a:rPr>
              <a:t>Administrative </a:t>
            </a:r>
            <a:r>
              <a:rPr lang="en-IN" sz="2400" dirty="0" smtClean="0">
                <a:latin typeface="Constantia" panose="02030602050306030303" pitchFamily="18" charset="0"/>
              </a:rPr>
              <a:t>sources constitute a key component in national accounts compilation in most countries. </a:t>
            </a:r>
          </a:p>
          <a:p>
            <a:pPr>
              <a:buFont typeface="Arial" pitchFamily="34" charset="0"/>
              <a:buChar char="•"/>
            </a:pPr>
            <a:r>
              <a:rPr lang="en-GB" sz="2400" dirty="0" smtClean="0">
                <a:solidFill>
                  <a:srgbClr val="000000"/>
                </a:solidFill>
                <a:latin typeface="Constantia" panose="02030602050306030303" pitchFamily="18" charset="0"/>
              </a:rPr>
              <a:t>Advantages of a</a:t>
            </a:r>
            <a:r>
              <a:rPr lang="en-GB" sz="2400" dirty="0" smtClean="0">
                <a:latin typeface="Constantia" panose="02030602050306030303" pitchFamily="18" charset="0"/>
              </a:rPr>
              <a:t>dministrative data</a:t>
            </a:r>
          </a:p>
          <a:p>
            <a:pPr marL="857250" lvl="1" indent="-457200">
              <a:buClr>
                <a:srgbClr val="FF9900"/>
              </a:buClr>
              <a:buFont typeface="Courier New" panose="02070309020205020404" pitchFamily="49" charset="0"/>
              <a:buChar char="o"/>
            </a:pPr>
            <a:r>
              <a:rPr lang="en-GB" sz="2400" dirty="0" smtClean="0">
                <a:solidFill>
                  <a:srgbClr val="000000"/>
                </a:solidFill>
                <a:latin typeface="Constantia" panose="02030602050306030303" pitchFamily="18" charset="0"/>
              </a:rPr>
              <a:t>Reduced costs; Better coverage; Improved timeliness; Reduced response burden; </a:t>
            </a:r>
            <a:r>
              <a:rPr lang="en-IN" sz="2400" dirty="0" smtClean="0">
                <a:solidFill>
                  <a:srgbClr val="000000"/>
                </a:solidFill>
                <a:latin typeface="Constantia" panose="02030602050306030303" pitchFamily="18" charset="0"/>
              </a:rPr>
              <a:t>generally available, and can be efficiently used to improve the national accounts and implement 2008 SNA. </a:t>
            </a:r>
            <a:endParaRPr lang="en-IN" sz="2400" dirty="0" smtClean="0">
              <a:solidFill>
                <a:srgbClr val="000000"/>
              </a:solidFill>
              <a:latin typeface="Constantia" panose="02030602050306030303" pitchFamily="18" charset="0"/>
            </a:endParaRPr>
          </a:p>
          <a:p>
            <a:pPr>
              <a:buClr>
                <a:srgbClr val="FF9900"/>
              </a:buClr>
            </a:pPr>
            <a:r>
              <a:rPr lang="en-GB" sz="2400" dirty="0">
                <a:solidFill>
                  <a:srgbClr val="000000"/>
                </a:solidFill>
                <a:latin typeface="Constantia" panose="02030602050306030303" pitchFamily="18" charset="0"/>
              </a:rPr>
              <a:t>Identified by AGNA as a priority area</a:t>
            </a:r>
          </a:p>
          <a:p>
            <a:pPr marL="857250" lvl="1" indent="-457200">
              <a:buClr>
                <a:srgbClr val="FF9900"/>
              </a:buClr>
              <a:buFont typeface="Courier New" panose="02070309020205020404" pitchFamily="49" charset="0"/>
              <a:buChar char="o"/>
            </a:pPr>
            <a:r>
              <a:rPr lang="en-GB" sz="2400" dirty="0" smtClean="0">
                <a:solidFill>
                  <a:srgbClr val="000000"/>
                </a:solidFill>
                <a:latin typeface="Constantia" panose="02030602050306030303" pitchFamily="18" charset="0"/>
              </a:rPr>
              <a:t>To develop an operational guidebook </a:t>
            </a:r>
            <a:r>
              <a:rPr lang="en-GB" sz="2400" dirty="0">
                <a:solidFill>
                  <a:srgbClr val="000000"/>
                </a:solidFill>
                <a:latin typeface="Constantia" panose="02030602050306030303" pitchFamily="18" charset="0"/>
              </a:rPr>
              <a:t>on processing data from administrative sources in national accounts</a:t>
            </a:r>
          </a:p>
          <a:p>
            <a:pPr marL="400050" lvl="1" indent="0">
              <a:buClr>
                <a:srgbClr val="FF9900"/>
              </a:buClr>
              <a:buNone/>
            </a:pPr>
            <a:endParaRPr lang="en-GB" sz="2400" dirty="0" smtClean="0">
              <a:solidFill>
                <a:srgbClr val="000000"/>
              </a:solidFill>
              <a:latin typeface="Constantia" panose="02030602050306030303" pitchFamily="18" charset="0"/>
            </a:endParaRPr>
          </a:p>
        </p:txBody>
      </p:sp>
    </p:spTree>
    <p:extLst>
      <p:ext uri="{BB962C8B-B14F-4D97-AF65-F5344CB8AC3E}">
        <p14:creationId xmlns:p14="http://schemas.microsoft.com/office/powerpoint/2010/main" val="27997735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0" y="228600"/>
            <a:ext cx="9144000" cy="1139825"/>
          </a:xfrm>
        </p:spPr>
        <p:txBody>
          <a:bodyPr/>
          <a:lstStyle/>
          <a:p>
            <a:pPr lvl="0"/>
            <a:r>
              <a:rPr lang="en-US" sz="3600" dirty="0" smtClean="0">
                <a:latin typeface="Constantia" panose="02030602050306030303" pitchFamily="18" charset="0"/>
              </a:rPr>
              <a:t>Application of the “bridge table” (1)</a:t>
            </a:r>
            <a:endParaRPr lang="en-US" sz="3600" dirty="0">
              <a:latin typeface="Constantia" panose="02030602050306030303" pitchFamily="18" charset="0"/>
            </a:endParaRPr>
          </a:p>
        </p:txBody>
      </p:sp>
      <p:sp>
        <p:nvSpPr>
          <p:cNvPr id="53251" name="Rectangle 3"/>
          <p:cNvSpPr>
            <a:spLocks noGrp="1" noChangeArrowheads="1"/>
          </p:cNvSpPr>
          <p:nvPr>
            <p:ph type="body" idx="1"/>
          </p:nvPr>
        </p:nvSpPr>
        <p:spPr>
          <a:xfrm>
            <a:off x="457200" y="1368425"/>
            <a:ext cx="8229600" cy="4088478"/>
          </a:xfrm>
        </p:spPr>
        <p:txBody>
          <a:bodyPr/>
          <a:lstStyle/>
          <a:p>
            <a:pPr eaLnBrk="1" hangingPunct="1">
              <a:lnSpc>
                <a:spcPct val="80000"/>
              </a:lnSpc>
              <a:buFont typeface="Arial" panose="020B0604020202020204" pitchFamily="34" charset="0"/>
              <a:buChar char="•"/>
            </a:pPr>
            <a:r>
              <a:rPr lang="en-US" sz="2400" dirty="0" smtClean="0">
                <a:latin typeface="Constantia" panose="02030602050306030303" pitchFamily="18" charset="0"/>
              </a:rPr>
              <a:t>Identification </a:t>
            </a:r>
            <a:r>
              <a:rPr lang="en-US" sz="2400" dirty="0">
                <a:latin typeface="Constantia" panose="02030602050306030303" pitchFamily="18" charset="0"/>
              </a:rPr>
              <a:t>of administrative data sources;</a:t>
            </a:r>
          </a:p>
          <a:p>
            <a:pPr eaLnBrk="1" hangingPunct="1">
              <a:lnSpc>
                <a:spcPct val="80000"/>
              </a:lnSpc>
              <a:buFont typeface="Arial" panose="020B0604020202020204" pitchFamily="34" charset="0"/>
              <a:buChar char="•"/>
            </a:pPr>
            <a:r>
              <a:rPr lang="en-US" sz="2400" dirty="0" smtClean="0">
                <a:latin typeface="Constantia" panose="02030602050306030303" pitchFamily="18" charset="0"/>
              </a:rPr>
              <a:t>Analysis of content </a:t>
            </a:r>
            <a:r>
              <a:rPr lang="en-US" sz="2400" dirty="0">
                <a:latin typeface="Constantia" panose="02030602050306030303" pitchFamily="18" charset="0"/>
              </a:rPr>
              <a:t>in respect of national accounting methodological requirements;</a:t>
            </a:r>
          </a:p>
          <a:p>
            <a:pPr eaLnBrk="1" hangingPunct="1">
              <a:lnSpc>
                <a:spcPct val="80000"/>
              </a:lnSpc>
              <a:buFont typeface="Arial" panose="020B0604020202020204" pitchFamily="34" charset="0"/>
              <a:buChar char="•"/>
            </a:pPr>
            <a:r>
              <a:rPr lang="en-US" sz="2400" dirty="0">
                <a:latin typeface="Constantia" panose="02030602050306030303" pitchFamily="18" charset="0"/>
              </a:rPr>
              <a:t>Collection of data source indicators;</a:t>
            </a:r>
          </a:p>
          <a:p>
            <a:pPr eaLnBrk="1" hangingPunct="1">
              <a:lnSpc>
                <a:spcPct val="80000"/>
              </a:lnSpc>
              <a:buFont typeface="Arial" panose="020B0604020202020204" pitchFamily="34" charset="0"/>
              <a:buChar char="•"/>
            </a:pPr>
            <a:r>
              <a:rPr lang="en-US" sz="2400" dirty="0">
                <a:latin typeface="Constantia" panose="02030602050306030303" pitchFamily="18" charset="0"/>
              </a:rPr>
              <a:t>Translation of each indicator from administrative data sources into national accounts concepts;</a:t>
            </a:r>
          </a:p>
          <a:p>
            <a:pPr eaLnBrk="1" hangingPunct="1">
              <a:lnSpc>
                <a:spcPct val="80000"/>
              </a:lnSpc>
              <a:buFont typeface="Arial" panose="020B0604020202020204" pitchFamily="34" charset="0"/>
              <a:buChar char="•"/>
            </a:pPr>
            <a:r>
              <a:rPr lang="en-US" sz="2400" dirty="0">
                <a:latin typeface="Constantia" panose="02030602050306030303" pitchFamily="18" charset="0"/>
              </a:rPr>
              <a:t>Application of adjustments to meet national accounting requirements;</a:t>
            </a:r>
          </a:p>
          <a:p>
            <a:pPr eaLnBrk="1" hangingPunct="1">
              <a:lnSpc>
                <a:spcPct val="80000"/>
              </a:lnSpc>
              <a:buFont typeface="Arial" panose="020B0604020202020204" pitchFamily="34" charset="0"/>
              <a:buChar char="•"/>
            </a:pPr>
            <a:r>
              <a:rPr lang="en-US" sz="2400" dirty="0">
                <a:latin typeface="Constantia" panose="02030602050306030303" pitchFamily="18" charset="0"/>
              </a:rPr>
              <a:t>Estimation of the national accounts indicators.</a:t>
            </a:r>
          </a:p>
          <a:p>
            <a:pPr eaLnBrk="1" hangingPunct="1">
              <a:lnSpc>
                <a:spcPct val="80000"/>
              </a:lnSpc>
              <a:buFont typeface="Arial" panose="020B0604020202020204" pitchFamily="34" charset="0"/>
              <a:buChar char="•"/>
            </a:pPr>
            <a:r>
              <a:rPr lang="en-US" sz="2400" dirty="0">
                <a:latin typeface="Constantia" panose="02030602050306030303" pitchFamily="18" charset="0"/>
              </a:rPr>
              <a:t>Applying adjustments in order to fulfill the SNA conceptual requirements, when needed.</a:t>
            </a:r>
          </a:p>
        </p:txBody>
      </p:sp>
    </p:spTree>
    <p:extLst>
      <p:ext uri="{BB962C8B-B14F-4D97-AF65-F5344CB8AC3E}">
        <p14:creationId xmlns:p14="http://schemas.microsoft.com/office/powerpoint/2010/main" val="37496489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r>
              <a:rPr lang="en-US" sz="3600" dirty="0" smtClean="0">
                <a:latin typeface="Constantia" panose="02030602050306030303" pitchFamily="18" charset="0"/>
              </a:rPr>
              <a:t>Application of the “bridge table” (2)</a:t>
            </a:r>
            <a:endParaRPr lang="en-US" sz="3600" dirty="0" smtClean="0">
              <a:effectLst/>
              <a:latin typeface="Constantia" panose="02030602050306030303" pitchFamily="18" charset="0"/>
            </a:endParaRPr>
          </a:p>
        </p:txBody>
      </p:sp>
      <p:sp>
        <p:nvSpPr>
          <p:cNvPr id="3" name="Content Placeholder 2"/>
          <p:cNvSpPr>
            <a:spLocks noGrp="1"/>
          </p:cNvSpPr>
          <p:nvPr>
            <p:ph idx="1"/>
          </p:nvPr>
        </p:nvSpPr>
        <p:spPr>
          <a:xfrm>
            <a:off x="250825" y="1417638"/>
            <a:ext cx="8713788" cy="4392612"/>
          </a:xfrm>
        </p:spPr>
        <p:txBody>
          <a:bodyPr/>
          <a:lstStyle/>
          <a:p>
            <a:pPr marL="0" indent="0">
              <a:buFontTx/>
              <a:buNone/>
            </a:pPr>
            <a:r>
              <a:rPr lang="en-IN" sz="3000" dirty="0" smtClean="0">
                <a:effectLst/>
                <a:latin typeface="Constantia" panose="02030602050306030303" pitchFamily="18" charset="0"/>
              </a:rPr>
              <a:t>For an efficient use of administrative data in national accounts:</a:t>
            </a:r>
            <a:endParaRPr lang="en-US" sz="3000" dirty="0" smtClean="0">
              <a:effectLst/>
              <a:latin typeface="Constantia" panose="02030602050306030303" pitchFamily="18" charset="0"/>
            </a:endParaRPr>
          </a:p>
          <a:p>
            <a:pPr marL="0" indent="0"/>
            <a:r>
              <a:rPr lang="en-US" sz="3000" dirty="0" smtClean="0">
                <a:effectLst/>
                <a:latin typeface="Constantia" panose="02030602050306030303" pitchFamily="18" charset="0"/>
              </a:rPr>
              <a:t>Understanding the scope, coverage, concepts, definitions and quality of administrative data;</a:t>
            </a:r>
          </a:p>
          <a:p>
            <a:pPr marL="0" indent="0"/>
            <a:r>
              <a:rPr lang="en-US" sz="3000" dirty="0" smtClean="0">
                <a:effectLst/>
                <a:latin typeface="Constantia" panose="02030602050306030303" pitchFamily="18" charset="0"/>
              </a:rPr>
              <a:t>Sharing the administrative data, preferably the micro-data in electronic form;</a:t>
            </a:r>
          </a:p>
          <a:p>
            <a:pPr marL="0" indent="0"/>
            <a:r>
              <a:rPr lang="en-US" sz="3000" dirty="0" smtClean="0">
                <a:effectLst/>
                <a:latin typeface="Constantia" panose="02030602050306030303" pitchFamily="18" charset="0"/>
              </a:rPr>
              <a:t>Improving the timeliness and periodicity to match with national accounts releases;</a:t>
            </a:r>
          </a:p>
          <a:p>
            <a:pPr marL="0" indent="0">
              <a:buFontTx/>
              <a:buNone/>
            </a:pPr>
            <a:endParaRPr lang="en-US" dirty="0" smtClean="0">
              <a:effectLst/>
              <a:latin typeface="Calibri" panose="020F0502020204030204" pitchFamily="34" charset="0"/>
            </a:endParaRPr>
          </a:p>
        </p:txBody>
      </p:sp>
    </p:spTree>
    <p:extLst>
      <p:ext uri="{BB962C8B-B14F-4D97-AF65-F5344CB8AC3E}">
        <p14:creationId xmlns:p14="http://schemas.microsoft.com/office/powerpoint/2010/main" val="21535473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152400" y="304800"/>
            <a:ext cx="8758238" cy="1104900"/>
          </a:xfrm>
        </p:spPr>
        <p:txBody>
          <a:bodyPr/>
          <a:lstStyle/>
          <a:p>
            <a:r>
              <a:rPr lang="en-US" sz="3600" dirty="0" smtClean="0">
                <a:latin typeface="Constantia" panose="02030602050306030303" pitchFamily="18" charset="0"/>
              </a:rPr>
              <a:t>Application of the “bridge table” (3)</a:t>
            </a:r>
            <a:endParaRPr lang="en-US" sz="3600" dirty="0" smtClean="0">
              <a:effectLst/>
              <a:latin typeface="Constantia" panose="02030602050306030303" pitchFamily="18" charset="0"/>
            </a:endParaRPr>
          </a:p>
        </p:txBody>
      </p:sp>
      <p:sp>
        <p:nvSpPr>
          <p:cNvPr id="58371" name="Content Placeholder 2"/>
          <p:cNvSpPr>
            <a:spLocks noGrp="1"/>
          </p:cNvSpPr>
          <p:nvPr>
            <p:ph idx="1"/>
          </p:nvPr>
        </p:nvSpPr>
        <p:spPr>
          <a:xfrm>
            <a:off x="250825" y="1493026"/>
            <a:ext cx="8713788" cy="4392612"/>
          </a:xfrm>
        </p:spPr>
        <p:txBody>
          <a:bodyPr/>
          <a:lstStyle/>
          <a:p>
            <a:r>
              <a:rPr lang="en-US" sz="2800" dirty="0" smtClean="0">
                <a:effectLst/>
                <a:latin typeface="Constantia" panose="02030602050306030303" pitchFamily="18" charset="0"/>
              </a:rPr>
              <a:t>Improving the content and quality of data in line with the recommended international standards, such as International Accounting Standards and International Financial Reporting Standards;</a:t>
            </a:r>
          </a:p>
          <a:p>
            <a:r>
              <a:rPr lang="en-IN" sz="2800" dirty="0" smtClean="0">
                <a:effectLst/>
                <a:latin typeface="Constantia" panose="02030602050306030303" pitchFamily="18" charset="0"/>
              </a:rPr>
              <a:t>Giving a feedback to the source data agencies on how they have used the data in the national accounts and compiled the economic variables.  This will bring the source data agencies getting involved in the national accounts compilation and in assessing their contribution to the national economy.</a:t>
            </a:r>
            <a:endParaRPr lang="en-US" sz="2800" dirty="0" smtClean="0">
              <a:effectLst/>
              <a:latin typeface="Constantia" panose="02030602050306030303" pitchFamily="18" charset="0"/>
            </a:endParaRPr>
          </a:p>
        </p:txBody>
      </p:sp>
    </p:spTree>
    <p:extLst>
      <p:ext uri="{BB962C8B-B14F-4D97-AF65-F5344CB8AC3E}">
        <p14:creationId xmlns:p14="http://schemas.microsoft.com/office/powerpoint/2010/main" val="9315578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sz="3200" dirty="0">
                <a:latin typeface="Constantia" panose="02030602050306030303" pitchFamily="18" charset="0"/>
              </a:rPr>
              <a:t>Lessons learned and good experience of the Guidebook</a:t>
            </a:r>
            <a:endParaRPr lang="en-GB" sz="3200" dirty="0">
              <a:latin typeface="Constantia" panose="02030602050306030303" pitchFamily="18" charset="0"/>
            </a:endParaRPr>
          </a:p>
        </p:txBody>
      </p:sp>
      <p:sp>
        <p:nvSpPr>
          <p:cNvPr id="15363" name="Rectangle 3"/>
          <p:cNvSpPr>
            <a:spLocks noGrp="1" noChangeArrowheads="1"/>
          </p:cNvSpPr>
          <p:nvPr>
            <p:ph type="body" idx="1"/>
          </p:nvPr>
        </p:nvSpPr>
        <p:spPr>
          <a:xfrm>
            <a:off x="250825" y="1596257"/>
            <a:ext cx="8686800" cy="4779962"/>
          </a:xfrm>
        </p:spPr>
        <p:txBody>
          <a:bodyPr/>
          <a:lstStyle/>
          <a:p>
            <a:r>
              <a:rPr lang="en-US" sz="2400" dirty="0" smtClean="0">
                <a:latin typeface="Constantia" panose="02030602050306030303" pitchFamily="18" charset="0"/>
              </a:rPr>
              <a:t>It is another type of capacity building for participating countries</a:t>
            </a:r>
          </a:p>
          <a:p>
            <a:pPr lvl="1" indent="-342900">
              <a:buFontTx/>
              <a:buChar char="-"/>
            </a:pPr>
            <a:r>
              <a:rPr lang="en-GB" sz="2400" dirty="0" smtClean="0">
                <a:latin typeface="Constantia" panose="02030602050306030303" pitchFamily="18" charset="0"/>
              </a:rPr>
              <a:t>“Community of Practice”:  Active </a:t>
            </a:r>
            <a:r>
              <a:rPr lang="en-US" sz="2400" dirty="0" smtClean="0">
                <a:latin typeface="Constantia" panose="02030602050306030303" pitchFamily="18" charset="0"/>
              </a:rPr>
              <a:t>learning and learned from each other </a:t>
            </a:r>
            <a:r>
              <a:rPr lang="en-US" sz="2400" i="1" dirty="0" smtClean="0">
                <a:latin typeface="Constantia" panose="02030602050306030303" pitchFamily="18" charset="0"/>
              </a:rPr>
              <a:t>and</a:t>
            </a:r>
          </a:p>
          <a:p>
            <a:pPr lvl="1" indent="-342900">
              <a:buFontTx/>
              <a:buChar char="-"/>
            </a:pPr>
            <a:r>
              <a:rPr lang="en-US" sz="2400" dirty="0" smtClean="0">
                <a:latin typeface="Constantia" panose="02030602050306030303" pitchFamily="18" charset="0"/>
              </a:rPr>
              <a:t>To learn international standards and recommendations through writing/documenting experience and practice in the field</a:t>
            </a:r>
          </a:p>
          <a:p>
            <a:pPr>
              <a:buFont typeface="Arial" panose="020B0604020202020204" pitchFamily="34" charset="0"/>
              <a:buChar char="•"/>
            </a:pPr>
            <a:r>
              <a:rPr lang="en-US" sz="2400" dirty="0" smtClean="0">
                <a:latin typeface="Constantia" panose="02030602050306030303" pitchFamily="18" charset="0"/>
              </a:rPr>
              <a:t>It will be circulated to all the African countries for comments and inputs</a:t>
            </a:r>
          </a:p>
          <a:p>
            <a:pPr lvl="1" indent="-342900">
              <a:buFontTx/>
              <a:buChar char="-"/>
            </a:pPr>
            <a:r>
              <a:rPr lang="en-US" sz="2400" dirty="0">
                <a:latin typeface="Constantia" panose="02030602050306030303" pitchFamily="18" charset="0"/>
              </a:rPr>
              <a:t>Sharing the public </a:t>
            </a:r>
            <a:r>
              <a:rPr lang="en-US" sz="2400" dirty="0" smtClean="0">
                <a:latin typeface="Constantia" panose="02030602050306030303" pitchFamily="18" charset="0"/>
              </a:rPr>
              <a:t>goods: contributed by countries and used by countries</a:t>
            </a:r>
          </a:p>
          <a:p>
            <a:pPr marL="0" indent="0">
              <a:buNone/>
            </a:pPr>
            <a:endParaRPr lang="en-US" sz="2400" dirty="0">
              <a:latin typeface="Calibri" panose="020F0502020204030204" pitchFamily="34" charset="0"/>
            </a:endParaRPr>
          </a:p>
        </p:txBody>
      </p:sp>
    </p:spTree>
    <p:extLst>
      <p:ext uri="{BB962C8B-B14F-4D97-AF65-F5344CB8AC3E}">
        <p14:creationId xmlns:p14="http://schemas.microsoft.com/office/powerpoint/2010/main" val="202988651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pPr algn="ctr"/>
            <a:r>
              <a:rPr lang="en-US" sz="4400" b="1" dirty="0" smtClean="0">
                <a:latin typeface="Constantia" panose="02030602050306030303" pitchFamily="18" charset="0"/>
              </a:rPr>
              <a:t>Thank you for your attention!</a:t>
            </a:r>
            <a:endParaRPr lang="en-US" sz="4400" b="1" dirty="0">
              <a:latin typeface="Constantia" panose="02030602050306030303" pitchFamily="18" charset="0"/>
            </a:endParaRPr>
          </a:p>
        </p:txBody>
      </p:sp>
    </p:spTree>
    <p:extLst>
      <p:ext uri="{BB962C8B-B14F-4D97-AF65-F5344CB8AC3E}">
        <p14:creationId xmlns:p14="http://schemas.microsoft.com/office/powerpoint/2010/main" val="36072324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006425928"/>
              </p:ext>
            </p:extLst>
          </p:nvPr>
        </p:nvGraphicFramePr>
        <p:xfrm>
          <a:off x="0" y="4"/>
          <a:ext cx="9144000" cy="6857991"/>
        </p:xfrm>
        <a:graphic>
          <a:graphicData uri="http://schemas.openxmlformats.org/drawingml/2006/table">
            <a:tbl>
              <a:tblPr>
                <a:tableStyleId>{5C22544A-7EE6-4342-B048-85BDC9FD1C3A}</a:tableStyleId>
              </a:tblPr>
              <a:tblGrid>
                <a:gridCol w="5836921"/>
                <a:gridCol w="899160"/>
                <a:gridCol w="899160"/>
                <a:gridCol w="899160"/>
                <a:gridCol w="609599"/>
              </a:tblGrid>
              <a:tr h="756427">
                <a:tc gridSpan="5">
                  <a:txBody>
                    <a:bodyPr/>
                    <a:lstStyle/>
                    <a:p>
                      <a:pPr algn="ctr" fontAlgn="ctr"/>
                      <a:r>
                        <a:rPr lang="en-US" sz="2000" u="none" strike="noStrike" dirty="0">
                          <a:effectLst/>
                        </a:rPr>
                        <a:t>Figure 1. Sources for GDP and Statistical Business Register (SBR):                                                       (Number of countries citing source)</a:t>
                      </a:r>
                      <a:endParaRPr lang="en-US" sz="2000" b="1" i="0" u="none" strike="noStrike" dirty="0">
                        <a:solidFill>
                          <a:srgbClr val="000000"/>
                        </a:solidFill>
                        <a:effectLst/>
                        <a:latin typeface="Constantia" panose="02030602050306030303" pitchFamily="18"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274643">
                <a:tc>
                  <a:txBody>
                    <a:bodyPr/>
                    <a:lstStyle/>
                    <a:p>
                      <a:pPr algn="l" fontAlgn="ctr"/>
                      <a:r>
                        <a:rPr lang="en-US" sz="2000" u="none" strike="noStrike" dirty="0">
                          <a:effectLst/>
                        </a:rPr>
                        <a:t> </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dirty="0">
                          <a:effectLst/>
                        </a:rPr>
                        <a:t>GDP(P)</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dirty="0">
                          <a:effectLst/>
                        </a:rPr>
                        <a:t>GDP(E)</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dirty="0">
                          <a:effectLst/>
                        </a:rPr>
                        <a:t>GDP (I)</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Total for GDP</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438811">
                <a:tc gridSpan="5">
                  <a:txBody>
                    <a:bodyPr/>
                    <a:lstStyle/>
                    <a:p>
                      <a:pPr algn="l" fontAlgn="ctr"/>
                      <a:r>
                        <a:rPr lang="en-US" sz="2000" u="none" strike="noStrike" dirty="0">
                          <a:effectLst/>
                        </a:rPr>
                        <a:t>CENSUSES and SURVEYS</a:t>
                      </a:r>
                      <a:endParaRPr lang="en-US" sz="2000" b="0" i="0" u="none" strike="noStrike" dirty="0">
                        <a:solidFill>
                          <a:srgbClr val="000000"/>
                        </a:solidFill>
                        <a:effectLst/>
                        <a:latin typeface="Constantia" panose="02030602050306030303" pitchFamily="18"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38811">
                <a:tc>
                  <a:txBody>
                    <a:bodyPr/>
                    <a:lstStyle/>
                    <a:p>
                      <a:pPr algn="l" fontAlgn="ctr"/>
                      <a:r>
                        <a:rPr lang="en-US" sz="2000" u="none" strike="noStrike" dirty="0">
                          <a:effectLst/>
                        </a:rPr>
                        <a:t>Population census</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en-US" sz="2000" u="none" strike="noStrike" dirty="0">
                          <a:effectLst/>
                        </a:rPr>
                        <a:t>30</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dirty="0">
                          <a:effectLst/>
                        </a:rPr>
                        <a:t>17</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dirty="0">
                          <a:effectLst/>
                        </a:rPr>
                        <a:t>10</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57</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438811">
                <a:tc>
                  <a:txBody>
                    <a:bodyPr/>
                    <a:lstStyle/>
                    <a:p>
                      <a:pPr algn="l" fontAlgn="ctr"/>
                      <a:r>
                        <a:rPr lang="en-US" sz="2000" u="none" strike="noStrike" dirty="0">
                          <a:effectLst/>
                        </a:rPr>
                        <a:t>Household Income and Expenditure Survey</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22</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40</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17</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79</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438811">
                <a:tc>
                  <a:txBody>
                    <a:bodyPr/>
                    <a:lstStyle/>
                    <a:p>
                      <a:pPr algn="l" fontAlgn="ctr"/>
                      <a:r>
                        <a:rPr lang="fr-FR" sz="2000" u="none" strike="noStrike" dirty="0">
                          <a:effectLst/>
                        </a:rPr>
                        <a:t>Agriculture census/survey</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37</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12</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11</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60</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438811">
                <a:tc>
                  <a:txBody>
                    <a:bodyPr/>
                    <a:lstStyle/>
                    <a:p>
                      <a:pPr algn="l" fontAlgn="ctr"/>
                      <a:r>
                        <a:rPr lang="fr-FR" sz="2000" u="none" strike="noStrike" dirty="0">
                          <a:effectLst/>
                        </a:rPr>
                        <a:t>General economic census/survey</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26</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14</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15</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55</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438811">
                <a:tc>
                  <a:txBody>
                    <a:bodyPr/>
                    <a:lstStyle/>
                    <a:p>
                      <a:pPr algn="l" fontAlgn="ctr"/>
                      <a:r>
                        <a:rPr lang="fr-FR" sz="2000" u="none" strike="noStrike" dirty="0">
                          <a:effectLst/>
                        </a:rPr>
                        <a:t>Services industries census/survey</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26</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12</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9</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47</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438811">
                <a:tc>
                  <a:txBody>
                    <a:bodyPr/>
                    <a:lstStyle/>
                    <a:p>
                      <a:pPr algn="l" fontAlgn="ctr"/>
                      <a:r>
                        <a:rPr lang="fr-FR" sz="2000" u="none" strike="noStrike" dirty="0">
                          <a:effectLst/>
                        </a:rPr>
                        <a:t>Retail census/survey</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20</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8</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9</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37</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438811">
                <a:tc>
                  <a:txBody>
                    <a:bodyPr/>
                    <a:lstStyle/>
                    <a:p>
                      <a:pPr algn="l" fontAlgn="ctr"/>
                      <a:r>
                        <a:rPr lang="fr-FR" sz="2000" u="none" strike="noStrike" dirty="0">
                          <a:effectLst/>
                        </a:rPr>
                        <a:t>Transport survey</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19</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8</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10</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37</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438811">
                <a:tc>
                  <a:txBody>
                    <a:bodyPr/>
                    <a:lstStyle/>
                    <a:p>
                      <a:pPr algn="l" fontAlgn="ctr"/>
                      <a:r>
                        <a:rPr lang="fr-FR" sz="2000" u="none" strike="noStrike" dirty="0">
                          <a:effectLst/>
                        </a:rPr>
                        <a:t>Household labour force survey</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23</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16</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12</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51</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438811">
                <a:tc>
                  <a:txBody>
                    <a:bodyPr/>
                    <a:lstStyle/>
                    <a:p>
                      <a:pPr algn="l" fontAlgn="ctr"/>
                      <a:r>
                        <a:rPr lang="fr-FR" sz="2000" u="none" strike="noStrike" dirty="0">
                          <a:effectLst/>
                        </a:rPr>
                        <a:t>Capital expenditure survey</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10</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12</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6</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28</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438811">
                <a:tc>
                  <a:txBody>
                    <a:bodyPr/>
                    <a:lstStyle/>
                    <a:p>
                      <a:pPr algn="l" fontAlgn="ctr"/>
                      <a:r>
                        <a:rPr lang="en-US" sz="2000" u="none" strike="noStrike" dirty="0">
                          <a:effectLst/>
                        </a:rPr>
                        <a:t>Living Standards Measurement Survey (World Bank)</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14</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6</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4</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24</a:t>
                      </a:r>
                      <a:endParaRPr lang="en-US" sz="2000" b="0" i="0" u="none" strike="noStrike" dirty="0">
                        <a:solidFill>
                          <a:srgbClr val="000000"/>
                        </a:solidFill>
                        <a:effectLst/>
                        <a:latin typeface="Constantia" panose="02030602050306030303" pitchFamily="18" charset="0"/>
                      </a:endParaRPr>
                    </a:p>
                  </a:txBody>
                  <a:tcPr marL="9525" marR="9525" marT="9525" marB="0" anchor="ctr"/>
                </a:tc>
              </a:tr>
            </a:tbl>
          </a:graphicData>
        </a:graphic>
      </p:graphicFrame>
    </p:spTree>
    <p:extLst>
      <p:ext uri="{BB962C8B-B14F-4D97-AF65-F5344CB8AC3E}">
        <p14:creationId xmlns:p14="http://schemas.microsoft.com/office/powerpoint/2010/main" val="5792199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465741117"/>
              </p:ext>
            </p:extLst>
          </p:nvPr>
        </p:nvGraphicFramePr>
        <p:xfrm>
          <a:off x="0" y="-4"/>
          <a:ext cx="9144000" cy="6858006"/>
        </p:xfrm>
        <a:graphic>
          <a:graphicData uri="http://schemas.openxmlformats.org/drawingml/2006/table">
            <a:tbl>
              <a:tblPr>
                <a:tableStyleId>{5C22544A-7EE6-4342-B048-85BDC9FD1C3A}</a:tableStyleId>
              </a:tblPr>
              <a:tblGrid>
                <a:gridCol w="5836921"/>
                <a:gridCol w="899160"/>
                <a:gridCol w="899160"/>
                <a:gridCol w="899160"/>
                <a:gridCol w="609599"/>
              </a:tblGrid>
              <a:tr h="670610">
                <a:tc gridSpan="5">
                  <a:txBody>
                    <a:bodyPr/>
                    <a:lstStyle/>
                    <a:p>
                      <a:pPr algn="ctr" fontAlgn="ctr"/>
                      <a:r>
                        <a:rPr lang="en-US" sz="2000" u="none" strike="noStrike" noProof="0" dirty="0">
                          <a:effectLst/>
                        </a:rPr>
                        <a:t>Figure 1. Sources for GDP and Statistical Business Register (SBR):                                                       (Number of countries citing source</a:t>
                      </a:r>
                      <a:r>
                        <a:rPr lang="en-US" sz="2000" u="none" strike="noStrike" noProof="0" dirty="0" smtClean="0">
                          <a:effectLst/>
                        </a:rPr>
                        <a:t>) (Cont’d)</a:t>
                      </a:r>
                      <a:endParaRPr lang="en-US" sz="2000" b="1" i="0" u="none" strike="noStrike" noProof="0" dirty="0">
                        <a:solidFill>
                          <a:srgbClr val="000000"/>
                        </a:solidFill>
                        <a:effectLst/>
                        <a:latin typeface="Constantia" panose="02030602050306030303" pitchFamily="18"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30032">
                <a:tc>
                  <a:txBody>
                    <a:bodyPr/>
                    <a:lstStyle/>
                    <a:p>
                      <a:pPr algn="l" fontAlgn="ctr"/>
                      <a:r>
                        <a:rPr lang="en-US" sz="2000" u="none" strike="noStrike" noProof="0" dirty="0">
                          <a:effectLst/>
                        </a:rPr>
                        <a:t> </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a:effectLst/>
                        </a:rPr>
                        <a:t>GDP(P)</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a:effectLst/>
                        </a:rPr>
                        <a:t>GDP(E)</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a:effectLst/>
                        </a:rPr>
                        <a:t>GDP (I)</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Total for GDP</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r>
              <a:tr h="389028">
                <a:tc gridSpan="5">
                  <a:txBody>
                    <a:bodyPr/>
                    <a:lstStyle/>
                    <a:p>
                      <a:pPr algn="l" fontAlgn="ctr"/>
                      <a:r>
                        <a:rPr lang="en-US" sz="2000" u="none" strike="noStrike" noProof="0" dirty="0">
                          <a:effectLst/>
                        </a:rPr>
                        <a:t>CENSUSES and SURVEYS</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89028">
                <a:tc>
                  <a:txBody>
                    <a:bodyPr/>
                    <a:lstStyle/>
                    <a:p>
                      <a:pPr algn="l" fontAlgn="ctr"/>
                      <a:r>
                        <a:rPr lang="en-US" sz="2000" u="none" strike="noStrike" noProof="0" dirty="0" smtClean="0">
                          <a:effectLst/>
                        </a:rPr>
                        <a:t>Demographic survey</a:t>
                      </a:r>
                      <a:endParaRPr lang="en-US" sz="2000" b="0" i="0" u="none" strike="noStrike" noProof="0"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en-US" sz="2000" u="none" strike="noStrike" noProof="0" dirty="0" smtClean="0">
                          <a:effectLst/>
                        </a:rPr>
                        <a:t>12</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7</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5</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24</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r>
              <a:tr h="389028">
                <a:tc>
                  <a:txBody>
                    <a:bodyPr/>
                    <a:lstStyle/>
                    <a:p>
                      <a:pPr algn="l" fontAlgn="ctr"/>
                      <a:r>
                        <a:rPr lang="en-US" sz="2000" u="none" strike="noStrike" noProof="0" dirty="0" smtClean="0">
                          <a:effectLst/>
                        </a:rPr>
                        <a:t>Health survey</a:t>
                      </a:r>
                      <a:endParaRPr lang="en-US" sz="2000" b="0" i="0" u="none" strike="noStrike" noProof="0"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en-US" sz="2000" u="none" strike="noStrike" noProof="0" dirty="0" smtClean="0">
                          <a:effectLst/>
                        </a:rPr>
                        <a:t>6</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6</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6</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18</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r>
              <a:tr h="389028">
                <a:tc>
                  <a:txBody>
                    <a:bodyPr/>
                    <a:lstStyle/>
                    <a:p>
                      <a:pPr algn="l" fontAlgn="ctr"/>
                      <a:r>
                        <a:rPr lang="en-US" sz="2000" u="none" strike="noStrike" noProof="0" dirty="0" smtClean="0">
                          <a:effectLst/>
                        </a:rPr>
                        <a:t>Multiphase 1-2 Survey on informal activities</a:t>
                      </a:r>
                      <a:endParaRPr lang="en-US" sz="2000" b="0" i="0" u="none" strike="noStrike" noProof="0"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en-US" sz="2000" u="none" strike="noStrike" noProof="0" dirty="0" smtClean="0">
                          <a:effectLst/>
                        </a:rPr>
                        <a:t>12</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7</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5</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24</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r>
              <a:tr h="389028">
                <a:tc>
                  <a:txBody>
                    <a:bodyPr/>
                    <a:lstStyle/>
                    <a:p>
                      <a:pPr algn="l" fontAlgn="ctr"/>
                      <a:r>
                        <a:rPr lang="en-US" sz="2000" u="none" strike="noStrike" noProof="0" dirty="0" smtClean="0">
                          <a:effectLst/>
                        </a:rPr>
                        <a:t>Multiphase 1-2-3 Survey on informal activities</a:t>
                      </a:r>
                      <a:endParaRPr lang="en-US" sz="2000" b="0" i="0" u="none" strike="noStrike" noProof="0"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en-US" sz="2000" u="none" strike="noStrike" noProof="0" dirty="0" smtClean="0">
                          <a:effectLst/>
                        </a:rPr>
                        <a:t>13</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6</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6</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25</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r>
              <a:tr h="389028">
                <a:tc>
                  <a:txBody>
                    <a:bodyPr/>
                    <a:lstStyle/>
                    <a:p>
                      <a:pPr algn="l" fontAlgn="ctr"/>
                      <a:r>
                        <a:rPr lang="en-US" sz="2000" u="none" strike="noStrike" noProof="0" dirty="0">
                          <a:effectLst/>
                        </a:rPr>
                        <a:t>Other survey of informal activities</a:t>
                      </a:r>
                      <a:endParaRPr lang="en-US" sz="2000" b="0" i="0" u="none" strike="noStrike" noProof="0"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en-US" sz="2000" u="none" strike="noStrike" noProof="0" dirty="0" smtClean="0">
                          <a:effectLst/>
                        </a:rPr>
                        <a:t>12</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7</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5</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24</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r>
              <a:tr h="389028">
                <a:tc>
                  <a:txBody>
                    <a:bodyPr/>
                    <a:lstStyle/>
                    <a:p>
                      <a:pPr algn="l" fontAlgn="ctr"/>
                      <a:r>
                        <a:rPr lang="en-US" sz="2000" u="none" strike="noStrike" noProof="0" dirty="0" smtClean="0">
                          <a:effectLst/>
                        </a:rPr>
                        <a:t>Surveys of international travellers</a:t>
                      </a:r>
                      <a:endParaRPr lang="en-US" sz="2000" b="0" i="0" u="none" strike="noStrike" noProof="0"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en-US" sz="2000" u="none" strike="noStrike" noProof="0" dirty="0" smtClean="0">
                          <a:effectLst/>
                        </a:rPr>
                        <a:t>11</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6</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4</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21</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r>
              <a:tr h="389028">
                <a:tc gridSpan="5">
                  <a:txBody>
                    <a:bodyPr/>
                    <a:lstStyle/>
                    <a:p>
                      <a:pPr algn="l" fontAlgn="ctr"/>
                      <a:r>
                        <a:rPr lang="en-US" sz="2000" u="none" strike="noStrike" noProof="0" dirty="0" smtClean="0">
                          <a:effectLst/>
                        </a:rPr>
                        <a:t>PRICES</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89028">
                <a:tc>
                  <a:txBody>
                    <a:bodyPr/>
                    <a:lstStyle/>
                    <a:p>
                      <a:pPr algn="l" fontAlgn="ctr"/>
                      <a:r>
                        <a:rPr lang="en-US" sz="2000" u="none" strike="noStrike" noProof="0" dirty="0" smtClean="0">
                          <a:effectLst/>
                        </a:rPr>
                        <a:t>Consumer prices</a:t>
                      </a:r>
                      <a:endParaRPr lang="en-US" sz="2000" b="0" i="0" u="none" strike="noStrike" noProof="0"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en-US" sz="2000" u="none" strike="noStrike" noProof="0" dirty="0" smtClean="0">
                          <a:effectLst/>
                        </a:rPr>
                        <a:t>34</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31</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7</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72</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r>
              <a:tr h="389028">
                <a:tc>
                  <a:txBody>
                    <a:bodyPr/>
                    <a:lstStyle/>
                    <a:p>
                      <a:pPr algn="l" fontAlgn="ctr"/>
                      <a:r>
                        <a:rPr lang="en-US" sz="2000" u="none" strike="noStrike" noProof="0" dirty="0" smtClean="0">
                          <a:effectLst/>
                        </a:rPr>
                        <a:t>Wholesale prices</a:t>
                      </a:r>
                      <a:endParaRPr lang="en-US" sz="2000" b="0" i="0" u="none" strike="noStrike" noProof="0"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en-US" sz="2000" u="none" strike="noStrike" noProof="0" dirty="0" smtClean="0">
                          <a:effectLst/>
                        </a:rPr>
                        <a:t>13</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6</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1</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20</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r>
              <a:tr h="389028">
                <a:tc>
                  <a:txBody>
                    <a:bodyPr/>
                    <a:lstStyle/>
                    <a:p>
                      <a:pPr algn="l" fontAlgn="ctr"/>
                      <a:r>
                        <a:rPr lang="en-US" sz="2000" u="none" strike="noStrike" noProof="0" dirty="0" smtClean="0">
                          <a:effectLst/>
                        </a:rPr>
                        <a:t>Producer prices</a:t>
                      </a:r>
                      <a:endParaRPr lang="en-US" sz="2000" b="0" i="0" u="none" strike="noStrike" noProof="0"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en-US" sz="2000" u="none" strike="noStrike" noProof="0" dirty="0" smtClean="0">
                          <a:effectLst/>
                        </a:rPr>
                        <a:t>31</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10</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3</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44</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r>
              <a:tr h="389028">
                <a:tc>
                  <a:txBody>
                    <a:bodyPr/>
                    <a:lstStyle/>
                    <a:p>
                      <a:pPr algn="l" fontAlgn="ctr"/>
                      <a:r>
                        <a:rPr lang="en-US" sz="2000" u="none" strike="noStrike" noProof="0" dirty="0">
                          <a:effectLst/>
                        </a:rPr>
                        <a:t>Unit values or price indices for imports</a:t>
                      </a:r>
                      <a:endParaRPr lang="en-US" sz="2000" b="0" i="0" u="none" strike="noStrike" noProof="0"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en-US" sz="2000" u="none" strike="noStrike" noProof="0" dirty="0" smtClean="0">
                          <a:effectLst/>
                        </a:rPr>
                        <a:t>14</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22</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1</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37</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r>
              <a:tr h="389028">
                <a:tc>
                  <a:txBody>
                    <a:bodyPr/>
                    <a:lstStyle/>
                    <a:p>
                      <a:pPr algn="l" fontAlgn="ctr"/>
                      <a:r>
                        <a:rPr lang="en-US" sz="2000" u="none" strike="noStrike" noProof="0" dirty="0">
                          <a:effectLst/>
                        </a:rPr>
                        <a:t>Unit values or price indices for exports</a:t>
                      </a:r>
                      <a:endParaRPr lang="en-US" sz="2000" b="0" i="0" u="none" strike="noStrike" noProof="0"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en-US" sz="2000" u="none" strike="noStrike" noProof="0" dirty="0" smtClean="0">
                          <a:effectLst/>
                        </a:rPr>
                        <a:t>16</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23</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1</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noProof="0" dirty="0" smtClean="0">
                          <a:effectLst/>
                        </a:rPr>
                        <a:t>40</a:t>
                      </a:r>
                      <a:endParaRPr lang="en-US" sz="2000" b="0" i="0" u="none" strike="noStrike" noProof="0" dirty="0">
                        <a:solidFill>
                          <a:srgbClr val="000000"/>
                        </a:solidFill>
                        <a:effectLst/>
                        <a:latin typeface="Constantia" panose="02030602050306030303" pitchFamily="18" charset="0"/>
                      </a:endParaRPr>
                    </a:p>
                  </a:txBody>
                  <a:tcPr marL="9525" marR="9525" marT="9525" marB="0" anchor="ctr"/>
                </a:tc>
              </a:tr>
            </a:tbl>
          </a:graphicData>
        </a:graphic>
      </p:graphicFrame>
    </p:spTree>
    <p:extLst>
      <p:ext uri="{BB962C8B-B14F-4D97-AF65-F5344CB8AC3E}">
        <p14:creationId xmlns:p14="http://schemas.microsoft.com/office/powerpoint/2010/main" val="38790178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800264906"/>
              </p:ext>
            </p:extLst>
          </p:nvPr>
        </p:nvGraphicFramePr>
        <p:xfrm>
          <a:off x="0" y="-4"/>
          <a:ext cx="9144000" cy="6874851"/>
        </p:xfrm>
        <a:graphic>
          <a:graphicData uri="http://schemas.openxmlformats.org/drawingml/2006/table">
            <a:tbl>
              <a:tblPr>
                <a:tableStyleId>{5C22544A-7EE6-4342-B048-85BDC9FD1C3A}</a:tableStyleId>
              </a:tblPr>
              <a:tblGrid>
                <a:gridCol w="5836921"/>
                <a:gridCol w="899160"/>
                <a:gridCol w="899160"/>
                <a:gridCol w="899160"/>
                <a:gridCol w="609599"/>
              </a:tblGrid>
              <a:tr h="602280">
                <a:tc gridSpan="5">
                  <a:txBody>
                    <a:bodyPr/>
                    <a:lstStyle/>
                    <a:p>
                      <a:pPr algn="ctr" fontAlgn="ctr"/>
                      <a:r>
                        <a:rPr lang="en-US" sz="2000" u="none" strike="noStrike" dirty="0">
                          <a:effectLst/>
                        </a:rPr>
                        <a:t>Figure 1. Sources for GDP and Statistical Business Register (SBR):                                                       (Number of countries citing source</a:t>
                      </a:r>
                      <a:r>
                        <a:rPr lang="en-US" sz="2000" u="none" strike="noStrike" dirty="0" smtClean="0">
                          <a:effectLst/>
                        </a:rPr>
                        <a:t>) (Cont’d)</a:t>
                      </a:r>
                      <a:endParaRPr lang="en-US" sz="2000" b="1" i="0" u="none" strike="noStrike" dirty="0">
                        <a:solidFill>
                          <a:srgbClr val="000000"/>
                        </a:solidFill>
                        <a:effectLst/>
                        <a:latin typeface="Constantia" panose="02030602050306030303" pitchFamily="18"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14891">
                <a:tc>
                  <a:txBody>
                    <a:bodyPr/>
                    <a:lstStyle/>
                    <a:p>
                      <a:pPr algn="l" fontAlgn="ctr"/>
                      <a:r>
                        <a:rPr lang="en-US" sz="2000" u="none" strike="noStrike" dirty="0">
                          <a:effectLst/>
                        </a:rPr>
                        <a:t> </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dirty="0">
                          <a:effectLst/>
                        </a:rPr>
                        <a:t>GDP(P)</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dirty="0">
                          <a:effectLst/>
                        </a:rPr>
                        <a:t>GDP(E)</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dirty="0">
                          <a:effectLst/>
                        </a:rPr>
                        <a:t>GDP (I)</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Total for GDP</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49389">
                <a:tc gridSpan="5">
                  <a:txBody>
                    <a:bodyPr/>
                    <a:lstStyle/>
                    <a:p>
                      <a:pPr algn="l" fontAlgn="ctr"/>
                      <a:r>
                        <a:rPr lang="fr-FR" sz="2000" u="none" strike="noStrike" dirty="0">
                          <a:effectLst/>
                        </a:rPr>
                        <a:t>WAGES and EMPLOYMENT</a:t>
                      </a:r>
                      <a:endParaRPr lang="en-US" sz="2000" b="0" i="0" u="none" strike="noStrike" dirty="0">
                        <a:solidFill>
                          <a:srgbClr val="000000"/>
                        </a:solidFill>
                        <a:effectLst/>
                        <a:latin typeface="Constantia" panose="02030602050306030303" pitchFamily="18"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49389">
                <a:tc>
                  <a:txBody>
                    <a:bodyPr/>
                    <a:lstStyle/>
                    <a:p>
                      <a:pPr algn="l" fontAlgn="ctr"/>
                      <a:r>
                        <a:rPr lang="fr-FR" sz="2000" u="none" strike="noStrike" dirty="0">
                          <a:effectLst/>
                        </a:rPr>
                        <a:t>Wages of government employees</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28</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18</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21</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67</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49389">
                <a:tc>
                  <a:txBody>
                    <a:bodyPr/>
                    <a:lstStyle/>
                    <a:p>
                      <a:pPr algn="l" fontAlgn="ctr"/>
                      <a:r>
                        <a:rPr lang="en-US" sz="2000" u="none" strike="noStrike" dirty="0">
                          <a:effectLst/>
                        </a:rPr>
                        <a:t>Wages of other public sector employees</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22</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13</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18</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53</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49389">
                <a:tc>
                  <a:txBody>
                    <a:bodyPr/>
                    <a:lstStyle/>
                    <a:p>
                      <a:pPr algn="l" fontAlgn="ctr"/>
                      <a:r>
                        <a:rPr lang="en-US" sz="2000" u="none" strike="noStrike" dirty="0">
                          <a:effectLst/>
                        </a:rPr>
                        <a:t>Wages of private sector employees</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14</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11</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21</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46</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49389">
                <a:tc>
                  <a:txBody>
                    <a:bodyPr/>
                    <a:lstStyle/>
                    <a:p>
                      <a:pPr algn="l" fontAlgn="ctr"/>
                      <a:r>
                        <a:rPr lang="en-US" sz="2000" u="none" strike="noStrike" dirty="0">
                          <a:effectLst/>
                        </a:rPr>
                        <a:t>Number of employees in government</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35</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17</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8</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60</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49389">
                <a:tc>
                  <a:txBody>
                    <a:bodyPr/>
                    <a:lstStyle/>
                    <a:p>
                      <a:pPr algn="l" fontAlgn="ctr"/>
                      <a:r>
                        <a:rPr lang="en-US" sz="2000" u="none" strike="noStrike" dirty="0">
                          <a:effectLst/>
                        </a:rPr>
                        <a:t>Number of employees in other public sector</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33</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15</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7</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55</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49389">
                <a:tc>
                  <a:txBody>
                    <a:bodyPr/>
                    <a:lstStyle/>
                    <a:p>
                      <a:pPr algn="l" fontAlgn="ctr"/>
                      <a:r>
                        <a:rPr lang="en-US" sz="2000" u="none" strike="noStrike" dirty="0">
                          <a:effectLst/>
                        </a:rPr>
                        <a:t>Number of employees in the private sector</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29</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14</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8</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51</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49389">
                <a:tc gridSpan="5">
                  <a:txBody>
                    <a:bodyPr/>
                    <a:lstStyle/>
                    <a:p>
                      <a:pPr algn="l" fontAlgn="ctr"/>
                      <a:r>
                        <a:rPr lang="en-US" sz="2000" u="none" strike="noStrike" dirty="0">
                          <a:effectLst/>
                        </a:rPr>
                        <a:t>TAXES and SOCIAL SECURITY TRANSACTIONS</a:t>
                      </a:r>
                      <a:endParaRPr lang="en-US" sz="2000" b="0" i="0" u="none" strike="noStrike" dirty="0">
                        <a:solidFill>
                          <a:srgbClr val="000000"/>
                        </a:solidFill>
                        <a:effectLst/>
                        <a:latin typeface="Constantia" panose="02030602050306030303" pitchFamily="18"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49389">
                <a:tc>
                  <a:txBody>
                    <a:bodyPr/>
                    <a:lstStyle/>
                    <a:p>
                      <a:pPr algn="l" fontAlgn="ctr"/>
                      <a:r>
                        <a:rPr lang="fr-FR" sz="2000" u="none" strike="noStrike" dirty="0">
                          <a:effectLst/>
                        </a:rPr>
                        <a:t>Value added taxes</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37</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14</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11</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62</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49389">
                <a:tc>
                  <a:txBody>
                    <a:bodyPr/>
                    <a:lstStyle/>
                    <a:p>
                      <a:pPr algn="l" fontAlgn="ctr"/>
                      <a:r>
                        <a:rPr lang="fr-FR" sz="2000" u="none" strike="noStrike" dirty="0">
                          <a:effectLst/>
                        </a:rPr>
                        <a:t>Other taxes on products</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40</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17</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11</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68</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49389">
                <a:tc>
                  <a:txBody>
                    <a:bodyPr/>
                    <a:lstStyle/>
                    <a:p>
                      <a:pPr algn="l" fontAlgn="ctr"/>
                      <a:r>
                        <a:rPr lang="fr-FR" sz="2000" u="none" strike="noStrike" dirty="0">
                          <a:effectLst/>
                        </a:rPr>
                        <a:t>Income tax on persons</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15</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12</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13</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40</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49389">
                <a:tc>
                  <a:txBody>
                    <a:bodyPr/>
                    <a:lstStyle/>
                    <a:p>
                      <a:pPr algn="l" fontAlgn="ctr"/>
                      <a:r>
                        <a:rPr lang="fr-FR" sz="2000" u="none" strike="noStrike" dirty="0">
                          <a:effectLst/>
                        </a:rPr>
                        <a:t>Income tax on businesses</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21</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13</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15</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49</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49389">
                <a:tc>
                  <a:txBody>
                    <a:bodyPr/>
                    <a:lstStyle/>
                    <a:p>
                      <a:pPr algn="l" fontAlgn="ctr"/>
                      <a:r>
                        <a:rPr lang="fr-FR" sz="2000" u="none" strike="noStrike" dirty="0">
                          <a:effectLst/>
                        </a:rPr>
                        <a:t>Customs duties/excise tax</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33</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12</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7</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52</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49389">
                <a:tc>
                  <a:txBody>
                    <a:bodyPr/>
                    <a:lstStyle/>
                    <a:p>
                      <a:pPr algn="l" fontAlgn="ctr"/>
                      <a:r>
                        <a:rPr lang="en-US" sz="2000" u="none" strike="noStrike" dirty="0">
                          <a:effectLst/>
                        </a:rPr>
                        <a:t>Other types of tax data</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6</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6</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4</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16</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49389">
                <a:tc>
                  <a:txBody>
                    <a:bodyPr/>
                    <a:lstStyle/>
                    <a:p>
                      <a:pPr algn="l" fontAlgn="ctr"/>
                      <a:r>
                        <a:rPr lang="en-US" sz="2000" u="none" strike="noStrike" dirty="0">
                          <a:effectLst/>
                        </a:rPr>
                        <a:t>Social security contributions or benefits</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en-US" sz="2000" u="none" strike="noStrike" dirty="0">
                          <a:effectLst/>
                        </a:rPr>
                        <a:t>21</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dirty="0">
                          <a:effectLst/>
                        </a:rPr>
                        <a:t>12</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dirty="0">
                          <a:effectLst/>
                        </a:rPr>
                        <a:t>15</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dirty="0">
                          <a:effectLst/>
                        </a:rPr>
                        <a:t>48</a:t>
                      </a:r>
                      <a:endParaRPr lang="en-US" sz="2000" b="0" i="0" u="none" strike="noStrike" dirty="0">
                        <a:solidFill>
                          <a:srgbClr val="000000"/>
                        </a:solidFill>
                        <a:effectLst/>
                        <a:latin typeface="Constantia" panose="02030602050306030303" pitchFamily="18" charset="0"/>
                      </a:endParaRPr>
                    </a:p>
                  </a:txBody>
                  <a:tcPr marL="9525" marR="9525" marT="9525" marB="0" anchor="ctr"/>
                </a:tc>
              </a:tr>
            </a:tbl>
          </a:graphicData>
        </a:graphic>
      </p:graphicFrame>
    </p:spTree>
    <p:extLst>
      <p:ext uri="{BB962C8B-B14F-4D97-AF65-F5344CB8AC3E}">
        <p14:creationId xmlns:p14="http://schemas.microsoft.com/office/powerpoint/2010/main" val="11143282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496911179"/>
              </p:ext>
            </p:extLst>
          </p:nvPr>
        </p:nvGraphicFramePr>
        <p:xfrm>
          <a:off x="0" y="-3"/>
          <a:ext cx="9144000" cy="6904050"/>
        </p:xfrm>
        <a:graphic>
          <a:graphicData uri="http://schemas.openxmlformats.org/drawingml/2006/table">
            <a:tbl>
              <a:tblPr>
                <a:tableStyleId>{5C22544A-7EE6-4342-B048-85BDC9FD1C3A}</a:tableStyleId>
              </a:tblPr>
              <a:tblGrid>
                <a:gridCol w="5836921"/>
                <a:gridCol w="899160"/>
                <a:gridCol w="899160"/>
                <a:gridCol w="899160"/>
                <a:gridCol w="609599"/>
              </a:tblGrid>
              <a:tr h="573083">
                <a:tc gridSpan="5">
                  <a:txBody>
                    <a:bodyPr/>
                    <a:lstStyle/>
                    <a:p>
                      <a:pPr algn="ctr" fontAlgn="ctr"/>
                      <a:r>
                        <a:rPr lang="en-US" sz="2000" u="none" strike="noStrike" dirty="0">
                          <a:effectLst/>
                        </a:rPr>
                        <a:t>Figure 1. Sources for GDP and Statistical Business Register (SBR):                                                       (Number of countries citing source</a:t>
                      </a:r>
                      <a:r>
                        <a:rPr lang="en-US" sz="2000" u="none" strike="noStrike" dirty="0" smtClean="0">
                          <a:effectLst/>
                        </a:rPr>
                        <a:t>) (Cont’d)</a:t>
                      </a:r>
                      <a:endParaRPr lang="en-US" sz="2000" b="1" i="0" u="none" strike="noStrike" dirty="0">
                        <a:solidFill>
                          <a:srgbClr val="000000"/>
                        </a:solidFill>
                        <a:effectLst/>
                        <a:latin typeface="Constantia" panose="02030602050306030303" pitchFamily="18"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965693">
                <a:tc>
                  <a:txBody>
                    <a:bodyPr/>
                    <a:lstStyle/>
                    <a:p>
                      <a:pPr algn="l" fontAlgn="ctr"/>
                      <a:r>
                        <a:rPr lang="en-US" sz="2000" u="none" strike="noStrike" dirty="0">
                          <a:effectLst/>
                        </a:rPr>
                        <a:t> </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dirty="0">
                          <a:effectLst/>
                        </a:rPr>
                        <a:t>GDP(P)</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dirty="0">
                          <a:effectLst/>
                        </a:rPr>
                        <a:t>GDP(E)</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en-US" sz="2000" u="none" strike="noStrike" dirty="0">
                          <a:effectLst/>
                        </a:rPr>
                        <a:t>GDP (I)</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Total for GDP</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32452">
                <a:tc gridSpan="5">
                  <a:txBody>
                    <a:bodyPr/>
                    <a:lstStyle/>
                    <a:p>
                      <a:pPr algn="l" fontAlgn="ctr"/>
                      <a:r>
                        <a:rPr lang="en-US" sz="2000" u="none" strike="noStrike" dirty="0">
                          <a:effectLst/>
                        </a:rPr>
                        <a:t>GOVERNMENT and COMPANY ACCOUNTS</a:t>
                      </a:r>
                      <a:endParaRPr lang="en-US" sz="2000" b="0" i="0" u="none" strike="noStrike" dirty="0">
                        <a:solidFill>
                          <a:srgbClr val="000000"/>
                        </a:solidFill>
                        <a:effectLst/>
                        <a:latin typeface="Constantia" panose="02030602050306030303" pitchFamily="18"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2452">
                <a:tc>
                  <a:txBody>
                    <a:bodyPr/>
                    <a:lstStyle/>
                    <a:p>
                      <a:pPr algn="l" fontAlgn="ctr"/>
                      <a:r>
                        <a:rPr lang="fr-FR" sz="2000" u="none" strike="noStrike" dirty="0">
                          <a:effectLst/>
                        </a:rPr>
                        <a:t>Government accounts</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38</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26</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17</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81</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32452">
                <a:tc>
                  <a:txBody>
                    <a:bodyPr/>
                    <a:lstStyle/>
                    <a:p>
                      <a:pPr algn="l" fontAlgn="ctr"/>
                      <a:r>
                        <a:rPr lang="fr-FR" sz="2000" u="none" strike="noStrike" dirty="0">
                          <a:effectLst/>
                        </a:rPr>
                        <a:t>Government Finance Statistics  (GFS)</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30</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25</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13</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68</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32452">
                <a:tc>
                  <a:txBody>
                    <a:bodyPr/>
                    <a:lstStyle/>
                    <a:p>
                      <a:pPr algn="l" fontAlgn="ctr"/>
                      <a:r>
                        <a:rPr lang="fr-FR" sz="2000" u="none" strike="noStrike" dirty="0">
                          <a:effectLst/>
                        </a:rPr>
                        <a:t>Company accounts</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39</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20</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20</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79</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32452">
                <a:tc>
                  <a:txBody>
                    <a:bodyPr/>
                    <a:lstStyle/>
                    <a:p>
                      <a:pPr algn="l" fontAlgn="ctr"/>
                      <a:r>
                        <a:rPr lang="en-US" sz="2000" u="none" strike="noStrike" dirty="0">
                          <a:effectLst/>
                        </a:rPr>
                        <a:t>Utility company records : water and electricity</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38</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11</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10</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59</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32452">
                <a:tc>
                  <a:txBody>
                    <a:bodyPr/>
                    <a:lstStyle/>
                    <a:p>
                      <a:pPr algn="l" fontAlgn="ctr"/>
                      <a:r>
                        <a:rPr lang="en-US" sz="2000" u="none" strike="noStrike" dirty="0">
                          <a:effectLst/>
                        </a:rPr>
                        <a:t>Transport company records rail, roads, and air</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37</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9</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10</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56</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32452">
                <a:tc gridSpan="5">
                  <a:txBody>
                    <a:bodyPr/>
                    <a:lstStyle/>
                    <a:p>
                      <a:pPr algn="l" fontAlgn="ctr"/>
                      <a:r>
                        <a:rPr lang="fr-FR" sz="2000" u="none" strike="noStrike" dirty="0">
                          <a:effectLst/>
                        </a:rPr>
                        <a:t>GOVERMENT REGULATION STATISTICS</a:t>
                      </a:r>
                      <a:endParaRPr lang="en-US" sz="2000" b="0" i="0" u="none" strike="noStrike" dirty="0">
                        <a:solidFill>
                          <a:srgbClr val="000000"/>
                        </a:solidFill>
                        <a:effectLst/>
                        <a:latin typeface="Constantia" panose="02030602050306030303" pitchFamily="18"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2452">
                <a:tc>
                  <a:txBody>
                    <a:bodyPr/>
                    <a:lstStyle/>
                    <a:p>
                      <a:pPr algn="l" fontAlgn="ctr"/>
                      <a:r>
                        <a:rPr lang="fr-FR" sz="2000" u="none" strike="noStrike" dirty="0">
                          <a:effectLst/>
                        </a:rPr>
                        <a:t>Building permits</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14</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7</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3</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24</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32452">
                <a:tc>
                  <a:txBody>
                    <a:bodyPr/>
                    <a:lstStyle/>
                    <a:p>
                      <a:pPr algn="l" fontAlgn="ctr"/>
                      <a:r>
                        <a:rPr lang="fr-FR" sz="2000" u="none" strike="noStrike" dirty="0">
                          <a:effectLst/>
                        </a:rPr>
                        <a:t>Building completion certificates</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5</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4</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2</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11</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32452">
                <a:tc>
                  <a:txBody>
                    <a:bodyPr/>
                    <a:lstStyle/>
                    <a:p>
                      <a:pPr algn="l" fontAlgn="ctr"/>
                      <a:r>
                        <a:rPr lang="fr-FR" sz="2000" u="none" strike="noStrike" dirty="0">
                          <a:effectLst/>
                        </a:rPr>
                        <a:t>Vehicle registration</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23</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6</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3</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32</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32452">
                <a:tc>
                  <a:txBody>
                    <a:bodyPr/>
                    <a:lstStyle/>
                    <a:p>
                      <a:pPr algn="l" fontAlgn="ctr"/>
                      <a:r>
                        <a:rPr lang="fr-FR" sz="2000" u="none" strike="noStrike" dirty="0">
                          <a:effectLst/>
                        </a:rPr>
                        <a:t>Bank supervisory statistics</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35</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12</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9</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56</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32452">
                <a:tc>
                  <a:txBody>
                    <a:bodyPr/>
                    <a:lstStyle/>
                    <a:p>
                      <a:pPr algn="l" fontAlgn="ctr"/>
                      <a:r>
                        <a:rPr lang="fr-FR" sz="2000" u="none" strike="noStrike" dirty="0">
                          <a:effectLst/>
                        </a:rPr>
                        <a:t>Insurance supervisory statistics</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34</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12</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10</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56</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32452">
                <a:tc>
                  <a:txBody>
                    <a:bodyPr/>
                    <a:lstStyle/>
                    <a:p>
                      <a:pPr algn="l" fontAlgn="ctr"/>
                      <a:r>
                        <a:rPr lang="en-US" sz="2000" u="none" strike="noStrike" dirty="0">
                          <a:effectLst/>
                        </a:rPr>
                        <a:t>Other regulatory and administrative statistics</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8</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3</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2</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13</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32452">
                <a:tc gridSpan="5">
                  <a:txBody>
                    <a:bodyPr/>
                    <a:lstStyle/>
                    <a:p>
                      <a:pPr algn="l" fontAlgn="ctr"/>
                      <a:r>
                        <a:rPr lang="fr-FR" sz="2000" u="none" strike="noStrike" dirty="0">
                          <a:effectLst/>
                        </a:rPr>
                        <a:t>EXTERNAL TRANSACTIONS</a:t>
                      </a:r>
                      <a:endParaRPr lang="en-US" sz="2000" b="0" i="0" u="none" strike="noStrike" dirty="0">
                        <a:solidFill>
                          <a:srgbClr val="000000"/>
                        </a:solidFill>
                        <a:effectLst/>
                        <a:latin typeface="Constantia" panose="02030602050306030303" pitchFamily="18"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2452">
                <a:tc>
                  <a:txBody>
                    <a:bodyPr/>
                    <a:lstStyle/>
                    <a:p>
                      <a:pPr algn="l" fontAlgn="ctr"/>
                      <a:r>
                        <a:rPr lang="fr-FR" sz="2000" u="none" strike="noStrike" dirty="0">
                          <a:effectLst/>
                        </a:rPr>
                        <a:t>Balance of payments</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29</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31</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10</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70</a:t>
                      </a:r>
                      <a:endParaRPr lang="en-US" sz="2000" b="0" i="0" u="none" strike="noStrike" dirty="0">
                        <a:solidFill>
                          <a:srgbClr val="000000"/>
                        </a:solidFill>
                        <a:effectLst/>
                        <a:latin typeface="Constantia" panose="02030602050306030303" pitchFamily="18" charset="0"/>
                      </a:endParaRPr>
                    </a:p>
                  </a:txBody>
                  <a:tcPr marL="9525" marR="9525" marT="9525" marB="0" anchor="ctr"/>
                </a:tc>
              </a:tr>
              <a:tr h="332452">
                <a:tc>
                  <a:txBody>
                    <a:bodyPr/>
                    <a:lstStyle/>
                    <a:p>
                      <a:pPr algn="l" fontAlgn="ctr"/>
                      <a:r>
                        <a:rPr lang="fr-FR" sz="2000" u="none" strike="noStrike" dirty="0">
                          <a:effectLst/>
                        </a:rPr>
                        <a:t>Merchandise trade statistics</a:t>
                      </a:r>
                      <a:endParaRPr lang="en-US" sz="2000" b="0" i="0" u="none" strike="noStrike" dirty="0">
                        <a:solidFill>
                          <a:srgbClr val="000000"/>
                        </a:solidFill>
                        <a:effectLst/>
                        <a:latin typeface="Constantia" panose="02030602050306030303" pitchFamily="18" charset="0"/>
                      </a:endParaRPr>
                    </a:p>
                  </a:txBody>
                  <a:tcPr marL="171450" marR="9525" marT="9525" marB="0" anchor="ctr"/>
                </a:tc>
                <a:tc>
                  <a:txBody>
                    <a:bodyPr/>
                    <a:lstStyle/>
                    <a:p>
                      <a:pPr algn="ctr" fontAlgn="ctr"/>
                      <a:r>
                        <a:rPr lang="fr-FR" sz="2000" u="none" strike="noStrike" dirty="0">
                          <a:effectLst/>
                        </a:rPr>
                        <a:t>27</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30</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8</a:t>
                      </a:r>
                      <a:endParaRPr lang="en-US" sz="2000" b="0" i="0" u="none" strike="noStrike" dirty="0">
                        <a:solidFill>
                          <a:srgbClr val="000000"/>
                        </a:solidFill>
                        <a:effectLst/>
                        <a:latin typeface="Constantia" panose="02030602050306030303" pitchFamily="18" charset="0"/>
                      </a:endParaRPr>
                    </a:p>
                  </a:txBody>
                  <a:tcPr marL="9525" marR="9525" marT="9525" marB="0" anchor="ctr"/>
                </a:tc>
                <a:tc>
                  <a:txBody>
                    <a:bodyPr/>
                    <a:lstStyle/>
                    <a:p>
                      <a:pPr algn="ctr" fontAlgn="ctr"/>
                      <a:r>
                        <a:rPr lang="fr-FR" sz="2000" u="none" strike="noStrike" dirty="0">
                          <a:effectLst/>
                        </a:rPr>
                        <a:t>65</a:t>
                      </a:r>
                      <a:endParaRPr lang="en-US" sz="2000" b="0" i="0" u="none" strike="noStrike" dirty="0">
                        <a:solidFill>
                          <a:srgbClr val="000000"/>
                        </a:solidFill>
                        <a:effectLst/>
                        <a:latin typeface="Constantia" panose="02030602050306030303" pitchFamily="18" charset="0"/>
                      </a:endParaRPr>
                    </a:p>
                  </a:txBody>
                  <a:tcPr marL="9525" marR="9525" marT="9525" marB="0" anchor="ctr"/>
                </a:tc>
              </a:tr>
            </a:tbl>
          </a:graphicData>
        </a:graphic>
      </p:graphicFrame>
    </p:spTree>
    <p:extLst>
      <p:ext uri="{BB962C8B-B14F-4D97-AF65-F5344CB8AC3E}">
        <p14:creationId xmlns:p14="http://schemas.microsoft.com/office/powerpoint/2010/main" val="5772097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617930034"/>
              </p:ext>
            </p:extLst>
          </p:nvPr>
        </p:nvGraphicFramePr>
        <p:xfrm>
          <a:off x="-1" y="1"/>
          <a:ext cx="9144001" cy="6858001"/>
        </p:xfrm>
        <a:graphic>
          <a:graphicData uri="http://schemas.openxmlformats.org/drawingml/2006/table">
            <a:tbl>
              <a:tblPr>
                <a:tableStyleId>{5C22544A-7EE6-4342-B048-85BDC9FD1C3A}</a:tableStyleId>
              </a:tblPr>
              <a:tblGrid>
                <a:gridCol w="5455326"/>
                <a:gridCol w="880448"/>
                <a:gridCol w="863185"/>
                <a:gridCol w="863185"/>
                <a:gridCol w="1081857"/>
              </a:tblGrid>
              <a:tr h="508001">
                <a:tc gridSpan="5">
                  <a:txBody>
                    <a:bodyPr/>
                    <a:lstStyle/>
                    <a:p>
                      <a:pPr algn="ctr" fontAlgn="ctr"/>
                      <a:r>
                        <a:rPr lang="en-US" sz="2000" u="none" strike="noStrike" dirty="0">
                          <a:effectLst/>
                        </a:rPr>
                        <a:t>Figure 2. Ten Most Important Source for GDP</a:t>
                      </a:r>
                      <a:endParaRPr lang="en-US" sz="20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33400">
                <a:tc gridSpan="5">
                  <a:txBody>
                    <a:bodyPr/>
                    <a:lstStyle/>
                    <a:p>
                      <a:pPr algn="ctr" fontAlgn="ctr"/>
                      <a:r>
                        <a:rPr lang="en-US" sz="2000" u="none" strike="noStrike" dirty="0">
                          <a:effectLst/>
                        </a:rPr>
                        <a:t>(Number of countries citing source)</a:t>
                      </a:r>
                      <a:endParaRPr lang="en-US" sz="20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549400">
                <a:tc>
                  <a:txBody>
                    <a:bodyPr/>
                    <a:lstStyle/>
                    <a:p>
                      <a:pPr algn="l" fontAlgn="ctr"/>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2000" u="none" strike="noStrike" dirty="0">
                          <a:effectLst/>
                        </a:rPr>
                        <a:t>GDP(P)</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2000" u="none" strike="noStrike" dirty="0">
                          <a:effectLst/>
                        </a:rPr>
                        <a:t>GDP(E)</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2000" u="none" strike="noStrike" dirty="0">
                          <a:effectLst/>
                        </a:rPr>
                        <a:t>GDP (I)</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All GDP estimates</a:t>
                      </a:r>
                      <a:endParaRPr lang="en-US" sz="2000" b="0" i="0" u="none" strike="noStrike" dirty="0">
                        <a:solidFill>
                          <a:srgbClr val="000000"/>
                        </a:solidFill>
                        <a:effectLst/>
                        <a:latin typeface="Calibri" panose="020F0502020204030204" pitchFamily="34" charset="0"/>
                      </a:endParaRPr>
                    </a:p>
                  </a:txBody>
                  <a:tcPr marL="9525" marR="9525" marT="9525" marB="0" anchor="ctr"/>
                </a:tc>
              </a:tr>
              <a:tr h="533400">
                <a:tc gridSpan="5">
                  <a:txBody>
                    <a:bodyPr/>
                    <a:lstStyle/>
                    <a:p>
                      <a:pPr algn="l" fontAlgn="ctr"/>
                      <a:r>
                        <a:rPr lang="en-US" sz="2000" u="none" strike="noStrike" dirty="0">
                          <a:effectLst/>
                        </a:rPr>
                        <a:t>STATISTICAL SOURCES</a:t>
                      </a:r>
                      <a:endParaRPr lang="en-US" sz="20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33400">
                <a:tc>
                  <a:txBody>
                    <a:bodyPr/>
                    <a:lstStyle/>
                    <a:p>
                      <a:pPr algn="l" fontAlgn="ctr"/>
                      <a:r>
                        <a:rPr lang="en-US" sz="2000" u="none" strike="noStrike" dirty="0">
                          <a:effectLst/>
                        </a:rPr>
                        <a:t>Household income and expenditure survey</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40</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79</a:t>
                      </a:r>
                      <a:endParaRPr lang="en-US" sz="2000" b="0" i="0" u="none" strike="noStrike" dirty="0">
                        <a:solidFill>
                          <a:srgbClr val="000000"/>
                        </a:solidFill>
                        <a:effectLst/>
                        <a:latin typeface="Calibri" panose="020F0502020204030204" pitchFamily="34" charset="0"/>
                      </a:endParaRPr>
                    </a:p>
                  </a:txBody>
                  <a:tcPr marL="9525" marR="9525" marT="9525" marB="0" anchor="ctr"/>
                </a:tc>
              </a:tr>
              <a:tr h="533400">
                <a:tc>
                  <a:txBody>
                    <a:bodyPr/>
                    <a:lstStyle/>
                    <a:p>
                      <a:pPr algn="l" fontAlgn="ctr"/>
                      <a:r>
                        <a:rPr lang="fr-FR" sz="2000" u="none" strike="noStrike" dirty="0">
                          <a:effectLst/>
                        </a:rPr>
                        <a:t>Agriculture census/survey</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37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r>
              <a:tr h="533400">
                <a:tc>
                  <a:txBody>
                    <a:bodyPr/>
                    <a:lstStyle/>
                    <a:p>
                      <a:pPr algn="l" fontAlgn="ctr"/>
                      <a:r>
                        <a:rPr lang="fr-FR" sz="2000" u="none" strike="noStrike" dirty="0">
                          <a:effectLst/>
                        </a:rPr>
                        <a:t>General economic census/survey</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15</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r>
              <a:tr h="533400">
                <a:tc>
                  <a:txBody>
                    <a:bodyPr/>
                    <a:lstStyle/>
                    <a:p>
                      <a:pPr algn="l" fontAlgn="ctr"/>
                      <a:r>
                        <a:rPr lang="en-US" sz="2000" u="none" strike="noStrike" dirty="0">
                          <a:effectLst/>
                        </a:rPr>
                        <a:t>Wages of private sector employees</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21</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r>
              <a:tr h="533400">
                <a:tc>
                  <a:txBody>
                    <a:bodyPr/>
                    <a:lstStyle/>
                    <a:p>
                      <a:pPr algn="l" fontAlgn="ctr"/>
                      <a:r>
                        <a:rPr lang="fr-FR" sz="2000" u="none" strike="noStrike" dirty="0">
                          <a:effectLst/>
                        </a:rPr>
                        <a:t>Consumer prices</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34</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31</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72</a:t>
                      </a:r>
                      <a:endParaRPr lang="en-US" sz="2000" b="0" i="0" u="none" strike="noStrike" dirty="0">
                        <a:solidFill>
                          <a:srgbClr val="000000"/>
                        </a:solidFill>
                        <a:effectLst/>
                        <a:latin typeface="Calibri" panose="020F0502020204030204" pitchFamily="34" charset="0"/>
                      </a:endParaRPr>
                    </a:p>
                  </a:txBody>
                  <a:tcPr marL="9525" marR="9525" marT="9525" marB="0" anchor="ctr"/>
                </a:tc>
              </a:tr>
              <a:tr h="533400">
                <a:tc>
                  <a:txBody>
                    <a:bodyPr/>
                    <a:lstStyle/>
                    <a:p>
                      <a:pPr algn="l" fontAlgn="ctr"/>
                      <a:r>
                        <a:rPr lang="en-US" sz="2000" u="none" strike="noStrike" dirty="0">
                          <a:effectLst/>
                        </a:rPr>
                        <a:t>Unit values or price indices for imports</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22</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r>
              <a:tr h="533400">
                <a:tc>
                  <a:txBody>
                    <a:bodyPr/>
                    <a:lstStyle/>
                    <a:p>
                      <a:pPr algn="l" fontAlgn="ctr"/>
                      <a:r>
                        <a:rPr lang="en-US" sz="2000" u="none" strike="noStrike" dirty="0">
                          <a:effectLst/>
                        </a:rPr>
                        <a:t>Unit values or price indices for exports</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23</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Tree>
    <p:extLst>
      <p:ext uri="{BB962C8B-B14F-4D97-AF65-F5344CB8AC3E}">
        <p14:creationId xmlns:p14="http://schemas.microsoft.com/office/powerpoint/2010/main" val="42896468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817058621"/>
              </p:ext>
            </p:extLst>
          </p:nvPr>
        </p:nvGraphicFramePr>
        <p:xfrm>
          <a:off x="-1" y="12"/>
          <a:ext cx="9144001" cy="6883587"/>
        </p:xfrm>
        <a:graphic>
          <a:graphicData uri="http://schemas.openxmlformats.org/drawingml/2006/table">
            <a:tbl>
              <a:tblPr>
                <a:tableStyleId>{5C22544A-7EE6-4342-B048-85BDC9FD1C3A}</a:tableStyleId>
              </a:tblPr>
              <a:tblGrid>
                <a:gridCol w="5455326"/>
                <a:gridCol w="880448"/>
                <a:gridCol w="863185"/>
                <a:gridCol w="863185"/>
                <a:gridCol w="1081857"/>
              </a:tblGrid>
              <a:tr h="298823">
                <a:tc gridSpan="5">
                  <a:txBody>
                    <a:bodyPr/>
                    <a:lstStyle/>
                    <a:p>
                      <a:pPr algn="ctr" fontAlgn="ctr"/>
                      <a:r>
                        <a:rPr lang="en-US" sz="2000" u="none" strike="noStrike" dirty="0">
                          <a:effectLst/>
                        </a:rPr>
                        <a:t>Figure 2. Ten Most Important Source for GDP</a:t>
                      </a:r>
                      <a:endParaRPr lang="en-US" sz="20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13764">
                <a:tc gridSpan="5">
                  <a:txBody>
                    <a:bodyPr/>
                    <a:lstStyle/>
                    <a:p>
                      <a:pPr algn="ctr" fontAlgn="ctr"/>
                      <a:r>
                        <a:rPr lang="en-US" sz="2000" u="none" strike="noStrike" dirty="0">
                          <a:effectLst/>
                        </a:rPr>
                        <a:t>(Number of countries citing source</a:t>
                      </a:r>
                      <a:r>
                        <a:rPr lang="en-US" sz="2000" u="none" strike="noStrike" dirty="0" smtClean="0">
                          <a:effectLst/>
                        </a:rPr>
                        <a:t>) (Cont’d)</a:t>
                      </a:r>
                      <a:endParaRPr lang="en-US" sz="20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911412">
                <a:tc>
                  <a:txBody>
                    <a:bodyPr/>
                    <a:lstStyle/>
                    <a:p>
                      <a:pPr algn="l" fontAlgn="ctr"/>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2000" u="none" strike="noStrike" dirty="0">
                          <a:effectLst/>
                        </a:rPr>
                        <a:t>GDP(P)</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2000" u="none" strike="noStrike" dirty="0">
                          <a:effectLst/>
                        </a:rPr>
                        <a:t>GDP(E)</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2000" u="none" strike="noStrike" dirty="0">
                          <a:effectLst/>
                        </a:rPr>
                        <a:t>GDP (I)</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All GDP estimates</a:t>
                      </a:r>
                      <a:endParaRPr lang="en-US" sz="2000" b="0" i="0" u="none" strike="noStrike" dirty="0">
                        <a:solidFill>
                          <a:srgbClr val="000000"/>
                        </a:solidFill>
                        <a:effectLst/>
                        <a:latin typeface="Calibri" panose="020F0502020204030204" pitchFamily="34" charset="0"/>
                      </a:endParaRPr>
                    </a:p>
                  </a:txBody>
                  <a:tcPr marL="9525" marR="9525" marT="9525" marB="0" anchor="ctr"/>
                </a:tc>
              </a:tr>
              <a:tr h="313764">
                <a:tc gridSpan="5">
                  <a:txBody>
                    <a:bodyPr/>
                    <a:lstStyle/>
                    <a:p>
                      <a:pPr algn="l" fontAlgn="ctr"/>
                      <a:r>
                        <a:rPr lang="fr-FR" sz="2000" u="none" strike="noStrike" dirty="0">
                          <a:effectLst/>
                        </a:rPr>
                        <a:t>ADMINISTRATIVE STATISTICS</a:t>
                      </a:r>
                      <a:endParaRPr lang="en-US" sz="20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13764">
                <a:tc>
                  <a:txBody>
                    <a:bodyPr/>
                    <a:lstStyle/>
                    <a:p>
                      <a:pPr algn="l" fontAlgn="ctr"/>
                      <a:r>
                        <a:rPr lang="fr-FR" sz="2000" u="none" strike="noStrike" dirty="0">
                          <a:effectLst/>
                        </a:rPr>
                        <a:t>Wages of government employees</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18</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21</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67</a:t>
                      </a:r>
                      <a:endParaRPr lang="en-US" sz="2000" b="0" i="0" u="none" strike="noStrike" dirty="0">
                        <a:solidFill>
                          <a:srgbClr val="000000"/>
                        </a:solidFill>
                        <a:effectLst/>
                        <a:latin typeface="Calibri" panose="020F0502020204030204" pitchFamily="34" charset="0"/>
                      </a:endParaRPr>
                    </a:p>
                  </a:txBody>
                  <a:tcPr marL="9525" marR="9525" marT="9525" marB="0" anchor="ctr"/>
                </a:tc>
              </a:tr>
              <a:tr h="313764">
                <a:tc>
                  <a:txBody>
                    <a:bodyPr/>
                    <a:lstStyle/>
                    <a:p>
                      <a:pPr algn="l" fontAlgn="ctr"/>
                      <a:r>
                        <a:rPr lang="en-US" sz="2000" u="none" strike="noStrike" dirty="0">
                          <a:effectLst/>
                        </a:rPr>
                        <a:t>Wages of other public sector employees</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18</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r>
              <a:tr h="313764">
                <a:tc>
                  <a:txBody>
                    <a:bodyPr/>
                    <a:lstStyle/>
                    <a:p>
                      <a:pPr algn="l" fontAlgn="ctr"/>
                      <a:r>
                        <a:rPr lang="en-US" sz="2000" u="none" strike="noStrike" dirty="0">
                          <a:effectLst/>
                        </a:rPr>
                        <a:t>Number of employees in government</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35</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r>
              <a:tr h="313764">
                <a:tc>
                  <a:txBody>
                    <a:bodyPr/>
                    <a:lstStyle/>
                    <a:p>
                      <a:pPr algn="l" fontAlgn="ctr"/>
                      <a:r>
                        <a:rPr lang="en-US" sz="2000" u="none" strike="noStrike" dirty="0">
                          <a:effectLst/>
                        </a:rPr>
                        <a:t>Value added taxes</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37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62</a:t>
                      </a:r>
                      <a:endParaRPr lang="en-US" sz="2000" b="0" i="0" u="none" strike="noStrike" dirty="0">
                        <a:solidFill>
                          <a:srgbClr val="000000"/>
                        </a:solidFill>
                        <a:effectLst/>
                        <a:latin typeface="Calibri" panose="020F0502020204030204" pitchFamily="34" charset="0"/>
                      </a:endParaRPr>
                    </a:p>
                  </a:txBody>
                  <a:tcPr marL="9525" marR="9525" marT="9525" marB="0" anchor="ctr"/>
                </a:tc>
              </a:tr>
              <a:tr h="313764">
                <a:tc>
                  <a:txBody>
                    <a:bodyPr/>
                    <a:lstStyle/>
                    <a:p>
                      <a:pPr algn="l" fontAlgn="ctr"/>
                      <a:r>
                        <a:rPr lang="en-US" sz="2000" u="none" strike="noStrike" dirty="0">
                          <a:effectLst/>
                        </a:rPr>
                        <a:t>Other taxes on products</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en-US" sz="2000" u="none" strike="noStrike" dirty="0">
                          <a:effectLst/>
                        </a:rPr>
                        <a:t>40</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2000" u="none" strike="noStrike" dirty="0">
                          <a:effectLst/>
                        </a:rPr>
                        <a:t>68</a:t>
                      </a:r>
                      <a:endParaRPr lang="en-US" sz="2000" b="0" i="0" u="none" strike="noStrike" dirty="0">
                        <a:solidFill>
                          <a:srgbClr val="000000"/>
                        </a:solidFill>
                        <a:effectLst/>
                        <a:latin typeface="Calibri" panose="020F0502020204030204" pitchFamily="34" charset="0"/>
                      </a:endParaRPr>
                    </a:p>
                  </a:txBody>
                  <a:tcPr marL="9525" marR="9525" marT="9525" marB="0" anchor="ctr"/>
                </a:tc>
              </a:tr>
              <a:tr h="313764">
                <a:tc>
                  <a:txBody>
                    <a:bodyPr/>
                    <a:lstStyle/>
                    <a:p>
                      <a:pPr algn="l" fontAlgn="ctr"/>
                      <a:r>
                        <a:rPr lang="en-US" sz="2000" u="none" strike="noStrike" dirty="0">
                          <a:effectLst/>
                        </a:rPr>
                        <a:t>Income tax on persons</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13</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r>
              <a:tr h="313764">
                <a:tc>
                  <a:txBody>
                    <a:bodyPr/>
                    <a:lstStyle/>
                    <a:p>
                      <a:pPr algn="l" fontAlgn="ctr"/>
                      <a:r>
                        <a:rPr lang="fr-FR" sz="2000" u="none" strike="noStrike" dirty="0">
                          <a:effectLst/>
                        </a:rPr>
                        <a:t>Income tax on businesses</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15</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r>
              <a:tr h="313764">
                <a:tc>
                  <a:txBody>
                    <a:bodyPr/>
                    <a:lstStyle/>
                    <a:p>
                      <a:pPr algn="l" fontAlgn="ctr"/>
                      <a:r>
                        <a:rPr lang="fr-FR" sz="2000" u="none" strike="noStrike" dirty="0">
                          <a:effectLst/>
                        </a:rPr>
                        <a:t>Government accounts</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38</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26</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81</a:t>
                      </a:r>
                      <a:endParaRPr lang="en-US" sz="2000" b="0" i="0" u="none" strike="noStrike" dirty="0">
                        <a:solidFill>
                          <a:srgbClr val="000000"/>
                        </a:solidFill>
                        <a:effectLst/>
                        <a:latin typeface="Calibri" panose="020F0502020204030204" pitchFamily="34" charset="0"/>
                      </a:endParaRPr>
                    </a:p>
                  </a:txBody>
                  <a:tcPr marL="9525" marR="9525" marT="9525" marB="0" anchor="ctr"/>
                </a:tc>
              </a:tr>
              <a:tr h="313764">
                <a:tc>
                  <a:txBody>
                    <a:bodyPr/>
                    <a:lstStyle/>
                    <a:p>
                      <a:pPr algn="l" fontAlgn="ctr"/>
                      <a:r>
                        <a:rPr lang="fr-FR" sz="2000" u="none" strike="noStrike" dirty="0">
                          <a:effectLst/>
                        </a:rPr>
                        <a:t>Government Finance Statistics  (GFS)</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25</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13</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68</a:t>
                      </a:r>
                      <a:endParaRPr lang="en-US" sz="2000" b="0" i="0" u="none" strike="noStrike" dirty="0">
                        <a:solidFill>
                          <a:srgbClr val="000000"/>
                        </a:solidFill>
                        <a:effectLst/>
                        <a:latin typeface="Calibri" panose="020F0502020204030204" pitchFamily="34" charset="0"/>
                      </a:endParaRPr>
                    </a:p>
                  </a:txBody>
                  <a:tcPr marL="9525" marR="9525" marT="9525" marB="0" anchor="ctr"/>
                </a:tc>
              </a:tr>
              <a:tr h="313764">
                <a:tc>
                  <a:txBody>
                    <a:bodyPr/>
                    <a:lstStyle/>
                    <a:p>
                      <a:pPr algn="l" fontAlgn="ctr"/>
                      <a:r>
                        <a:rPr lang="fr-FR" sz="2000" u="none" strike="noStrike" dirty="0">
                          <a:effectLst/>
                        </a:rPr>
                        <a:t>Company accounts</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39</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20</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20</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79</a:t>
                      </a:r>
                      <a:endParaRPr lang="en-US" sz="2000" b="0" i="0" u="none" strike="noStrike" dirty="0">
                        <a:solidFill>
                          <a:srgbClr val="000000"/>
                        </a:solidFill>
                        <a:effectLst/>
                        <a:latin typeface="Calibri" panose="020F0502020204030204" pitchFamily="34" charset="0"/>
                      </a:endParaRPr>
                    </a:p>
                  </a:txBody>
                  <a:tcPr marL="9525" marR="9525" marT="9525" marB="0" anchor="ctr"/>
                </a:tc>
              </a:tr>
              <a:tr h="313764">
                <a:tc>
                  <a:txBody>
                    <a:bodyPr/>
                    <a:lstStyle/>
                    <a:p>
                      <a:pPr algn="l" fontAlgn="ctr"/>
                      <a:r>
                        <a:rPr lang="en-US" sz="2000" u="none" strike="noStrike" dirty="0">
                          <a:effectLst/>
                        </a:rPr>
                        <a:t>Utility company records : water and electricity</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38</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r>
              <a:tr h="313764">
                <a:tc>
                  <a:txBody>
                    <a:bodyPr/>
                    <a:lstStyle/>
                    <a:p>
                      <a:pPr algn="l" fontAlgn="ctr"/>
                      <a:r>
                        <a:rPr lang="en-US" sz="2000" u="none" strike="noStrike" dirty="0">
                          <a:effectLst/>
                        </a:rPr>
                        <a:t>Transport company records rail, roads, and air</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37</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r>
              <a:tr h="313764">
                <a:tc>
                  <a:txBody>
                    <a:bodyPr/>
                    <a:lstStyle/>
                    <a:p>
                      <a:pPr algn="l" fontAlgn="ctr"/>
                      <a:r>
                        <a:rPr lang="fr-FR" sz="2000" u="none" strike="noStrike" dirty="0">
                          <a:effectLst/>
                        </a:rPr>
                        <a:t>Bank supervisory statistics</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35</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r>
              <a:tr h="313764">
                <a:tc>
                  <a:txBody>
                    <a:bodyPr/>
                    <a:lstStyle/>
                    <a:p>
                      <a:pPr algn="l" fontAlgn="ctr"/>
                      <a:r>
                        <a:rPr lang="fr-FR" sz="2000" u="none" strike="noStrike" dirty="0">
                          <a:effectLst/>
                        </a:rPr>
                        <a:t>Insurance supervisory statistics</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34</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r>
              <a:tr h="313764">
                <a:tc>
                  <a:txBody>
                    <a:bodyPr/>
                    <a:lstStyle/>
                    <a:p>
                      <a:pPr algn="l" fontAlgn="ctr"/>
                      <a:r>
                        <a:rPr lang="en-US" sz="2000" u="none" strike="noStrike" dirty="0">
                          <a:effectLst/>
                        </a:rPr>
                        <a:t>Balance of payments</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31</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70</a:t>
                      </a:r>
                      <a:endParaRPr lang="en-US" sz="2000" b="0" i="0" u="none" strike="noStrike" dirty="0">
                        <a:solidFill>
                          <a:srgbClr val="000000"/>
                        </a:solidFill>
                        <a:effectLst/>
                        <a:latin typeface="Calibri" panose="020F0502020204030204" pitchFamily="34" charset="0"/>
                      </a:endParaRPr>
                    </a:p>
                  </a:txBody>
                  <a:tcPr marL="9525" marR="9525" marT="9525" marB="0" anchor="ctr"/>
                </a:tc>
              </a:tr>
              <a:tr h="313764">
                <a:tc>
                  <a:txBody>
                    <a:bodyPr/>
                    <a:lstStyle/>
                    <a:p>
                      <a:pPr algn="l" fontAlgn="ctr"/>
                      <a:r>
                        <a:rPr lang="fr-FR" sz="2000" u="none" strike="noStrike" dirty="0">
                          <a:effectLst/>
                        </a:rPr>
                        <a:t>Merchandise trade statistics</a:t>
                      </a:r>
                      <a:endParaRPr lang="en-US" sz="2000" b="0" i="0" u="none" strike="noStrike" dirty="0">
                        <a:solidFill>
                          <a:srgbClr val="000000"/>
                        </a:solidFill>
                        <a:effectLst/>
                        <a:latin typeface="Calibri" panose="020F0502020204030204" pitchFamily="34" charset="0"/>
                      </a:endParaRPr>
                    </a:p>
                  </a:txBody>
                  <a:tcPr marL="171450"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30</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2000" u="none" strike="noStrike" dirty="0">
                          <a:effectLst/>
                        </a:rPr>
                        <a:t>65</a:t>
                      </a:r>
                      <a:endParaRPr lang="en-US" sz="2000" b="0"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Tree>
    <p:extLst>
      <p:ext uri="{BB962C8B-B14F-4D97-AF65-F5344CB8AC3E}">
        <p14:creationId xmlns:p14="http://schemas.microsoft.com/office/powerpoint/2010/main" val="427611612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_AMO_REPORTCONTROLSVISIBLE" val="Empty"/>
  <p:tag name="_AMO_UNIQUEIDENTIFIER" val="e85f967a-7fed-4147-892e-90f93f2e83aa"/>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2467</TotalTime>
  <Words>2709</Words>
  <Application>Microsoft Office PowerPoint</Application>
  <PresentationFormat>On-screen Show (4:3)</PresentationFormat>
  <Paragraphs>1103</Paragraphs>
  <Slides>34</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News Gothic MT</vt:lpstr>
      <vt:lpstr>Arial</vt:lpstr>
      <vt:lpstr>Calibri</vt:lpstr>
      <vt:lpstr>Constantia</vt:lpstr>
      <vt:lpstr>Courier New</vt:lpstr>
      <vt:lpstr>Times New Roman</vt:lpstr>
      <vt:lpstr>Office Theme</vt:lpstr>
      <vt:lpstr>PowerPoint Presentation</vt:lpstr>
      <vt:lpstr>Outline of the Presentation</vt:lpstr>
      <vt:lpstr>Background: Why Admin Data?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Structure of the Guidebook</vt:lpstr>
      <vt:lpstr>Contributing Countries</vt:lpstr>
      <vt:lpstr>Salient features</vt:lpstr>
      <vt:lpstr>“Bridge Table”</vt:lpstr>
      <vt:lpstr>Application of the “bridge table” (1)</vt:lpstr>
      <vt:lpstr>Application of the “bridge table” (2)</vt:lpstr>
      <vt:lpstr>Application of the “bridge table” (3)</vt:lpstr>
      <vt:lpstr>Lessons learned and good experience of the Guidebook</vt:lpstr>
      <vt:lpstr>PowerPoint Presentation</vt:lpstr>
    </vt:vector>
  </TitlesOfParts>
  <Company>UNECA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Programme Performance Assessment  Sub-Regional activities in Eastern Africa</dc:title>
  <dc:creator>Didier Habimana</dc:creator>
  <cp:lastModifiedBy>Xiaoning Gong</cp:lastModifiedBy>
  <cp:revision>215</cp:revision>
  <cp:lastPrinted>2015-11-14T15:14:43Z</cp:lastPrinted>
  <dcterms:created xsi:type="dcterms:W3CDTF">2015-06-18T08:11:27Z</dcterms:created>
  <dcterms:modified xsi:type="dcterms:W3CDTF">2016-11-03T05:59:09Z</dcterms:modified>
</cp:coreProperties>
</file>