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02" r:id="rId3"/>
    <p:sldId id="320" r:id="rId4"/>
    <p:sldId id="303" r:id="rId5"/>
    <p:sldId id="304" r:id="rId6"/>
    <p:sldId id="305" r:id="rId7"/>
    <p:sldId id="306" r:id="rId8"/>
    <p:sldId id="321" r:id="rId9"/>
    <p:sldId id="322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291" r:id="rId19"/>
    <p:sldId id="292" r:id="rId20"/>
    <p:sldId id="295" r:id="rId21"/>
    <p:sldId id="296" r:id="rId22"/>
    <p:sldId id="297" r:id="rId23"/>
    <p:sldId id="27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98" autoAdjust="0"/>
  </p:normalViewPr>
  <p:slideViewPr>
    <p:cSldViewPr snapToGrid="0" snapToObjects="1"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92324-2CC4-483B-BC77-A6FD68315678}" type="datetimeFigureOut">
              <a:rPr lang="pt-PT" smtClean="0"/>
              <a:t>02-11-2016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73FDF-3292-44F2-8479-7A82CE98708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9179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PT" smtClean="0">
              <a:latin typeface="Arial" panose="020B0604020202020204" pitchFamily="34" charset="0"/>
            </a:endParaRPr>
          </a:p>
        </p:txBody>
      </p:sp>
      <p:sp>
        <p:nvSpPr>
          <p:cNvPr id="9220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4804DB-F643-45C4-84A9-07BBF96B5358}" type="slidenum">
              <a:rPr lang="pt-PT" altLang="pt-P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pt-PT" altLang="pt-P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100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pt-PT" smtClean="0">
              <a:latin typeface="Arial" panose="020B0604020202020204" pitchFamily="34" charset="0"/>
            </a:endParaRPr>
          </a:p>
        </p:txBody>
      </p:sp>
      <p:sp>
        <p:nvSpPr>
          <p:cNvPr id="2867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F47ED6F-5673-4F64-A200-FE522FBD0D3F}" type="slidenum">
              <a:rPr lang="en-US" altLang="pt-P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pt-P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179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PT" altLang="pt-PT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A3356C6-5E92-4929-A649-1AF2E8A64E31}" type="slidenum">
              <a:rPr lang="en-US" altLang="pt-PT" sz="1200" smtClean="0"/>
              <a:pPr/>
              <a:t>17</a:t>
            </a:fld>
            <a:endParaRPr lang="en-US" altLang="pt-PT" sz="1200" smtClean="0"/>
          </a:p>
        </p:txBody>
      </p:sp>
    </p:spTree>
    <p:extLst>
      <p:ext uri="{BB962C8B-B14F-4D97-AF65-F5344CB8AC3E}">
        <p14:creationId xmlns:p14="http://schemas.microsoft.com/office/powerpoint/2010/main" val="3499825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1602E75-7205-41C1-AC94-9EF3CED12245}" type="slidenum">
              <a:rPr lang="en-US" sz="1200" smtClean="0">
                <a:latin typeface="Euphemia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 smtClean="0">
              <a:latin typeface="Euphem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338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D52A6F1-137A-4562-9802-8ABC8ADAFCAA}" type="slidenum">
              <a:rPr lang="en-US" sz="1200" smtClean="0">
                <a:latin typeface="Euphemia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 smtClean="0">
              <a:latin typeface="Euphem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258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73FDF-3292-44F2-8479-7A82CE987080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035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22CC535-78E6-46C0-A4BE-C0D9485E83E5}" type="slidenum">
              <a:rPr lang="pt-PT" altLang="pt-P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pt-PT" altLang="pt-PT" smtClean="0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PT" altLang="pt-PT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365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5DB7916-55D1-417E-B687-58F12653F3F1}" type="slidenum">
              <a:rPr lang="pt-PT" altLang="pt-PT" sz="1200" smtClean="0"/>
              <a:pPr/>
              <a:t>5</a:t>
            </a:fld>
            <a:endParaRPr lang="pt-PT" altLang="pt-PT" sz="1200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PT" altLang="pt-PT" smtClean="0"/>
          </a:p>
        </p:txBody>
      </p:sp>
    </p:spTree>
    <p:extLst>
      <p:ext uri="{BB962C8B-B14F-4D97-AF65-F5344CB8AC3E}">
        <p14:creationId xmlns:p14="http://schemas.microsoft.com/office/powerpoint/2010/main" val="1760398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4ABFF7D-7E63-4EF0-9CD8-324E90911CA3}" type="slidenum">
              <a:rPr lang="pt-PT" altLang="pt-P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pt-PT" altLang="pt-PT" smtClean="0">
              <a:latin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altLang="pt-P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990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F7AF44B-0A9B-48DC-95BA-7CAA8BE0C19E}" type="slidenum">
              <a:rPr lang="pt-PT" altLang="pt-PT" sz="1200" smtClean="0"/>
              <a:pPr/>
              <a:t>7</a:t>
            </a:fld>
            <a:endParaRPr lang="pt-PT" altLang="pt-PT" sz="120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PT" altLang="pt-PT" smtClean="0"/>
          </a:p>
        </p:txBody>
      </p:sp>
    </p:spTree>
    <p:extLst>
      <p:ext uri="{BB962C8B-B14F-4D97-AF65-F5344CB8AC3E}">
        <p14:creationId xmlns:p14="http://schemas.microsoft.com/office/powerpoint/2010/main" val="1269081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altLang="pt-PT" dirty="0" smtClean="0"/>
          </a:p>
        </p:txBody>
      </p:sp>
      <p:sp>
        <p:nvSpPr>
          <p:cNvPr id="20484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CA1315E-85DE-4B8C-99B8-C80712BC95F5}" type="slidenum">
              <a:rPr lang="pt-PT" altLang="pt-PT">
                <a:latin typeface="Arial" pitchFamily="34" charset="0"/>
              </a:rPr>
              <a:pPr/>
              <a:t>9</a:t>
            </a:fld>
            <a:endParaRPr lang="pt-PT" altLang="pt-PT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584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PT" smtClean="0">
              <a:latin typeface="Arial" panose="020B0604020202020204" pitchFamily="34" charset="0"/>
            </a:endParaRPr>
          </a:p>
        </p:txBody>
      </p:sp>
      <p:sp>
        <p:nvSpPr>
          <p:cNvPr id="22532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FF14A2-05A2-4DA2-84EA-CB0295DF3300}" type="slidenum">
              <a:rPr lang="pt-PT" altLang="pt-P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pt-PT" altLang="pt-P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8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PT" altLang="pt-PT" smtClean="0"/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6E9C82A-09FE-497A-9811-44EB1888523D}" type="slidenum">
              <a:rPr lang="en-US" altLang="pt-PT" sz="1200" smtClean="0"/>
              <a:pPr/>
              <a:t>11</a:t>
            </a:fld>
            <a:endParaRPr lang="en-US" altLang="pt-PT" sz="1200" smtClean="0"/>
          </a:p>
        </p:txBody>
      </p:sp>
    </p:spTree>
    <p:extLst>
      <p:ext uri="{BB962C8B-B14F-4D97-AF65-F5344CB8AC3E}">
        <p14:creationId xmlns:p14="http://schemas.microsoft.com/office/powerpoint/2010/main" val="253086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DC9F54-F9D0-9540-B80C-575D9C8303A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AA3F92-1B13-2B46-8DDE-4C60312779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37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DC9F54-F9D0-9540-B80C-575D9C8303A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AA3F92-1B13-2B46-8DDE-4C60312779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7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DC9F54-F9D0-9540-B80C-575D9C8303A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AA3F92-1B13-2B46-8DDE-4C60312779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70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025" y="177801"/>
            <a:ext cx="6987216" cy="8747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434" y="1600200"/>
            <a:ext cx="4448834" cy="457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86022" y="6356351"/>
            <a:ext cx="9146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8C86B-18FB-42C1-8074-B9B771CC88B7}" type="datetimeFigureOut">
              <a:rPr lang="en-US"/>
              <a:pPr>
                <a:defRPr/>
              </a:pPr>
              <a:t>11/2/2016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48336" y="6356351"/>
            <a:ext cx="298091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6922" y="6356351"/>
            <a:ext cx="45731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20C40-98D3-4D70-A18C-11CC6611A212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28093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DC9F54-F9D0-9540-B80C-575D9C8303A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AA3F92-1B13-2B46-8DDE-4C60312779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0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DC9F54-F9D0-9540-B80C-575D9C8303A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AA3F92-1B13-2B46-8DDE-4C60312779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4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DC9F54-F9D0-9540-B80C-575D9C8303A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AA3F92-1B13-2B46-8DDE-4C60312779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83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DC9F54-F9D0-9540-B80C-575D9C8303A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AA3F92-1B13-2B46-8DDE-4C60312779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DC9F54-F9D0-9540-B80C-575D9C8303A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AA3F92-1B13-2B46-8DDE-4C60312779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82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DC9F54-F9D0-9540-B80C-575D9C8303A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AA3F92-1B13-2B46-8DDE-4C60312779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8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DC9F54-F9D0-9540-B80C-575D9C8303A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AA3F92-1B13-2B46-8DDE-4C60312779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9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DC9F54-F9D0-9540-B80C-575D9C8303A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AA3F92-1B13-2B46-8DDE-4C60312779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50300" y="0"/>
            <a:ext cx="393700" cy="589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5816600"/>
            <a:ext cx="9131300" cy="76200"/>
          </a:xfrm>
          <a:prstGeom prst="rect">
            <a:avLst/>
          </a:prstGeom>
        </p:spPr>
      </p:pic>
      <p:pic>
        <p:nvPicPr>
          <p:cNvPr id="11" name="Picture 10" descr="bottom-01-01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2" y="5961658"/>
            <a:ext cx="8828426" cy="694503"/>
          </a:xfrm>
          <a:prstGeom prst="rect">
            <a:avLst/>
          </a:prstGeom>
        </p:spPr>
      </p:pic>
      <p:pic>
        <p:nvPicPr>
          <p:cNvPr id="12" name="Picture 11" descr="header.jp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39" y="183686"/>
            <a:ext cx="3139440" cy="5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1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ine.cv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-01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89483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77672" y="2947916"/>
            <a:ext cx="7942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usage du CAPI dans les recensements</a:t>
            </a:r>
          </a:p>
          <a:p>
            <a:pPr algn="ctr"/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L’expérience du </a:t>
            </a:r>
            <a:r>
              <a:rPr lang="fr-FR" sz="3200" dirty="0" err="1">
                <a:solidFill>
                  <a:schemeClr val="accent6">
                    <a:lumMod val="75000"/>
                  </a:schemeClr>
                </a:solidFill>
              </a:rPr>
              <a:t>Cabo</a:t>
            </a: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3200" dirty="0" err="1">
                <a:solidFill>
                  <a:schemeClr val="accent6">
                    <a:lumMod val="75000"/>
                  </a:schemeClr>
                </a:solidFill>
              </a:rPr>
              <a:t>Verde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pt-PT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840747" y="4764131"/>
            <a:ext cx="1913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René Charles Sylva</a:t>
            </a: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359351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1028473" y="408781"/>
            <a:ext cx="342741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pt-PT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INFORMATIQUE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323850" y="1319213"/>
            <a:ext cx="864076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pt-PT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</a:t>
            </a:r>
            <a:r>
              <a:rPr lang="pt-PT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INE 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</a:t>
            </a:r>
            <a:r>
              <a:rPr lang="pt-PT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Développé</a:t>
            </a:r>
            <a:r>
              <a:rPr lang="pt-PT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plateforme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les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Applications</a:t>
            </a:r>
            <a:r>
              <a:rPr lang="pt-PT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et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le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format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des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archives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outputs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pour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le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recensement</a:t>
            </a:r>
            <a:endParaRPr lang="pt-PT" sz="24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pt-PT" sz="24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</a:t>
            </a:r>
            <a:r>
              <a:rPr lang="pt-PT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L’infrastructure</a:t>
            </a:r>
            <a:r>
              <a:rPr lang="pt-PT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téchnologique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support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(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Cspro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Mobile </a:t>
            </a:r>
            <a:r>
              <a:rPr lang="pt-PT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et</a:t>
            </a:r>
            <a:r>
              <a:rPr lang="pt-PT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Java, </a:t>
            </a:r>
            <a:r>
              <a:rPr lang="fr-FR" sz="2400" dirty="0">
                <a:latin typeface="Arial" charset="0"/>
              </a:rPr>
              <a:t>Base de données – </a:t>
            </a:r>
            <a:r>
              <a:rPr lang="fr-FR" sz="2400" dirty="0" err="1">
                <a:latin typeface="Arial" charset="0"/>
              </a:rPr>
              <a:t>My</a:t>
            </a:r>
            <a:r>
              <a:rPr lang="fr-FR" sz="2400" dirty="0">
                <a:latin typeface="Arial" charset="0"/>
              </a:rPr>
              <a:t> SQL </a:t>
            </a:r>
            <a:r>
              <a:rPr lang="pt-PT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  <a:endParaRPr lang="pt-PT" sz="24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just" eaLnBrk="1" hangingPunct="1">
              <a:defRPr/>
            </a:pPr>
            <a:endParaRPr lang="pt-PT" sz="24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22 </a:t>
            </a:r>
            <a:r>
              <a:rPr lang="pt-PT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postes de </a:t>
            </a:r>
            <a:r>
              <a:rPr lang="pt-PT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collecte</a:t>
            </a:r>
            <a:r>
              <a:rPr lang="pt-PT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informatisés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et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descentralisés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ont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été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établis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dans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chaque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Municipalité</a:t>
            </a:r>
            <a:r>
              <a:rPr lang="pt-PT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pt-PT" sz="24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pt-PT" sz="24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</a:t>
            </a:r>
            <a:r>
              <a:rPr lang="pt-PT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Une </a:t>
            </a:r>
            <a:r>
              <a:rPr lang="pt-PT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Application</a:t>
            </a:r>
            <a:r>
              <a:rPr lang="pt-PT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informatique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pour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</a:t>
            </a:r>
            <a:r>
              <a:rPr lang="pt-PT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transmission</a:t>
            </a:r>
            <a:r>
              <a:rPr lang="pt-PT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de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données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à partir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des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Postes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vers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le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serveur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central </a:t>
            </a:r>
            <a:r>
              <a:rPr lang="pt-PT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du</a:t>
            </a:r>
            <a:r>
              <a:rPr lang="pt-P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PT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rencensement</a:t>
            </a:r>
            <a:endParaRPr lang="pt-PT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125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4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4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4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4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50800" y="1223963"/>
            <a:ext cx="8913813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kumimoji="1" lang="pt-BR" altLang="pt-PT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pt-BR" alt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Informatisation des </a:t>
            </a:r>
            <a:r>
              <a:rPr kumimoji="1" lang="fr-FR" alt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postes </a:t>
            </a:r>
            <a:r>
              <a:rPr kumimoji="1" lang="fr-FR" altLang="pt-PT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kumimoji="1" lang="fr-FR" alt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collecte;</a:t>
            </a:r>
            <a:endParaRPr kumimoji="1" lang="fr-FR" altLang="pt-P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kumimoji="1" lang="fr-FR" altLang="pt-P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Enrégistrement</a:t>
            </a:r>
            <a:r>
              <a:rPr kumimoji="1" lang="fr-FR" alt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fr-FR" altLang="pt-PT" sz="2400" dirty="0">
                <a:latin typeface="Arial" panose="020B0604020202020204" pitchFamily="34" charset="0"/>
                <a:cs typeface="Arial" panose="020B0604020202020204" pitchFamily="34" charset="0"/>
              </a:rPr>
              <a:t>des équipements (PDA, ordinateur portable, </a:t>
            </a:r>
            <a:r>
              <a:rPr kumimoji="1" lang="fr-FR" altLang="pt-PT" sz="24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kumimoji="1" lang="fr-FR" altLang="pt-PT" sz="2400" dirty="0">
                <a:latin typeface="Arial" panose="020B0604020202020204" pitchFamily="34" charset="0"/>
                <a:cs typeface="Arial" panose="020B0604020202020204" pitchFamily="34" charset="0"/>
              </a:rPr>
              <a:t> ...);</a:t>
            </a:r>
            <a:endParaRPr kumimoji="1" lang="pt-BR" altLang="pt-P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kumimoji="1" lang="fr-FR" altLang="pt-PT" sz="2400" dirty="0">
                <a:latin typeface="Arial" panose="020B0604020202020204" pitchFamily="34" charset="0"/>
                <a:cs typeface="Arial" panose="020B0604020202020204" pitchFamily="34" charset="0"/>
              </a:rPr>
              <a:t>Association de chaque coordonnateur </a:t>
            </a:r>
            <a:r>
              <a:rPr kumimoji="1" lang="fr-FR" alt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kumimoji="1" lang="fr-FR" altLang="pt-PT" sz="2400" dirty="0">
                <a:latin typeface="Arial" panose="020B0604020202020204" pitchFamily="34" charset="0"/>
                <a:cs typeface="Arial" panose="020B0604020202020204" pitchFamily="34" charset="0"/>
              </a:rPr>
              <a:t>son groupe de travail (agents contrôleurs e agents recenseurs </a:t>
            </a:r>
            <a:r>
              <a:rPr kumimoji="1" lang="pt-BR" altLang="pt-PT" sz="24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kumimoji="1" lang="fr-FR" altLang="pt-PT" sz="2400" dirty="0">
                <a:latin typeface="Arial" panose="020B0604020202020204" pitchFamily="34" charset="0"/>
                <a:cs typeface="Arial" panose="020B0604020202020204" pitchFamily="34" charset="0"/>
              </a:rPr>
              <a:t>Association de chaque agent recenseur à son district du recensement (DR);</a:t>
            </a:r>
            <a:endParaRPr kumimoji="1" lang="pt-BR" altLang="pt-P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kumimoji="1" lang="fr-FR" altLang="pt-PT" sz="2400" dirty="0">
                <a:latin typeface="Arial" panose="020B0604020202020204" pitchFamily="34" charset="0"/>
                <a:cs typeface="Arial" panose="020B0604020202020204" pitchFamily="34" charset="0"/>
              </a:rPr>
              <a:t>Hébergement sur ​​le site Web d'applications et de projets DR</a:t>
            </a:r>
            <a:r>
              <a:rPr kumimoji="1" lang="fr-FR" alt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1" lang="fr-FR" altLang="pt-P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fr-FR" alt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cryptage des informations transmises.</a:t>
            </a:r>
            <a:endParaRPr kumimoji="1" lang="fr-FR" altLang="pt-P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 eaLnBrk="1" hangingPunct="1">
              <a:spcBef>
                <a:spcPts val="600"/>
              </a:spcBef>
              <a:spcAft>
                <a:spcPts val="600"/>
              </a:spcAft>
              <a:buNone/>
            </a:pPr>
            <a:endParaRPr kumimoji="1"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Rectângulo 2"/>
          <p:cNvSpPr>
            <a:spLocks noChangeArrowheads="1"/>
          </p:cNvSpPr>
          <p:nvPr/>
        </p:nvSpPr>
        <p:spPr bwMode="auto">
          <a:xfrm>
            <a:off x="400163" y="379633"/>
            <a:ext cx="57974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PROCESSUS </a:t>
            </a:r>
            <a:r>
              <a:rPr lang="fr-FR" alt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ORGANISATIONNEL</a:t>
            </a:r>
            <a:endParaRPr lang="pt-PT" altLang="pt-PT" sz="2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6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ângulo 6"/>
          <p:cNvSpPr>
            <a:spLocks noChangeArrowheads="1"/>
          </p:cNvSpPr>
          <p:nvPr/>
        </p:nvSpPr>
        <p:spPr bwMode="auto">
          <a:xfrm>
            <a:off x="0" y="607327"/>
            <a:ext cx="87521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ARCHITECTURE GÉNÉRALE DE  LA GESTION DES DONNÉES </a:t>
            </a:r>
          </a:p>
        </p:txBody>
      </p:sp>
      <p:pic>
        <p:nvPicPr>
          <p:cNvPr id="25603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5250"/>
            <a:ext cx="8950325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23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ângulo 6"/>
          <p:cNvSpPr>
            <a:spLocks noChangeArrowheads="1"/>
          </p:cNvSpPr>
          <p:nvPr/>
        </p:nvSpPr>
        <p:spPr bwMode="auto">
          <a:xfrm>
            <a:off x="304801" y="82550"/>
            <a:ext cx="50509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ARCHITECTURE DE DONNÉES, CHARGEMENT ET DÉCHARGEMENT</a:t>
            </a:r>
          </a:p>
        </p:txBody>
      </p:sp>
      <p:pic>
        <p:nvPicPr>
          <p:cNvPr id="266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82750"/>
            <a:ext cx="7343775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6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643063"/>
            <a:ext cx="873442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ítulo 1"/>
          <p:cNvSpPr>
            <a:spLocks noGrp="1"/>
          </p:cNvSpPr>
          <p:nvPr>
            <p:ph type="title"/>
          </p:nvPr>
        </p:nvSpPr>
        <p:spPr>
          <a:xfrm>
            <a:off x="177801" y="185738"/>
            <a:ext cx="4367212" cy="642937"/>
          </a:xfrm>
        </p:spPr>
        <p:txBody>
          <a:bodyPr anchor="t"/>
          <a:lstStyle/>
          <a:p>
            <a:pPr algn="r" eaLnBrk="1" hangingPunct="1">
              <a:defRPr/>
            </a:pPr>
            <a:r>
              <a:rPr lang="pt-PT" altLang="pt-PT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TRANSMISSION DE </a:t>
            </a:r>
            <a:r>
              <a:rPr lang="pt-PT" altLang="pt-PT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DONNÉES VIA </a:t>
            </a:r>
            <a:r>
              <a:rPr lang="pt-PT" altLang="pt-PT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WEB</a:t>
            </a:r>
          </a:p>
        </p:txBody>
      </p:sp>
    </p:spTree>
    <p:extLst>
      <p:ext uri="{BB962C8B-B14F-4D97-AF65-F5344CB8AC3E}">
        <p14:creationId xmlns:p14="http://schemas.microsoft.com/office/powerpoint/2010/main" val="1371853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ângulo 3"/>
          <p:cNvSpPr>
            <a:spLocks noChangeArrowheads="1"/>
          </p:cNvSpPr>
          <p:nvPr/>
        </p:nvSpPr>
        <p:spPr bwMode="auto">
          <a:xfrm>
            <a:off x="417513" y="424656"/>
            <a:ext cx="4517344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TRANSMISSION DE DONNÉES</a:t>
            </a:r>
            <a:endParaRPr lang="pt-PT" altLang="pt-PT" sz="2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9699" name="Rectângulo 5"/>
          <p:cNvSpPr>
            <a:spLocks noChangeArrowheads="1"/>
          </p:cNvSpPr>
          <p:nvPr/>
        </p:nvSpPr>
        <p:spPr bwMode="auto">
          <a:xfrm>
            <a:off x="395288" y="1773238"/>
            <a:ext cx="84978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pt-BR" altLang="en-US" sz="2000" b="1" dirty="0">
                <a:solidFill>
                  <a:srgbClr val="09356D"/>
                </a:solidFill>
                <a:latin typeface="Arial" panose="020B0604020202020204" pitchFamily="34" charset="0"/>
              </a:rPr>
              <a:t>Transmission  -  </a:t>
            </a:r>
            <a:r>
              <a:rPr lang="en-US" altLang="en-US" sz="2000" b="1" i="1" dirty="0">
                <a:solidFill>
                  <a:srgbClr val="09356D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Laptop poste </a:t>
            </a:r>
            <a:r>
              <a:rPr lang="en-US" altLang="en-US" sz="2000" b="1" i="1" dirty="0" err="1">
                <a:solidFill>
                  <a:srgbClr val="09356D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collecte</a:t>
            </a:r>
            <a:r>
              <a:rPr lang="en-US" altLang="en-US" sz="2000" b="1" i="1" dirty="0">
                <a:solidFill>
                  <a:srgbClr val="09356D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2000" b="1" dirty="0" err="1">
                <a:solidFill>
                  <a:srgbClr val="09356D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Serveur</a:t>
            </a: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Central INS</a:t>
            </a: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2000" b="1" dirty="0" err="1">
                <a:solidFill>
                  <a:srgbClr val="09356D"/>
                </a:solidFill>
                <a:latin typeface="Arial" panose="020B0604020202020204" pitchFamily="34" charset="0"/>
              </a:rPr>
              <a:t>Accès</a:t>
            </a: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smtClean="0">
                <a:solidFill>
                  <a:srgbClr val="09356D"/>
                </a:solidFill>
                <a:latin typeface="Arial" panose="020B0604020202020204" pitchFamily="34" charset="0"/>
              </a:rPr>
              <a:t>restraint </a:t>
            </a: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</a:rPr>
              <a:t>via link web INS </a:t>
            </a: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  <a:hlinkClick r:id="rId2"/>
              </a:rPr>
              <a:t>www.ine.cv</a:t>
            </a:r>
            <a:endParaRPr lang="en-US" altLang="en-US" sz="2000" b="1" dirty="0">
              <a:solidFill>
                <a:srgbClr val="09356D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2000" b="1" dirty="0" err="1">
                <a:solidFill>
                  <a:srgbClr val="09356D"/>
                </a:solidFill>
                <a:latin typeface="Arial" panose="020B0604020202020204" pitchFamily="34" charset="0"/>
              </a:rPr>
              <a:t>R</a:t>
            </a:r>
            <a:r>
              <a:rPr lang="en-US" altLang="en-US" sz="2000" b="1" dirty="0" err="1" smtClean="0">
                <a:solidFill>
                  <a:srgbClr val="09356D"/>
                </a:solidFill>
                <a:latin typeface="Arial" panose="020B0604020202020204" pitchFamily="34" charset="0"/>
              </a:rPr>
              <a:t>éseau</a:t>
            </a:r>
            <a:r>
              <a:rPr lang="en-US" altLang="en-US" sz="2000" b="1" dirty="0" smtClean="0">
                <a:solidFill>
                  <a:srgbClr val="09356D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</a:rPr>
              <a:t>d’ </a:t>
            </a:r>
            <a:r>
              <a:rPr lang="en-US" altLang="en-US" sz="2000" b="1" dirty="0" err="1">
                <a:solidFill>
                  <a:srgbClr val="09356D"/>
                </a:solidFill>
                <a:latin typeface="Arial" panose="020B0604020202020204" pitchFamily="34" charset="0"/>
              </a:rPr>
              <a:t>Etat</a:t>
            </a: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</a:rPr>
              <a:t> (</a:t>
            </a:r>
            <a:r>
              <a:rPr lang="fr-FR" altLang="pt-PT" sz="2000" b="1" dirty="0">
                <a:solidFill>
                  <a:srgbClr val="09356D"/>
                </a:solidFill>
                <a:latin typeface="Arial" panose="020B0604020202020204" pitchFamily="34" charset="0"/>
              </a:rPr>
              <a:t>à haut débit</a:t>
            </a: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</a:rPr>
              <a:t>, modem </a:t>
            </a: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</a:rPr>
              <a:t>etc..)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en-US" sz="2000" b="1" dirty="0">
                <a:solidFill>
                  <a:srgbClr val="09356D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Plan </a:t>
            </a:r>
            <a:r>
              <a:rPr lang="fr-FR" altLang="en-US" sz="2000" b="1" dirty="0" smtClean="0">
                <a:solidFill>
                  <a:srgbClr val="09356D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de contingence  </a:t>
            </a: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</a:rPr>
              <a:t>(email, </a:t>
            </a:r>
            <a:r>
              <a:rPr lang="en-US" altLang="en-US" sz="2000" b="1" dirty="0" err="1">
                <a:solidFill>
                  <a:srgbClr val="09356D"/>
                </a:solidFill>
                <a:latin typeface="Arial" panose="020B0604020202020204" pitchFamily="34" charset="0"/>
              </a:rPr>
              <a:t>penDrive</a:t>
            </a: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</a:rPr>
              <a:t>, CD, DVD, </a:t>
            </a:r>
            <a:r>
              <a:rPr lang="en-US" altLang="en-US" sz="2000" b="1" dirty="0" err="1">
                <a:solidFill>
                  <a:srgbClr val="09356D"/>
                </a:solidFill>
                <a:latin typeface="Arial" panose="020B0604020202020204" pitchFamily="34" charset="0"/>
              </a:rPr>
              <a:t>etc</a:t>
            </a:r>
            <a:r>
              <a:rPr lang="en-US" altLang="en-US" sz="2000" b="1" dirty="0">
                <a:solidFill>
                  <a:srgbClr val="09356D"/>
                </a:solidFill>
                <a:latin typeface="Arial" panose="020B0604020202020204" pitchFamily="34" charset="0"/>
              </a:rPr>
              <a:t> ...)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endParaRPr lang="en-US" altLang="en-US" sz="2000" b="1" dirty="0">
              <a:solidFill>
                <a:srgbClr val="09356D"/>
              </a:solidFill>
              <a:latin typeface="Arial" panose="020B0604020202020204" pitchFamily="34" charset="0"/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73463"/>
            <a:ext cx="56388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3284538"/>
            <a:ext cx="326548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CaixaDeTexto 6"/>
          <p:cNvSpPr txBox="1">
            <a:spLocks noChangeArrowheads="1"/>
          </p:cNvSpPr>
          <p:nvPr/>
        </p:nvSpPr>
        <p:spPr bwMode="auto">
          <a:xfrm>
            <a:off x="6696076" y="2907560"/>
            <a:ext cx="2197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Données</a:t>
            </a:r>
            <a:r>
              <a:rPr lang="pt-PT" altLang="pt-PT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t-PT" altLang="pt-PT" sz="20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cryptées</a:t>
            </a:r>
            <a:endParaRPr lang="pt-PT" altLang="pt-PT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5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ângulo 4"/>
          <p:cNvSpPr>
            <a:spLocks noChangeArrowheads="1"/>
          </p:cNvSpPr>
          <p:nvPr/>
        </p:nvSpPr>
        <p:spPr bwMode="auto">
          <a:xfrm>
            <a:off x="34925" y="1484313"/>
            <a:ext cx="396081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pt-PT" sz="2000" b="1" dirty="0">
                <a:solidFill>
                  <a:srgbClr val="002060"/>
                </a:solidFill>
                <a:latin typeface="Arial" panose="020B0604020202020204" pitchFamily="34" charset="0"/>
              </a:rPr>
              <a:t>Rapports d'avancement des travaux de terrain: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pt-PT" sz="2000" dirty="0">
                <a:latin typeface="Arial" panose="020B0604020202020204" pitchFamily="34" charset="0"/>
              </a:rPr>
              <a:t/>
            </a:r>
            <a:br>
              <a:rPr lang="fr-FR" altLang="pt-PT" sz="2000" dirty="0">
                <a:latin typeface="Arial" panose="020B0604020202020204" pitchFamily="34" charset="0"/>
              </a:rPr>
            </a:br>
            <a:r>
              <a:rPr lang="fr-FR" altLang="pt-PT" sz="2000" dirty="0">
                <a:latin typeface="Arial" panose="020B0604020202020204" pitchFamily="34" charset="0"/>
              </a:rPr>
              <a:t> - Vérification des </a:t>
            </a:r>
            <a:r>
              <a:rPr lang="fr-FR" altLang="pt-PT" sz="2000" dirty="0" err="1" smtClean="0">
                <a:latin typeface="Arial" panose="020B0604020202020204" pitchFamily="34" charset="0"/>
              </a:rPr>
              <a:t>DRs</a:t>
            </a:r>
            <a:r>
              <a:rPr lang="fr-FR" altLang="pt-PT" sz="2000" dirty="0" smtClean="0">
                <a:latin typeface="Arial" panose="020B0604020202020204" pitchFamily="34" charset="0"/>
              </a:rPr>
              <a:t> conclus</a:t>
            </a:r>
            <a:r>
              <a:rPr lang="fr-FR" altLang="pt-PT" sz="2000" dirty="0">
                <a:latin typeface="Arial" panose="020B0604020202020204" pitchFamily="34" charset="0"/>
              </a:rPr>
              <a:t/>
            </a:r>
            <a:br>
              <a:rPr lang="fr-FR" altLang="pt-PT" sz="2000" dirty="0">
                <a:latin typeface="Arial" panose="020B0604020202020204" pitchFamily="34" charset="0"/>
              </a:rPr>
            </a:br>
            <a:r>
              <a:rPr lang="fr-FR" altLang="pt-PT" sz="2000" dirty="0">
                <a:latin typeface="Arial" panose="020B0604020202020204" pitchFamily="34" charset="0"/>
              </a:rPr>
              <a:t> - Contrôle de la cohérence des données </a:t>
            </a:r>
            <a:r>
              <a:rPr lang="fr-FR" altLang="pt-PT" sz="2000" dirty="0" smtClean="0">
                <a:latin typeface="Arial" panose="020B0604020202020204" pitchFamily="34" charset="0"/>
              </a:rPr>
              <a:t>collectées</a:t>
            </a:r>
            <a:endParaRPr lang="fr-FR" altLang="pt-PT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pt-PT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pt-PT" sz="2000" b="1" dirty="0">
                <a:solidFill>
                  <a:srgbClr val="002060"/>
                </a:solidFill>
                <a:latin typeface="Arial" panose="020B0604020202020204" pitchFamily="34" charset="0"/>
              </a:rPr>
              <a:t>Dynamique du traitement des données: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pt-PT" sz="2000" dirty="0">
                <a:latin typeface="Arial" panose="020B0604020202020204" pitchFamily="34" charset="0"/>
              </a:rPr>
              <a:t/>
            </a:r>
            <a:br>
              <a:rPr lang="fr-FR" altLang="pt-PT" sz="2000" dirty="0">
                <a:latin typeface="Arial" panose="020B0604020202020204" pitchFamily="34" charset="0"/>
              </a:rPr>
            </a:br>
            <a:r>
              <a:rPr lang="fr-FR" altLang="pt-PT" sz="2000" dirty="0">
                <a:latin typeface="Arial" panose="020B0604020202020204" pitchFamily="34" charset="0"/>
              </a:rPr>
              <a:t> - Préparation d'une table avec le total des édifices </a:t>
            </a:r>
            <a:r>
              <a:rPr lang="fr-FR" altLang="pt-PT" sz="2000" dirty="0" smtClean="0">
                <a:latin typeface="Arial" panose="020B0604020202020204" pitchFamily="34" charset="0"/>
              </a:rPr>
              <a:t>recensés, </a:t>
            </a:r>
            <a:r>
              <a:rPr lang="fr-FR" altLang="pt-PT" sz="2000" dirty="0">
                <a:latin typeface="Arial" panose="020B0604020202020204" pitchFamily="34" charset="0"/>
              </a:rPr>
              <a:t>car les données sont transmises </a:t>
            </a:r>
            <a:r>
              <a:rPr lang="fr-FR" altLang="pt-PT" sz="2000" dirty="0" smtClean="0">
                <a:latin typeface="Arial" panose="020B0604020202020204" pitchFamily="34" charset="0"/>
              </a:rPr>
              <a:t>au niveau central</a:t>
            </a:r>
            <a:r>
              <a:rPr lang="fr-FR" altLang="pt-PT" sz="2000" dirty="0">
                <a:latin typeface="Arial" panose="020B0604020202020204" pitchFamily="34" charset="0"/>
              </a:rPr>
              <a:t/>
            </a:r>
            <a:br>
              <a:rPr lang="fr-FR" altLang="pt-PT" sz="2000" dirty="0">
                <a:latin typeface="Arial" panose="020B0604020202020204" pitchFamily="34" charset="0"/>
              </a:rPr>
            </a:br>
            <a:r>
              <a:rPr lang="fr-FR" altLang="pt-PT" sz="2000" dirty="0">
                <a:latin typeface="Arial" panose="020B0604020202020204" pitchFamily="34" charset="0"/>
              </a:rPr>
              <a:t> - Disponibilité des résultats provisoires de l'équipe web de surveillance </a:t>
            </a:r>
            <a:r>
              <a:rPr lang="fr-FR" altLang="pt-PT" sz="2000" dirty="0" err="1">
                <a:latin typeface="Arial" panose="020B0604020202020204" pitchFamily="34" charset="0"/>
              </a:rPr>
              <a:t>GabCenso</a:t>
            </a:r>
            <a:endParaRPr lang="pt-PT" altLang="pt-PT" sz="2000" dirty="0">
              <a:latin typeface="Arial" panose="020B0604020202020204" pitchFamily="34" charset="0"/>
            </a:endParaRP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557338"/>
            <a:ext cx="5040313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ângulo 5"/>
          <p:cNvSpPr>
            <a:spLocks noChangeArrowheads="1"/>
          </p:cNvSpPr>
          <p:nvPr/>
        </p:nvSpPr>
        <p:spPr bwMode="auto">
          <a:xfrm>
            <a:off x="1" y="532487"/>
            <a:ext cx="64444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SUPERVISION ET CONTRÔLE DE L'ÉTAT DE LA COLLECTE</a:t>
            </a:r>
            <a:endParaRPr lang="pt-PT" altLang="pt-PT" sz="22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9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08001" y="101600"/>
            <a:ext cx="47461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pt-PT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AVANTAGES ET INCONVÉNIENTS</a:t>
            </a:r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" y="789597"/>
            <a:ext cx="9144000" cy="354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buClr>
                <a:srgbClr val="E56415"/>
              </a:buClr>
              <a:buFont typeface="Wingdings" panose="05000000000000000000" pitchFamily="2" charset="2"/>
              <a:buChar char="Ü"/>
            </a:pPr>
            <a:r>
              <a:rPr kumimoji="1" lang="fr-FR" altLang="pt-PT" sz="2400" dirty="0" smtClean="0"/>
              <a:t>Exhaustivité de la couverture -</a:t>
            </a:r>
            <a:r>
              <a:rPr kumimoji="1" lang="fr-FR" altLang="pt-PT" sz="2400" dirty="0" smtClean="0"/>
              <a:t>Géoréférencement </a:t>
            </a:r>
            <a:r>
              <a:rPr kumimoji="1" lang="fr-FR" altLang="pt-PT" sz="2400" dirty="0"/>
              <a:t>de tous les bâtiments de la collecte (en utilisant le GPS incorporé</a:t>
            </a:r>
            <a:r>
              <a:rPr kumimoji="1" lang="fr-FR" altLang="pt-PT" sz="2400" dirty="0" smtClean="0"/>
              <a:t>)</a:t>
            </a:r>
            <a:endParaRPr kumimoji="1" lang="pt-PT" altLang="pt-PT" sz="2400" dirty="0"/>
          </a:p>
          <a:p>
            <a:pPr algn="just" eaLnBrk="1" hangingPunct="1">
              <a:buClr>
                <a:srgbClr val="E56415"/>
              </a:buClr>
              <a:buFont typeface="Wingdings" panose="05000000000000000000" pitchFamily="2" charset="2"/>
              <a:buChar char="Ü"/>
            </a:pPr>
            <a:r>
              <a:rPr kumimoji="1" lang="fr-FR" altLang="pt-PT" sz="2400" dirty="0" smtClean="0"/>
              <a:t>Élimination de l'utilisation </a:t>
            </a:r>
            <a:r>
              <a:rPr kumimoji="1" lang="fr-FR" altLang="pt-PT" sz="2400" dirty="0"/>
              <a:t>et </a:t>
            </a:r>
            <a:r>
              <a:rPr kumimoji="1" lang="fr-FR" altLang="pt-PT" sz="2400" dirty="0" smtClean="0"/>
              <a:t>du </a:t>
            </a:r>
            <a:r>
              <a:rPr kumimoji="1" lang="fr-FR" altLang="pt-PT" sz="2400" dirty="0"/>
              <a:t>transport de gros volumes de </a:t>
            </a:r>
            <a:r>
              <a:rPr kumimoji="1" lang="fr-FR" altLang="pt-PT" sz="2400" dirty="0" smtClean="0"/>
              <a:t>papier</a:t>
            </a:r>
            <a:endParaRPr kumimoji="1" lang="fr-FR" altLang="pt-PT" sz="2400" dirty="0"/>
          </a:p>
          <a:p>
            <a:pPr algn="just" eaLnBrk="1" hangingPunct="1">
              <a:buClr>
                <a:srgbClr val="E56415"/>
              </a:buClr>
              <a:buFont typeface="Wingdings" panose="05000000000000000000" pitchFamily="2" charset="2"/>
              <a:buChar char="Ü"/>
            </a:pPr>
            <a:r>
              <a:rPr kumimoji="1" lang="fr-FR" altLang="pt-PT" sz="2400" dirty="0" smtClean="0"/>
              <a:t>Qualité des données (Remplissage </a:t>
            </a:r>
            <a:r>
              <a:rPr kumimoji="1" lang="fr-FR" altLang="pt-PT" sz="2400" dirty="0"/>
              <a:t>obligatoire de toutes les </a:t>
            </a:r>
            <a:r>
              <a:rPr kumimoji="1" lang="fr-FR" altLang="pt-PT" sz="2400" dirty="0" smtClean="0"/>
              <a:t>questions, </a:t>
            </a:r>
            <a:r>
              <a:rPr kumimoji="1" lang="fr-FR" altLang="pt-PT" sz="2400" dirty="0" smtClean="0"/>
              <a:t>cohérence</a:t>
            </a:r>
            <a:endParaRPr kumimoji="1" lang="fr-FR" altLang="pt-PT" sz="2400" dirty="0"/>
          </a:p>
          <a:p>
            <a:pPr algn="just" eaLnBrk="1" hangingPunct="1">
              <a:buClr>
                <a:srgbClr val="E56415"/>
              </a:buClr>
              <a:buFont typeface="Wingdings" panose="05000000000000000000" pitchFamily="2" charset="2"/>
              <a:buChar char="Ü"/>
            </a:pPr>
            <a:r>
              <a:rPr kumimoji="1" lang="fr-FR" altLang="pt-PT" sz="2400" dirty="0" smtClean="0"/>
              <a:t>Élimination de la saisie, réduction du temps de </a:t>
            </a:r>
            <a:r>
              <a:rPr kumimoji="1" lang="fr-FR" altLang="pt-PT" sz="2400" dirty="0" smtClean="0"/>
              <a:t>codification</a:t>
            </a:r>
            <a:endParaRPr kumimoji="1" lang="fr-FR" altLang="pt-PT" sz="2400" dirty="0"/>
          </a:p>
          <a:p>
            <a:pPr algn="just" eaLnBrk="1" hangingPunct="1">
              <a:buClr>
                <a:srgbClr val="E56415"/>
              </a:buClr>
              <a:buFont typeface="Wingdings" panose="05000000000000000000" pitchFamily="2" charset="2"/>
              <a:buChar char="Ü"/>
            </a:pPr>
            <a:r>
              <a:rPr kumimoji="1" lang="fr-FR" altLang="pt-PT" sz="2400" dirty="0"/>
              <a:t> Surveillance en temps réel de l'avancement de la </a:t>
            </a:r>
            <a:r>
              <a:rPr kumimoji="1" lang="fr-FR" altLang="pt-PT" sz="2400" dirty="0" smtClean="0"/>
              <a:t>collecte</a:t>
            </a:r>
          </a:p>
          <a:p>
            <a:pPr algn="just" eaLnBrk="1" hangingPunct="1">
              <a:buClr>
                <a:srgbClr val="E56415"/>
              </a:buClr>
              <a:buFont typeface="Wingdings" panose="05000000000000000000" pitchFamily="2" charset="2"/>
              <a:buChar char="Ü"/>
            </a:pPr>
            <a:r>
              <a:rPr kumimoji="1" lang="fr-FR" altLang="pt-PT" sz="2400" dirty="0" smtClean="0"/>
              <a:t>Réduction du temps de divulgation des </a:t>
            </a:r>
            <a:r>
              <a:rPr kumimoji="1" lang="fr-FR" altLang="pt-PT" sz="2400" dirty="0" smtClean="0"/>
              <a:t>résultats</a:t>
            </a:r>
          </a:p>
          <a:p>
            <a:pPr algn="just" eaLnBrk="1" hangingPunct="1">
              <a:buClr>
                <a:srgbClr val="E56415"/>
              </a:buClr>
              <a:buFont typeface="Wingdings" panose="05000000000000000000" pitchFamily="2" charset="2"/>
              <a:buChar char="Ü"/>
            </a:pPr>
            <a:endParaRPr kumimoji="1" lang="fr-FR" altLang="pt-PT" sz="2400" dirty="0" smtClean="0"/>
          </a:p>
          <a:p>
            <a:pPr marL="0" indent="0" algn="just" eaLnBrk="1" hangingPunct="1">
              <a:buClr>
                <a:srgbClr val="E56415"/>
              </a:buClr>
              <a:buNone/>
            </a:pPr>
            <a:endParaRPr kumimoji="1" lang="pt-PT" altLang="pt-PT" sz="2400" b="1" dirty="0"/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190499" y="4168101"/>
            <a:ext cx="568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pt-PT" sz="2400" b="1" dirty="0" smtClean="0">
                <a:solidFill>
                  <a:srgbClr val="FF0000"/>
                </a:solidFill>
              </a:rPr>
              <a:t>Inconvénients </a:t>
            </a:r>
            <a:r>
              <a:rPr lang="fr-FR" altLang="pt-PT" sz="2400" b="1" dirty="0">
                <a:solidFill>
                  <a:srgbClr val="FF0000"/>
                </a:solidFill>
              </a:rPr>
              <a:t>de l'utilisation PDA</a:t>
            </a:r>
          </a:p>
        </p:txBody>
      </p:sp>
      <p:sp>
        <p:nvSpPr>
          <p:cNvPr id="9222" name="Retângulo 1"/>
          <p:cNvSpPr>
            <a:spLocks noChangeArrowheads="1"/>
          </p:cNvSpPr>
          <p:nvPr/>
        </p:nvSpPr>
        <p:spPr bwMode="auto">
          <a:xfrm>
            <a:off x="1" y="4622595"/>
            <a:ext cx="8983662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buClr>
                <a:srgbClr val="E56415"/>
              </a:buClr>
              <a:buFont typeface="Wingdings" panose="05000000000000000000" pitchFamily="2" charset="2"/>
              <a:buChar char="Ü"/>
            </a:pPr>
            <a:r>
              <a:rPr kumimoji="1" lang="fr-FR" altLang="pt-PT" sz="2400" dirty="0" smtClean="0"/>
              <a:t>Lenteur du PDA (après un certain nombre  de données collectées</a:t>
            </a:r>
            <a:r>
              <a:rPr kumimoji="1" lang="fr-FR" altLang="pt-PT" sz="2400" dirty="0" smtClean="0"/>
              <a:t>)</a:t>
            </a:r>
            <a:endParaRPr kumimoji="1" lang="fr-FR" altLang="pt-PT" sz="2400" dirty="0" smtClean="0"/>
          </a:p>
          <a:p>
            <a:pPr algn="just" eaLnBrk="1" hangingPunct="1">
              <a:buClr>
                <a:srgbClr val="E56415"/>
              </a:buClr>
              <a:buFont typeface="Wingdings" panose="05000000000000000000" pitchFamily="2" charset="2"/>
              <a:buChar char="Ü"/>
            </a:pPr>
            <a:r>
              <a:rPr kumimoji="1" lang="fr-FR" altLang="pt-PT" sz="2400" dirty="0" smtClean="0"/>
              <a:t>Dimension </a:t>
            </a:r>
            <a:r>
              <a:rPr kumimoji="1" lang="fr-FR" altLang="pt-PT" sz="2400" dirty="0"/>
              <a:t>de </a:t>
            </a:r>
            <a:r>
              <a:rPr kumimoji="1" lang="fr-FR" altLang="pt-PT" sz="2400" dirty="0" smtClean="0"/>
              <a:t>l’</a:t>
            </a:r>
            <a:r>
              <a:rPr kumimoji="1" lang="fr-FR" altLang="pt-PT" sz="2400" dirty="0"/>
              <a:t>é</a:t>
            </a:r>
            <a:r>
              <a:rPr kumimoji="1" lang="fr-FR" altLang="pt-PT" sz="2400" dirty="0" smtClean="0"/>
              <a:t>cran </a:t>
            </a:r>
            <a:r>
              <a:rPr kumimoji="1" lang="fr-FR" altLang="pt-PT" sz="2400" dirty="0"/>
              <a:t>du </a:t>
            </a:r>
            <a:r>
              <a:rPr kumimoji="1" lang="fr-FR" altLang="pt-PT" sz="2400" dirty="0" smtClean="0"/>
              <a:t>PDA</a:t>
            </a:r>
            <a:endParaRPr kumimoji="1" lang="pt-PT" altLang="pt-PT" sz="2400" dirty="0"/>
          </a:p>
          <a:p>
            <a:pPr algn="just" eaLnBrk="1" hangingPunct="1">
              <a:buClr>
                <a:srgbClr val="E56415"/>
              </a:buClr>
              <a:buFont typeface="Wingdings" panose="05000000000000000000" pitchFamily="2" charset="2"/>
              <a:buChar char="Ü"/>
            </a:pPr>
            <a:r>
              <a:rPr kumimoji="1" lang="fr-FR" altLang="pt-PT" sz="2400" dirty="0" smtClean="0"/>
              <a:t>Autonomie </a:t>
            </a:r>
            <a:r>
              <a:rPr kumimoji="1" lang="fr-FR" altLang="pt-PT" sz="2400" dirty="0"/>
              <a:t>de la Batterie</a:t>
            </a:r>
          </a:p>
        </p:txBody>
      </p:sp>
    </p:spTree>
    <p:extLst>
      <p:ext uri="{BB962C8B-B14F-4D97-AF65-F5344CB8AC3E}">
        <p14:creationId xmlns:p14="http://schemas.microsoft.com/office/powerpoint/2010/main" val="391296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63671" y="615157"/>
            <a:ext cx="7970570" cy="874713"/>
          </a:xfrm>
        </p:spPr>
        <p:txBody>
          <a:bodyPr/>
          <a:lstStyle/>
          <a:p>
            <a:pPr eaLnBrk="1" hangingPunct="1"/>
            <a:r>
              <a:rPr lang="pt-PT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  <a:cs typeface="+mn-cs"/>
              </a:rPr>
              <a:t>RECENSEMENT DE </a:t>
            </a:r>
            <a:r>
              <a:rPr lang="pt-PT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  <a:cs typeface="+mn-cs"/>
              </a:rPr>
              <a:t>L’AGRICULTURE 2015/16</a:t>
            </a:r>
            <a:endParaRPr lang="pt-PT" sz="2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42912" y="1600200"/>
            <a:ext cx="4664893" cy="3848622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pt-PT" dirty="0" err="1" smtClean="0">
                <a:solidFill>
                  <a:schemeClr val="tx2"/>
                </a:solidFill>
              </a:rPr>
              <a:t>Le</a:t>
            </a:r>
            <a:r>
              <a:rPr lang="pt-PT" sz="2600" dirty="0" err="1" smtClean="0">
                <a:solidFill>
                  <a:schemeClr val="tx2"/>
                </a:solidFill>
              </a:rPr>
              <a:t>s</a:t>
            </a:r>
            <a:r>
              <a:rPr lang="pt-PT" sz="2600" dirty="0" smtClean="0">
                <a:solidFill>
                  <a:schemeClr val="tx2"/>
                </a:solidFill>
              </a:rPr>
              <a:t> </a:t>
            </a:r>
            <a:r>
              <a:rPr lang="pt-PT" sz="2600" dirty="0" err="1" smtClean="0">
                <a:solidFill>
                  <a:schemeClr val="tx2"/>
                </a:solidFill>
              </a:rPr>
              <a:t>défis</a:t>
            </a:r>
            <a:endParaRPr lang="pt-PT" dirty="0" smtClean="0">
              <a:solidFill>
                <a:schemeClr val="tx2"/>
              </a:solidFill>
            </a:endParaRP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fr-FR" dirty="0" smtClean="0"/>
              <a:t>Questionnaire papier au questionnaire </a:t>
            </a:r>
            <a:r>
              <a:rPr lang="fr-FR" dirty="0" smtClean="0"/>
              <a:t>électronique (Tablet)</a:t>
            </a:r>
            <a:r>
              <a:rPr lang="en-US" dirty="0" smtClean="0"/>
              <a:t> </a:t>
            </a:r>
            <a:endParaRPr lang="en-US" dirty="0" smtClean="0"/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fr-FR" dirty="0" smtClean="0"/>
              <a:t>Intégrer avec une composante géographique</a:t>
            </a:r>
            <a:endParaRPr lang="pt-PT" dirty="0" smtClean="0"/>
          </a:p>
        </p:txBody>
      </p:sp>
      <p:pic>
        <p:nvPicPr>
          <p:cNvPr id="8" name="Picture 6" descr="http://4.bp.blogspot.com/-P6bF42FgRAU/Uuzw0HENqOI/AAAAAAAAAro/LOTI7dmlcic/s1600/inquerito_tablet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246622" y="1916833"/>
            <a:ext cx="2445684" cy="4364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3" name="Picture 4" descr="http://onossocasamento.pt/sites/onossocasamento.pt/files/questionario_casamen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451">
            <a:off x="4923326" y="1706564"/>
            <a:ext cx="1675646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71" y="595991"/>
            <a:ext cx="1380188" cy="99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5115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13776" y="542924"/>
            <a:ext cx="7381846" cy="691833"/>
          </a:xfrm>
        </p:spPr>
        <p:txBody>
          <a:bodyPr/>
          <a:lstStyle/>
          <a:p>
            <a:r>
              <a:rPr lang="pt-PT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  <a:cs typeface="+mn-cs"/>
              </a:rPr>
              <a:t>RECENSEMENT DE L’AGRICULTURE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702" y="1234757"/>
            <a:ext cx="4537662" cy="4264169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dirty="0" err="1" smtClean="0">
                <a:solidFill>
                  <a:schemeClr val="tx2"/>
                </a:solidFill>
              </a:rPr>
              <a:t>Processus</a:t>
            </a:r>
            <a:endParaRPr lang="en-US" dirty="0" smtClean="0">
              <a:solidFill>
                <a:schemeClr val="tx2"/>
              </a:solidFill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 err="1" smtClean="0"/>
              <a:t>Planification</a:t>
            </a:r>
            <a:endParaRPr lang="en-US" dirty="0" smtClean="0"/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 smtClean="0"/>
              <a:t>Identification des ménages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 err="1" smtClean="0"/>
              <a:t>Collecte</a:t>
            </a:r>
            <a:r>
              <a:rPr lang="en-US" dirty="0" smtClean="0"/>
              <a:t> des </a:t>
            </a:r>
            <a:r>
              <a:rPr lang="en-US" dirty="0" err="1" smtClean="0"/>
              <a:t>données</a:t>
            </a:r>
            <a:endParaRPr lang="en-US" dirty="0" smtClean="0"/>
          </a:p>
          <a:p>
            <a:pPr lvl="1" eaLnBrk="1" hangingPunct="1">
              <a:buFont typeface="Arial" pitchFamily="34" charset="0"/>
              <a:buChar char="•"/>
            </a:pPr>
            <a:r>
              <a:rPr lang="fr-FR" dirty="0" smtClean="0"/>
              <a:t>Assignation de </a:t>
            </a:r>
            <a:r>
              <a:rPr lang="fr-FR" dirty="0" smtClean="0"/>
              <a:t>tâches</a:t>
            </a:r>
            <a:endParaRPr lang="en-US" dirty="0" smtClean="0"/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 err="1" smtClean="0"/>
              <a:t>Délimitation</a:t>
            </a:r>
            <a:r>
              <a:rPr lang="en-US" dirty="0" smtClean="0"/>
              <a:t> </a:t>
            </a:r>
            <a:r>
              <a:rPr lang="en-US" dirty="0" smtClean="0"/>
              <a:t>des terrains </a:t>
            </a:r>
            <a:r>
              <a:rPr lang="en-US" dirty="0" err="1" smtClean="0"/>
              <a:t>agricoles</a:t>
            </a:r>
            <a:r>
              <a:rPr lang="en-US" dirty="0" smtClean="0"/>
              <a:t> </a:t>
            </a:r>
            <a:endParaRPr lang="pt-PT" dirty="0" smtClean="0">
              <a:solidFill>
                <a:srgbClr val="FF0000"/>
              </a:solidFill>
            </a:endParaRPr>
          </a:p>
          <a:p>
            <a:pPr marL="730250" lvl="2" indent="0" eaLnBrk="1" hangingPunct="1">
              <a:lnSpc>
                <a:spcPct val="150000"/>
              </a:lnSpc>
              <a:buFont typeface="Euphemia" pitchFamily="34" charset="0"/>
              <a:buNone/>
            </a:pPr>
            <a:endParaRPr lang="pt-PT" dirty="0" smtClean="0"/>
          </a:p>
        </p:txBody>
      </p:sp>
      <p:pic>
        <p:nvPicPr>
          <p:cNvPr id="10" name="Picture 3" descr="C:\Users\adylson.sousa\Desktop\RGA2015\imagem_supervisao dos DR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494865" y="1417637"/>
            <a:ext cx="4182660" cy="2695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036" y="1600200"/>
            <a:ext cx="3597643" cy="3276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894" y="1772816"/>
            <a:ext cx="2277646" cy="3962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C:\Users\adylson.sousa\Desktop\RGA2015\Aplicativo_atribuicao de parcelas.jpg"/>
          <p:cNvPicPr>
            <a:picLocks noChangeAspect="1" noChangeArrowheads="1"/>
          </p:cNvPicPr>
          <p:nvPr/>
        </p:nvPicPr>
        <p:blipFill rotWithShape="1">
          <a:blip r:embed="rId6">
            <a:extLst/>
          </a:blip>
          <a:srcRect t="9023" r="37626" b="14102"/>
          <a:stretch/>
        </p:blipFill>
        <p:spPr bwMode="auto">
          <a:xfrm>
            <a:off x="4962879" y="2811831"/>
            <a:ext cx="3850870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2" descr="C:\Users\adylson.sousa\Desktop\RGA2015\Janela_Mapa Freguesia.jpg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4584115" y="3244638"/>
            <a:ext cx="4161522" cy="3031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4" descr="C:\Users\adylson.sousa\Desktop\Atlas Digital\parcela.jpg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5938299" y="4887885"/>
            <a:ext cx="367350" cy="837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1333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81007" y="246743"/>
            <a:ext cx="53763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pt-PT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CONTENUS DES QUESTIONNAIRES DU RGPH 2010</a:t>
            </a:r>
          </a:p>
        </p:txBody>
      </p:sp>
      <p:sp>
        <p:nvSpPr>
          <p:cNvPr id="72710" name="AutoShape 6"/>
          <p:cNvSpPr>
            <a:spLocks noChangeArrowheads="1"/>
          </p:cNvSpPr>
          <p:nvPr/>
        </p:nvSpPr>
        <p:spPr bwMode="auto">
          <a:xfrm>
            <a:off x="81006" y="1335267"/>
            <a:ext cx="4295049" cy="585778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METHODOLOGIE  ET CONCEPTION</a:t>
            </a: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323850" y="3284538"/>
            <a:ext cx="3462338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587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Unités</a:t>
            </a:r>
            <a:r>
              <a:rPr lang="pt-PT" altLang="pt-PT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pt-PT" altLang="pt-PT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statistiques</a:t>
            </a:r>
            <a:r>
              <a:rPr lang="pt-PT" altLang="pt-PT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à </a:t>
            </a:r>
            <a:r>
              <a:rPr lang="pt-PT" altLang="pt-PT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recenser</a:t>
            </a:r>
            <a:r>
              <a:rPr lang="pt-PT" altLang="pt-PT" sz="2400" b="1" dirty="0">
                <a:solidFill>
                  <a:srgbClr val="002060"/>
                </a:solidFill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PT" altLang="pt-PT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pt-PT" altLang="pt-PT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ÉDIFICES  </a:t>
            </a:r>
            <a:endParaRPr lang="pt-PT" altLang="pt-PT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PT" altLang="pt-PT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 LOGEMENTS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PT" altLang="pt-PT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 MÉNAGES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PT" altLang="pt-PT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 INDIVIDUS</a:t>
            </a:r>
            <a:endParaRPr lang="pt-PT" altLang="pt-PT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199" name="AutoShape 8"/>
          <p:cNvSpPr>
            <a:spLocks noChangeArrowheads="1"/>
          </p:cNvSpPr>
          <p:nvPr/>
        </p:nvSpPr>
        <p:spPr bwMode="auto">
          <a:xfrm>
            <a:off x="271463" y="2924175"/>
            <a:ext cx="3819525" cy="3025775"/>
          </a:xfrm>
          <a:prstGeom prst="rightArrowCallout">
            <a:avLst>
              <a:gd name="adj1" fmla="val 34648"/>
              <a:gd name="adj2" fmla="val 39486"/>
              <a:gd name="adj3" fmla="val 11700"/>
              <a:gd name="adj4" fmla="val 86287"/>
            </a:avLst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PT" sz="2400">
              <a:latin typeface="Arial" panose="020B0604020202020204" pitchFamily="34" charset="0"/>
            </a:endParaRPr>
          </a:p>
        </p:txBody>
      </p:sp>
      <p:sp>
        <p:nvSpPr>
          <p:cNvPr id="7176" name="Text Box 9"/>
          <p:cNvSpPr txBox="1">
            <a:spLocks noChangeArrowheads="1"/>
          </p:cNvSpPr>
          <p:nvPr/>
        </p:nvSpPr>
        <p:spPr bwMode="auto">
          <a:xfrm>
            <a:off x="4143376" y="1903356"/>
            <a:ext cx="4652282" cy="4278094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b="1" dirty="0">
                <a:latin typeface="Arial" panose="020B0604020202020204" pitchFamily="34" charset="0"/>
              </a:rPr>
              <a:t>QUESTIONNAIRE POUR LES </a:t>
            </a:r>
            <a:r>
              <a:rPr lang="pt-PT" altLang="pt-PT" sz="1600" b="1" dirty="0" smtClean="0">
                <a:latin typeface="Arial" panose="020B0604020202020204" pitchFamily="34" charset="0"/>
              </a:rPr>
              <a:t>ÉDIFICES</a:t>
            </a:r>
            <a:endParaRPr lang="pt-PT" altLang="pt-PT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b="1" dirty="0">
                <a:latin typeface="Arial" panose="020B0604020202020204" pitchFamily="34" charset="0"/>
              </a:rPr>
              <a:t>QUESTIONNAIRE POUR LES LOGEMENTS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b="1" dirty="0">
                <a:latin typeface="Arial" panose="020B0604020202020204" pitchFamily="34" charset="0"/>
              </a:rPr>
              <a:t>QUESTIONNAIRE POUR LES </a:t>
            </a:r>
            <a:r>
              <a:rPr lang="pt-PT" altLang="pt-PT" sz="1600" b="1" dirty="0" smtClean="0">
                <a:latin typeface="Arial" panose="020B0604020202020204" pitchFamily="34" charset="0"/>
              </a:rPr>
              <a:t>MÉNAGES</a:t>
            </a:r>
            <a:endParaRPr lang="pt-PT" altLang="pt-PT" sz="1600" b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PT" altLang="pt-PT" sz="1600" b="1" dirty="0">
                <a:latin typeface="Arial" panose="020B0604020202020204" pitchFamily="34" charset="0"/>
              </a:rPr>
              <a:t> CONDITION DE VIE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PT" altLang="pt-PT" sz="1600" b="1" dirty="0">
                <a:latin typeface="Arial" panose="020B0604020202020204" pitchFamily="34" charset="0"/>
              </a:rPr>
              <a:t>  EMMIGRATION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PT" altLang="pt-PT" sz="1600" b="1" dirty="0">
                <a:latin typeface="Arial" panose="020B0604020202020204" pitchFamily="34" charset="0"/>
              </a:rPr>
              <a:t>  </a:t>
            </a:r>
            <a:r>
              <a:rPr lang="pt-PT" altLang="pt-PT" sz="1600" b="1" dirty="0" smtClean="0">
                <a:latin typeface="Arial" panose="020B0604020202020204" pitchFamily="34" charset="0"/>
              </a:rPr>
              <a:t>MORTALITÉ</a:t>
            </a:r>
            <a:endParaRPr lang="pt-PT" altLang="pt-PT" sz="1600" b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PT" altLang="pt-PT" sz="1600" b="1" dirty="0">
                <a:latin typeface="Arial" panose="020B0604020202020204" pitchFamily="34" charset="0"/>
              </a:rPr>
              <a:t>  </a:t>
            </a:r>
            <a:r>
              <a:rPr lang="pt-PT" altLang="pt-PT" sz="1600" b="1" dirty="0" smtClean="0">
                <a:latin typeface="Arial" panose="020B0604020202020204" pitchFamily="34" charset="0"/>
              </a:rPr>
              <a:t>MEMBRES </a:t>
            </a:r>
            <a:r>
              <a:rPr lang="pt-PT" altLang="pt-PT" sz="1600" b="1" dirty="0">
                <a:latin typeface="Arial" panose="020B0604020202020204" pitchFamily="34" charset="0"/>
              </a:rPr>
              <a:t>ET RELATION DE </a:t>
            </a:r>
            <a:r>
              <a:rPr lang="pt-PT" altLang="pt-PT" sz="1600" b="1" dirty="0" smtClean="0">
                <a:latin typeface="Arial" panose="020B0604020202020204" pitchFamily="34" charset="0"/>
              </a:rPr>
              <a:t>PARENTÈ </a:t>
            </a:r>
            <a:endParaRPr lang="pt-PT" altLang="pt-PT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b="1" dirty="0">
                <a:latin typeface="Arial" panose="020B0604020202020204" pitchFamily="34" charset="0"/>
              </a:rPr>
              <a:t>QUESTIONNAIRE INDIVIDUEL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b="1" dirty="0">
                <a:latin typeface="Arial" panose="020B0604020202020204" pitchFamily="34" charset="0"/>
              </a:rPr>
              <a:t>QUESTIONNAIRE POUR LES LOGEMENTS </a:t>
            </a:r>
            <a:r>
              <a:rPr lang="pt-PT" altLang="pt-PT" sz="1600" b="1" dirty="0" smtClean="0">
                <a:latin typeface="Arial" panose="020B0604020202020204" pitchFamily="34" charset="0"/>
              </a:rPr>
              <a:t>COLLECTIFS</a:t>
            </a:r>
            <a:endParaRPr lang="pt-PT" altLang="pt-PT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b="1" dirty="0">
                <a:latin typeface="Arial" panose="020B0604020202020204" pitchFamily="34" charset="0"/>
              </a:rPr>
              <a:t>QUESTIONNAIRE POUR LES SANS </a:t>
            </a:r>
            <a:r>
              <a:rPr lang="pt-PT" altLang="pt-PT" sz="1600" b="1" dirty="0" smtClean="0">
                <a:latin typeface="Arial" panose="020B0604020202020204" pitchFamily="34" charset="0"/>
              </a:rPr>
              <a:t>ABRIS</a:t>
            </a:r>
            <a:endParaRPr lang="pt-PT" altLang="pt-PT" sz="16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73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7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7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ângulo 1"/>
          <p:cNvSpPr>
            <a:spLocks noChangeArrowheads="1"/>
          </p:cNvSpPr>
          <p:nvPr/>
        </p:nvSpPr>
        <p:spPr bwMode="auto">
          <a:xfrm>
            <a:off x="250825" y="1733550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PT" altLang="pt-PT" sz="2800" b="1"/>
              <a:t>	</a:t>
            </a:r>
            <a:endParaRPr lang="pt-PT" altLang="pt-PT" sz="2800">
              <a:solidFill>
                <a:srgbClr val="C00000"/>
              </a:solidFill>
            </a:endParaRPr>
          </a:p>
        </p:txBody>
      </p:sp>
      <p:pic>
        <p:nvPicPr>
          <p:cNvPr id="32772" name="Imagem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235075"/>
            <a:ext cx="316865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Imagem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3" y="1236663"/>
            <a:ext cx="29527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Imagem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1608138"/>
            <a:ext cx="304482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Rectângulo 2"/>
          <p:cNvSpPr>
            <a:spLocks noChangeArrowheads="1"/>
          </p:cNvSpPr>
          <p:nvPr/>
        </p:nvSpPr>
        <p:spPr bwMode="auto">
          <a:xfrm>
            <a:off x="107950" y="5157788"/>
            <a:ext cx="2519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PT" sz="1800" dirty="0"/>
              <a:t>Application des </a:t>
            </a:r>
            <a:r>
              <a:rPr lang="en-US" altLang="pt-PT" sz="1800" dirty="0" err="1" smtClean="0"/>
              <a:t>listages</a:t>
            </a:r>
            <a:r>
              <a:rPr lang="en-US" altLang="pt-PT" sz="1800" dirty="0" smtClean="0"/>
              <a:t> </a:t>
            </a:r>
            <a:r>
              <a:rPr lang="en-US" altLang="pt-PT" sz="1800" dirty="0"/>
              <a:t>des </a:t>
            </a:r>
            <a:r>
              <a:rPr lang="en-US" altLang="pt-PT" sz="1800" dirty="0" err="1" smtClean="0"/>
              <a:t>édifices</a:t>
            </a:r>
            <a:endParaRPr lang="pt-PT" altLang="pt-PT" sz="1800" dirty="0"/>
          </a:p>
        </p:txBody>
      </p:sp>
      <p:sp>
        <p:nvSpPr>
          <p:cNvPr id="32776" name="Rectângulo 3"/>
          <p:cNvSpPr>
            <a:spLocks noChangeArrowheads="1"/>
          </p:cNvSpPr>
          <p:nvPr/>
        </p:nvSpPr>
        <p:spPr bwMode="auto">
          <a:xfrm>
            <a:off x="3251200" y="4976813"/>
            <a:ext cx="30210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PT" sz="1800" dirty="0"/>
              <a:t>Application de </a:t>
            </a:r>
            <a:r>
              <a:rPr lang="en-US" altLang="pt-PT" sz="1800" dirty="0" err="1"/>
              <a:t>géoréférencement</a:t>
            </a:r>
            <a:r>
              <a:rPr lang="en-US" altLang="pt-PT" sz="1800" dirty="0"/>
              <a:t> des </a:t>
            </a:r>
            <a:r>
              <a:rPr lang="en-US" altLang="pt-PT" sz="1800" dirty="0" err="1"/>
              <a:t>parcelles</a:t>
            </a:r>
            <a:r>
              <a:rPr lang="en-US" altLang="pt-PT" sz="1800" dirty="0"/>
              <a:t> </a:t>
            </a:r>
            <a:r>
              <a:rPr lang="en-US" altLang="pt-PT" sz="1800" dirty="0" err="1"/>
              <a:t>agricoles</a:t>
            </a:r>
            <a:r>
              <a:rPr lang="en-US" altLang="pt-PT" sz="1800" dirty="0"/>
              <a:t> </a:t>
            </a:r>
            <a:r>
              <a:rPr lang="en-US" altLang="pt-PT" sz="1800" dirty="0" err="1"/>
              <a:t>irriguées</a:t>
            </a:r>
            <a:endParaRPr lang="pt-PT" altLang="pt-PT" sz="1800" dirty="0"/>
          </a:p>
        </p:txBody>
      </p:sp>
      <p:sp>
        <p:nvSpPr>
          <p:cNvPr id="32777" name="Rectângulo 4"/>
          <p:cNvSpPr>
            <a:spLocks noChangeArrowheads="1"/>
          </p:cNvSpPr>
          <p:nvPr/>
        </p:nvSpPr>
        <p:spPr bwMode="auto">
          <a:xfrm>
            <a:off x="6423025" y="3789363"/>
            <a:ext cx="2744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PT" sz="2000"/>
              <a:t>Application de gestion de la DR/ZD</a:t>
            </a:r>
            <a:endParaRPr lang="pt-PT" altLang="pt-PT" sz="20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3776" y="496153"/>
            <a:ext cx="7381846" cy="874713"/>
          </a:xfrm>
        </p:spPr>
        <p:txBody>
          <a:bodyPr/>
          <a:lstStyle/>
          <a:p>
            <a:r>
              <a:rPr lang="pt-PT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  <a:cs typeface="+mn-cs"/>
              </a:rPr>
              <a:t>APPLICATIONS</a:t>
            </a:r>
            <a:endParaRPr lang="pt-PT" sz="2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2950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ângulo 1"/>
          <p:cNvSpPr>
            <a:spLocks noChangeArrowheads="1"/>
          </p:cNvSpPr>
          <p:nvPr/>
        </p:nvSpPr>
        <p:spPr bwMode="auto">
          <a:xfrm>
            <a:off x="250825" y="1733550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PT" altLang="pt-PT" sz="2800" b="1"/>
              <a:t>	</a:t>
            </a:r>
            <a:endParaRPr lang="pt-PT" altLang="pt-PT" sz="2800">
              <a:solidFill>
                <a:srgbClr val="C00000"/>
              </a:solidFill>
            </a:endParaRPr>
          </a:p>
        </p:txBody>
      </p:sp>
      <p:sp>
        <p:nvSpPr>
          <p:cNvPr id="10" name="Rectângulo 9"/>
          <p:cNvSpPr/>
          <p:nvPr/>
        </p:nvSpPr>
        <p:spPr bwMode="auto">
          <a:xfrm>
            <a:off x="17463" y="1019175"/>
            <a:ext cx="9144000" cy="136525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P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PT"/>
          </a:p>
        </p:txBody>
      </p:sp>
      <p:pic>
        <p:nvPicPr>
          <p:cNvPr id="33796" name="Imagem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204913"/>
            <a:ext cx="3887787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Imagem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54175"/>
            <a:ext cx="43561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m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29075"/>
            <a:ext cx="4319587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ângulo 2"/>
          <p:cNvSpPr>
            <a:spLocks noChangeArrowheads="1"/>
          </p:cNvSpPr>
          <p:nvPr/>
        </p:nvSpPr>
        <p:spPr bwMode="auto">
          <a:xfrm>
            <a:off x="107950" y="3789363"/>
            <a:ext cx="23764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pt-PT" sz="1600"/>
              <a:t>Application de gestion pour les travaux de géoréférencement des parcelles irriguées</a:t>
            </a:r>
            <a:endParaRPr lang="pt-PT" altLang="pt-PT" sz="1600"/>
          </a:p>
        </p:txBody>
      </p:sp>
      <p:sp>
        <p:nvSpPr>
          <p:cNvPr id="33800" name="Rectângulo 3"/>
          <p:cNvSpPr>
            <a:spLocks noChangeArrowheads="1"/>
          </p:cNvSpPr>
          <p:nvPr/>
        </p:nvSpPr>
        <p:spPr bwMode="auto">
          <a:xfrm>
            <a:off x="4787900" y="1109663"/>
            <a:ext cx="4356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PT" sz="1800"/>
              <a:t>Après application de de suivi des progrès </a:t>
            </a:r>
          </a:p>
          <a:p>
            <a:pPr algn="ctr"/>
            <a:r>
              <a:rPr lang="en-US" altLang="pt-PT" sz="1800"/>
              <a:t>des travaux sur le terrain</a:t>
            </a:r>
            <a:endParaRPr lang="pt-PT" altLang="pt-PT" sz="1800"/>
          </a:p>
        </p:txBody>
      </p:sp>
      <p:sp>
        <p:nvSpPr>
          <p:cNvPr id="33801" name="Rectângulo 4"/>
          <p:cNvSpPr>
            <a:spLocks noChangeArrowheads="1"/>
          </p:cNvSpPr>
          <p:nvPr/>
        </p:nvSpPr>
        <p:spPr bwMode="auto">
          <a:xfrm>
            <a:off x="6283325" y="4881790"/>
            <a:ext cx="2879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pt-PT" sz="1800" dirty="0"/>
              <a:t>Application de surveillance de la </a:t>
            </a:r>
            <a:r>
              <a:rPr lang="en-US" altLang="pt-PT" sz="1800" dirty="0" err="1"/>
              <a:t>qualité</a:t>
            </a:r>
            <a:r>
              <a:rPr lang="en-US" altLang="pt-PT" sz="1800" dirty="0"/>
              <a:t> de </a:t>
            </a:r>
            <a:r>
              <a:rPr lang="en-US" altLang="pt-PT" sz="1800" dirty="0" err="1"/>
              <a:t>l'information</a:t>
            </a:r>
            <a:r>
              <a:rPr lang="en-US" altLang="pt-PT" sz="1800" dirty="0"/>
              <a:t> </a:t>
            </a:r>
            <a:r>
              <a:rPr lang="en-US" altLang="pt-PT" sz="1800" dirty="0" err="1"/>
              <a:t>sur</a:t>
            </a:r>
            <a:r>
              <a:rPr lang="en-US" altLang="pt-PT" sz="1800" dirty="0"/>
              <a:t> le terrain.</a:t>
            </a:r>
            <a:endParaRPr lang="pt-PT" altLang="pt-PT" sz="1800" dirty="0"/>
          </a:p>
        </p:txBody>
      </p:sp>
    </p:spTree>
    <p:extLst>
      <p:ext uri="{BB962C8B-B14F-4D97-AF65-F5344CB8AC3E}">
        <p14:creationId xmlns:p14="http://schemas.microsoft.com/office/powerpoint/2010/main" val="25662359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tângulo 1"/>
          <p:cNvSpPr>
            <a:spLocks noChangeArrowheads="1"/>
          </p:cNvSpPr>
          <p:nvPr/>
        </p:nvSpPr>
        <p:spPr bwMode="auto">
          <a:xfrm>
            <a:off x="250825" y="1733550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PT" altLang="pt-PT" sz="2800" b="1"/>
              <a:t>	</a:t>
            </a:r>
            <a:endParaRPr lang="pt-PT" altLang="pt-PT" sz="2800">
              <a:solidFill>
                <a:srgbClr val="C00000"/>
              </a:solidFill>
            </a:endParaRPr>
          </a:p>
        </p:txBody>
      </p:sp>
      <p:sp>
        <p:nvSpPr>
          <p:cNvPr id="34820" name="Rectângulo 2"/>
          <p:cNvSpPr>
            <a:spLocks noChangeArrowheads="1"/>
          </p:cNvSpPr>
          <p:nvPr/>
        </p:nvSpPr>
        <p:spPr bwMode="auto">
          <a:xfrm>
            <a:off x="653142" y="1147763"/>
            <a:ext cx="8039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pt-PT" sz="1800" dirty="0" err="1"/>
              <a:t>Toutes</a:t>
            </a:r>
            <a:r>
              <a:rPr lang="en-US" altLang="pt-PT" sz="1800" dirty="0"/>
              <a:t> les applications font </a:t>
            </a:r>
            <a:r>
              <a:rPr lang="en-US" altLang="pt-PT" sz="1800" dirty="0" err="1"/>
              <a:t>partie</a:t>
            </a:r>
            <a:r>
              <a:rPr lang="en-US" altLang="pt-PT" sz="1800" dirty="0"/>
              <a:t> d'un </a:t>
            </a:r>
            <a:r>
              <a:rPr lang="en-US" altLang="pt-PT" sz="1800" dirty="0" err="1"/>
              <a:t>système</a:t>
            </a:r>
            <a:r>
              <a:rPr lang="en-US" altLang="pt-PT" sz="1800" dirty="0"/>
              <a:t> unique et </a:t>
            </a:r>
            <a:r>
              <a:rPr lang="en-US" altLang="pt-PT" sz="1800" dirty="0" err="1"/>
              <a:t>toutes</a:t>
            </a:r>
            <a:r>
              <a:rPr lang="en-US" altLang="pt-PT" sz="1800" dirty="0"/>
              <a:t> les </a:t>
            </a:r>
            <a:r>
              <a:rPr lang="en-US" altLang="pt-PT" sz="1800" dirty="0" err="1"/>
              <a:t>données</a:t>
            </a:r>
            <a:r>
              <a:rPr lang="en-US" altLang="pt-PT" sz="1800" dirty="0"/>
              <a:t> </a:t>
            </a:r>
            <a:r>
              <a:rPr lang="en-US" altLang="pt-PT" sz="1800" dirty="0" err="1"/>
              <a:t>sont</a:t>
            </a:r>
            <a:r>
              <a:rPr lang="en-US" altLang="pt-PT" sz="1800" dirty="0"/>
              <a:t> </a:t>
            </a:r>
            <a:r>
              <a:rPr lang="en-US" altLang="pt-PT" sz="1800" dirty="0" err="1"/>
              <a:t>stockées</a:t>
            </a:r>
            <a:r>
              <a:rPr lang="en-US" altLang="pt-PT" sz="1800" dirty="0"/>
              <a:t> sur un </a:t>
            </a:r>
            <a:r>
              <a:rPr lang="en-US" altLang="pt-PT" sz="1800" dirty="0" err="1" smtClean="0"/>
              <a:t>serveur</a:t>
            </a:r>
            <a:endParaRPr lang="en-US" altLang="pt-PT" sz="1800" dirty="0"/>
          </a:p>
        </p:txBody>
      </p:sp>
      <p:pic>
        <p:nvPicPr>
          <p:cNvPr id="34821" name="Imagem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07" y="1830833"/>
            <a:ext cx="8267655" cy="48275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75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2375552"/>
            <a:ext cx="8229600" cy="653410"/>
          </a:xfrm>
        </p:spPr>
        <p:txBody>
          <a:bodyPr/>
          <a:lstStyle/>
          <a:p>
            <a:r>
              <a:rPr lang="fr-FR" sz="2800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Merci de votre attention</a:t>
            </a:r>
            <a:br>
              <a:rPr lang="fr-FR" sz="2800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</a:br>
            <a:endParaRPr lang="pt-PT" sz="2800" dirty="0">
              <a:solidFill>
                <a:schemeClr val="accent6">
                  <a:lumMod val="75000"/>
                </a:schemeClr>
              </a:solidFill>
              <a:latin typeface="Trebuchet MS" panose="020B0603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4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3495675" y="1700213"/>
            <a:ext cx="53260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1" lang="pt-PT" altLang="pt-PT" sz="2000" dirty="0"/>
              <a:t>PDA (</a:t>
            </a:r>
            <a:r>
              <a:rPr kumimoji="1" lang="pt-PT" altLang="pt-PT" sz="2000" dirty="0" err="1"/>
              <a:t>Personal</a:t>
            </a:r>
            <a:r>
              <a:rPr kumimoji="1" lang="pt-PT" altLang="pt-PT" sz="2000" dirty="0"/>
              <a:t> Digital </a:t>
            </a:r>
            <a:r>
              <a:rPr kumimoji="1" lang="pt-PT" altLang="pt-PT" sz="2000" dirty="0" err="1"/>
              <a:t>Assistant</a:t>
            </a:r>
            <a:r>
              <a:rPr kumimoji="1" lang="pt-PT" altLang="pt-PT" sz="2000" dirty="0" smtClean="0"/>
              <a:t>) </a:t>
            </a:r>
            <a:r>
              <a:rPr kumimoji="1" lang="fr-FR" altLang="pt-PT" sz="2000" dirty="0"/>
              <a:t>est un ordinateur de poche composé d'un processeur, </a:t>
            </a:r>
            <a:r>
              <a:rPr kumimoji="1" lang="fr-FR" altLang="pt-PT" sz="2000" dirty="0" smtClean="0"/>
              <a:t>une RAM</a:t>
            </a:r>
            <a:r>
              <a:rPr kumimoji="1" lang="fr-FR" altLang="pt-PT" sz="2000" dirty="0"/>
              <a:t>, un écran tactile et des fonctionnalités de </a:t>
            </a:r>
            <a:r>
              <a:rPr kumimoji="1" lang="pt-PT" altLang="pt-PT" sz="2000" dirty="0"/>
              <a:t> réseau.</a:t>
            </a:r>
          </a:p>
          <a:p>
            <a:pPr eaLnBrk="1" hangingPunct="1"/>
            <a:endParaRPr kumimoji="1" lang="pt-PT" altLang="pt-PT" sz="2000" dirty="0"/>
          </a:p>
          <a:p>
            <a:pPr eaLnBrk="1" hangingPunct="1"/>
            <a:r>
              <a:rPr kumimoji="1" lang="fr-FR" altLang="pt-PT" sz="2000" dirty="0"/>
              <a:t>Le PDA est un dispositif largement utilisé dans la collecte </a:t>
            </a:r>
            <a:r>
              <a:rPr kumimoji="1" lang="fr-FR" altLang="pt-PT" sz="2000" dirty="0" smtClean="0"/>
              <a:t>d'information, </a:t>
            </a:r>
            <a:r>
              <a:rPr kumimoji="1" lang="fr-FR" altLang="pt-PT" sz="2000" dirty="0"/>
              <a:t>le géocodage </a:t>
            </a:r>
            <a:r>
              <a:rPr kumimoji="1" lang="fr-FR" altLang="pt-PT" sz="2000" dirty="0" smtClean="0"/>
              <a:t>grâce </a:t>
            </a:r>
            <a:r>
              <a:rPr kumimoji="1" lang="fr-FR" altLang="pt-PT" sz="2000" dirty="0"/>
              <a:t>à </a:t>
            </a:r>
            <a:r>
              <a:rPr kumimoji="1" lang="fr-FR" altLang="pt-PT" sz="2000" dirty="0" smtClean="0"/>
              <a:t>un GPS </a:t>
            </a:r>
            <a:r>
              <a:rPr kumimoji="1" lang="fr-FR" altLang="pt-PT" sz="2000" dirty="0"/>
              <a:t>(Global </a:t>
            </a:r>
            <a:r>
              <a:rPr kumimoji="1" lang="fr-FR" altLang="pt-PT" sz="2000" dirty="0" err="1"/>
              <a:t>Positioning</a:t>
            </a:r>
            <a:r>
              <a:rPr kumimoji="1" lang="fr-FR" altLang="pt-PT" sz="2000" dirty="0"/>
              <a:t> System).</a:t>
            </a:r>
          </a:p>
        </p:txBody>
      </p:sp>
      <p:pic>
        <p:nvPicPr>
          <p:cNvPr id="6147" name="Picture 6" descr="pda_ib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1543049"/>
            <a:ext cx="1321203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8" name="Group 7"/>
          <p:cNvGrpSpPr>
            <a:grpSpLocks/>
          </p:cNvGrpSpPr>
          <p:nvPr/>
        </p:nvGrpSpPr>
        <p:grpSpPr bwMode="auto">
          <a:xfrm>
            <a:off x="742950" y="1381125"/>
            <a:ext cx="1266826" cy="2263775"/>
            <a:chOff x="1418" y="1799"/>
            <a:chExt cx="3360" cy="4815"/>
          </a:xfrm>
        </p:grpSpPr>
        <p:pic>
          <p:nvPicPr>
            <p:cNvPr id="615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" y="1799"/>
              <a:ext cx="3360" cy="4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" y="2519"/>
              <a:ext cx="1980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9" name="Rectângulo 7"/>
          <p:cNvSpPr>
            <a:spLocks noChangeArrowheads="1"/>
          </p:cNvSpPr>
          <p:nvPr/>
        </p:nvSpPr>
        <p:spPr bwMode="auto">
          <a:xfrm>
            <a:off x="925513" y="620713"/>
            <a:ext cx="765407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en-US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É</a:t>
            </a:r>
            <a:r>
              <a:rPr lang="fr-FR" alt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QUIPEMENTS DE COLLECTE - </a:t>
            </a:r>
            <a:r>
              <a:rPr lang="en-US" alt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PDA</a:t>
            </a:r>
            <a:endParaRPr lang="pt-PT" altLang="pt-PT" sz="2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94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group"/>
          <p:cNvGrpSpPr/>
          <p:nvPr/>
        </p:nvGrpSpPr>
        <p:grpSpPr>
          <a:xfrm>
            <a:off x="785818" y="1345910"/>
            <a:ext cx="3786214" cy="2221704"/>
            <a:chOff x="3976110" y="532221"/>
            <a:chExt cx="2541630" cy="2221704"/>
          </a:xfrm>
          <a:scene3d>
            <a:camera prst="perspectiveHeroicExtremeRightFacing" fov="5400000" zoom="82000">
              <a:rot lat="20931738" lon="1264791" rev="150551"/>
            </a:camera>
            <a:lightRig rig="morning" dir="t">
              <a:rot lat="0" lon="0" rev="20400000"/>
            </a:lightRig>
          </a:scene3d>
        </p:grpSpPr>
        <p:grpSp>
          <p:nvGrpSpPr>
            <p:cNvPr id="3" name="Grupo 8"/>
            <p:cNvGrpSpPr/>
            <p:nvPr/>
          </p:nvGrpSpPr>
          <p:grpSpPr>
            <a:xfrm>
              <a:off x="3976110" y="532221"/>
              <a:ext cx="2541630" cy="2221704"/>
              <a:chOff x="3976110" y="532221"/>
              <a:chExt cx="2541630" cy="2221704"/>
            </a:xfrm>
            <a:scene3d>
              <a:camera prst="perspectiveHeroicExtremeRightFacing" fov="5400000" zoom="82000">
                <a:rot lat="20931738" lon="1264791" rev="150551"/>
              </a:camera>
              <a:lightRig rig="morning" dir="t">
                <a:rot lat="0" lon="0" rev="20400000"/>
              </a:lightRig>
            </a:scene3d>
          </p:grpSpPr>
          <p:sp>
            <p:nvSpPr>
              <p:cNvPr id="10" name="Seta para a direita 9"/>
              <p:cNvSpPr/>
              <p:nvPr/>
            </p:nvSpPr>
            <p:spPr>
              <a:xfrm>
                <a:off x="3976110" y="532221"/>
                <a:ext cx="2541630" cy="2221704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p3d z="-152400" extrusionH="63500" prstMaterial="matte">
                <a:bevelT w="44450" h="6350" prst="relaxedInset"/>
                <a:contourClr>
                  <a:schemeClr val="bg1"/>
                </a:contourClr>
              </a:sp3d>
            </p:spPr>
            <p:style>
              <a:ln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Seta para a direita 4"/>
              <p:cNvSpPr/>
              <p:nvPr/>
            </p:nvSpPr>
            <p:spPr>
              <a:xfrm>
                <a:off x="4611518" y="865476"/>
                <a:ext cx="1239044" cy="1555194"/>
              </a:xfrm>
              <a:prstGeom prst="rect">
                <a:avLst/>
              </a:prstGeom>
              <a:sp3d z="-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7940" tIns="6985" rIns="13970" bIns="6985" spcCol="1270" anchor="ctr"/>
              <a:lstStyle/>
              <a:p>
                <a:pPr marL="57150" lvl="1" indent="-57150" defTabSz="488950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pt-PT" sz="1600" b="1" dirty="0"/>
                  <a:t> Cartografia em formato analógico</a:t>
                </a:r>
              </a:p>
            </p:txBody>
          </p:sp>
        </p:grpSp>
      </p:grpSp>
      <p:grpSp>
        <p:nvGrpSpPr>
          <p:cNvPr id="4" name="Diagram group"/>
          <p:cNvGrpSpPr/>
          <p:nvPr/>
        </p:nvGrpSpPr>
        <p:grpSpPr>
          <a:xfrm>
            <a:off x="-214314" y="1631662"/>
            <a:ext cx="2428892" cy="1857388"/>
            <a:chOff x="3340703" y="1007666"/>
            <a:chExt cx="1270815" cy="1270815"/>
          </a:xfrm>
          <a:scene3d>
            <a:camera prst="perspectiveHeroicExtremeRightFacing" fov="5400000" zoom="82000">
              <a:rot lat="20931738" lon="1264791" rev="150551"/>
            </a:camera>
            <a:lightRig rig="morning" dir="t">
              <a:rot lat="0" lon="0" rev="20400000"/>
            </a:lightRig>
          </a:scene3d>
        </p:grpSpPr>
        <p:grpSp>
          <p:nvGrpSpPr>
            <p:cNvPr id="5" name="Grupo 4"/>
            <p:cNvGrpSpPr/>
            <p:nvPr/>
          </p:nvGrpSpPr>
          <p:grpSpPr>
            <a:xfrm>
              <a:off x="3340703" y="1007666"/>
              <a:ext cx="1270815" cy="1270815"/>
              <a:chOff x="3340703" y="1007666"/>
              <a:chExt cx="1270815" cy="1270815"/>
            </a:xfrm>
            <a:scene3d>
              <a:camera prst="perspectiveHeroicExtremeRightFacing" fov="5400000" zoom="82000">
                <a:rot lat="20931738" lon="1264791" rev="150551"/>
              </a:camera>
              <a:lightRig rig="morning" dir="t">
                <a:rot lat="0" lon="0" rev="20400000"/>
              </a:lightRig>
            </a:scene3d>
          </p:grpSpPr>
          <p:sp>
            <p:nvSpPr>
              <p:cNvPr id="6" name="Oval 5"/>
              <p:cNvSpPr/>
              <p:nvPr/>
            </p:nvSpPr>
            <p:spPr>
              <a:xfrm>
                <a:off x="3340703" y="1007666"/>
                <a:ext cx="1270815" cy="1270815"/>
              </a:xfrm>
              <a:prstGeom prst="ellipse">
                <a:avLst/>
              </a:prstGeom>
              <a:solidFill>
                <a:srgbClr val="FFC000"/>
              </a:solidFill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Oval 4"/>
              <p:cNvSpPr/>
              <p:nvPr/>
            </p:nvSpPr>
            <p:spPr>
              <a:xfrm>
                <a:off x="3526810" y="1193772"/>
                <a:ext cx="898601" cy="89860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20955" tIns="20955" rIns="20955" bIns="20955" spcCol="1270" anchor="ctr"/>
              <a:lstStyle/>
              <a:p>
                <a:pPr algn="ctr" defTabSz="14668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PT" sz="2800" dirty="0"/>
                  <a:t>RGPH 2000</a:t>
                </a:r>
              </a:p>
            </p:txBody>
          </p:sp>
        </p:grpSp>
      </p:grpSp>
      <p:grpSp>
        <p:nvGrpSpPr>
          <p:cNvPr id="8" name="Diagram group"/>
          <p:cNvGrpSpPr/>
          <p:nvPr/>
        </p:nvGrpSpPr>
        <p:grpSpPr>
          <a:xfrm>
            <a:off x="5072098" y="774406"/>
            <a:ext cx="4214810" cy="2643206"/>
            <a:chOff x="3976110" y="532221"/>
            <a:chExt cx="2541630" cy="2221704"/>
          </a:xfrm>
          <a:scene3d>
            <a:camera prst="perspectiveHeroicExtremeRightFacing" fov="5400000" zoom="82000">
              <a:rot lat="20931738" lon="1264791" rev="150551"/>
            </a:camera>
            <a:lightRig rig="morning" dir="t">
              <a:rot lat="0" lon="0" rev="20400000"/>
            </a:lightRig>
          </a:scene3d>
        </p:grpSpPr>
        <p:grpSp>
          <p:nvGrpSpPr>
            <p:cNvPr id="9" name="Grupo 8"/>
            <p:cNvGrpSpPr/>
            <p:nvPr/>
          </p:nvGrpSpPr>
          <p:grpSpPr>
            <a:xfrm>
              <a:off x="3976110" y="532221"/>
              <a:ext cx="2541630" cy="2221704"/>
              <a:chOff x="3976110" y="532221"/>
              <a:chExt cx="2541630" cy="2221704"/>
            </a:xfrm>
            <a:scene3d>
              <a:camera prst="perspectiveHeroicExtremeRightFacing" fov="5400000" zoom="82000">
                <a:rot lat="20931738" lon="1264791" rev="150551"/>
              </a:camera>
              <a:lightRig rig="morning" dir="t">
                <a:rot lat="0" lon="0" rev="20400000"/>
              </a:lightRig>
            </a:scene3d>
          </p:grpSpPr>
          <p:sp>
            <p:nvSpPr>
              <p:cNvPr id="14" name="Seta para a direita 13"/>
              <p:cNvSpPr/>
              <p:nvPr/>
            </p:nvSpPr>
            <p:spPr>
              <a:xfrm>
                <a:off x="3976110" y="532221"/>
                <a:ext cx="2541630" cy="2221704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p3d z="-152400" extrusionH="63500" prstMaterial="matte">
                <a:bevelT w="44450" h="6350" prst="relaxedInset"/>
                <a:contourClr>
                  <a:schemeClr val="bg1"/>
                </a:contourClr>
              </a:sp3d>
            </p:spPr>
            <p:style>
              <a:ln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Seta para a direita 4"/>
              <p:cNvSpPr/>
              <p:nvPr/>
            </p:nvSpPr>
            <p:spPr>
              <a:xfrm>
                <a:off x="4611518" y="865476"/>
                <a:ext cx="1239044" cy="1555194"/>
              </a:xfrm>
              <a:prstGeom prst="rect">
                <a:avLst/>
              </a:prstGeom>
              <a:sp3d z="-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7940" tIns="6985" rIns="13970" bIns="6985" spcCol="1270" anchor="ctr"/>
              <a:lstStyle/>
              <a:p>
                <a:pPr marL="57150" lvl="1" indent="-57150" defTabSz="488950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pt-PT" sz="1600" b="1" dirty="0"/>
                  <a:t> Cartografia em formato digital</a:t>
                </a:r>
              </a:p>
              <a:p>
                <a:pPr marL="57150" lvl="1" indent="-57150" defTabSz="488950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pt-PT" sz="1600" b="1" dirty="0"/>
                  <a:t> Recolha de dados com recurso ao PDA</a:t>
                </a:r>
              </a:p>
            </p:txBody>
          </p:sp>
        </p:grpSp>
      </p:grpSp>
      <p:grpSp>
        <p:nvGrpSpPr>
          <p:cNvPr id="12" name="Diagram group"/>
          <p:cNvGrpSpPr/>
          <p:nvPr/>
        </p:nvGrpSpPr>
        <p:grpSpPr>
          <a:xfrm>
            <a:off x="4000528" y="1345910"/>
            <a:ext cx="2428892" cy="1857388"/>
            <a:chOff x="3340703" y="1007666"/>
            <a:chExt cx="1270815" cy="1270815"/>
          </a:xfrm>
          <a:scene3d>
            <a:camera prst="perspectiveHeroicExtremeRightFacing" fov="5400000" zoom="82000">
              <a:rot lat="20931738" lon="1264791" rev="150551"/>
            </a:camera>
            <a:lightRig rig="morning" dir="t">
              <a:rot lat="0" lon="0" rev="20400000"/>
            </a:lightRig>
          </a:scene3d>
        </p:grpSpPr>
        <p:grpSp>
          <p:nvGrpSpPr>
            <p:cNvPr id="13" name="Grupo 4"/>
            <p:cNvGrpSpPr/>
            <p:nvPr/>
          </p:nvGrpSpPr>
          <p:grpSpPr>
            <a:xfrm>
              <a:off x="3340703" y="1007666"/>
              <a:ext cx="1270815" cy="1270815"/>
              <a:chOff x="3340703" y="1007666"/>
              <a:chExt cx="1270815" cy="1270815"/>
            </a:xfrm>
            <a:scene3d>
              <a:camera prst="perspectiveHeroicExtremeRightFacing" fov="5400000" zoom="82000">
                <a:rot lat="20931738" lon="1264791" rev="150551"/>
              </a:camera>
              <a:lightRig rig="morning" dir="t">
                <a:rot lat="0" lon="0" rev="20400000"/>
              </a:lightRig>
            </a:scene3d>
          </p:grpSpPr>
          <p:sp>
            <p:nvSpPr>
              <p:cNvPr id="18" name="Oval 17"/>
              <p:cNvSpPr/>
              <p:nvPr/>
            </p:nvSpPr>
            <p:spPr>
              <a:xfrm>
                <a:off x="3340703" y="1007666"/>
                <a:ext cx="1270815" cy="1270815"/>
              </a:xfrm>
              <a:prstGeom prst="ellipse">
                <a:avLst/>
              </a:prstGeom>
              <a:solidFill>
                <a:srgbClr val="FFC000"/>
              </a:solidFill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Oval 4"/>
              <p:cNvSpPr/>
              <p:nvPr/>
            </p:nvSpPr>
            <p:spPr>
              <a:xfrm>
                <a:off x="3526810" y="1193772"/>
                <a:ext cx="898601" cy="89860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20955" tIns="20955" rIns="20955" bIns="20955" spcCol="1270" anchor="ctr"/>
              <a:lstStyle/>
              <a:p>
                <a:pPr algn="ctr" defTabSz="14668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PT" sz="2800" dirty="0"/>
                  <a:t>RGPH 2010</a:t>
                </a:r>
              </a:p>
            </p:txBody>
          </p:sp>
        </p:grpSp>
      </p:grpSp>
      <p:grpSp>
        <p:nvGrpSpPr>
          <p:cNvPr id="10246" name="Grupo 20"/>
          <p:cNvGrpSpPr>
            <a:grpSpLocks/>
          </p:cNvGrpSpPr>
          <p:nvPr/>
        </p:nvGrpSpPr>
        <p:grpSpPr bwMode="auto">
          <a:xfrm>
            <a:off x="628650" y="4029075"/>
            <a:ext cx="2513013" cy="2601913"/>
            <a:chOff x="629057" y="4083203"/>
            <a:chExt cx="2512104" cy="2602316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816966">
              <a:off x="855988" y="4388050"/>
              <a:ext cx="2178849" cy="22974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22850">
              <a:off x="629057" y="4235627"/>
              <a:ext cx="2178850" cy="22974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2311" y="4083203"/>
              <a:ext cx="2178850" cy="22974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7" name="CaixaDeTexto 24"/>
          <p:cNvSpPr txBox="1">
            <a:spLocks noChangeArrowheads="1"/>
          </p:cNvSpPr>
          <p:nvPr/>
        </p:nvSpPr>
        <p:spPr bwMode="auto">
          <a:xfrm>
            <a:off x="831850" y="3478213"/>
            <a:ext cx="2719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2400" b="1" dirty="0" err="1" smtClean="0"/>
              <a:t>Avant</a:t>
            </a:r>
            <a:endParaRPr lang="pt-PT" altLang="pt-PT" sz="2400" dirty="0"/>
          </a:p>
        </p:txBody>
      </p:sp>
      <p:grpSp>
        <p:nvGrpSpPr>
          <p:cNvPr id="26" name="Grupo 25"/>
          <p:cNvGrpSpPr>
            <a:grpSpLocks/>
          </p:cNvGrpSpPr>
          <p:nvPr/>
        </p:nvGrpSpPr>
        <p:grpSpPr bwMode="auto">
          <a:xfrm>
            <a:off x="5322888" y="3851275"/>
            <a:ext cx="3570287" cy="2508250"/>
            <a:chOff x="5323288" y="4071121"/>
            <a:chExt cx="3569192" cy="2507247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459414">
              <a:off x="5323288" y="4071121"/>
              <a:ext cx="3569192" cy="2507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48662" y="4163159"/>
              <a:ext cx="3272421" cy="22993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CaixaDeTexto 28"/>
          <p:cNvSpPr txBox="1">
            <a:spLocks noChangeArrowheads="1"/>
          </p:cNvSpPr>
          <p:nvPr/>
        </p:nvSpPr>
        <p:spPr bwMode="auto">
          <a:xfrm>
            <a:off x="6300788" y="3354388"/>
            <a:ext cx="2303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2400" b="1" dirty="0" err="1" smtClean="0"/>
              <a:t>Actuellement</a:t>
            </a:r>
            <a:endParaRPr lang="pt-PT" altLang="pt-PT" sz="2400" b="1" dirty="0"/>
          </a:p>
        </p:txBody>
      </p:sp>
      <p:sp>
        <p:nvSpPr>
          <p:cNvPr id="9226" name="CaixaDeTexto 15"/>
          <p:cNvSpPr txBox="1">
            <a:spLocks noChangeArrowheads="1"/>
          </p:cNvSpPr>
          <p:nvPr/>
        </p:nvSpPr>
        <p:spPr bwMode="auto">
          <a:xfrm>
            <a:off x="410578" y="739999"/>
            <a:ext cx="58761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t-PT" altLang="pt-PT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CARTOGRAPHIE CENSITAIRE</a:t>
            </a:r>
            <a:endParaRPr lang="pt-PT" altLang="pt-PT" sz="2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71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/>
          <p:cNvSpPr/>
          <p:nvPr/>
        </p:nvSpPr>
        <p:spPr>
          <a:xfrm>
            <a:off x="3275855" y="1030514"/>
            <a:ext cx="2486308" cy="1194751"/>
          </a:xfrm>
          <a:custGeom>
            <a:avLst/>
            <a:gdLst>
              <a:gd name="connsiteX0" fmla="*/ 0 w 2486308"/>
              <a:gd name="connsiteY0" fmla="*/ 176409 h 1058432"/>
              <a:gd name="connsiteX1" fmla="*/ 176409 w 2486308"/>
              <a:gd name="connsiteY1" fmla="*/ 0 h 1058432"/>
              <a:gd name="connsiteX2" fmla="*/ 2309899 w 2486308"/>
              <a:gd name="connsiteY2" fmla="*/ 0 h 1058432"/>
              <a:gd name="connsiteX3" fmla="*/ 2486308 w 2486308"/>
              <a:gd name="connsiteY3" fmla="*/ 176409 h 1058432"/>
              <a:gd name="connsiteX4" fmla="*/ 2486308 w 2486308"/>
              <a:gd name="connsiteY4" fmla="*/ 882023 h 1058432"/>
              <a:gd name="connsiteX5" fmla="*/ 2309899 w 2486308"/>
              <a:gd name="connsiteY5" fmla="*/ 1058432 h 1058432"/>
              <a:gd name="connsiteX6" fmla="*/ 176409 w 2486308"/>
              <a:gd name="connsiteY6" fmla="*/ 1058432 h 1058432"/>
              <a:gd name="connsiteX7" fmla="*/ 0 w 2486308"/>
              <a:gd name="connsiteY7" fmla="*/ 882023 h 1058432"/>
              <a:gd name="connsiteX8" fmla="*/ 0 w 2486308"/>
              <a:gd name="connsiteY8" fmla="*/ 176409 h 105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6308" h="1058432">
                <a:moveTo>
                  <a:pt x="0" y="176409"/>
                </a:moveTo>
                <a:cubicBezTo>
                  <a:pt x="0" y="78981"/>
                  <a:pt x="78981" y="0"/>
                  <a:pt x="176409" y="0"/>
                </a:cubicBezTo>
                <a:lnTo>
                  <a:pt x="2309899" y="0"/>
                </a:lnTo>
                <a:cubicBezTo>
                  <a:pt x="2407327" y="0"/>
                  <a:pt x="2486308" y="78981"/>
                  <a:pt x="2486308" y="176409"/>
                </a:cubicBezTo>
                <a:lnTo>
                  <a:pt x="2486308" y="882023"/>
                </a:lnTo>
                <a:cubicBezTo>
                  <a:pt x="2486308" y="979451"/>
                  <a:pt x="2407327" y="1058432"/>
                  <a:pt x="2309899" y="1058432"/>
                </a:cubicBezTo>
                <a:lnTo>
                  <a:pt x="176409" y="1058432"/>
                </a:lnTo>
                <a:cubicBezTo>
                  <a:pt x="78981" y="1058432"/>
                  <a:pt x="0" y="979451"/>
                  <a:pt x="0" y="882023"/>
                </a:cubicBezTo>
                <a:lnTo>
                  <a:pt x="0" y="176409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0"/>
              <a:satOff val="0"/>
              <a:lumOff val="0"/>
              <a:alphaOff val="0"/>
            </a:schemeClr>
          </a:fillRef>
          <a:effectRef idx="3">
            <a:scrgbClr r="0" g="0" b="0"/>
          </a:effectRef>
          <a:fontRef idx="minor">
            <a:schemeClr val="lt1"/>
          </a:fontRef>
        </p:style>
        <p:txBody>
          <a:bodyPr lIns="105008" tIns="105008" rIns="105008" bIns="105008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pt-PT" sz="1800" b="1" dirty="0" err="1"/>
              <a:t>Inventaire</a:t>
            </a:r>
            <a:r>
              <a:rPr lang="pt-PT" sz="1800" b="1" dirty="0"/>
              <a:t> </a:t>
            </a:r>
            <a:r>
              <a:rPr lang="pt-PT" sz="1800" b="1" dirty="0" err="1"/>
              <a:t>des</a:t>
            </a:r>
            <a:r>
              <a:rPr lang="pt-PT" sz="1800" b="1" dirty="0"/>
              <a:t> </a:t>
            </a:r>
            <a:r>
              <a:rPr lang="pt-PT" sz="1800" b="1" dirty="0" err="1"/>
              <a:t>sources</a:t>
            </a:r>
            <a:r>
              <a:rPr lang="pt-PT" sz="1800" b="1" dirty="0"/>
              <a:t>, </a:t>
            </a:r>
            <a:r>
              <a:rPr lang="pt-PT" sz="1800" b="1" dirty="0" err="1" smtClean="0"/>
              <a:t>géographiques</a:t>
            </a:r>
            <a:r>
              <a:rPr lang="pt-PT" sz="1800" b="1" dirty="0" smtClean="0"/>
              <a:t>, </a:t>
            </a:r>
            <a:r>
              <a:rPr lang="pt-PT" sz="1800" b="1" dirty="0"/>
              <a:t>Imagens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pt-PT" sz="1800" b="1" dirty="0" err="1"/>
              <a:t>Ortofotos</a:t>
            </a:r>
            <a:r>
              <a:rPr lang="pt-PT" sz="1800" b="1" dirty="0"/>
              <a:t> </a:t>
            </a:r>
            <a:r>
              <a:rPr lang="pt-PT" sz="1800" b="1" dirty="0" err="1" smtClean="0"/>
              <a:t>et</a:t>
            </a:r>
            <a:r>
              <a:rPr lang="pt-PT" sz="1800" b="1" dirty="0" smtClean="0"/>
              <a:t> </a:t>
            </a:r>
            <a:r>
              <a:rPr lang="pt-PT" sz="1800" b="1" dirty="0"/>
              <a:t>Google </a:t>
            </a:r>
            <a:r>
              <a:rPr lang="pt-PT" sz="1800" b="1" dirty="0" err="1"/>
              <a:t>Earth</a:t>
            </a:r>
            <a:endParaRPr lang="pt-PT" sz="1800" b="1" dirty="0"/>
          </a:p>
        </p:txBody>
      </p:sp>
      <p:sp>
        <p:nvSpPr>
          <p:cNvPr id="8" name="Forma livre 7"/>
          <p:cNvSpPr/>
          <p:nvPr/>
        </p:nvSpPr>
        <p:spPr>
          <a:xfrm>
            <a:off x="6211605" y="2232568"/>
            <a:ext cx="2436091" cy="1066525"/>
          </a:xfrm>
          <a:custGeom>
            <a:avLst/>
            <a:gdLst>
              <a:gd name="connsiteX0" fmla="*/ 0 w 2436091"/>
              <a:gd name="connsiteY0" fmla="*/ 177758 h 1066525"/>
              <a:gd name="connsiteX1" fmla="*/ 177758 w 2436091"/>
              <a:gd name="connsiteY1" fmla="*/ 0 h 1066525"/>
              <a:gd name="connsiteX2" fmla="*/ 2258333 w 2436091"/>
              <a:gd name="connsiteY2" fmla="*/ 0 h 1066525"/>
              <a:gd name="connsiteX3" fmla="*/ 2436091 w 2436091"/>
              <a:gd name="connsiteY3" fmla="*/ 177758 h 1066525"/>
              <a:gd name="connsiteX4" fmla="*/ 2436091 w 2436091"/>
              <a:gd name="connsiteY4" fmla="*/ 888767 h 1066525"/>
              <a:gd name="connsiteX5" fmla="*/ 2258333 w 2436091"/>
              <a:gd name="connsiteY5" fmla="*/ 1066525 h 1066525"/>
              <a:gd name="connsiteX6" fmla="*/ 177758 w 2436091"/>
              <a:gd name="connsiteY6" fmla="*/ 1066525 h 1066525"/>
              <a:gd name="connsiteX7" fmla="*/ 0 w 2436091"/>
              <a:gd name="connsiteY7" fmla="*/ 888767 h 1066525"/>
              <a:gd name="connsiteX8" fmla="*/ 0 w 2436091"/>
              <a:gd name="connsiteY8" fmla="*/ 177758 h 106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6091" h="1066525">
                <a:moveTo>
                  <a:pt x="0" y="177758"/>
                </a:moveTo>
                <a:cubicBezTo>
                  <a:pt x="0" y="79585"/>
                  <a:pt x="79585" y="0"/>
                  <a:pt x="177758" y="0"/>
                </a:cubicBezTo>
                <a:lnTo>
                  <a:pt x="2258333" y="0"/>
                </a:lnTo>
                <a:cubicBezTo>
                  <a:pt x="2356506" y="0"/>
                  <a:pt x="2436091" y="79585"/>
                  <a:pt x="2436091" y="177758"/>
                </a:cubicBezTo>
                <a:lnTo>
                  <a:pt x="2436091" y="888767"/>
                </a:lnTo>
                <a:cubicBezTo>
                  <a:pt x="2436091" y="986940"/>
                  <a:pt x="2356506" y="1066525"/>
                  <a:pt x="2258333" y="1066525"/>
                </a:cubicBezTo>
                <a:lnTo>
                  <a:pt x="177758" y="1066525"/>
                </a:lnTo>
                <a:cubicBezTo>
                  <a:pt x="79585" y="1066525"/>
                  <a:pt x="0" y="986940"/>
                  <a:pt x="0" y="888767"/>
                </a:cubicBezTo>
                <a:lnTo>
                  <a:pt x="0" y="177758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0"/>
              <a:satOff val="-12475"/>
              <a:lumOff val="16551"/>
              <a:alphaOff val="0"/>
            </a:schemeClr>
          </a:fillRef>
          <a:effectRef idx="3">
            <a:scrgbClr r="0" g="0" b="0"/>
          </a:effectRef>
          <a:fontRef idx="minor">
            <a:schemeClr val="lt1"/>
          </a:fontRef>
        </p:style>
        <p:txBody>
          <a:bodyPr lIns="105403" tIns="105403" rIns="105403" bIns="105403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pt-PT" sz="1800" b="1" dirty="0" err="1"/>
              <a:t>Digitalization</a:t>
            </a:r>
            <a:r>
              <a:rPr lang="pt-PT" sz="1800" b="1" dirty="0"/>
              <a:t> </a:t>
            </a:r>
            <a:r>
              <a:rPr lang="pt-PT" sz="1800" b="1" dirty="0" err="1"/>
              <a:t>des</a:t>
            </a:r>
            <a:r>
              <a:rPr lang="pt-PT" sz="1800" b="1" dirty="0"/>
              <a:t> limites </a:t>
            </a:r>
            <a:r>
              <a:rPr lang="pt-PT" sz="1800" b="1" dirty="0" err="1"/>
              <a:t>Administratives</a:t>
            </a:r>
            <a:r>
              <a:rPr lang="pt-PT" sz="1800" b="1" dirty="0"/>
              <a:t> </a:t>
            </a:r>
            <a:r>
              <a:rPr lang="pt-PT" sz="1800" b="1" dirty="0" err="1"/>
              <a:t>et</a:t>
            </a:r>
            <a:r>
              <a:rPr lang="pt-PT" sz="1800" b="1" dirty="0"/>
              <a:t> </a:t>
            </a:r>
            <a:r>
              <a:rPr lang="pt-PT" sz="1800" b="1" dirty="0" err="1"/>
              <a:t>des</a:t>
            </a:r>
            <a:r>
              <a:rPr lang="pt-PT" sz="1800" b="1" dirty="0"/>
              <a:t>  limites </a:t>
            </a:r>
            <a:r>
              <a:rPr lang="pt-PT" sz="1800" b="1" dirty="0" err="1"/>
              <a:t>des</a:t>
            </a:r>
            <a:r>
              <a:rPr lang="pt-PT" sz="1800" b="1" dirty="0"/>
              <a:t> </a:t>
            </a:r>
            <a:r>
              <a:rPr lang="pt-PT" sz="1800" b="1" dirty="0" err="1"/>
              <a:t>DR’s</a:t>
            </a:r>
            <a:r>
              <a:rPr lang="pt-PT" sz="1800" b="1" dirty="0"/>
              <a:t> </a:t>
            </a:r>
            <a:r>
              <a:rPr lang="pt-PT" sz="1800" b="1" dirty="0" err="1"/>
              <a:t>du</a:t>
            </a:r>
            <a:r>
              <a:rPr lang="pt-PT" sz="1800" b="1" dirty="0"/>
              <a:t> RGPH 2000</a:t>
            </a:r>
          </a:p>
        </p:txBody>
      </p:sp>
      <p:sp>
        <p:nvSpPr>
          <p:cNvPr id="10" name="Forma livre 9"/>
          <p:cNvSpPr/>
          <p:nvPr/>
        </p:nvSpPr>
        <p:spPr>
          <a:xfrm>
            <a:off x="6077243" y="3816744"/>
            <a:ext cx="2564488" cy="1176126"/>
          </a:xfrm>
          <a:custGeom>
            <a:avLst/>
            <a:gdLst>
              <a:gd name="connsiteX0" fmla="*/ 0 w 2564488"/>
              <a:gd name="connsiteY0" fmla="*/ 196025 h 1176126"/>
              <a:gd name="connsiteX1" fmla="*/ 196025 w 2564488"/>
              <a:gd name="connsiteY1" fmla="*/ 0 h 1176126"/>
              <a:gd name="connsiteX2" fmla="*/ 2368463 w 2564488"/>
              <a:gd name="connsiteY2" fmla="*/ 0 h 1176126"/>
              <a:gd name="connsiteX3" fmla="*/ 2564488 w 2564488"/>
              <a:gd name="connsiteY3" fmla="*/ 196025 h 1176126"/>
              <a:gd name="connsiteX4" fmla="*/ 2564488 w 2564488"/>
              <a:gd name="connsiteY4" fmla="*/ 980101 h 1176126"/>
              <a:gd name="connsiteX5" fmla="*/ 2368463 w 2564488"/>
              <a:gd name="connsiteY5" fmla="*/ 1176126 h 1176126"/>
              <a:gd name="connsiteX6" fmla="*/ 196025 w 2564488"/>
              <a:gd name="connsiteY6" fmla="*/ 1176126 h 1176126"/>
              <a:gd name="connsiteX7" fmla="*/ 0 w 2564488"/>
              <a:gd name="connsiteY7" fmla="*/ 980101 h 1176126"/>
              <a:gd name="connsiteX8" fmla="*/ 0 w 2564488"/>
              <a:gd name="connsiteY8" fmla="*/ 196025 h 117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4488" h="1176126">
                <a:moveTo>
                  <a:pt x="0" y="196025"/>
                </a:moveTo>
                <a:cubicBezTo>
                  <a:pt x="0" y="87763"/>
                  <a:pt x="87763" y="0"/>
                  <a:pt x="196025" y="0"/>
                </a:cubicBezTo>
                <a:lnTo>
                  <a:pt x="2368463" y="0"/>
                </a:lnTo>
                <a:cubicBezTo>
                  <a:pt x="2476725" y="0"/>
                  <a:pt x="2564488" y="87763"/>
                  <a:pt x="2564488" y="196025"/>
                </a:cubicBezTo>
                <a:lnTo>
                  <a:pt x="2564488" y="980101"/>
                </a:lnTo>
                <a:cubicBezTo>
                  <a:pt x="2564488" y="1088363"/>
                  <a:pt x="2476725" y="1176126"/>
                  <a:pt x="2368463" y="1176126"/>
                </a:cubicBezTo>
                <a:lnTo>
                  <a:pt x="196025" y="1176126"/>
                </a:lnTo>
                <a:cubicBezTo>
                  <a:pt x="87763" y="1176126"/>
                  <a:pt x="0" y="1088363"/>
                  <a:pt x="0" y="980101"/>
                </a:cubicBezTo>
                <a:lnTo>
                  <a:pt x="0" y="19602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0"/>
              <a:satOff val="-24950"/>
              <a:lumOff val="33101"/>
              <a:alphaOff val="0"/>
            </a:schemeClr>
          </a:fillRef>
          <a:effectRef idx="3">
            <a:scrgbClr r="0" g="0" b="0"/>
          </a:effectRef>
          <a:fontRef idx="minor">
            <a:schemeClr val="lt1"/>
          </a:fontRef>
        </p:style>
        <p:txBody>
          <a:bodyPr lIns="110754" tIns="110754" rIns="110754" bIns="110754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pt-PT" sz="1800" b="1" dirty="0" err="1" smtClean="0"/>
              <a:t>Géoreférentiation</a:t>
            </a:r>
            <a:r>
              <a:rPr lang="pt-PT" sz="1800" b="1" dirty="0" smtClean="0"/>
              <a:t> </a:t>
            </a:r>
            <a:r>
              <a:rPr lang="pt-PT" sz="1800" b="1" dirty="0" err="1"/>
              <a:t>des</a:t>
            </a:r>
            <a:r>
              <a:rPr lang="pt-PT" sz="1800" b="1" dirty="0"/>
              <a:t> </a:t>
            </a:r>
            <a:r>
              <a:rPr lang="pt-PT" b="1" dirty="0" err="1" smtClean="0"/>
              <a:t>édific</a:t>
            </a:r>
            <a:r>
              <a:rPr lang="pt-PT" sz="1800" b="1" dirty="0" err="1" smtClean="0"/>
              <a:t>es</a:t>
            </a:r>
            <a:endParaRPr lang="pt-PT" sz="1800" b="1" dirty="0"/>
          </a:p>
        </p:txBody>
      </p:sp>
      <p:sp>
        <p:nvSpPr>
          <p:cNvPr id="12" name="Forma livre 11"/>
          <p:cNvSpPr/>
          <p:nvPr/>
        </p:nvSpPr>
        <p:spPr>
          <a:xfrm>
            <a:off x="2970664" y="4777174"/>
            <a:ext cx="2706628" cy="1335025"/>
          </a:xfrm>
          <a:custGeom>
            <a:avLst/>
            <a:gdLst>
              <a:gd name="connsiteX0" fmla="*/ 0 w 2706628"/>
              <a:gd name="connsiteY0" fmla="*/ 190558 h 1143326"/>
              <a:gd name="connsiteX1" fmla="*/ 190558 w 2706628"/>
              <a:gd name="connsiteY1" fmla="*/ 0 h 1143326"/>
              <a:gd name="connsiteX2" fmla="*/ 2516070 w 2706628"/>
              <a:gd name="connsiteY2" fmla="*/ 0 h 1143326"/>
              <a:gd name="connsiteX3" fmla="*/ 2706628 w 2706628"/>
              <a:gd name="connsiteY3" fmla="*/ 190558 h 1143326"/>
              <a:gd name="connsiteX4" fmla="*/ 2706628 w 2706628"/>
              <a:gd name="connsiteY4" fmla="*/ 952768 h 1143326"/>
              <a:gd name="connsiteX5" fmla="*/ 2516070 w 2706628"/>
              <a:gd name="connsiteY5" fmla="*/ 1143326 h 1143326"/>
              <a:gd name="connsiteX6" fmla="*/ 190558 w 2706628"/>
              <a:gd name="connsiteY6" fmla="*/ 1143326 h 1143326"/>
              <a:gd name="connsiteX7" fmla="*/ 0 w 2706628"/>
              <a:gd name="connsiteY7" fmla="*/ 952768 h 1143326"/>
              <a:gd name="connsiteX8" fmla="*/ 0 w 2706628"/>
              <a:gd name="connsiteY8" fmla="*/ 190558 h 114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6628" h="1143326">
                <a:moveTo>
                  <a:pt x="0" y="190558"/>
                </a:moveTo>
                <a:cubicBezTo>
                  <a:pt x="0" y="85316"/>
                  <a:pt x="85316" y="0"/>
                  <a:pt x="190558" y="0"/>
                </a:cubicBezTo>
                <a:lnTo>
                  <a:pt x="2516070" y="0"/>
                </a:lnTo>
                <a:cubicBezTo>
                  <a:pt x="2621312" y="0"/>
                  <a:pt x="2706628" y="85316"/>
                  <a:pt x="2706628" y="190558"/>
                </a:cubicBezTo>
                <a:lnTo>
                  <a:pt x="2706628" y="952768"/>
                </a:lnTo>
                <a:cubicBezTo>
                  <a:pt x="2706628" y="1058010"/>
                  <a:pt x="2621312" y="1143326"/>
                  <a:pt x="2516070" y="1143326"/>
                </a:cubicBezTo>
                <a:lnTo>
                  <a:pt x="190558" y="1143326"/>
                </a:lnTo>
                <a:cubicBezTo>
                  <a:pt x="85316" y="1143326"/>
                  <a:pt x="0" y="1058010"/>
                  <a:pt x="0" y="952768"/>
                </a:cubicBezTo>
                <a:lnTo>
                  <a:pt x="0" y="1905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0"/>
              <a:satOff val="-37425"/>
              <a:lumOff val="49652"/>
              <a:alphaOff val="0"/>
            </a:schemeClr>
          </a:fillRef>
          <a:effectRef idx="3">
            <a:scrgbClr r="0" g="0" b="0"/>
          </a:effectRef>
          <a:fontRef idx="minor">
            <a:schemeClr val="lt1"/>
          </a:fontRef>
        </p:style>
        <p:txBody>
          <a:bodyPr lIns="109153" tIns="109153" rIns="109153" bIns="109153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pt-PT" sz="1800" b="1" dirty="0" smtClean="0"/>
              <a:t>Pré-</a:t>
            </a:r>
            <a:r>
              <a:rPr lang="pt-PT" sz="1800" b="1" dirty="0" err="1" smtClean="0"/>
              <a:t>recensement</a:t>
            </a:r>
            <a:endParaRPr lang="pt-PT" sz="1800" b="1" dirty="0"/>
          </a:p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pt-PT" sz="1800" b="1" dirty="0" err="1"/>
              <a:t>Actualisation</a:t>
            </a:r>
            <a:r>
              <a:rPr lang="pt-PT" sz="1800" b="1" dirty="0"/>
              <a:t> </a:t>
            </a:r>
            <a:r>
              <a:rPr lang="pt-PT" sz="1800" b="1" dirty="0" err="1"/>
              <a:t>des</a:t>
            </a:r>
            <a:r>
              <a:rPr lang="pt-PT" sz="1800" b="1" dirty="0"/>
              <a:t> </a:t>
            </a:r>
            <a:r>
              <a:rPr lang="pt-PT" sz="1800" b="1" dirty="0" err="1"/>
              <a:t>DR’s</a:t>
            </a:r>
            <a:r>
              <a:rPr lang="pt-PT" sz="1800" b="1" dirty="0"/>
              <a:t>, </a:t>
            </a:r>
            <a:r>
              <a:rPr lang="pt-PT" sz="1800" b="1" dirty="0" smtClean="0"/>
              <a:t>Pré-</a:t>
            </a:r>
            <a:r>
              <a:rPr lang="pt-PT" sz="1800" b="1" dirty="0" err="1" smtClean="0"/>
              <a:t>recensement</a:t>
            </a:r>
            <a:r>
              <a:rPr lang="pt-PT" sz="1800" b="1" dirty="0" smtClean="0"/>
              <a:t> </a:t>
            </a:r>
            <a:r>
              <a:rPr lang="pt-PT" sz="1800" b="1" dirty="0" err="1"/>
              <a:t>et</a:t>
            </a:r>
            <a:r>
              <a:rPr lang="pt-PT" sz="1800" b="1" dirty="0"/>
              <a:t> </a:t>
            </a:r>
            <a:r>
              <a:rPr lang="pt-PT" sz="1800" b="1" dirty="0" err="1"/>
              <a:t>classification</a:t>
            </a:r>
            <a:r>
              <a:rPr lang="pt-PT" sz="1800" b="1" dirty="0"/>
              <a:t> </a:t>
            </a:r>
            <a:r>
              <a:rPr lang="pt-PT" sz="1800" b="1" dirty="0" err="1" smtClean="0"/>
              <a:t>typologique</a:t>
            </a:r>
            <a:r>
              <a:rPr lang="pt-PT" sz="1800" b="1" dirty="0" smtClean="0"/>
              <a:t> </a:t>
            </a:r>
            <a:r>
              <a:rPr lang="pt-PT" sz="1800" b="1" dirty="0" err="1"/>
              <a:t>des</a:t>
            </a:r>
            <a:r>
              <a:rPr lang="pt-PT" sz="1800" b="1" dirty="0"/>
              <a:t> </a:t>
            </a:r>
            <a:r>
              <a:rPr lang="pt-PT" b="1" dirty="0" err="1" smtClean="0"/>
              <a:t>édific</a:t>
            </a:r>
            <a:r>
              <a:rPr lang="pt-PT" sz="1800" b="1" dirty="0" err="1" smtClean="0"/>
              <a:t>es</a:t>
            </a:r>
            <a:endParaRPr lang="pt-PT" sz="1800" b="1" dirty="0"/>
          </a:p>
        </p:txBody>
      </p:sp>
      <p:sp>
        <p:nvSpPr>
          <p:cNvPr id="14" name="Forma livre 13"/>
          <p:cNvSpPr/>
          <p:nvPr/>
        </p:nvSpPr>
        <p:spPr>
          <a:xfrm>
            <a:off x="430306" y="3953455"/>
            <a:ext cx="2282986" cy="1087933"/>
          </a:xfrm>
          <a:custGeom>
            <a:avLst/>
            <a:gdLst>
              <a:gd name="connsiteX0" fmla="*/ 0 w 2282986"/>
              <a:gd name="connsiteY0" fmla="*/ 181326 h 1087933"/>
              <a:gd name="connsiteX1" fmla="*/ 181326 w 2282986"/>
              <a:gd name="connsiteY1" fmla="*/ 0 h 1087933"/>
              <a:gd name="connsiteX2" fmla="*/ 2101660 w 2282986"/>
              <a:gd name="connsiteY2" fmla="*/ 0 h 1087933"/>
              <a:gd name="connsiteX3" fmla="*/ 2282986 w 2282986"/>
              <a:gd name="connsiteY3" fmla="*/ 181326 h 1087933"/>
              <a:gd name="connsiteX4" fmla="*/ 2282986 w 2282986"/>
              <a:gd name="connsiteY4" fmla="*/ 906607 h 1087933"/>
              <a:gd name="connsiteX5" fmla="*/ 2101660 w 2282986"/>
              <a:gd name="connsiteY5" fmla="*/ 1087933 h 1087933"/>
              <a:gd name="connsiteX6" fmla="*/ 181326 w 2282986"/>
              <a:gd name="connsiteY6" fmla="*/ 1087933 h 1087933"/>
              <a:gd name="connsiteX7" fmla="*/ 0 w 2282986"/>
              <a:gd name="connsiteY7" fmla="*/ 906607 h 1087933"/>
              <a:gd name="connsiteX8" fmla="*/ 0 w 2282986"/>
              <a:gd name="connsiteY8" fmla="*/ 181326 h 1087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2986" h="1087933">
                <a:moveTo>
                  <a:pt x="0" y="181326"/>
                </a:moveTo>
                <a:cubicBezTo>
                  <a:pt x="0" y="81182"/>
                  <a:pt x="81182" y="0"/>
                  <a:pt x="181326" y="0"/>
                </a:cubicBezTo>
                <a:lnTo>
                  <a:pt x="2101660" y="0"/>
                </a:lnTo>
                <a:cubicBezTo>
                  <a:pt x="2201804" y="0"/>
                  <a:pt x="2282986" y="81182"/>
                  <a:pt x="2282986" y="181326"/>
                </a:cubicBezTo>
                <a:lnTo>
                  <a:pt x="2282986" y="906607"/>
                </a:lnTo>
                <a:cubicBezTo>
                  <a:pt x="2282986" y="1006751"/>
                  <a:pt x="2201804" y="1087933"/>
                  <a:pt x="2101660" y="1087933"/>
                </a:cubicBezTo>
                <a:lnTo>
                  <a:pt x="181326" y="1087933"/>
                </a:lnTo>
                <a:cubicBezTo>
                  <a:pt x="81182" y="1087933"/>
                  <a:pt x="0" y="1006751"/>
                  <a:pt x="0" y="906607"/>
                </a:cubicBezTo>
                <a:lnTo>
                  <a:pt x="0" y="18132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0"/>
              <a:satOff val="-24950"/>
              <a:lumOff val="33101"/>
              <a:alphaOff val="0"/>
            </a:schemeClr>
          </a:fillRef>
          <a:effectRef idx="3">
            <a:scrgbClr r="0" g="0" b="0"/>
          </a:effectRef>
          <a:fontRef idx="minor">
            <a:schemeClr val="lt1"/>
          </a:fontRef>
        </p:style>
        <p:txBody>
          <a:bodyPr lIns="106449" tIns="106449" rIns="106449" bIns="106449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pt-PT" sz="1800" b="1" dirty="0" err="1" smtClean="0"/>
              <a:t>Intégration</a:t>
            </a:r>
            <a:r>
              <a:rPr lang="pt-PT" sz="1800" b="1" dirty="0" smtClean="0"/>
              <a:t> </a:t>
            </a:r>
            <a:r>
              <a:rPr lang="pt-PT" sz="1800" b="1" dirty="0" err="1"/>
              <a:t>des</a:t>
            </a:r>
            <a:r>
              <a:rPr lang="pt-PT" sz="1800" b="1" dirty="0"/>
              <a:t> </a:t>
            </a:r>
            <a:r>
              <a:rPr lang="pt-PT" sz="1800" b="1" dirty="0" err="1"/>
              <a:t>données</a:t>
            </a:r>
            <a:r>
              <a:rPr lang="pt-PT" sz="1800" b="1" dirty="0"/>
              <a:t> </a:t>
            </a:r>
            <a:r>
              <a:rPr lang="pt-PT" sz="1800" b="1" dirty="0" err="1" smtClean="0"/>
              <a:t>cartographiques</a:t>
            </a:r>
            <a:r>
              <a:rPr lang="pt-PT" sz="1800" b="1" dirty="0" smtClean="0"/>
              <a:t> </a:t>
            </a:r>
            <a:r>
              <a:rPr lang="pt-PT" sz="1800" b="1" dirty="0" err="1" smtClean="0"/>
              <a:t>digitales</a:t>
            </a:r>
            <a:r>
              <a:rPr lang="pt-PT" sz="1800" b="1" dirty="0" smtClean="0"/>
              <a:t> </a:t>
            </a:r>
            <a:endParaRPr lang="pt-PT" sz="1800" b="1" dirty="0"/>
          </a:p>
        </p:txBody>
      </p:sp>
      <p:sp>
        <p:nvSpPr>
          <p:cNvPr id="16" name="Forma livre 15"/>
          <p:cNvSpPr/>
          <p:nvPr/>
        </p:nvSpPr>
        <p:spPr>
          <a:xfrm>
            <a:off x="430306" y="2011681"/>
            <a:ext cx="2341496" cy="1221696"/>
          </a:xfrm>
          <a:custGeom>
            <a:avLst/>
            <a:gdLst>
              <a:gd name="connsiteX0" fmla="*/ 0 w 2186518"/>
              <a:gd name="connsiteY0" fmla="*/ 155847 h 935063"/>
              <a:gd name="connsiteX1" fmla="*/ 155847 w 2186518"/>
              <a:gd name="connsiteY1" fmla="*/ 0 h 935063"/>
              <a:gd name="connsiteX2" fmla="*/ 2030671 w 2186518"/>
              <a:gd name="connsiteY2" fmla="*/ 0 h 935063"/>
              <a:gd name="connsiteX3" fmla="*/ 2186518 w 2186518"/>
              <a:gd name="connsiteY3" fmla="*/ 155847 h 935063"/>
              <a:gd name="connsiteX4" fmla="*/ 2186518 w 2186518"/>
              <a:gd name="connsiteY4" fmla="*/ 779216 h 935063"/>
              <a:gd name="connsiteX5" fmla="*/ 2030671 w 2186518"/>
              <a:gd name="connsiteY5" fmla="*/ 935063 h 935063"/>
              <a:gd name="connsiteX6" fmla="*/ 155847 w 2186518"/>
              <a:gd name="connsiteY6" fmla="*/ 935063 h 935063"/>
              <a:gd name="connsiteX7" fmla="*/ 0 w 2186518"/>
              <a:gd name="connsiteY7" fmla="*/ 779216 h 935063"/>
              <a:gd name="connsiteX8" fmla="*/ 0 w 2186518"/>
              <a:gd name="connsiteY8" fmla="*/ 155847 h 93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6518" h="935063">
                <a:moveTo>
                  <a:pt x="0" y="155847"/>
                </a:moveTo>
                <a:cubicBezTo>
                  <a:pt x="0" y="69775"/>
                  <a:pt x="69775" y="0"/>
                  <a:pt x="155847" y="0"/>
                </a:cubicBezTo>
                <a:lnTo>
                  <a:pt x="2030671" y="0"/>
                </a:lnTo>
                <a:cubicBezTo>
                  <a:pt x="2116743" y="0"/>
                  <a:pt x="2186518" y="69775"/>
                  <a:pt x="2186518" y="155847"/>
                </a:cubicBezTo>
                <a:lnTo>
                  <a:pt x="2186518" y="779216"/>
                </a:lnTo>
                <a:cubicBezTo>
                  <a:pt x="2186518" y="865288"/>
                  <a:pt x="2116743" y="935063"/>
                  <a:pt x="2030671" y="935063"/>
                </a:cubicBezTo>
                <a:lnTo>
                  <a:pt x="155847" y="935063"/>
                </a:lnTo>
                <a:cubicBezTo>
                  <a:pt x="69775" y="935063"/>
                  <a:pt x="0" y="865288"/>
                  <a:pt x="0" y="779216"/>
                </a:cubicBezTo>
                <a:lnTo>
                  <a:pt x="0" y="15584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0"/>
              <a:satOff val="-12475"/>
              <a:lumOff val="16551"/>
              <a:alphaOff val="0"/>
            </a:schemeClr>
          </a:fillRef>
          <a:effectRef idx="3">
            <a:scrgbClr r="0" g="0" b="0"/>
          </a:effectRef>
          <a:fontRef idx="minor">
            <a:schemeClr val="lt1"/>
          </a:fontRef>
        </p:style>
        <p:txBody>
          <a:bodyPr lIns="98986" tIns="98986" rIns="98986" bIns="98986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pt-PT" sz="1800" b="1" dirty="0" err="1" smtClean="0"/>
              <a:t>Définition</a:t>
            </a:r>
            <a:r>
              <a:rPr lang="pt-PT" sz="1800" b="1" dirty="0" smtClean="0"/>
              <a:t> </a:t>
            </a:r>
            <a:r>
              <a:rPr lang="pt-PT" sz="1800" b="1" dirty="0" err="1"/>
              <a:t>et</a:t>
            </a:r>
            <a:r>
              <a:rPr lang="pt-PT" sz="1800" b="1" dirty="0"/>
              <a:t> </a:t>
            </a:r>
            <a:r>
              <a:rPr lang="pt-PT" sz="1800" b="1" dirty="0" err="1"/>
              <a:t>construction</a:t>
            </a:r>
            <a:r>
              <a:rPr lang="pt-PT" sz="1800" b="1" dirty="0"/>
              <a:t> de </a:t>
            </a:r>
            <a:r>
              <a:rPr lang="pt-PT" sz="1800" b="1" dirty="0" err="1" smtClean="0"/>
              <a:t>nouveaux</a:t>
            </a:r>
            <a:r>
              <a:rPr lang="pt-PT" sz="1800" b="1" dirty="0" smtClean="0"/>
              <a:t> </a:t>
            </a:r>
            <a:r>
              <a:rPr lang="pt-PT" sz="1800" b="1" dirty="0"/>
              <a:t>DR </a:t>
            </a:r>
            <a:r>
              <a:rPr lang="pt-PT" sz="1800" b="1" dirty="0" err="1"/>
              <a:t>et</a:t>
            </a:r>
            <a:r>
              <a:rPr lang="pt-PT" sz="1800" b="1" dirty="0"/>
              <a:t> de la Base </a:t>
            </a:r>
            <a:r>
              <a:rPr lang="pt-PT" sz="1800" b="1" dirty="0" err="1" smtClean="0"/>
              <a:t>Territoriale</a:t>
            </a:r>
            <a:r>
              <a:rPr lang="pt-PT" sz="1800" b="1" dirty="0" smtClean="0"/>
              <a:t> </a:t>
            </a:r>
            <a:r>
              <a:rPr lang="pt-PT" sz="1800" b="1" dirty="0" err="1" smtClean="0"/>
              <a:t>pour</a:t>
            </a:r>
            <a:r>
              <a:rPr lang="pt-PT" sz="1800" b="1" dirty="0" smtClean="0"/>
              <a:t> </a:t>
            </a:r>
            <a:r>
              <a:rPr lang="pt-PT" sz="1800" b="1" dirty="0" err="1"/>
              <a:t>le</a:t>
            </a:r>
            <a:r>
              <a:rPr lang="pt-PT" sz="1800" b="1" dirty="0"/>
              <a:t> RGPH 2010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428860" y="2905856"/>
            <a:ext cx="3571900" cy="830997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300" endPos="55500" dist="1016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coolSlant"/>
            <a:bevelB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PT" dirty="0"/>
              <a:t>Fases de desenvolvimento da cartografia censitária</a:t>
            </a:r>
          </a:p>
        </p:txBody>
      </p:sp>
      <p:sp>
        <p:nvSpPr>
          <p:cNvPr id="21" name="Forma 20"/>
          <p:cNvSpPr/>
          <p:nvPr/>
        </p:nvSpPr>
        <p:spPr>
          <a:xfrm rot="9975442">
            <a:off x="5682040" y="5163911"/>
            <a:ext cx="1349163" cy="603089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orma 21"/>
          <p:cNvSpPr/>
          <p:nvPr/>
        </p:nvSpPr>
        <p:spPr>
          <a:xfrm rot="3219739">
            <a:off x="5620314" y="1552872"/>
            <a:ext cx="1182582" cy="546022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Forma 22"/>
          <p:cNvSpPr/>
          <p:nvPr/>
        </p:nvSpPr>
        <p:spPr>
          <a:xfrm rot="7624291">
            <a:off x="7135831" y="3298752"/>
            <a:ext cx="447313" cy="546617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orma 23"/>
          <p:cNvSpPr/>
          <p:nvPr/>
        </p:nvSpPr>
        <p:spPr>
          <a:xfrm rot="14016366">
            <a:off x="1724975" y="5143142"/>
            <a:ext cx="1213966" cy="603089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orma 25"/>
          <p:cNvSpPr/>
          <p:nvPr/>
        </p:nvSpPr>
        <p:spPr>
          <a:xfrm rot="17762525">
            <a:off x="1014687" y="3249845"/>
            <a:ext cx="595729" cy="675135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Forma 26"/>
          <p:cNvSpPr/>
          <p:nvPr/>
        </p:nvSpPr>
        <p:spPr>
          <a:xfrm>
            <a:off x="1729084" y="1420650"/>
            <a:ext cx="1546771" cy="591031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CaixaDeTexto 15"/>
          <p:cNvSpPr txBox="1">
            <a:spLocks noChangeArrowheads="1"/>
          </p:cNvSpPr>
          <p:nvPr/>
        </p:nvSpPr>
        <p:spPr bwMode="auto">
          <a:xfrm>
            <a:off x="906780" y="60325"/>
            <a:ext cx="36909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PT" altLang="pt-PT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CARTOGRAPHIE CENSITAIRE</a:t>
            </a:r>
            <a:endParaRPr lang="pt-PT" altLang="pt-PT" sz="2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20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rcMap - exemplo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 l="1372" t="5016" r="1372" b="2968"/>
          <a:stretch>
            <a:fillRect/>
          </a:stretch>
        </p:blipFill>
        <p:spPr bwMode="auto">
          <a:xfrm>
            <a:off x="869954" y="2928954"/>
            <a:ext cx="4178300" cy="2874962"/>
          </a:xfrm>
          <a:prstGeom prst="rect">
            <a:avLst/>
          </a:prstGeom>
          <a:noFill/>
          <a:ln w="34925">
            <a:solidFill>
              <a:srgbClr val="FFFFFF"/>
            </a:solidFill>
            <a:miter lim="800000"/>
            <a:headEnd/>
            <a:tailEnd/>
          </a:ln>
          <a:effectLst>
            <a:outerShdw blurRad="317500" dir="2700000" sx="1000" sy="1000" algn="ctr">
              <a:srgbClr val="000000">
                <a:alpha val="7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grpSp>
        <p:nvGrpSpPr>
          <p:cNvPr id="14339" name="Grupo 18"/>
          <p:cNvGrpSpPr>
            <a:grpSpLocks/>
          </p:cNvGrpSpPr>
          <p:nvPr/>
        </p:nvGrpSpPr>
        <p:grpSpPr bwMode="auto">
          <a:xfrm>
            <a:off x="619125" y="1700213"/>
            <a:ext cx="6781800" cy="5086350"/>
            <a:chOff x="71406" y="1700258"/>
            <a:chExt cx="6781771" cy="5086328"/>
          </a:xfrm>
        </p:grpSpPr>
        <p:pic>
          <p:nvPicPr>
            <p:cNvPr id="1435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06" y="1700258"/>
              <a:ext cx="6781771" cy="5086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hamada rectangular 10"/>
            <p:cNvSpPr/>
            <p:nvPr/>
          </p:nvSpPr>
          <p:spPr>
            <a:xfrm>
              <a:off x="3714744" y="2643182"/>
              <a:ext cx="3071834" cy="500066"/>
            </a:xfrm>
            <a:prstGeom prst="wedgeRectCallout">
              <a:avLst>
                <a:gd name="adj1" fmla="val -22459"/>
                <a:gd name="adj2" fmla="val 51389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PT" b="1" dirty="0">
                  <a:solidFill>
                    <a:schemeClr val="bg1"/>
                  </a:solidFill>
                </a:rPr>
                <a:t>Ilha de Santiago</a:t>
              </a:r>
              <a:endParaRPr lang="pt-P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o 17"/>
          <p:cNvGrpSpPr>
            <a:grpSpLocks/>
          </p:cNvGrpSpPr>
          <p:nvPr/>
        </p:nvGrpSpPr>
        <p:grpSpPr bwMode="auto">
          <a:xfrm>
            <a:off x="976313" y="1643063"/>
            <a:ext cx="6667500" cy="5000625"/>
            <a:chOff x="285720" y="1571612"/>
            <a:chExt cx="6667546" cy="5000660"/>
          </a:xfrm>
        </p:grpSpPr>
        <p:pic>
          <p:nvPicPr>
            <p:cNvPr id="143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1571612"/>
              <a:ext cx="6667546" cy="5000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hamada rectangular 13"/>
            <p:cNvSpPr/>
            <p:nvPr/>
          </p:nvSpPr>
          <p:spPr>
            <a:xfrm>
              <a:off x="3786182" y="2428868"/>
              <a:ext cx="3071834" cy="500066"/>
            </a:xfrm>
            <a:prstGeom prst="wedgeRectCallout">
              <a:avLst>
                <a:gd name="adj1" fmla="val -21219"/>
                <a:gd name="adj2" fmla="val 51389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PT" b="1" dirty="0">
                  <a:solidFill>
                    <a:schemeClr val="bg1"/>
                  </a:solidFill>
                </a:rPr>
                <a:t>Concelhos de Santiago</a:t>
              </a:r>
              <a:endParaRPr lang="pt-P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upo 20"/>
          <p:cNvGrpSpPr>
            <a:grpSpLocks/>
          </p:cNvGrpSpPr>
          <p:nvPr/>
        </p:nvGrpSpPr>
        <p:grpSpPr bwMode="auto">
          <a:xfrm>
            <a:off x="1476375" y="1500188"/>
            <a:ext cx="6667500" cy="5000625"/>
            <a:chOff x="928662" y="1500174"/>
            <a:chExt cx="6667512" cy="5000636"/>
          </a:xfrm>
        </p:grpSpPr>
        <p:pic>
          <p:nvPicPr>
            <p:cNvPr id="1434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1500174"/>
              <a:ext cx="6667512" cy="5000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hamada rectangular 14"/>
            <p:cNvSpPr/>
            <p:nvPr/>
          </p:nvSpPr>
          <p:spPr>
            <a:xfrm>
              <a:off x="4357686" y="2428868"/>
              <a:ext cx="3071834" cy="500066"/>
            </a:xfrm>
            <a:prstGeom prst="wedgeRectCallout">
              <a:avLst>
                <a:gd name="adj1" fmla="val -21219"/>
                <a:gd name="adj2" fmla="val 51389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PT" b="1" dirty="0">
                  <a:solidFill>
                    <a:schemeClr val="bg1"/>
                  </a:solidFill>
                </a:rPr>
                <a:t>Freguesias de Santiago</a:t>
              </a:r>
              <a:endParaRPr lang="pt-PT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57313"/>
            <a:ext cx="66675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hamada rectangular 19"/>
          <p:cNvSpPr/>
          <p:nvPr/>
        </p:nvSpPr>
        <p:spPr>
          <a:xfrm>
            <a:off x="5334006" y="2143116"/>
            <a:ext cx="3071834" cy="357190"/>
          </a:xfrm>
          <a:prstGeom prst="wedgeRectCallout">
            <a:avLst>
              <a:gd name="adj1" fmla="val -21219"/>
              <a:gd name="adj2" fmla="val 5138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b="1" dirty="0" err="1">
                <a:solidFill>
                  <a:schemeClr val="bg1"/>
                </a:solidFill>
              </a:rPr>
              <a:t>DR’s</a:t>
            </a:r>
            <a:r>
              <a:rPr lang="pt-PT" b="1" dirty="0">
                <a:solidFill>
                  <a:schemeClr val="bg1"/>
                </a:solidFill>
              </a:rPr>
              <a:t> de Santiago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3322" name="CaixaDeTexto 15"/>
          <p:cNvSpPr txBox="1">
            <a:spLocks noChangeArrowheads="1"/>
          </p:cNvSpPr>
          <p:nvPr/>
        </p:nvSpPr>
        <p:spPr bwMode="auto">
          <a:xfrm>
            <a:off x="159658" y="100013"/>
            <a:ext cx="47457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PT" altLang="pt-PT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CARTOGRAPHIE CENSITAIRE</a:t>
            </a:r>
            <a:endParaRPr lang="pt-PT" altLang="pt-PT" sz="2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1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914525"/>
            <a:ext cx="8812212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8755063" cy="467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8777288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16113"/>
            <a:ext cx="893127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319463"/>
            <a:ext cx="518318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3443288"/>
            <a:ext cx="2719387" cy="211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5576" y="4880305"/>
            <a:ext cx="3143240" cy="1363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8539163" cy="455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46875" y="2270125"/>
            <a:ext cx="2257425" cy="311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213" y="1951038"/>
            <a:ext cx="6657975" cy="475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CaixaDeTexto 15"/>
          <p:cNvSpPr txBox="1">
            <a:spLocks noChangeArrowheads="1"/>
          </p:cNvSpPr>
          <p:nvPr/>
        </p:nvSpPr>
        <p:spPr bwMode="auto">
          <a:xfrm>
            <a:off x="210152" y="323393"/>
            <a:ext cx="478767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PT" altLang="pt-PT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CARTOGRAPHIE CENSITAIRE</a:t>
            </a:r>
            <a:endParaRPr lang="pt-PT" altLang="pt-PT" sz="2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666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966586" y="583621"/>
            <a:ext cx="59373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PT" alt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rPr>
              <a:t>PROGRAMMES UTILISÉS </a:t>
            </a:r>
            <a:endParaRPr lang="pt-PT" altLang="en-US" sz="2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8195" name="Rectângulo 2"/>
          <p:cNvSpPr>
            <a:spLocks noChangeArrowheads="1"/>
          </p:cNvSpPr>
          <p:nvPr/>
        </p:nvSpPr>
        <p:spPr bwMode="auto">
          <a:xfrm>
            <a:off x="179388" y="1557338"/>
            <a:ext cx="1697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PT" altLang="en-US" b="1" dirty="0">
                <a:solidFill>
                  <a:srgbClr val="09356D"/>
                </a:solidFill>
                <a:sym typeface="Wingdings" pitchFamily="2" charset="2"/>
              </a:rPr>
              <a:t>- Mobile GIS”</a:t>
            </a:r>
            <a:endParaRPr lang="pt-PT" altLang="en-US" b="1" dirty="0">
              <a:solidFill>
                <a:srgbClr val="09356D"/>
              </a:solidFill>
            </a:endParaRPr>
          </a:p>
        </p:txBody>
      </p:sp>
      <p:pic>
        <p:nvPicPr>
          <p:cNvPr id="81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36838"/>
            <a:ext cx="26638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ângulo 5"/>
          <p:cNvSpPr>
            <a:spLocks noChangeArrowheads="1"/>
          </p:cNvSpPr>
          <p:nvPr/>
        </p:nvSpPr>
        <p:spPr bwMode="auto">
          <a:xfrm>
            <a:off x="1763713" y="1196975"/>
            <a:ext cx="7272337" cy="107721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fr-FR" sz="1600" dirty="0"/>
          </a:p>
          <a:p>
            <a:pPr eaLnBrk="1" hangingPunct="1">
              <a:defRPr/>
            </a:pPr>
            <a:r>
              <a:rPr lang="fr-FR" sz="1600" dirty="0"/>
              <a:t>Application qui permet de </a:t>
            </a:r>
            <a:r>
              <a:rPr lang="fr-FR" sz="1600" dirty="0" smtClean="0"/>
              <a:t>visualiser </a:t>
            </a:r>
            <a:r>
              <a:rPr lang="fr-FR" sz="1600" dirty="0" smtClean="0"/>
              <a:t>les édifices et </a:t>
            </a:r>
            <a:r>
              <a:rPr lang="fr-FR" sz="1600" dirty="0" smtClean="0"/>
              <a:t>s’orienter par </a:t>
            </a:r>
            <a:r>
              <a:rPr lang="fr-FR" sz="1600" dirty="0"/>
              <a:t>GPS.</a:t>
            </a:r>
          </a:p>
          <a:p>
            <a:pPr eaLnBrk="1" hangingPunct="1">
              <a:defRPr/>
            </a:pPr>
            <a:r>
              <a:rPr lang="fr-FR" sz="1600" dirty="0"/>
              <a:t>Objectif - vise à soutenir le système de </a:t>
            </a:r>
            <a:r>
              <a:rPr lang="fr-FR" sz="1600" dirty="0" smtClean="0"/>
              <a:t>collecte. </a:t>
            </a:r>
            <a:r>
              <a:rPr lang="fr-FR" sz="1600" dirty="0"/>
              <a:t>P</a:t>
            </a:r>
            <a:r>
              <a:rPr lang="fr-FR" sz="1600" dirty="0" smtClean="0"/>
              <a:t>ermet </a:t>
            </a:r>
            <a:r>
              <a:rPr lang="fr-FR" sz="1600" dirty="0"/>
              <a:t>à l'agent </a:t>
            </a:r>
            <a:r>
              <a:rPr lang="fr-FR" sz="1600" dirty="0" smtClean="0"/>
              <a:t>recenseur de visualiser </a:t>
            </a:r>
            <a:r>
              <a:rPr lang="fr-FR" sz="1600" dirty="0"/>
              <a:t>la carte du DR </a:t>
            </a:r>
            <a:r>
              <a:rPr lang="fr-FR" sz="1600" dirty="0" smtClean="0"/>
              <a:t>et de se </a:t>
            </a:r>
            <a:r>
              <a:rPr lang="fr-FR" sz="1600" dirty="0"/>
              <a:t>situer dans l'espace physique en temps réel .</a:t>
            </a:r>
            <a:endParaRPr lang="pt-PT" altLang="en-US" sz="1600" b="1" dirty="0">
              <a:solidFill>
                <a:srgbClr val="09356D"/>
              </a:solidFill>
              <a:sym typeface="Wingdings" pitchFamily="2" charset="2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36838"/>
            <a:ext cx="432593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5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ângulo 1"/>
          <p:cNvSpPr>
            <a:spLocks noChangeArrowheads="1"/>
          </p:cNvSpPr>
          <p:nvPr/>
        </p:nvSpPr>
        <p:spPr bwMode="auto">
          <a:xfrm>
            <a:off x="611188" y="1484313"/>
            <a:ext cx="2160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pt-PT" altLang="en-US" b="1" dirty="0">
                <a:solidFill>
                  <a:srgbClr val="09356D"/>
                </a:solidFill>
                <a:sym typeface="Wingdings" pitchFamily="2" charset="2"/>
              </a:rPr>
              <a:t>  - RGPH2010 </a:t>
            </a:r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492375"/>
            <a:ext cx="29527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ângulo 4"/>
          <p:cNvSpPr>
            <a:spLocks noChangeArrowheads="1"/>
          </p:cNvSpPr>
          <p:nvPr/>
        </p:nvSpPr>
        <p:spPr bwMode="auto">
          <a:xfrm>
            <a:off x="2555875" y="1412875"/>
            <a:ext cx="6337300" cy="923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dirty="0"/>
              <a:t>Application des </a:t>
            </a:r>
            <a:r>
              <a:rPr lang="fr-FR" dirty="0" smtClean="0"/>
              <a:t>questionnaires </a:t>
            </a:r>
            <a:r>
              <a:rPr lang="fr-FR" dirty="0"/>
              <a:t>du recensement 2010. Son but est de permettre la collecte </a:t>
            </a:r>
            <a:r>
              <a:rPr lang="fr-FR" dirty="0" smtClean="0"/>
              <a:t>d'information </a:t>
            </a:r>
            <a:r>
              <a:rPr lang="fr-FR" dirty="0"/>
              <a:t>et la supervision des </a:t>
            </a:r>
            <a:r>
              <a:rPr lang="fr-FR" dirty="0" smtClean="0"/>
              <a:t>entrevues</a:t>
            </a:r>
            <a:r>
              <a:rPr lang="fr-FR" dirty="0"/>
              <a:t> </a:t>
            </a:r>
            <a:r>
              <a:rPr lang="fr-FR" dirty="0" smtClean="0"/>
              <a:t>(Logiciel </a:t>
            </a:r>
            <a:r>
              <a:rPr lang="fr-FR" dirty="0"/>
              <a:t>Java, Base de données – </a:t>
            </a:r>
            <a:r>
              <a:rPr lang="fr-FR" dirty="0" err="1"/>
              <a:t>My</a:t>
            </a:r>
            <a:r>
              <a:rPr lang="fr-FR" dirty="0"/>
              <a:t> SQL )</a:t>
            </a:r>
            <a:endParaRPr lang="pt-PT" altLang="en-US" b="1" dirty="0">
              <a:solidFill>
                <a:srgbClr val="09356D"/>
              </a:solidFill>
              <a:sym typeface="Wingdings" pitchFamily="2" charset="2"/>
            </a:endParaRPr>
          </a:p>
        </p:txBody>
      </p:sp>
      <p:sp>
        <p:nvSpPr>
          <p:cNvPr id="9221" name="Text Box 2"/>
          <p:cNvSpPr txBox="1">
            <a:spLocks noChangeArrowheads="1"/>
          </p:cNvSpPr>
          <p:nvPr/>
        </p:nvSpPr>
        <p:spPr bwMode="auto">
          <a:xfrm>
            <a:off x="611188" y="620712"/>
            <a:ext cx="76733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rPr>
              <a:t>PROGRAMMES UTILISÉS </a:t>
            </a:r>
            <a:endParaRPr lang="pt-PT" altLang="en-US" sz="2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MS PGothic" panose="020B0600070205080204" pitchFamily="34" charset="-128"/>
            </a:endParaRPr>
          </a:p>
        </p:txBody>
      </p:sp>
      <p:pic>
        <p:nvPicPr>
          <p:cNvPr id="92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708275"/>
            <a:ext cx="273685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0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702</Words>
  <Application>Microsoft Office PowerPoint</Application>
  <PresentationFormat>Apresentação no Ecrã (4:3)</PresentationFormat>
  <Paragraphs>139</Paragraphs>
  <Slides>23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24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TRANSMISSION DE DONNÉES VIA WEB</vt:lpstr>
      <vt:lpstr>Apresentação do PowerPoint</vt:lpstr>
      <vt:lpstr>Apresentação do PowerPoint</vt:lpstr>
      <vt:lpstr>Apresentação do PowerPoint</vt:lpstr>
      <vt:lpstr>RECENSEMENT DE L’AGRICULTURE 2015/16</vt:lpstr>
      <vt:lpstr>RECENSEMENT DE L’AGRICULTURE 2015</vt:lpstr>
      <vt:lpstr>APPLICATIONS</vt:lpstr>
      <vt:lpstr>Apresentação do PowerPoint</vt:lpstr>
      <vt:lpstr>Apresentação do PowerPoint</vt:lpstr>
      <vt:lpstr>Merci de votre attention </vt:lpstr>
    </vt:vector>
  </TitlesOfParts>
  <Company>vuyokazis@statssa.gov.za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Vuyokazi Sodo</dc:creator>
  <cp:lastModifiedBy>INE</cp:lastModifiedBy>
  <cp:revision>99</cp:revision>
  <dcterms:created xsi:type="dcterms:W3CDTF">2016-10-06T09:13:58Z</dcterms:created>
  <dcterms:modified xsi:type="dcterms:W3CDTF">2016-11-02T09:48:23Z</dcterms:modified>
</cp:coreProperties>
</file>