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61" r:id="rId3"/>
    <p:sldId id="262" r:id="rId4"/>
    <p:sldId id="263" r:id="rId5"/>
    <p:sldId id="264" r:id="rId6"/>
    <p:sldId id="257" r:id="rId7"/>
    <p:sldId id="265" r:id="rId8"/>
    <p:sldId id="268" r:id="rId9"/>
    <p:sldId id="269" r:id="rId10"/>
    <p:sldId id="270" r:id="rId11"/>
    <p:sldId id="271" r:id="rId12"/>
    <p:sldId id="272" r:id="rId13"/>
    <p:sldId id="266" r:id="rId14"/>
    <p:sldId id="267" r:id="rId15"/>
    <p:sldId id="273" r:id="rId16"/>
    <p:sldId id="274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42CE0-4471-4AC7-AB56-6C2141908F97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A656C-3E26-49A2-A541-6F921DEF3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3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945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462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217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901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296"/>
            <a:ext cx="9144000" cy="589483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03200" y="2789914"/>
            <a:ext cx="876337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Namibia Experience in the </a:t>
            </a:r>
            <a:r>
              <a:rPr kumimoji="0" lang="en-GB" sz="4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use </a:t>
            </a:r>
            <a:r>
              <a:rPr kumimoji="0" lang="en-GB" sz="4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of Administrative Data </a:t>
            </a:r>
            <a:endParaRPr kumimoji="0" lang="en-GB" sz="4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j-ea"/>
              <a:cs typeface="+mj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kern="0" dirty="0" smtClean="0">
                <a:solidFill>
                  <a:prstClr val="black"/>
                </a:solidFill>
                <a:ea typeface="+mj-ea"/>
                <a:cs typeface="+mj-cs"/>
              </a:rPr>
              <a:t>By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Alex</a:t>
            </a:r>
            <a:r>
              <a:rPr kumimoji="0" lang="en-GB" sz="36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 Shimuafeni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kern="0" baseline="0" dirty="0" smtClean="0">
                <a:solidFill>
                  <a:prstClr val="black"/>
                </a:solidFill>
                <a:ea typeface="+mj-ea"/>
                <a:cs typeface="+mj-cs"/>
              </a:rPr>
              <a:t>(Statistician-General)</a:t>
            </a:r>
            <a:endParaRPr kumimoji="0" lang="en-US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5935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2102483"/>
            <a:ext cx="860213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Admin data collected for non-statistical purposes.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Need for adoption for production of statistics</a:t>
            </a:r>
            <a:endParaRPr kumimoji="0" lang="en-CA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1198" y="452733"/>
            <a:ext cx="78909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Purpose of administrative data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93589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111" y="775551"/>
            <a:ext cx="860213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Weaknesses or gaps in the administrative processes</a:t>
            </a:r>
            <a:endParaRPr kumimoji="0" lang="en-US" sz="18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5778" y="2667500"/>
            <a:ext cx="844408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Some of the problems encountered relate to the coverage of the records, the point or period in time to which they refer, and to the definition and classification of variables. </a:t>
            </a:r>
          </a:p>
        </p:txBody>
      </p:sp>
    </p:spTree>
    <p:extLst>
      <p:ext uri="{BB962C8B-B14F-4D97-AF65-F5344CB8AC3E}">
        <p14:creationId xmlns:p14="http://schemas.microsoft.com/office/powerpoint/2010/main" val="324745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7931" y="2547019"/>
            <a:ext cx="8240889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Other limitations talks to the training of the compilers.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methodology for recording appropriate information may leave a lot to be desired</a:t>
            </a:r>
            <a:endParaRPr kumimoji="0" lang="en-US" sz="180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0399" y="790223"/>
            <a:ext cx="674511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4400" kern="0" dirty="0">
                <a:solidFill>
                  <a:prstClr val="black"/>
                </a:solidFill>
              </a:rPr>
              <a:t>Weaknesses or gaps in the administrative processes</a:t>
            </a:r>
            <a:endParaRPr lang="en-US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73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5422" y="612551"/>
            <a:ext cx="743937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Attempts for filling these weaknesses or gaps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248" y="2338426"/>
            <a:ext cx="8929511" cy="324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NSA as part of its coordination role has been making positive strides in strengthening   the Namibia Statistics System (NSS) to promote efficiency and enhancing data quality.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Deliberate efforts to break the silo mentality.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3200" kern="0" dirty="0" smtClean="0">
                <a:solidFill>
                  <a:prstClr val="black"/>
                </a:solidFill>
              </a:rPr>
              <a:t>Statistics Association will help to close these gaps</a:t>
            </a:r>
            <a:endParaRPr kumimoji="0" lang="en-GB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2657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946" y="831995"/>
            <a:ext cx="902117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en-GB" sz="4400" b="1" kern="0" dirty="0">
                <a:solidFill>
                  <a:prstClr val="black"/>
                </a:solidFill>
              </a:rPr>
              <a:t>Attempts for filling </a:t>
            </a:r>
            <a:r>
              <a:rPr lang="en-GB" sz="4400" b="1" kern="0" dirty="0" smtClean="0">
                <a:solidFill>
                  <a:prstClr val="black"/>
                </a:solidFill>
              </a:rPr>
              <a:t>these weaknesses </a:t>
            </a:r>
            <a:r>
              <a:rPr lang="en-GB" sz="4400" b="1" kern="0" dirty="0">
                <a:solidFill>
                  <a:prstClr val="black"/>
                </a:solidFill>
              </a:rPr>
              <a:t>or </a:t>
            </a:r>
            <a:r>
              <a:rPr lang="en-GB" sz="4400" b="1" kern="0" dirty="0" smtClean="0">
                <a:solidFill>
                  <a:prstClr val="black"/>
                </a:solidFill>
              </a:rPr>
              <a:t>gaps (Continued)</a:t>
            </a:r>
            <a:endParaRPr lang="en-US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0267" y="2690336"/>
            <a:ext cx="7879644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Harmonise definitions and classifications, reduce overlaps, explain and document differences in methods and practices.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200" kern="0" noProof="0" dirty="0" smtClean="0">
                <a:solidFill>
                  <a:prstClr val="black"/>
                </a:solidFill>
              </a:rPr>
              <a:t>	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200" kern="0" dirty="0">
                <a:solidFill>
                  <a:prstClr val="black"/>
                </a:solidFill>
              </a:rPr>
              <a:t>	</a:t>
            </a:r>
            <a:r>
              <a:rPr lang="en-GB" sz="3200" kern="0" dirty="0" smtClean="0">
                <a:solidFill>
                  <a:prstClr val="black"/>
                </a:solidFill>
              </a:rPr>
              <a:t>	</a:t>
            </a:r>
            <a:r>
              <a:rPr lang="en-GB" sz="3200" i="1" kern="0" noProof="0" dirty="0" smtClean="0">
                <a:solidFill>
                  <a:prstClr val="black"/>
                </a:solidFill>
              </a:rPr>
              <a:t>NSA to take the lead!!</a:t>
            </a:r>
            <a:endParaRPr kumimoji="0" lang="en-GB" sz="3200" b="0" i="1" u="none" strike="noStrike" kern="0" cap="none" spc="0" normalizeH="0" baseline="0" noProof="0" dirty="0" smtClean="0">
              <a:ln>
                <a:noFill/>
              </a:ln>
              <a:solidFill>
                <a:srgbClr val="1A2D68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3525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5422" y="786726"/>
            <a:ext cx="84779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Conflicting data </a:t>
            </a:r>
            <a:r>
              <a:rPr lang="en-GB" sz="4400" b="1" kern="0" dirty="0" smtClean="0">
                <a:solidFill>
                  <a:prstClr val="black"/>
                </a:solidFill>
                <a:ea typeface="+mj-ea"/>
                <a:cs typeface="+mj-cs"/>
              </a:rPr>
              <a:t>- </a:t>
            </a: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how have they been dealt with.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2223" y="2374934"/>
            <a:ext cx="8466666" cy="314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NSA has developed and implemented many MOU’S with many line ministries  and Government Agencies.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Conflict of data has been addressed by harmonization of concepts and definitions and methodology of data collection.</a:t>
            </a:r>
            <a:endParaRPr kumimoji="0" lang="en-CA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193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467" y="772293"/>
            <a:ext cx="8308622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Conclusions and recommendations</a:t>
            </a:r>
            <a:r>
              <a:rPr kumimoji="0" lang="en-CA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/>
            </a:r>
            <a:br>
              <a:rPr kumimoji="0" lang="en-CA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</a:b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832154"/>
            <a:ext cx="8997244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No need to re-invent</a:t>
            </a:r>
            <a:r>
              <a:rPr kumimoji="0" lang="en-GB" sz="3200" b="0" i="0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the wheel: WHO signed with Stats SA who was then asked by WHO to sign with NSA.</a:t>
            </a:r>
            <a:endParaRPr kumimoji="0" lang="en-GB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disadvantages over concepts, definitions, coverage &amp; quality discourage the use of administrative data to generate statistics,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it is suggested that more work has to be done in order to reduce statistical differences.</a:t>
            </a:r>
          </a:p>
        </p:txBody>
      </p:sp>
    </p:spTree>
    <p:extLst>
      <p:ext uri="{BB962C8B-B14F-4D97-AF65-F5344CB8AC3E}">
        <p14:creationId xmlns:p14="http://schemas.microsoft.com/office/powerpoint/2010/main" val="179674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778" y="-605950"/>
            <a:ext cx="8669866" cy="666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Increased use of administrative data will require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3200" kern="0" dirty="0">
              <a:solidFill>
                <a:prstClr val="black"/>
              </a:solidFill>
            </a:endParaRPr>
          </a:p>
          <a:p>
            <a:pPr lvl="0" defTabSz="914400">
              <a:defRPr/>
            </a:pPr>
            <a:r>
              <a:rPr lang="en-GB" sz="4400" b="1" kern="0" dirty="0">
                <a:solidFill>
                  <a:prstClr val="black"/>
                </a:solidFill>
              </a:rPr>
              <a:t>Conclusions and </a:t>
            </a:r>
            <a:r>
              <a:rPr lang="en-GB" sz="4400" b="1" kern="0" dirty="0" smtClean="0">
                <a:solidFill>
                  <a:prstClr val="black"/>
                </a:solidFill>
              </a:rPr>
              <a:t>recommendations..</a:t>
            </a:r>
            <a:r>
              <a:rPr lang="en-CA" sz="4400" b="1" kern="0" dirty="0">
                <a:solidFill>
                  <a:prstClr val="black"/>
                </a:solidFill>
              </a:rPr>
              <a:t/>
            </a:r>
            <a:br>
              <a:rPr lang="en-CA" sz="4400" b="1" kern="0" dirty="0">
                <a:solidFill>
                  <a:prstClr val="black"/>
                </a:solidFill>
              </a:rPr>
            </a:br>
            <a:endParaRPr lang="en-US" sz="2800" kern="0" dirty="0" smtClean="0">
              <a:solidFill>
                <a:sysClr val="windowText" lastClr="000000"/>
              </a:solidFill>
            </a:endParaRPr>
          </a:p>
          <a:p>
            <a:pPr marL="342900" lvl="0" indent="-342900" defTabSz="9144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prstClr val="black"/>
                </a:solidFill>
              </a:rPr>
              <a:t>Increased use of administrative data will require </a:t>
            </a: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quality issues to be addressed: the idea of administrative data as a 'cost free' source  be revisited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Strong cooperation between Statistics Office and Government Agencies dealing with administrative data is key to guarantee quality  of data (</a:t>
            </a:r>
            <a:r>
              <a:rPr kumimoji="0" lang="en-GB" sz="32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Leadership</a:t>
            </a:r>
            <a:r>
              <a:rPr kumimoji="0" lang="en-GB" sz="3200" b="0" i="1" u="none" strike="noStrike" kern="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in </a:t>
            </a:r>
            <a:r>
              <a:rPr kumimoji="0" lang="en-GB" sz="3200" b="0" i="1" u="none" strike="noStrike" kern="0" cap="none" spc="0" normalizeH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NSS required</a:t>
            </a:r>
            <a:r>
              <a:rPr kumimoji="0" lang="en-GB" sz="3200" b="0" i="0" u="none" strike="noStrike" kern="0" cap="none" spc="0" normalizeH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</a:t>
            </a:r>
            <a:r>
              <a:rPr kumimoji="0" lang="en-GB" sz="32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.</a:t>
            </a:r>
            <a:endParaRPr kumimoji="0" lang="en-CA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07470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96" y="2381324"/>
            <a:ext cx="89392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THANK YOU FOR YOUR ATTENTION  </a:t>
            </a:r>
            <a:endParaRPr kumimoji="0" lang="en-US" sz="4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8487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2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883191" y="1111253"/>
            <a:ext cx="6664338" cy="54303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endParaRPr lang="en-US" sz="2800" spc="-15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27873" y="1654290"/>
            <a:ext cx="7688254" cy="327443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Introduction</a:t>
            </a:r>
            <a:endParaRPr lang="en-US" sz="2800" dirty="0">
              <a:solidFill>
                <a:schemeClr val="tx1"/>
              </a:solidFill>
            </a:endParaRPr>
          </a:p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Brief background of the NSA</a:t>
            </a:r>
          </a:p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Sources of administrative data</a:t>
            </a:r>
          </a:p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Main uses of administrative data</a:t>
            </a:r>
          </a:p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Weaknesses and gaps in the admin. Process</a:t>
            </a:r>
          </a:p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Attempts </a:t>
            </a:r>
            <a:r>
              <a:rPr lang="en-US" sz="2800" dirty="0">
                <a:solidFill>
                  <a:schemeClr val="tx1"/>
                </a:solidFill>
              </a:rPr>
              <a:t>of filling the gaps</a:t>
            </a:r>
          </a:p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Solution to conflicting data</a:t>
            </a:r>
          </a:p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Conclusion &amp; recommendations</a:t>
            </a:r>
          </a:p>
          <a:p>
            <a:pPr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</a:pPr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</a:pPr>
            <a:endParaRPr lang="en-US" sz="16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8833" y="941039"/>
            <a:ext cx="19271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>
              <a:defRPr/>
            </a:pPr>
            <a:r>
              <a:rPr lang="en-US" sz="4400" b="1" kern="0" dirty="0"/>
              <a:t>Outline</a:t>
            </a:r>
            <a:endParaRPr lang="en-US" b="1" kern="0" dirty="0"/>
          </a:p>
        </p:txBody>
      </p:sp>
    </p:spTree>
    <p:extLst>
      <p:ext uri="{BB962C8B-B14F-4D97-AF65-F5344CB8AC3E}">
        <p14:creationId xmlns:p14="http://schemas.microsoft.com/office/powerpoint/2010/main" val="81643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883191" y="2664178"/>
            <a:ext cx="7688254" cy="2782882"/>
          </a:xfrm>
        </p:spPr>
        <p:txBody>
          <a:bodyPr lIns="0" tIns="0" rIns="0" bIns="0">
            <a:noAutofit/>
          </a:bodyPr>
          <a:lstStyle/>
          <a:p>
            <a:pPr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</a:pPr>
            <a:endParaRPr lang="it-IT" sz="1200" dirty="0" smtClean="0">
              <a:solidFill>
                <a:schemeClr val="tx1"/>
              </a:solidFill>
            </a:endParaRP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3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883191" y="1111252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endParaRPr lang="en-US" sz="2800" spc="-150" dirty="0"/>
          </a:p>
        </p:txBody>
      </p:sp>
      <p:sp>
        <p:nvSpPr>
          <p:cNvPr id="2" name="Rectangle 1"/>
          <p:cNvSpPr/>
          <p:nvPr/>
        </p:nvSpPr>
        <p:spPr>
          <a:xfrm>
            <a:off x="760517" y="1116166"/>
            <a:ext cx="31181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+mj-cs"/>
              </a:rPr>
              <a:t>Introduction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6089" y="2154165"/>
            <a:ext cx="804897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National Statistics Offices (NSOs)play an important role all over the world as they are tasked with providing relevant, timely and accurate statistics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A2D68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146756" y="1772080"/>
            <a:ext cx="8424689" cy="3674980"/>
          </a:xfrm>
        </p:spPr>
        <p:txBody>
          <a:bodyPr lIns="0" tIns="0" rIns="0" bIns="0">
            <a:noAutofit/>
          </a:bodyPr>
          <a:lstStyle/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nb-NO" dirty="0">
                <a:solidFill>
                  <a:prstClr val="black"/>
                </a:solidFill>
              </a:rPr>
              <a:t>The Namibia Statistics Agency (NSA) was established by Act of Parliament, Statistics Act No. 9 of 2011</a:t>
            </a:r>
          </a:p>
          <a:p>
            <a:pPr marL="342900" lvl="0" indent="-342900" algn="l" defTabSz="914400">
              <a:buFont typeface="Arial" panose="020B0604020202020204" pitchFamily="34" charset="0"/>
              <a:buChar char="•"/>
            </a:pPr>
            <a:r>
              <a:rPr lang="nb-NO" dirty="0">
                <a:solidFill>
                  <a:prstClr val="black"/>
                </a:solidFill>
              </a:rPr>
              <a:t>Replaced the Central Bureau of Statistics, Government Department</a:t>
            </a:r>
            <a:endParaRPr lang="en-US" dirty="0">
              <a:solidFill>
                <a:prstClr val="black"/>
              </a:solidFill>
            </a:endParaRPr>
          </a:p>
          <a:p>
            <a:pPr marL="284400" indent="-1714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Font typeface="Courier New"/>
              <a:buChar char="o"/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4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883191" y="1111252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endParaRPr lang="en-US" sz="2800" spc="-150" dirty="0"/>
          </a:p>
        </p:txBody>
      </p:sp>
      <p:sp>
        <p:nvSpPr>
          <p:cNvPr id="14" name="Sottotitolo 2"/>
          <p:cNvSpPr txBox="1">
            <a:spLocks/>
          </p:cNvSpPr>
          <p:nvPr/>
        </p:nvSpPr>
        <p:spPr>
          <a:xfrm>
            <a:off x="883191" y="2297250"/>
            <a:ext cx="2733964" cy="2077872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t-IT" sz="1600" dirty="0">
              <a:solidFill>
                <a:srgbClr val="5CA33A"/>
              </a:solidFill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4621" y="819465"/>
            <a:ext cx="69708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+mj-cs"/>
              </a:rPr>
              <a:t>Brief background of the NSA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012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5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883191" y="1111252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endParaRPr lang="en-US" sz="2800" spc="-150" dirty="0"/>
          </a:p>
        </p:txBody>
      </p:sp>
      <p:sp>
        <p:nvSpPr>
          <p:cNvPr id="2" name="Rectangle 1"/>
          <p:cNvSpPr/>
          <p:nvPr/>
        </p:nvSpPr>
        <p:spPr>
          <a:xfrm>
            <a:off x="524932" y="978525"/>
            <a:ext cx="73498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+mj-cs"/>
              </a:rPr>
              <a:t>Brief 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+mj-cs"/>
              </a:rPr>
              <a:t>background (Continued)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668" y="1951672"/>
            <a:ext cx="9033332" cy="324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present statistical system of Namibia is a decentralized one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Other role players are mandated by their respective acts to collect data.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NSA responsible for carrying out the Censuses and Household based surveys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A2D68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11272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4934" y="1259175"/>
            <a:ext cx="74999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ea typeface="+mj-ea"/>
                <a:cs typeface="+mj-cs"/>
              </a:rPr>
              <a:t>Institutional  management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756" y="2160445"/>
            <a:ext cx="8715022" cy="265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NSA has developed a policy document that provides adequate basis to guide the process of data collection and dissemination.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aims, objectives and strategies of an efficient statistical system are explained in the policy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1A2D68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190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2889" y="-498602"/>
            <a:ext cx="8669867" cy="621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lvl="0" defTabSz="914400">
              <a:defRPr/>
            </a:pPr>
            <a:endParaRPr lang="en-US" sz="4400" kern="0" dirty="0" smtClean="0">
              <a:solidFill>
                <a:srgbClr val="92742E"/>
              </a:solidFill>
            </a:endParaRPr>
          </a:p>
          <a:p>
            <a:pPr lvl="0" defTabSz="914400">
              <a:defRPr/>
            </a:pPr>
            <a:r>
              <a:rPr lang="en-US" sz="4000" b="1" kern="0" dirty="0" smtClean="0"/>
              <a:t>Institutional </a:t>
            </a:r>
            <a:r>
              <a:rPr lang="en-US" sz="4000" b="1" kern="0" dirty="0" smtClean="0"/>
              <a:t>management (Continued)</a:t>
            </a:r>
            <a:endParaRPr lang="en-US" sz="4000" b="1" kern="0" dirty="0"/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Some of the relevant goals in the  Policy as set out in the Institutional Management arrangements are: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Achieving objectives in a cost-effective and efficient manner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address the efficient use of resources in the collection of data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Encourage co-operation among data producers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6203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4266" y="527082"/>
            <a:ext cx="723053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Sources of administrative 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" y="-655195"/>
            <a:ext cx="8873067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Main sources of administrative data used in the 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3200" kern="0" dirty="0">
              <a:solidFill>
                <a:prstClr val="black"/>
              </a:solidFill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3200" kern="0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2222" y="1170101"/>
            <a:ext cx="8590844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Main sources - mostly from the line Ministries, Government Agencies, and Non- governmental organisations.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Vital registration data from the Ministry of Home Affairs and Immigration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kern="0" dirty="0" smtClean="0">
                <a:solidFill>
                  <a:prstClr val="black"/>
                </a:solidFill>
              </a:rPr>
              <a:t>Min of Home Affairs has automated its process but not all data </a:t>
            </a:r>
            <a:endParaRPr kumimoji="0" lang="en-GB" sz="2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For the compilations of National Accounts, various sources are used</a:t>
            </a: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kern="0" dirty="0" smtClean="0">
                <a:solidFill>
                  <a:prstClr val="black"/>
                </a:solidFill>
              </a:rPr>
              <a:t>Big data is also part of Admin Records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1A2D68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3307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6756" y="541903"/>
            <a:ext cx="819573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j-ea"/>
                <a:cs typeface="+mj-cs"/>
              </a:rPr>
              <a:t>Main uses  of Administrative data 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756" y="1183858"/>
            <a:ext cx="87925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The administrative data are used to compile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national accounts,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trade statistics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comprehensive Statistical year book (Statistical Abstract) 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3200" kern="0" dirty="0" smtClean="0">
                <a:solidFill>
                  <a:prstClr val="black"/>
                </a:solidFill>
              </a:rPr>
              <a:t>Business Register (but Treasury reluctant to provide data)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Labour Market Info System</a:t>
            </a:r>
            <a:endParaRPr kumimoji="0" lang="en-CA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32885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640</Words>
  <Application>Microsoft Office PowerPoint</Application>
  <PresentationFormat>On-screen Show (4:3)</PresentationFormat>
  <Paragraphs>86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vuyokazis@statssa.gov.za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Vuyokazi Sodo</dc:creator>
  <cp:keywords/>
  <dc:description/>
  <cp:lastModifiedBy>Alex Shimuafeni</cp:lastModifiedBy>
  <cp:revision>32</cp:revision>
  <dcterms:created xsi:type="dcterms:W3CDTF">2016-10-06T09:13:58Z</dcterms:created>
  <dcterms:modified xsi:type="dcterms:W3CDTF">2016-11-03T10:52:13Z</dcterms:modified>
  <cp:category/>
</cp:coreProperties>
</file>