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61" r:id="rId3"/>
    <p:sldId id="265" r:id="rId4"/>
    <p:sldId id="290" r:id="rId5"/>
    <p:sldId id="266" r:id="rId6"/>
    <p:sldId id="283" r:id="rId7"/>
    <p:sldId id="284" r:id="rId8"/>
    <p:sldId id="286" r:id="rId9"/>
    <p:sldId id="285" r:id="rId10"/>
    <p:sldId id="287" r:id="rId11"/>
    <p:sldId id="289" r:id="rId12"/>
    <p:sldId id="281" r:id="rId13"/>
    <p:sldId id="288" r:id="rId14"/>
    <p:sldId id="279" r:id="rId15"/>
    <p:sldId id="28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1200" y="16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F894DE-F4FC-4235-9F66-D9CE38C86173}" type="doc">
      <dgm:prSet loTypeId="urn:microsoft.com/office/officeart/2005/8/layout/pyramid1" loCatId="pyramid" qsTypeId="urn:microsoft.com/office/officeart/2005/8/quickstyle/3d3" qsCatId="3D" csTypeId="urn:microsoft.com/office/officeart/2005/8/colors/accent1_2" csCatId="accent1" phldr="1"/>
      <dgm:spPr/>
    </dgm:pt>
    <dgm:pt modelId="{5F50372D-8A36-4A41-B86B-F6395F23C7FC}">
      <dgm:prSet phldrT="[Text]"/>
      <dgm:spPr>
        <a:solidFill>
          <a:schemeClr val="accent1">
            <a:lumMod val="20000"/>
            <a:lumOff val="80000"/>
          </a:schemeClr>
        </a:solidFill>
      </dgm:spPr>
      <dgm:t>
        <a:bodyPr/>
        <a:lstStyle/>
        <a:p>
          <a:endParaRPr lang="fr-FR" dirty="0" smtClean="0"/>
        </a:p>
        <a:p>
          <a:endParaRPr lang="fr-FR" dirty="0" smtClean="0"/>
        </a:p>
        <a:p>
          <a:endParaRPr lang="fr-FR" dirty="0" smtClean="0"/>
        </a:p>
        <a:p>
          <a:r>
            <a:rPr lang="fr-FR" dirty="0" smtClean="0"/>
            <a:t>MACROECONOMIC</a:t>
          </a:r>
        </a:p>
        <a:p>
          <a:r>
            <a:rPr lang="fr-FR" dirty="0" smtClean="0"/>
            <a:t>INDICATORS</a:t>
          </a:r>
          <a:endParaRPr lang="fr-FR" dirty="0"/>
        </a:p>
      </dgm:t>
    </dgm:pt>
    <dgm:pt modelId="{89FD2037-ED28-4092-AEC9-76C9BE1C6B33}" type="parTrans" cxnId="{29EABDEB-66EA-4683-8524-E727E5AABC3E}">
      <dgm:prSet/>
      <dgm:spPr/>
      <dgm:t>
        <a:bodyPr/>
        <a:lstStyle/>
        <a:p>
          <a:endParaRPr lang="fr-FR"/>
        </a:p>
      </dgm:t>
    </dgm:pt>
    <dgm:pt modelId="{F31F63C2-9144-4DA6-A10D-B1B9B2108990}" type="sibTrans" cxnId="{29EABDEB-66EA-4683-8524-E727E5AABC3E}">
      <dgm:prSet/>
      <dgm:spPr/>
      <dgm:t>
        <a:bodyPr/>
        <a:lstStyle/>
        <a:p>
          <a:endParaRPr lang="fr-FR"/>
        </a:p>
      </dgm:t>
    </dgm:pt>
    <dgm:pt modelId="{ECF1FB3E-8DA2-405D-8FE8-73B97C099387}">
      <dgm:prSet phldrT="[Text]"/>
      <dgm:spPr>
        <a:solidFill>
          <a:schemeClr val="accent1">
            <a:lumMod val="60000"/>
            <a:lumOff val="40000"/>
          </a:schemeClr>
        </a:solidFill>
      </dgm:spPr>
      <dgm:t>
        <a:bodyPr/>
        <a:lstStyle/>
        <a:p>
          <a:endParaRPr lang="fr-FR" dirty="0" smtClean="0"/>
        </a:p>
        <a:p>
          <a:r>
            <a:rPr lang="fr-FR" dirty="0" smtClean="0"/>
            <a:t>SYSTEM OF NATIONAL ACCOUNT</a:t>
          </a:r>
          <a:endParaRPr lang="fr-FR" dirty="0"/>
        </a:p>
      </dgm:t>
    </dgm:pt>
    <dgm:pt modelId="{1FC5F7D0-6E2E-48A8-A49A-DE8ECDAD8B7E}" type="parTrans" cxnId="{E993F6F6-33D5-424A-BE52-50ADCFB44C13}">
      <dgm:prSet/>
      <dgm:spPr/>
      <dgm:t>
        <a:bodyPr/>
        <a:lstStyle/>
        <a:p>
          <a:endParaRPr lang="fr-FR"/>
        </a:p>
      </dgm:t>
    </dgm:pt>
    <dgm:pt modelId="{1AB8803E-8447-455A-AD03-6BA8AF45B4D0}" type="sibTrans" cxnId="{E993F6F6-33D5-424A-BE52-50ADCFB44C13}">
      <dgm:prSet/>
      <dgm:spPr/>
      <dgm:t>
        <a:bodyPr/>
        <a:lstStyle/>
        <a:p>
          <a:endParaRPr lang="fr-FR"/>
        </a:p>
      </dgm:t>
    </dgm:pt>
    <dgm:pt modelId="{09F3DC61-0B44-4987-B35A-9DDCC0B4C200}">
      <dgm:prSet phldrT="[Text]" custT="1"/>
      <dgm:spPr>
        <a:solidFill>
          <a:schemeClr val="accent1">
            <a:lumMod val="75000"/>
          </a:schemeClr>
        </a:solidFill>
      </dgm:spPr>
      <dgm:t>
        <a:bodyPr/>
        <a:lstStyle/>
        <a:p>
          <a:endParaRPr lang="fr-FR" sz="3600" dirty="0" smtClean="0"/>
        </a:p>
        <a:p>
          <a:r>
            <a:rPr lang="fr-FR" sz="3600" dirty="0" smtClean="0"/>
            <a:t>SATISTICAL BASIC </a:t>
          </a:r>
          <a:endParaRPr lang="fr-FR" sz="3600" dirty="0"/>
        </a:p>
      </dgm:t>
    </dgm:pt>
    <dgm:pt modelId="{E4C1F5A1-8AD4-48E7-A80F-04591F1665A2}" type="parTrans" cxnId="{0E024D38-0D9B-48B6-9931-E2E79D8B9B59}">
      <dgm:prSet/>
      <dgm:spPr/>
      <dgm:t>
        <a:bodyPr/>
        <a:lstStyle/>
        <a:p>
          <a:endParaRPr lang="fr-FR"/>
        </a:p>
      </dgm:t>
    </dgm:pt>
    <dgm:pt modelId="{EDB5AFF7-7B38-445A-A6ED-1A68AD59B366}" type="sibTrans" cxnId="{0E024D38-0D9B-48B6-9931-E2E79D8B9B59}">
      <dgm:prSet/>
      <dgm:spPr/>
      <dgm:t>
        <a:bodyPr/>
        <a:lstStyle/>
        <a:p>
          <a:endParaRPr lang="fr-FR"/>
        </a:p>
      </dgm:t>
    </dgm:pt>
    <dgm:pt modelId="{D339002F-3D81-4F27-A7F0-40453569156C}" type="pres">
      <dgm:prSet presAssocID="{26F894DE-F4FC-4235-9F66-D9CE38C86173}" presName="Name0" presStyleCnt="0">
        <dgm:presLayoutVars>
          <dgm:dir/>
          <dgm:animLvl val="lvl"/>
          <dgm:resizeHandles val="exact"/>
        </dgm:presLayoutVars>
      </dgm:prSet>
      <dgm:spPr/>
    </dgm:pt>
    <dgm:pt modelId="{6AEF2D7A-77EB-470B-A864-EA991830398A}" type="pres">
      <dgm:prSet presAssocID="{5F50372D-8A36-4A41-B86B-F6395F23C7FC}" presName="Name8" presStyleCnt="0"/>
      <dgm:spPr/>
    </dgm:pt>
    <dgm:pt modelId="{4C4E6B8F-6D35-46B8-8859-70834464B140}" type="pres">
      <dgm:prSet presAssocID="{5F50372D-8A36-4A41-B86B-F6395F23C7FC}" presName="level" presStyleLbl="node1" presStyleIdx="0" presStyleCnt="3" custLinFactNeighborX="-359" custLinFactNeighborY="-5216">
        <dgm:presLayoutVars>
          <dgm:chMax val="1"/>
          <dgm:bulletEnabled val="1"/>
        </dgm:presLayoutVars>
      </dgm:prSet>
      <dgm:spPr/>
      <dgm:t>
        <a:bodyPr/>
        <a:lstStyle/>
        <a:p>
          <a:endParaRPr lang="fr-FR"/>
        </a:p>
      </dgm:t>
    </dgm:pt>
    <dgm:pt modelId="{1DC35235-FFE1-4B00-804C-189876AFC0FC}" type="pres">
      <dgm:prSet presAssocID="{5F50372D-8A36-4A41-B86B-F6395F23C7FC}" presName="levelTx" presStyleLbl="revTx" presStyleIdx="0" presStyleCnt="0">
        <dgm:presLayoutVars>
          <dgm:chMax val="1"/>
          <dgm:bulletEnabled val="1"/>
        </dgm:presLayoutVars>
      </dgm:prSet>
      <dgm:spPr/>
      <dgm:t>
        <a:bodyPr/>
        <a:lstStyle/>
        <a:p>
          <a:endParaRPr lang="fr-FR"/>
        </a:p>
      </dgm:t>
    </dgm:pt>
    <dgm:pt modelId="{0DD0A548-2E7A-4962-A2F1-AE15B567F4DE}" type="pres">
      <dgm:prSet presAssocID="{ECF1FB3E-8DA2-405D-8FE8-73B97C099387}" presName="Name8" presStyleCnt="0"/>
      <dgm:spPr/>
    </dgm:pt>
    <dgm:pt modelId="{2BDA4262-3DA9-41C8-B6C5-554157CD0903}" type="pres">
      <dgm:prSet presAssocID="{ECF1FB3E-8DA2-405D-8FE8-73B97C099387}" presName="level" presStyleLbl="node1" presStyleIdx="1" presStyleCnt="3" custScaleY="71266">
        <dgm:presLayoutVars>
          <dgm:chMax val="1"/>
          <dgm:bulletEnabled val="1"/>
        </dgm:presLayoutVars>
      </dgm:prSet>
      <dgm:spPr/>
      <dgm:t>
        <a:bodyPr/>
        <a:lstStyle/>
        <a:p>
          <a:endParaRPr lang="fr-FR"/>
        </a:p>
      </dgm:t>
    </dgm:pt>
    <dgm:pt modelId="{E32F412D-F177-4234-822C-F334F5B878F3}" type="pres">
      <dgm:prSet presAssocID="{ECF1FB3E-8DA2-405D-8FE8-73B97C099387}" presName="levelTx" presStyleLbl="revTx" presStyleIdx="0" presStyleCnt="0">
        <dgm:presLayoutVars>
          <dgm:chMax val="1"/>
          <dgm:bulletEnabled val="1"/>
        </dgm:presLayoutVars>
      </dgm:prSet>
      <dgm:spPr/>
      <dgm:t>
        <a:bodyPr/>
        <a:lstStyle/>
        <a:p>
          <a:endParaRPr lang="fr-FR"/>
        </a:p>
      </dgm:t>
    </dgm:pt>
    <dgm:pt modelId="{DA68C29C-348D-4020-BF49-F6FB8864854D}" type="pres">
      <dgm:prSet presAssocID="{09F3DC61-0B44-4987-B35A-9DDCC0B4C200}" presName="Name8" presStyleCnt="0"/>
      <dgm:spPr/>
    </dgm:pt>
    <dgm:pt modelId="{FB8E832A-8F57-417C-8586-458A0FDB0C05}" type="pres">
      <dgm:prSet presAssocID="{09F3DC61-0B44-4987-B35A-9DDCC0B4C200}" presName="level" presStyleLbl="node1" presStyleIdx="2" presStyleCnt="3">
        <dgm:presLayoutVars>
          <dgm:chMax val="1"/>
          <dgm:bulletEnabled val="1"/>
        </dgm:presLayoutVars>
      </dgm:prSet>
      <dgm:spPr/>
      <dgm:t>
        <a:bodyPr/>
        <a:lstStyle/>
        <a:p>
          <a:endParaRPr lang="fr-FR"/>
        </a:p>
      </dgm:t>
    </dgm:pt>
    <dgm:pt modelId="{B7B8564A-3F5D-4D1B-8EDB-8FCDB47E999E}" type="pres">
      <dgm:prSet presAssocID="{09F3DC61-0B44-4987-B35A-9DDCC0B4C200}" presName="levelTx" presStyleLbl="revTx" presStyleIdx="0" presStyleCnt="0">
        <dgm:presLayoutVars>
          <dgm:chMax val="1"/>
          <dgm:bulletEnabled val="1"/>
        </dgm:presLayoutVars>
      </dgm:prSet>
      <dgm:spPr/>
      <dgm:t>
        <a:bodyPr/>
        <a:lstStyle/>
        <a:p>
          <a:endParaRPr lang="fr-FR"/>
        </a:p>
      </dgm:t>
    </dgm:pt>
  </dgm:ptLst>
  <dgm:cxnLst>
    <dgm:cxn modelId="{907A4348-0B05-4C8E-8278-C54E833DC72E}" type="presOf" srcId="{09F3DC61-0B44-4987-B35A-9DDCC0B4C200}" destId="{B7B8564A-3F5D-4D1B-8EDB-8FCDB47E999E}" srcOrd="1" destOrd="0" presId="urn:microsoft.com/office/officeart/2005/8/layout/pyramid1"/>
    <dgm:cxn modelId="{0E024D38-0D9B-48B6-9931-E2E79D8B9B59}" srcId="{26F894DE-F4FC-4235-9F66-D9CE38C86173}" destId="{09F3DC61-0B44-4987-B35A-9DDCC0B4C200}" srcOrd="2" destOrd="0" parTransId="{E4C1F5A1-8AD4-48E7-A80F-04591F1665A2}" sibTransId="{EDB5AFF7-7B38-445A-A6ED-1A68AD59B366}"/>
    <dgm:cxn modelId="{28237E3D-7271-4513-B6F3-6C1518583534}" type="presOf" srcId="{09F3DC61-0B44-4987-B35A-9DDCC0B4C200}" destId="{FB8E832A-8F57-417C-8586-458A0FDB0C05}" srcOrd="0" destOrd="0" presId="urn:microsoft.com/office/officeart/2005/8/layout/pyramid1"/>
    <dgm:cxn modelId="{DF91B478-A4DB-4DD3-9E41-1344EEBEC4B3}" type="presOf" srcId="{ECF1FB3E-8DA2-405D-8FE8-73B97C099387}" destId="{E32F412D-F177-4234-822C-F334F5B878F3}" srcOrd="1" destOrd="0" presId="urn:microsoft.com/office/officeart/2005/8/layout/pyramid1"/>
    <dgm:cxn modelId="{96E3FC2C-42FB-4A89-B13C-DF0733A40615}" type="presOf" srcId="{5F50372D-8A36-4A41-B86B-F6395F23C7FC}" destId="{1DC35235-FFE1-4B00-804C-189876AFC0FC}" srcOrd="1" destOrd="0" presId="urn:microsoft.com/office/officeart/2005/8/layout/pyramid1"/>
    <dgm:cxn modelId="{E993F6F6-33D5-424A-BE52-50ADCFB44C13}" srcId="{26F894DE-F4FC-4235-9F66-D9CE38C86173}" destId="{ECF1FB3E-8DA2-405D-8FE8-73B97C099387}" srcOrd="1" destOrd="0" parTransId="{1FC5F7D0-6E2E-48A8-A49A-DE8ECDAD8B7E}" sibTransId="{1AB8803E-8447-455A-AD03-6BA8AF45B4D0}"/>
    <dgm:cxn modelId="{29F7F725-0FA4-4237-818A-B7476DEC43FB}" type="presOf" srcId="{26F894DE-F4FC-4235-9F66-D9CE38C86173}" destId="{D339002F-3D81-4F27-A7F0-40453569156C}" srcOrd="0" destOrd="0" presId="urn:microsoft.com/office/officeart/2005/8/layout/pyramid1"/>
    <dgm:cxn modelId="{29EABDEB-66EA-4683-8524-E727E5AABC3E}" srcId="{26F894DE-F4FC-4235-9F66-D9CE38C86173}" destId="{5F50372D-8A36-4A41-B86B-F6395F23C7FC}" srcOrd="0" destOrd="0" parTransId="{89FD2037-ED28-4092-AEC9-76C9BE1C6B33}" sibTransId="{F31F63C2-9144-4DA6-A10D-B1B9B2108990}"/>
    <dgm:cxn modelId="{8A02D810-27F0-4ACA-8163-4FFF146C1763}" type="presOf" srcId="{5F50372D-8A36-4A41-B86B-F6395F23C7FC}" destId="{4C4E6B8F-6D35-46B8-8859-70834464B140}" srcOrd="0" destOrd="0" presId="urn:microsoft.com/office/officeart/2005/8/layout/pyramid1"/>
    <dgm:cxn modelId="{A42B3A02-A898-45EA-995E-53A1A1EBCEB3}" type="presOf" srcId="{ECF1FB3E-8DA2-405D-8FE8-73B97C099387}" destId="{2BDA4262-3DA9-41C8-B6C5-554157CD0903}" srcOrd="0" destOrd="0" presId="urn:microsoft.com/office/officeart/2005/8/layout/pyramid1"/>
    <dgm:cxn modelId="{51AA7150-F1BD-42BF-A8EA-92D657D2598E}" type="presParOf" srcId="{D339002F-3D81-4F27-A7F0-40453569156C}" destId="{6AEF2D7A-77EB-470B-A864-EA991830398A}" srcOrd="0" destOrd="0" presId="urn:microsoft.com/office/officeart/2005/8/layout/pyramid1"/>
    <dgm:cxn modelId="{AD26D80B-EC75-4782-8CA1-B8C0902DCC85}" type="presParOf" srcId="{6AEF2D7A-77EB-470B-A864-EA991830398A}" destId="{4C4E6B8F-6D35-46B8-8859-70834464B140}" srcOrd="0" destOrd="0" presId="urn:microsoft.com/office/officeart/2005/8/layout/pyramid1"/>
    <dgm:cxn modelId="{5BE94689-30B9-4047-A847-821638B2635E}" type="presParOf" srcId="{6AEF2D7A-77EB-470B-A864-EA991830398A}" destId="{1DC35235-FFE1-4B00-804C-189876AFC0FC}" srcOrd="1" destOrd="0" presId="urn:microsoft.com/office/officeart/2005/8/layout/pyramid1"/>
    <dgm:cxn modelId="{C3099E59-3889-4DC3-A59B-09814C3C0FA2}" type="presParOf" srcId="{D339002F-3D81-4F27-A7F0-40453569156C}" destId="{0DD0A548-2E7A-4962-A2F1-AE15B567F4DE}" srcOrd="1" destOrd="0" presId="urn:microsoft.com/office/officeart/2005/8/layout/pyramid1"/>
    <dgm:cxn modelId="{80E2FACB-E8F4-4A2F-AED4-52AFFB389663}" type="presParOf" srcId="{0DD0A548-2E7A-4962-A2F1-AE15B567F4DE}" destId="{2BDA4262-3DA9-41C8-B6C5-554157CD0903}" srcOrd="0" destOrd="0" presId="urn:microsoft.com/office/officeart/2005/8/layout/pyramid1"/>
    <dgm:cxn modelId="{35BB6A31-6B71-4392-B2C5-C1654C743734}" type="presParOf" srcId="{0DD0A548-2E7A-4962-A2F1-AE15B567F4DE}" destId="{E32F412D-F177-4234-822C-F334F5B878F3}" srcOrd="1" destOrd="0" presId="urn:microsoft.com/office/officeart/2005/8/layout/pyramid1"/>
    <dgm:cxn modelId="{4D902623-758B-403E-9353-CD2FA7705733}" type="presParOf" srcId="{D339002F-3D81-4F27-A7F0-40453569156C}" destId="{DA68C29C-348D-4020-BF49-F6FB8864854D}" srcOrd="2" destOrd="0" presId="urn:microsoft.com/office/officeart/2005/8/layout/pyramid1"/>
    <dgm:cxn modelId="{5D2FE7E1-3E27-42B7-B2E4-BC25238AA4F7}" type="presParOf" srcId="{DA68C29C-348D-4020-BF49-F6FB8864854D}" destId="{FB8E832A-8F57-417C-8586-458A0FDB0C05}" srcOrd="0" destOrd="0" presId="urn:microsoft.com/office/officeart/2005/8/layout/pyramid1"/>
    <dgm:cxn modelId="{84BFBEF2-C750-4A41-A70E-555941DA6B39}" type="presParOf" srcId="{DA68C29C-348D-4020-BF49-F6FB8864854D}" destId="{B7B8564A-3F5D-4D1B-8EDB-8FCDB47E999E}"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F894DE-F4FC-4235-9F66-D9CE38C86173}" type="doc">
      <dgm:prSet loTypeId="urn:microsoft.com/office/officeart/2005/8/layout/pyramid1" loCatId="pyramid" qsTypeId="urn:microsoft.com/office/officeart/2005/8/quickstyle/3d3" qsCatId="3D" csTypeId="urn:microsoft.com/office/officeart/2005/8/colors/accent1_2" csCatId="accent1" phldr="1"/>
      <dgm:spPr/>
    </dgm:pt>
    <dgm:pt modelId="{5F50372D-8A36-4A41-B86B-F6395F23C7FC}">
      <dgm:prSet phldrT="[Text]"/>
      <dgm:spPr>
        <a:solidFill>
          <a:schemeClr val="accent1">
            <a:lumMod val="20000"/>
            <a:lumOff val="80000"/>
          </a:schemeClr>
        </a:solidFill>
      </dgm:spPr>
      <dgm:t>
        <a:bodyPr/>
        <a:lstStyle/>
        <a:p>
          <a:endParaRPr lang="fr-FR" dirty="0" smtClean="0"/>
        </a:p>
        <a:p>
          <a:endParaRPr lang="fr-FR" dirty="0" smtClean="0"/>
        </a:p>
        <a:p>
          <a:endParaRPr lang="fr-FR" dirty="0" smtClean="0"/>
        </a:p>
        <a:p>
          <a:r>
            <a:rPr lang="fr-FR" dirty="0" smtClean="0"/>
            <a:t>MACROECONOMIC</a:t>
          </a:r>
        </a:p>
        <a:p>
          <a:r>
            <a:rPr lang="fr-FR" dirty="0" smtClean="0"/>
            <a:t>INDICATORS</a:t>
          </a:r>
          <a:endParaRPr lang="fr-FR" dirty="0"/>
        </a:p>
      </dgm:t>
    </dgm:pt>
    <dgm:pt modelId="{89FD2037-ED28-4092-AEC9-76C9BE1C6B33}" type="parTrans" cxnId="{29EABDEB-66EA-4683-8524-E727E5AABC3E}">
      <dgm:prSet/>
      <dgm:spPr/>
      <dgm:t>
        <a:bodyPr/>
        <a:lstStyle/>
        <a:p>
          <a:endParaRPr lang="fr-FR"/>
        </a:p>
      </dgm:t>
    </dgm:pt>
    <dgm:pt modelId="{F31F63C2-9144-4DA6-A10D-B1B9B2108990}" type="sibTrans" cxnId="{29EABDEB-66EA-4683-8524-E727E5AABC3E}">
      <dgm:prSet/>
      <dgm:spPr/>
      <dgm:t>
        <a:bodyPr/>
        <a:lstStyle/>
        <a:p>
          <a:endParaRPr lang="fr-FR"/>
        </a:p>
      </dgm:t>
    </dgm:pt>
    <dgm:pt modelId="{ECF1FB3E-8DA2-405D-8FE8-73B97C099387}">
      <dgm:prSet phldrT="[Text]"/>
      <dgm:spPr>
        <a:solidFill>
          <a:schemeClr val="accent1">
            <a:lumMod val="60000"/>
            <a:lumOff val="40000"/>
          </a:schemeClr>
        </a:solidFill>
      </dgm:spPr>
      <dgm:t>
        <a:bodyPr/>
        <a:lstStyle/>
        <a:p>
          <a:endParaRPr lang="fr-FR" dirty="0" smtClean="0"/>
        </a:p>
        <a:p>
          <a:r>
            <a:rPr lang="fr-FR" dirty="0" smtClean="0"/>
            <a:t>SYSTEM OF NATIONAL ACCOUNT</a:t>
          </a:r>
          <a:endParaRPr lang="fr-FR" dirty="0"/>
        </a:p>
      </dgm:t>
    </dgm:pt>
    <dgm:pt modelId="{1FC5F7D0-6E2E-48A8-A49A-DE8ECDAD8B7E}" type="parTrans" cxnId="{E993F6F6-33D5-424A-BE52-50ADCFB44C13}">
      <dgm:prSet/>
      <dgm:spPr/>
      <dgm:t>
        <a:bodyPr/>
        <a:lstStyle/>
        <a:p>
          <a:endParaRPr lang="fr-FR"/>
        </a:p>
      </dgm:t>
    </dgm:pt>
    <dgm:pt modelId="{1AB8803E-8447-455A-AD03-6BA8AF45B4D0}" type="sibTrans" cxnId="{E993F6F6-33D5-424A-BE52-50ADCFB44C13}">
      <dgm:prSet/>
      <dgm:spPr/>
      <dgm:t>
        <a:bodyPr/>
        <a:lstStyle/>
        <a:p>
          <a:endParaRPr lang="fr-FR"/>
        </a:p>
      </dgm:t>
    </dgm:pt>
    <dgm:pt modelId="{09F3DC61-0B44-4987-B35A-9DDCC0B4C200}">
      <dgm:prSet phldrT="[Text]" custT="1"/>
      <dgm:spPr>
        <a:solidFill>
          <a:schemeClr val="accent1">
            <a:lumMod val="75000"/>
          </a:schemeClr>
        </a:solidFill>
      </dgm:spPr>
      <dgm:t>
        <a:bodyPr/>
        <a:lstStyle/>
        <a:p>
          <a:endParaRPr lang="fr-FR" sz="3600" dirty="0" smtClean="0"/>
        </a:p>
        <a:p>
          <a:r>
            <a:rPr lang="fr-FR" sz="3600" dirty="0" smtClean="0"/>
            <a:t>SATISTICAL BASIC </a:t>
          </a:r>
          <a:endParaRPr lang="fr-FR" sz="3600" dirty="0"/>
        </a:p>
      </dgm:t>
    </dgm:pt>
    <dgm:pt modelId="{E4C1F5A1-8AD4-48E7-A80F-04591F1665A2}" type="parTrans" cxnId="{0E024D38-0D9B-48B6-9931-E2E79D8B9B59}">
      <dgm:prSet/>
      <dgm:spPr/>
      <dgm:t>
        <a:bodyPr/>
        <a:lstStyle/>
        <a:p>
          <a:endParaRPr lang="fr-FR"/>
        </a:p>
      </dgm:t>
    </dgm:pt>
    <dgm:pt modelId="{EDB5AFF7-7B38-445A-A6ED-1A68AD59B366}" type="sibTrans" cxnId="{0E024D38-0D9B-48B6-9931-E2E79D8B9B59}">
      <dgm:prSet/>
      <dgm:spPr/>
      <dgm:t>
        <a:bodyPr/>
        <a:lstStyle/>
        <a:p>
          <a:endParaRPr lang="fr-FR"/>
        </a:p>
      </dgm:t>
    </dgm:pt>
    <dgm:pt modelId="{D339002F-3D81-4F27-A7F0-40453569156C}" type="pres">
      <dgm:prSet presAssocID="{26F894DE-F4FC-4235-9F66-D9CE38C86173}" presName="Name0" presStyleCnt="0">
        <dgm:presLayoutVars>
          <dgm:dir/>
          <dgm:animLvl val="lvl"/>
          <dgm:resizeHandles val="exact"/>
        </dgm:presLayoutVars>
      </dgm:prSet>
      <dgm:spPr/>
    </dgm:pt>
    <dgm:pt modelId="{6AEF2D7A-77EB-470B-A864-EA991830398A}" type="pres">
      <dgm:prSet presAssocID="{5F50372D-8A36-4A41-B86B-F6395F23C7FC}" presName="Name8" presStyleCnt="0"/>
      <dgm:spPr/>
    </dgm:pt>
    <dgm:pt modelId="{4C4E6B8F-6D35-46B8-8859-70834464B140}" type="pres">
      <dgm:prSet presAssocID="{5F50372D-8A36-4A41-B86B-F6395F23C7FC}" presName="level" presStyleLbl="node1" presStyleIdx="0" presStyleCnt="3" custLinFactNeighborX="-359" custLinFactNeighborY="-5216">
        <dgm:presLayoutVars>
          <dgm:chMax val="1"/>
          <dgm:bulletEnabled val="1"/>
        </dgm:presLayoutVars>
      </dgm:prSet>
      <dgm:spPr/>
      <dgm:t>
        <a:bodyPr/>
        <a:lstStyle/>
        <a:p>
          <a:endParaRPr lang="fr-FR"/>
        </a:p>
      </dgm:t>
    </dgm:pt>
    <dgm:pt modelId="{1DC35235-FFE1-4B00-804C-189876AFC0FC}" type="pres">
      <dgm:prSet presAssocID="{5F50372D-8A36-4A41-B86B-F6395F23C7FC}" presName="levelTx" presStyleLbl="revTx" presStyleIdx="0" presStyleCnt="0">
        <dgm:presLayoutVars>
          <dgm:chMax val="1"/>
          <dgm:bulletEnabled val="1"/>
        </dgm:presLayoutVars>
      </dgm:prSet>
      <dgm:spPr/>
      <dgm:t>
        <a:bodyPr/>
        <a:lstStyle/>
        <a:p>
          <a:endParaRPr lang="fr-FR"/>
        </a:p>
      </dgm:t>
    </dgm:pt>
    <dgm:pt modelId="{0DD0A548-2E7A-4962-A2F1-AE15B567F4DE}" type="pres">
      <dgm:prSet presAssocID="{ECF1FB3E-8DA2-405D-8FE8-73B97C099387}" presName="Name8" presStyleCnt="0"/>
      <dgm:spPr/>
    </dgm:pt>
    <dgm:pt modelId="{2BDA4262-3DA9-41C8-B6C5-554157CD0903}" type="pres">
      <dgm:prSet presAssocID="{ECF1FB3E-8DA2-405D-8FE8-73B97C099387}" presName="level" presStyleLbl="node1" presStyleIdx="1" presStyleCnt="3" custScaleY="71266">
        <dgm:presLayoutVars>
          <dgm:chMax val="1"/>
          <dgm:bulletEnabled val="1"/>
        </dgm:presLayoutVars>
      </dgm:prSet>
      <dgm:spPr/>
      <dgm:t>
        <a:bodyPr/>
        <a:lstStyle/>
        <a:p>
          <a:endParaRPr lang="fr-FR"/>
        </a:p>
      </dgm:t>
    </dgm:pt>
    <dgm:pt modelId="{E32F412D-F177-4234-822C-F334F5B878F3}" type="pres">
      <dgm:prSet presAssocID="{ECF1FB3E-8DA2-405D-8FE8-73B97C099387}" presName="levelTx" presStyleLbl="revTx" presStyleIdx="0" presStyleCnt="0">
        <dgm:presLayoutVars>
          <dgm:chMax val="1"/>
          <dgm:bulletEnabled val="1"/>
        </dgm:presLayoutVars>
      </dgm:prSet>
      <dgm:spPr/>
      <dgm:t>
        <a:bodyPr/>
        <a:lstStyle/>
        <a:p>
          <a:endParaRPr lang="fr-FR"/>
        </a:p>
      </dgm:t>
    </dgm:pt>
    <dgm:pt modelId="{DA68C29C-348D-4020-BF49-F6FB8864854D}" type="pres">
      <dgm:prSet presAssocID="{09F3DC61-0B44-4987-B35A-9DDCC0B4C200}" presName="Name8" presStyleCnt="0"/>
      <dgm:spPr/>
    </dgm:pt>
    <dgm:pt modelId="{FB8E832A-8F57-417C-8586-458A0FDB0C05}" type="pres">
      <dgm:prSet presAssocID="{09F3DC61-0B44-4987-B35A-9DDCC0B4C200}" presName="level" presStyleLbl="node1" presStyleIdx="2" presStyleCnt="3">
        <dgm:presLayoutVars>
          <dgm:chMax val="1"/>
          <dgm:bulletEnabled val="1"/>
        </dgm:presLayoutVars>
      </dgm:prSet>
      <dgm:spPr/>
      <dgm:t>
        <a:bodyPr/>
        <a:lstStyle/>
        <a:p>
          <a:endParaRPr lang="fr-FR"/>
        </a:p>
      </dgm:t>
    </dgm:pt>
    <dgm:pt modelId="{B7B8564A-3F5D-4D1B-8EDB-8FCDB47E999E}" type="pres">
      <dgm:prSet presAssocID="{09F3DC61-0B44-4987-B35A-9DDCC0B4C200}" presName="levelTx" presStyleLbl="revTx" presStyleIdx="0" presStyleCnt="0">
        <dgm:presLayoutVars>
          <dgm:chMax val="1"/>
          <dgm:bulletEnabled val="1"/>
        </dgm:presLayoutVars>
      </dgm:prSet>
      <dgm:spPr/>
      <dgm:t>
        <a:bodyPr/>
        <a:lstStyle/>
        <a:p>
          <a:endParaRPr lang="fr-FR"/>
        </a:p>
      </dgm:t>
    </dgm:pt>
  </dgm:ptLst>
  <dgm:cxnLst>
    <dgm:cxn modelId="{0E024D38-0D9B-48B6-9931-E2E79D8B9B59}" srcId="{26F894DE-F4FC-4235-9F66-D9CE38C86173}" destId="{09F3DC61-0B44-4987-B35A-9DDCC0B4C200}" srcOrd="2" destOrd="0" parTransId="{E4C1F5A1-8AD4-48E7-A80F-04591F1665A2}" sibTransId="{EDB5AFF7-7B38-445A-A6ED-1A68AD59B366}"/>
    <dgm:cxn modelId="{750EA1EA-F8FA-46A9-82EB-E14FB26962FD}" type="presOf" srcId="{5F50372D-8A36-4A41-B86B-F6395F23C7FC}" destId="{1DC35235-FFE1-4B00-804C-189876AFC0FC}" srcOrd="1" destOrd="0" presId="urn:microsoft.com/office/officeart/2005/8/layout/pyramid1"/>
    <dgm:cxn modelId="{E993F6F6-33D5-424A-BE52-50ADCFB44C13}" srcId="{26F894DE-F4FC-4235-9F66-D9CE38C86173}" destId="{ECF1FB3E-8DA2-405D-8FE8-73B97C099387}" srcOrd="1" destOrd="0" parTransId="{1FC5F7D0-6E2E-48A8-A49A-DE8ECDAD8B7E}" sibTransId="{1AB8803E-8447-455A-AD03-6BA8AF45B4D0}"/>
    <dgm:cxn modelId="{29EABDEB-66EA-4683-8524-E727E5AABC3E}" srcId="{26F894DE-F4FC-4235-9F66-D9CE38C86173}" destId="{5F50372D-8A36-4A41-B86B-F6395F23C7FC}" srcOrd="0" destOrd="0" parTransId="{89FD2037-ED28-4092-AEC9-76C9BE1C6B33}" sibTransId="{F31F63C2-9144-4DA6-A10D-B1B9B2108990}"/>
    <dgm:cxn modelId="{D3706707-7CAC-4727-B74C-234F6625C59C}" type="presOf" srcId="{ECF1FB3E-8DA2-405D-8FE8-73B97C099387}" destId="{E32F412D-F177-4234-822C-F334F5B878F3}" srcOrd="1" destOrd="0" presId="urn:microsoft.com/office/officeart/2005/8/layout/pyramid1"/>
    <dgm:cxn modelId="{A9E59233-0F9E-490B-84E6-FC0617757165}" type="presOf" srcId="{26F894DE-F4FC-4235-9F66-D9CE38C86173}" destId="{D339002F-3D81-4F27-A7F0-40453569156C}" srcOrd="0" destOrd="0" presId="urn:microsoft.com/office/officeart/2005/8/layout/pyramid1"/>
    <dgm:cxn modelId="{AA270AF5-099E-4F1D-A3AF-E320D8791D82}" type="presOf" srcId="{09F3DC61-0B44-4987-B35A-9DDCC0B4C200}" destId="{FB8E832A-8F57-417C-8586-458A0FDB0C05}" srcOrd="0" destOrd="0" presId="urn:microsoft.com/office/officeart/2005/8/layout/pyramid1"/>
    <dgm:cxn modelId="{2EFA3B17-4B9F-41D6-8500-B036CE823D01}" type="presOf" srcId="{ECF1FB3E-8DA2-405D-8FE8-73B97C099387}" destId="{2BDA4262-3DA9-41C8-B6C5-554157CD0903}" srcOrd="0" destOrd="0" presId="urn:microsoft.com/office/officeart/2005/8/layout/pyramid1"/>
    <dgm:cxn modelId="{AD4F5008-1E16-4A0F-AB69-CD6F9CF425FB}" type="presOf" srcId="{09F3DC61-0B44-4987-B35A-9DDCC0B4C200}" destId="{B7B8564A-3F5D-4D1B-8EDB-8FCDB47E999E}" srcOrd="1" destOrd="0" presId="urn:microsoft.com/office/officeart/2005/8/layout/pyramid1"/>
    <dgm:cxn modelId="{5A5D4BDE-6A17-4979-B08F-BFB730896627}" type="presOf" srcId="{5F50372D-8A36-4A41-B86B-F6395F23C7FC}" destId="{4C4E6B8F-6D35-46B8-8859-70834464B140}" srcOrd="0" destOrd="0" presId="urn:microsoft.com/office/officeart/2005/8/layout/pyramid1"/>
    <dgm:cxn modelId="{C1404097-6150-41F7-BD63-D3D2BCB0B4FF}" type="presParOf" srcId="{D339002F-3D81-4F27-A7F0-40453569156C}" destId="{6AEF2D7A-77EB-470B-A864-EA991830398A}" srcOrd="0" destOrd="0" presId="urn:microsoft.com/office/officeart/2005/8/layout/pyramid1"/>
    <dgm:cxn modelId="{20CDE41A-6EE2-43A2-BC56-A3B1EF59EA21}" type="presParOf" srcId="{6AEF2D7A-77EB-470B-A864-EA991830398A}" destId="{4C4E6B8F-6D35-46B8-8859-70834464B140}" srcOrd="0" destOrd="0" presId="urn:microsoft.com/office/officeart/2005/8/layout/pyramid1"/>
    <dgm:cxn modelId="{46E184A0-A490-4BE9-B3C6-8E820005480D}" type="presParOf" srcId="{6AEF2D7A-77EB-470B-A864-EA991830398A}" destId="{1DC35235-FFE1-4B00-804C-189876AFC0FC}" srcOrd="1" destOrd="0" presId="urn:microsoft.com/office/officeart/2005/8/layout/pyramid1"/>
    <dgm:cxn modelId="{4E63ACAA-9BE0-4A74-9FBB-D8F67CB482AF}" type="presParOf" srcId="{D339002F-3D81-4F27-A7F0-40453569156C}" destId="{0DD0A548-2E7A-4962-A2F1-AE15B567F4DE}" srcOrd="1" destOrd="0" presId="urn:microsoft.com/office/officeart/2005/8/layout/pyramid1"/>
    <dgm:cxn modelId="{5CCE83D3-18B6-4DD2-8C09-ACF711E104DA}" type="presParOf" srcId="{0DD0A548-2E7A-4962-A2F1-AE15B567F4DE}" destId="{2BDA4262-3DA9-41C8-B6C5-554157CD0903}" srcOrd="0" destOrd="0" presId="urn:microsoft.com/office/officeart/2005/8/layout/pyramid1"/>
    <dgm:cxn modelId="{5AB9CE66-1044-4E6C-AEDD-CFD9C417E5D7}" type="presParOf" srcId="{0DD0A548-2E7A-4962-A2F1-AE15B567F4DE}" destId="{E32F412D-F177-4234-822C-F334F5B878F3}" srcOrd="1" destOrd="0" presId="urn:microsoft.com/office/officeart/2005/8/layout/pyramid1"/>
    <dgm:cxn modelId="{0662FFBB-48D2-4F6A-AB01-077D6DC518AF}" type="presParOf" srcId="{D339002F-3D81-4F27-A7F0-40453569156C}" destId="{DA68C29C-348D-4020-BF49-F6FB8864854D}" srcOrd="2" destOrd="0" presId="urn:microsoft.com/office/officeart/2005/8/layout/pyramid1"/>
    <dgm:cxn modelId="{AF909939-CB8A-4FD0-9EFE-743A60283BD8}" type="presParOf" srcId="{DA68C29C-348D-4020-BF49-F6FB8864854D}" destId="{FB8E832A-8F57-417C-8586-458A0FDB0C05}" srcOrd="0" destOrd="0" presId="urn:microsoft.com/office/officeart/2005/8/layout/pyramid1"/>
    <dgm:cxn modelId="{699FB8F6-EACF-4D6B-A56F-991947D87223}" type="presParOf" srcId="{DA68C29C-348D-4020-BF49-F6FB8864854D}" destId="{B7B8564A-3F5D-4D1B-8EDB-8FCDB47E999E}"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4E6B8F-6D35-46B8-8859-70834464B140}">
      <dsp:nvSpPr>
        <dsp:cNvPr id="0" name=""/>
        <dsp:cNvSpPr/>
      </dsp:nvSpPr>
      <dsp:spPr>
        <a:xfrm>
          <a:off x="2587021" y="0"/>
          <a:ext cx="3033774" cy="1668459"/>
        </a:xfrm>
        <a:prstGeom prst="trapezoid">
          <a:avLst>
            <a:gd name="adj" fmla="val 90915"/>
          </a:avLst>
        </a:prstGeom>
        <a:solidFill>
          <a:schemeClr val="accent1">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fr-FR" sz="1700" kern="1200" dirty="0" smtClean="0"/>
        </a:p>
        <a:p>
          <a:pPr lvl="0" algn="ctr" defTabSz="755650">
            <a:lnSpc>
              <a:spcPct val="90000"/>
            </a:lnSpc>
            <a:spcBef>
              <a:spcPct val="0"/>
            </a:spcBef>
            <a:spcAft>
              <a:spcPct val="35000"/>
            </a:spcAft>
          </a:pPr>
          <a:endParaRPr lang="fr-FR" sz="1700" kern="1200" dirty="0" smtClean="0"/>
        </a:p>
        <a:p>
          <a:pPr lvl="0" algn="ctr" defTabSz="755650">
            <a:lnSpc>
              <a:spcPct val="90000"/>
            </a:lnSpc>
            <a:spcBef>
              <a:spcPct val="0"/>
            </a:spcBef>
            <a:spcAft>
              <a:spcPct val="35000"/>
            </a:spcAft>
          </a:pPr>
          <a:endParaRPr lang="fr-FR" sz="1700" kern="1200" dirty="0" smtClean="0"/>
        </a:p>
        <a:p>
          <a:pPr lvl="0" algn="ctr" defTabSz="755650">
            <a:lnSpc>
              <a:spcPct val="90000"/>
            </a:lnSpc>
            <a:spcBef>
              <a:spcPct val="0"/>
            </a:spcBef>
            <a:spcAft>
              <a:spcPct val="35000"/>
            </a:spcAft>
          </a:pPr>
          <a:r>
            <a:rPr lang="fr-FR" sz="1700" kern="1200" dirty="0" smtClean="0"/>
            <a:t>MACROECONOMIC</a:t>
          </a:r>
        </a:p>
        <a:p>
          <a:pPr lvl="0" algn="ctr" defTabSz="755650">
            <a:lnSpc>
              <a:spcPct val="90000"/>
            </a:lnSpc>
            <a:spcBef>
              <a:spcPct val="0"/>
            </a:spcBef>
            <a:spcAft>
              <a:spcPct val="35000"/>
            </a:spcAft>
          </a:pPr>
          <a:r>
            <a:rPr lang="fr-FR" sz="1700" kern="1200" dirty="0" smtClean="0"/>
            <a:t>INDICATORS</a:t>
          </a:r>
          <a:endParaRPr lang="fr-FR" sz="1700" kern="1200" dirty="0"/>
        </a:p>
      </dsp:txBody>
      <dsp:txXfrm>
        <a:off x="2587021" y="0"/>
        <a:ext cx="3033774" cy="1668459"/>
      </dsp:txXfrm>
    </dsp:sp>
    <dsp:sp modelId="{2BDA4262-3DA9-41C8-B6C5-554157CD0903}">
      <dsp:nvSpPr>
        <dsp:cNvPr id="0" name=""/>
        <dsp:cNvSpPr/>
      </dsp:nvSpPr>
      <dsp:spPr>
        <a:xfrm>
          <a:off x="1516887" y="1668459"/>
          <a:ext cx="5195825" cy="1189044"/>
        </a:xfrm>
        <a:prstGeom prst="trapezoid">
          <a:avLst>
            <a:gd name="adj" fmla="val 90915"/>
          </a:avLst>
        </a:prstGeom>
        <a:solidFill>
          <a:schemeClr val="accent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fr-FR" sz="1700" kern="1200" dirty="0" smtClean="0"/>
        </a:p>
        <a:p>
          <a:pPr lvl="0" algn="ctr" defTabSz="755650">
            <a:lnSpc>
              <a:spcPct val="90000"/>
            </a:lnSpc>
            <a:spcBef>
              <a:spcPct val="0"/>
            </a:spcBef>
            <a:spcAft>
              <a:spcPct val="35000"/>
            </a:spcAft>
          </a:pPr>
          <a:r>
            <a:rPr lang="fr-FR" sz="1700" kern="1200" dirty="0" smtClean="0"/>
            <a:t>SYSTEM OF NATIONAL ACCOUNT</a:t>
          </a:r>
          <a:endParaRPr lang="fr-FR" sz="1700" kern="1200" dirty="0"/>
        </a:p>
      </dsp:txBody>
      <dsp:txXfrm>
        <a:off x="2426156" y="1668459"/>
        <a:ext cx="3377286" cy="1189044"/>
      </dsp:txXfrm>
    </dsp:sp>
    <dsp:sp modelId="{FB8E832A-8F57-417C-8586-458A0FDB0C05}">
      <dsp:nvSpPr>
        <dsp:cNvPr id="0" name=""/>
        <dsp:cNvSpPr/>
      </dsp:nvSpPr>
      <dsp:spPr>
        <a:xfrm>
          <a:off x="0" y="2857503"/>
          <a:ext cx="8229600" cy="1668459"/>
        </a:xfrm>
        <a:prstGeom prst="trapezoid">
          <a:avLst>
            <a:gd name="adj" fmla="val 90915"/>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fr-FR" sz="3600" kern="1200" dirty="0" smtClean="0"/>
        </a:p>
        <a:p>
          <a:pPr lvl="0" algn="ctr" defTabSz="1600200">
            <a:lnSpc>
              <a:spcPct val="90000"/>
            </a:lnSpc>
            <a:spcBef>
              <a:spcPct val="0"/>
            </a:spcBef>
            <a:spcAft>
              <a:spcPct val="35000"/>
            </a:spcAft>
          </a:pPr>
          <a:r>
            <a:rPr lang="fr-FR" sz="3600" kern="1200" dirty="0" smtClean="0"/>
            <a:t>SATISTICAL BASIC </a:t>
          </a:r>
          <a:endParaRPr lang="fr-FR" sz="3600" kern="1200" dirty="0"/>
        </a:p>
      </dsp:txBody>
      <dsp:txXfrm>
        <a:off x="1440179" y="2857503"/>
        <a:ext cx="5349240" cy="16684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4E6B8F-6D35-46B8-8859-70834464B140}">
      <dsp:nvSpPr>
        <dsp:cNvPr id="0" name=""/>
        <dsp:cNvSpPr/>
      </dsp:nvSpPr>
      <dsp:spPr>
        <a:xfrm>
          <a:off x="2587021" y="0"/>
          <a:ext cx="3033774" cy="1668459"/>
        </a:xfrm>
        <a:prstGeom prst="trapezoid">
          <a:avLst>
            <a:gd name="adj" fmla="val 90915"/>
          </a:avLst>
        </a:prstGeom>
        <a:solidFill>
          <a:schemeClr val="accent1">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fr-FR" sz="1700" kern="1200" dirty="0" smtClean="0"/>
        </a:p>
        <a:p>
          <a:pPr lvl="0" algn="ctr" defTabSz="755650">
            <a:lnSpc>
              <a:spcPct val="90000"/>
            </a:lnSpc>
            <a:spcBef>
              <a:spcPct val="0"/>
            </a:spcBef>
            <a:spcAft>
              <a:spcPct val="35000"/>
            </a:spcAft>
          </a:pPr>
          <a:endParaRPr lang="fr-FR" sz="1700" kern="1200" dirty="0" smtClean="0"/>
        </a:p>
        <a:p>
          <a:pPr lvl="0" algn="ctr" defTabSz="755650">
            <a:lnSpc>
              <a:spcPct val="90000"/>
            </a:lnSpc>
            <a:spcBef>
              <a:spcPct val="0"/>
            </a:spcBef>
            <a:spcAft>
              <a:spcPct val="35000"/>
            </a:spcAft>
          </a:pPr>
          <a:endParaRPr lang="fr-FR" sz="1700" kern="1200" dirty="0" smtClean="0"/>
        </a:p>
        <a:p>
          <a:pPr lvl="0" algn="ctr" defTabSz="755650">
            <a:lnSpc>
              <a:spcPct val="90000"/>
            </a:lnSpc>
            <a:spcBef>
              <a:spcPct val="0"/>
            </a:spcBef>
            <a:spcAft>
              <a:spcPct val="35000"/>
            </a:spcAft>
          </a:pPr>
          <a:r>
            <a:rPr lang="fr-FR" sz="1700" kern="1200" dirty="0" smtClean="0"/>
            <a:t>MACROECONOMIC</a:t>
          </a:r>
        </a:p>
        <a:p>
          <a:pPr lvl="0" algn="ctr" defTabSz="755650">
            <a:lnSpc>
              <a:spcPct val="90000"/>
            </a:lnSpc>
            <a:spcBef>
              <a:spcPct val="0"/>
            </a:spcBef>
            <a:spcAft>
              <a:spcPct val="35000"/>
            </a:spcAft>
          </a:pPr>
          <a:r>
            <a:rPr lang="fr-FR" sz="1700" kern="1200" dirty="0" smtClean="0"/>
            <a:t>INDICATORS</a:t>
          </a:r>
          <a:endParaRPr lang="fr-FR" sz="1700" kern="1200" dirty="0"/>
        </a:p>
      </dsp:txBody>
      <dsp:txXfrm>
        <a:off x="2587021" y="0"/>
        <a:ext cx="3033774" cy="1668459"/>
      </dsp:txXfrm>
    </dsp:sp>
    <dsp:sp modelId="{2BDA4262-3DA9-41C8-B6C5-554157CD0903}">
      <dsp:nvSpPr>
        <dsp:cNvPr id="0" name=""/>
        <dsp:cNvSpPr/>
      </dsp:nvSpPr>
      <dsp:spPr>
        <a:xfrm>
          <a:off x="1516887" y="1668459"/>
          <a:ext cx="5195825" cy="1189044"/>
        </a:xfrm>
        <a:prstGeom prst="trapezoid">
          <a:avLst>
            <a:gd name="adj" fmla="val 90915"/>
          </a:avLst>
        </a:prstGeom>
        <a:solidFill>
          <a:schemeClr val="accent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endParaRPr lang="fr-FR" sz="1700" kern="1200" dirty="0" smtClean="0"/>
        </a:p>
        <a:p>
          <a:pPr lvl="0" algn="ctr" defTabSz="755650">
            <a:lnSpc>
              <a:spcPct val="90000"/>
            </a:lnSpc>
            <a:spcBef>
              <a:spcPct val="0"/>
            </a:spcBef>
            <a:spcAft>
              <a:spcPct val="35000"/>
            </a:spcAft>
          </a:pPr>
          <a:r>
            <a:rPr lang="fr-FR" sz="1700" kern="1200" dirty="0" smtClean="0"/>
            <a:t>SYSTEM OF NATIONAL ACCOUNT</a:t>
          </a:r>
          <a:endParaRPr lang="fr-FR" sz="1700" kern="1200" dirty="0"/>
        </a:p>
      </dsp:txBody>
      <dsp:txXfrm>
        <a:off x="2426156" y="1668459"/>
        <a:ext cx="3377286" cy="1189044"/>
      </dsp:txXfrm>
    </dsp:sp>
    <dsp:sp modelId="{FB8E832A-8F57-417C-8586-458A0FDB0C05}">
      <dsp:nvSpPr>
        <dsp:cNvPr id="0" name=""/>
        <dsp:cNvSpPr/>
      </dsp:nvSpPr>
      <dsp:spPr>
        <a:xfrm>
          <a:off x="0" y="2857503"/>
          <a:ext cx="8229600" cy="1668459"/>
        </a:xfrm>
        <a:prstGeom prst="trapezoid">
          <a:avLst>
            <a:gd name="adj" fmla="val 90915"/>
          </a:avLst>
        </a:prstGeom>
        <a:solidFill>
          <a:schemeClr val="accent1">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fr-FR" sz="3600" kern="1200" dirty="0" smtClean="0"/>
        </a:p>
        <a:p>
          <a:pPr lvl="0" algn="ctr" defTabSz="1600200">
            <a:lnSpc>
              <a:spcPct val="90000"/>
            </a:lnSpc>
            <a:spcBef>
              <a:spcPct val="0"/>
            </a:spcBef>
            <a:spcAft>
              <a:spcPct val="35000"/>
            </a:spcAft>
          </a:pPr>
          <a:r>
            <a:rPr lang="fr-FR" sz="3600" kern="1200" dirty="0" smtClean="0"/>
            <a:t>SATISTICAL BASIC </a:t>
          </a:r>
          <a:endParaRPr lang="fr-FR" sz="3600" kern="1200" dirty="0"/>
        </a:p>
      </dsp:txBody>
      <dsp:txXfrm>
        <a:off x="1440179" y="2857503"/>
        <a:ext cx="5349240" cy="1668459"/>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B42CE0-4471-4AC7-AB56-6C2141908F97}" type="datetimeFigureOut">
              <a:rPr lang="en-US" smtClean="0"/>
              <a:t>10/26/2016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2A656C-3E26-49A2-A541-6F921DEF3B2A}" type="slidenum">
              <a:rPr lang="en-US" smtClean="0"/>
              <a:t>‹#›</a:t>
            </a:fld>
            <a:endParaRPr lang="en-US"/>
          </a:p>
        </p:txBody>
      </p:sp>
    </p:spTree>
    <p:extLst>
      <p:ext uri="{BB962C8B-B14F-4D97-AF65-F5344CB8AC3E}">
        <p14:creationId xmlns:p14="http://schemas.microsoft.com/office/powerpoint/2010/main" val="1983836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7DE4AC8-EDAF-D940-AACF-EBF326CB7DE3}" type="slidenum">
              <a:rPr lang="it-IT" smtClean="0"/>
              <a:t>2</a:t>
            </a:fld>
            <a:endParaRPr lang="it-IT"/>
          </a:p>
        </p:txBody>
      </p:sp>
    </p:spTree>
    <p:extLst>
      <p:ext uri="{BB962C8B-B14F-4D97-AF65-F5344CB8AC3E}">
        <p14:creationId xmlns:p14="http://schemas.microsoft.com/office/powerpoint/2010/main" val="692945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8B2A656C-3E26-49A2-A541-6F921DEF3B2A}" type="slidenum">
              <a:rPr lang="en-US" smtClean="0"/>
              <a:t>10</a:t>
            </a:fld>
            <a:endParaRPr lang="en-US"/>
          </a:p>
        </p:txBody>
      </p:sp>
    </p:spTree>
    <p:extLst>
      <p:ext uri="{BB962C8B-B14F-4D97-AF65-F5344CB8AC3E}">
        <p14:creationId xmlns:p14="http://schemas.microsoft.com/office/powerpoint/2010/main" val="3326239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EACD9E6E-ACBC-4454-A17A-E75E8BB2CED7}" type="slidenum">
              <a:rPr lang="fr-FR" smtClean="0"/>
              <a:t>15</a:t>
            </a:fld>
            <a:endParaRPr lang="fr-FR"/>
          </a:p>
        </p:txBody>
      </p:sp>
    </p:spTree>
    <p:extLst>
      <p:ext uri="{BB962C8B-B14F-4D97-AF65-F5344CB8AC3E}">
        <p14:creationId xmlns:p14="http://schemas.microsoft.com/office/powerpoint/2010/main" val="1247430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10/26/2016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929037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10/26/2016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227474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10/26/2016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518270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10/26/2016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93080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10/26/2016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409745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10/26/2016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415783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10/26/2016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80300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10/26/2016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56178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10/26/2016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2032589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10/26/2016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1296295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t>10/26/2016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t>‹#›</a:t>
            </a:fld>
            <a:endParaRPr lang="en-US"/>
          </a:p>
        </p:txBody>
      </p:sp>
    </p:spTree>
    <p:extLst>
      <p:ext uri="{BB962C8B-B14F-4D97-AF65-F5344CB8AC3E}">
        <p14:creationId xmlns:p14="http://schemas.microsoft.com/office/powerpoint/2010/main" val="339614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stretch>
            <a:fillRect/>
          </a:stretch>
        </p:blipFill>
        <p:spPr>
          <a:xfrm>
            <a:off x="8750300" y="0"/>
            <a:ext cx="393700" cy="5892800"/>
          </a:xfrm>
          <a:prstGeom prst="rect">
            <a:avLst/>
          </a:prstGeom>
        </p:spPr>
      </p:pic>
      <p:pic>
        <p:nvPicPr>
          <p:cNvPr id="8" name="Picture 7"/>
          <p:cNvPicPr>
            <a:picLocks noChangeAspect="1"/>
          </p:cNvPicPr>
          <p:nvPr userDrawn="1"/>
        </p:nvPicPr>
        <p:blipFill>
          <a:blip r:embed="rId14"/>
          <a:stretch>
            <a:fillRect/>
          </a:stretch>
        </p:blipFill>
        <p:spPr>
          <a:xfrm>
            <a:off x="0" y="5816600"/>
            <a:ext cx="9131300" cy="76200"/>
          </a:xfrm>
          <a:prstGeom prst="rect">
            <a:avLst/>
          </a:prstGeom>
        </p:spPr>
      </p:pic>
      <p:pic>
        <p:nvPicPr>
          <p:cNvPr id="11" name="Picture 10" descr="bottom-01-01.jpg"/>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249322" y="5961658"/>
            <a:ext cx="8828426" cy="694503"/>
          </a:xfrm>
          <a:prstGeom prst="rect">
            <a:avLst/>
          </a:prstGeom>
        </p:spPr>
      </p:pic>
      <p:pic>
        <p:nvPicPr>
          <p:cNvPr id="12" name="Picture 11" descr="header.jpg"/>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5407039" y="183686"/>
            <a:ext cx="3139440" cy="560832"/>
          </a:xfrm>
          <a:prstGeom prst="rect">
            <a:avLst/>
          </a:prstGeom>
        </p:spPr>
      </p:pic>
    </p:spTree>
    <p:extLst>
      <p:ext uri="{BB962C8B-B14F-4D97-AF65-F5344CB8AC3E}">
        <p14:creationId xmlns:p14="http://schemas.microsoft.com/office/powerpoint/2010/main" val="3754018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over-01-0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894832"/>
          </a:xfrm>
          <a:prstGeom prst="rect">
            <a:avLst/>
          </a:prstGeom>
        </p:spPr>
      </p:pic>
      <p:sp>
        <p:nvSpPr>
          <p:cNvPr id="4" name="Title 2"/>
          <p:cNvSpPr txBox="1">
            <a:spLocks/>
          </p:cNvSpPr>
          <p:nvPr/>
        </p:nvSpPr>
        <p:spPr>
          <a:xfrm>
            <a:off x="444500" y="2776538"/>
            <a:ext cx="8229600" cy="1427162"/>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dirty="0" smtClean="0"/>
              <a:t>SOFTWARE FOR NATIONAL ACCOUNTS </a:t>
            </a:r>
            <a:r>
              <a:rPr lang="fr-FR" dirty="0"/>
              <a:t>COMPILING </a:t>
            </a:r>
            <a:endParaRPr lang="fr-FR" dirty="0" smtClean="0"/>
          </a:p>
          <a:p>
            <a:pPr algn="r"/>
            <a:r>
              <a:rPr lang="fr-FR" sz="2400" dirty="0" smtClean="0"/>
              <a:t>By Samuel RANDRIAMBOLAMANITRA</a:t>
            </a:r>
          </a:p>
          <a:p>
            <a:pPr algn="r"/>
            <a:r>
              <a:rPr lang="fr-FR" sz="2400" dirty="0" smtClean="0"/>
              <a:t>Ingénieur Statisticien Economiste</a:t>
            </a:r>
          </a:p>
          <a:p>
            <a:pPr algn="r"/>
            <a:r>
              <a:rPr lang="fr-FR" sz="2400" dirty="0" smtClean="0"/>
              <a:t>National </a:t>
            </a:r>
            <a:r>
              <a:rPr lang="fr-FR" sz="2400" dirty="0" err="1" smtClean="0"/>
              <a:t>Accountant</a:t>
            </a:r>
            <a:endParaRPr lang="fr-FR" sz="2400" dirty="0" smtClean="0"/>
          </a:p>
          <a:p>
            <a:pPr algn="r"/>
            <a:r>
              <a:rPr lang="fr-FR" sz="2400" dirty="0" smtClean="0"/>
              <a:t>Madagascar</a:t>
            </a:r>
          </a:p>
          <a:p>
            <a:pPr algn="r"/>
            <a:r>
              <a:rPr lang="fr-FR" sz="2400" dirty="0" err="1" smtClean="0"/>
              <a:t>October</a:t>
            </a:r>
            <a:r>
              <a:rPr lang="fr-FR" sz="2400" dirty="0" smtClean="0"/>
              <a:t> 2016</a:t>
            </a:r>
          </a:p>
          <a:p>
            <a:pPr algn="r"/>
            <a:endParaRPr lang="fr-FR" sz="2400" dirty="0"/>
          </a:p>
        </p:txBody>
      </p:sp>
    </p:spTree>
    <p:extLst>
      <p:ext uri="{BB962C8B-B14F-4D97-AF65-F5344CB8AC3E}">
        <p14:creationId xmlns:p14="http://schemas.microsoft.com/office/powerpoint/2010/main" val="35935144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IMPLEMENTATION </a:t>
            </a:r>
            <a:r>
              <a:rPr lang="en-US" sz="3600" dirty="0" smtClean="0"/>
              <a:t>PROCESS BY </a:t>
            </a:r>
            <a:r>
              <a:rPr lang="en-US" sz="3600" dirty="0" smtClean="0"/>
              <a:t>THE </a:t>
            </a:r>
            <a:r>
              <a:rPr lang="en-US" sz="3600" dirty="0" smtClean="0"/>
              <a:t>TOOL</a:t>
            </a:r>
            <a:endParaRPr lang="fr-FR" sz="3600" dirty="0"/>
          </a:p>
        </p:txBody>
      </p:sp>
      <p:sp>
        <p:nvSpPr>
          <p:cNvPr id="4" name="Can 3"/>
          <p:cNvSpPr/>
          <p:nvPr/>
        </p:nvSpPr>
        <p:spPr>
          <a:xfrm>
            <a:off x="342900" y="4347914"/>
            <a:ext cx="1342894" cy="647700"/>
          </a:xfrm>
          <a:prstGeom prst="ca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b="1" dirty="0" smtClean="0">
                <a:solidFill>
                  <a:schemeClr val="tx1"/>
                </a:solidFill>
              </a:rPr>
              <a:t>Data bases</a:t>
            </a:r>
            <a:endParaRPr lang="fr-FR" sz="1600" b="1" dirty="0">
              <a:solidFill>
                <a:schemeClr val="tx1"/>
              </a:solidFill>
            </a:endParaRPr>
          </a:p>
        </p:txBody>
      </p:sp>
      <p:sp>
        <p:nvSpPr>
          <p:cNvPr id="5" name="Can 4"/>
          <p:cNvSpPr/>
          <p:nvPr/>
        </p:nvSpPr>
        <p:spPr>
          <a:xfrm>
            <a:off x="342900" y="4168775"/>
            <a:ext cx="1342894" cy="323850"/>
          </a:xfrm>
          <a:prstGeom prst="ca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50" b="1" dirty="0" smtClean="0">
                <a:solidFill>
                  <a:schemeClr val="tx1"/>
                </a:solidFill>
              </a:rPr>
              <a:t>SNA=</a:t>
            </a:r>
            <a:r>
              <a:rPr lang="fr-FR" sz="1450" b="1" dirty="0" err="1" smtClean="0">
                <a:solidFill>
                  <a:schemeClr val="tx1"/>
                </a:solidFill>
              </a:rPr>
              <a:t>Metadata</a:t>
            </a:r>
            <a:endParaRPr lang="fr-FR" sz="1450" b="1" dirty="0">
              <a:solidFill>
                <a:schemeClr val="tx1"/>
              </a:solidFill>
            </a:endParaRPr>
          </a:p>
        </p:txBody>
      </p:sp>
      <p:sp>
        <p:nvSpPr>
          <p:cNvPr id="15" name="Rectangle 14"/>
          <p:cNvSpPr/>
          <p:nvPr/>
        </p:nvSpPr>
        <p:spPr>
          <a:xfrm>
            <a:off x="6503186" y="3212448"/>
            <a:ext cx="498477" cy="305618"/>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1"/>
                </a:solidFill>
              </a:rPr>
              <a:t>no</a:t>
            </a:r>
            <a:endParaRPr lang="fr-FR" b="1" dirty="0">
              <a:solidFill>
                <a:schemeClr val="tx1"/>
              </a:solidFill>
            </a:endParaRPr>
          </a:p>
        </p:txBody>
      </p:sp>
      <p:sp>
        <p:nvSpPr>
          <p:cNvPr id="16" name="Rectangle 15"/>
          <p:cNvSpPr/>
          <p:nvPr/>
        </p:nvSpPr>
        <p:spPr>
          <a:xfrm>
            <a:off x="7510459" y="4330684"/>
            <a:ext cx="510379" cy="222266"/>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1"/>
                </a:solidFill>
              </a:rPr>
              <a:t>yes</a:t>
            </a:r>
            <a:endParaRPr lang="fr-FR" b="1" dirty="0">
              <a:solidFill>
                <a:schemeClr val="tx1"/>
              </a:solidFill>
            </a:endParaRPr>
          </a:p>
        </p:txBody>
      </p:sp>
      <p:cxnSp>
        <p:nvCxnSpPr>
          <p:cNvPr id="19" name="Elbow Connector 18"/>
          <p:cNvCxnSpPr>
            <a:stCxn id="63" idx="1"/>
          </p:cNvCxnSpPr>
          <p:nvPr/>
        </p:nvCxnSpPr>
        <p:spPr>
          <a:xfrm rot="10800000" flipV="1">
            <a:off x="1392110" y="3212448"/>
            <a:ext cx="1935290" cy="956326"/>
          </a:xfrm>
          <a:prstGeom prst="bentConnector3">
            <a:avLst>
              <a:gd name="adj1" fmla="val 99874"/>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28" name="Straight Arrow Connector 1027"/>
          <p:cNvCxnSpPr/>
          <p:nvPr/>
        </p:nvCxnSpPr>
        <p:spPr>
          <a:xfrm>
            <a:off x="7399730" y="4642248"/>
            <a:ext cx="731839" cy="149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29" name="Rounded Rectangle 1028"/>
          <p:cNvSpPr/>
          <p:nvPr/>
        </p:nvSpPr>
        <p:spPr>
          <a:xfrm>
            <a:off x="8118869" y="4135189"/>
            <a:ext cx="850900" cy="1073149"/>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NA</a:t>
            </a:r>
            <a:endParaRPr lang="fr-FR" b="1" dirty="0">
              <a:solidFill>
                <a:schemeClr val="tx1"/>
              </a:solidFill>
            </a:endParaRPr>
          </a:p>
        </p:txBody>
      </p:sp>
      <p:cxnSp>
        <p:nvCxnSpPr>
          <p:cNvPr id="1036" name="Elbow Connector 1035"/>
          <p:cNvCxnSpPr>
            <a:stCxn id="45" idx="0"/>
          </p:cNvCxnSpPr>
          <p:nvPr/>
        </p:nvCxnSpPr>
        <p:spPr>
          <a:xfrm rot="16200000" flipV="1">
            <a:off x="5586493" y="2927309"/>
            <a:ext cx="1072853" cy="725372"/>
          </a:xfrm>
          <a:prstGeom prst="bentConnector3">
            <a:avLst>
              <a:gd name="adj1" fmla="val 99718"/>
            </a:avLst>
          </a:prstGeom>
        </p:spPr>
        <p:style>
          <a:lnRef idx="2">
            <a:schemeClr val="accent1"/>
          </a:lnRef>
          <a:fillRef idx="0">
            <a:schemeClr val="accent1"/>
          </a:fillRef>
          <a:effectRef idx="1">
            <a:schemeClr val="accent1"/>
          </a:effectRef>
          <a:fontRef idx="minor">
            <a:schemeClr val="tx1"/>
          </a:fontRef>
        </p:style>
      </p:cxnSp>
      <p:cxnSp>
        <p:nvCxnSpPr>
          <p:cNvPr id="1049" name="Straight Connector 1048"/>
          <p:cNvCxnSpPr/>
          <p:nvPr/>
        </p:nvCxnSpPr>
        <p:spPr>
          <a:xfrm>
            <a:off x="5760232" y="2260600"/>
            <a:ext cx="0" cy="951848"/>
          </a:xfrm>
          <a:prstGeom prst="line">
            <a:avLst/>
          </a:prstGeom>
        </p:spPr>
        <p:style>
          <a:lnRef idx="2">
            <a:schemeClr val="accent1"/>
          </a:lnRef>
          <a:fillRef idx="0">
            <a:schemeClr val="accent1"/>
          </a:fillRef>
          <a:effectRef idx="1">
            <a:schemeClr val="accent1"/>
          </a:effectRef>
          <a:fontRef idx="minor">
            <a:schemeClr val="tx1"/>
          </a:fontRef>
        </p:style>
      </p:cxnSp>
      <p:sp>
        <p:nvSpPr>
          <p:cNvPr id="1054" name="Rectangle 1053"/>
          <p:cNvSpPr/>
          <p:nvPr/>
        </p:nvSpPr>
        <p:spPr>
          <a:xfrm>
            <a:off x="3327400" y="1905000"/>
            <a:ext cx="1625600" cy="5969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DATA CORRECTION</a:t>
            </a:r>
            <a:endParaRPr lang="fr-FR" b="1" dirty="0">
              <a:solidFill>
                <a:schemeClr val="tx1"/>
              </a:solidFill>
            </a:endParaRPr>
          </a:p>
        </p:txBody>
      </p:sp>
      <p:sp>
        <p:nvSpPr>
          <p:cNvPr id="63" name="Rectangle 62"/>
          <p:cNvSpPr/>
          <p:nvPr/>
        </p:nvSpPr>
        <p:spPr>
          <a:xfrm>
            <a:off x="3327400" y="2913998"/>
            <a:ext cx="1625600" cy="5969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solidFill>
                  <a:schemeClr val="tx1"/>
                </a:solidFill>
              </a:rPr>
              <a:t>DATA ADDITION</a:t>
            </a:r>
            <a:endParaRPr lang="fr-FR" dirty="0">
              <a:solidFill>
                <a:schemeClr val="tx1"/>
              </a:solidFill>
            </a:endParaRPr>
          </a:p>
        </p:txBody>
      </p:sp>
      <p:cxnSp>
        <p:nvCxnSpPr>
          <p:cNvPr id="64" name="Elbow Connector 63"/>
          <p:cNvCxnSpPr>
            <a:stCxn id="72" idx="2"/>
            <a:endCxn id="5" idx="1"/>
          </p:cNvCxnSpPr>
          <p:nvPr/>
        </p:nvCxnSpPr>
        <p:spPr>
          <a:xfrm rot="10800000" flipV="1">
            <a:off x="1014347" y="2660339"/>
            <a:ext cx="687326" cy="1508435"/>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5" name="Elbow Connector 64"/>
          <p:cNvCxnSpPr/>
          <p:nvPr/>
        </p:nvCxnSpPr>
        <p:spPr>
          <a:xfrm rot="5400000">
            <a:off x="-14535" y="2436815"/>
            <a:ext cx="2403476" cy="1060445"/>
          </a:xfrm>
          <a:prstGeom prst="bentConnector3">
            <a:avLst>
              <a:gd name="adj1" fmla="val 330"/>
            </a:avLst>
          </a:prstGeom>
          <a:ln>
            <a:tailEnd type="arrow"/>
          </a:ln>
        </p:spPr>
        <p:style>
          <a:lnRef idx="2">
            <a:schemeClr val="accent1"/>
          </a:lnRef>
          <a:fillRef idx="0">
            <a:schemeClr val="accent1"/>
          </a:fillRef>
          <a:effectRef idx="1">
            <a:schemeClr val="accent1"/>
          </a:effectRef>
          <a:fontRef idx="minor">
            <a:schemeClr val="tx1"/>
          </a:fontRef>
        </p:style>
      </p:cxnSp>
      <p:sp>
        <p:nvSpPr>
          <p:cNvPr id="36" name="Snip Diagonal Corner Rectangle 35"/>
          <p:cNvSpPr/>
          <p:nvPr/>
        </p:nvSpPr>
        <p:spPr>
          <a:xfrm>
            <a:off x="1701673" y="1523999"/>
            <a:ext cx="1435227" cy="457200"/>
          </a:xfrm>
          <a:prstGeom prst="snip2Diag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AUTOMATIC</a:t>
            </a:r>
            <a:endParaRPr lang="fr-FR" b="1" dirty="0">
              <a:solidFill>
                <a:schemeClr val="tx1"/>
              </a:solidFill>
            </a:endParaRPr>
          </a:p>
        </p:txBody>
      </p:sp>
      <p:sp>
        <p:nvSpPr>
          <p:cNvPr id="72" name="Snip Diagonal Corner Rectangle 71"/>
          <p:cNvSpPr/>
          <p:nvPr/>
        </p:nvSpPr>
        <p:spPr>
          <a:xfrm>
            <a:off x="1701673" y="2431740"/>
            <a:ext cx="1435227" cy="457200"/>
          </a:xfrm>
          <a:prstGeom prst="snip2Diag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MANUAL</a:t>
            </a:r>
            <a:endParaRPr lang="fr-FR" b="1" dirty="0">
              <a:solidFill>
                <a:schemeClr val="tx1"/>
              </a:solidFill>
            </a:endParaRPr>
          </a:p>
        </p:txBody>
      </p:sp>
      <p:cxnSp>
        <p:nvCxnSpPr>
          <p:cNvPr id="39" name="Elbow Connector 38"/>
          <p:cNvCxnSpPr>
            <a:stCxn id="1054" idx="0"/>
          </p:cNvCxnSpPr>
          <p:nvPr/>
        </p:nvCxnSpPr>
        <p:spPr>
          <a:xfrm rot="16200000" flipV="1">
            <a:off x="3562350" y="1327150"/>
            <a:ext cx="152400" cy="100330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1" name="Elbow Connector 40"/>
          <p:cNvCxnSpPr>
            <a:stCxn id="1054" idx="2"/>
            <a:endCxn id="72" idx="0"/>
          </p:cNvCxnSpPr>
          <p:nvPr/>
        </p:nvCxnSpPr>
        <p:spPr>
          <a:xfrm rot="5400000">
            <a:off x="3559330" y="2079470"/>
            <a:ext cx="158440" cy="100330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Flowchart: Data 37"/>
          <p:cNvSpPr/>
          <p:nvPr/>
        </p:nvSpPr>
        <p:spPr>
          <a:xfrm>
            <a:off x="2042669" y="4382025"/>
            <a:ext cx="1358900" cy="501650"/>
          </a:xfrm>
          <a:prstGeom prst="flowChartInputOutp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400" b="1" dirty="0" smtClean="0">
                <a:solidFill>
                  <a:schemeClr val="tx1"/>
                </a:solidFill>
              </a:rPr>
              <a:t>SNA</a:t>
            </a:r>
            <a:endParaRPr lang="fr-FR" sz="2400" b="1" dirty="0">
              <a:solidFill>
                <a:schemeClr val="tx1"/>
              </a:solidFill>
            </a:endParaRPr>
          </a:p>
        </p:txBody>
      </p:sp>
      <p:cxnSp>
        <p:nvCxnSpPr>
          <p:cNvPr id="40" name="Straight Arrow Connector 39"/>
          <p:cNvCxnSpPr>
            <a:endCxn id="38" idx="2"/>
          </p:cNvCxnSpPr>
          <p:nvPr/>
        </p:nvCxnSpPr>
        <p:spPr>
          <a:xfrm>
            <a:off x="1701674" y="4632850"/>
            <a:ext cx="47688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p:nvPr/>
        </p:nvCxnSpPr>
        <p:spPr>
          <a:xfrm>
            <a:off x="3276474" y="4639209"/>
            <a:ext cx="463550" cy="1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3" name="Flowchart: Alternate Process 42"/>
          <p:cNvSpPr/>
          <p:nvPr/>
        </p:nvSpPr>
        <p:spPr>
          <a:xfrm>
            <a:off x="3740024" y="4293106"/>
            <a:ext cx="1231900" cy="666753"/>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err="1" smtClean="0">
                <a:solidFill>
                  <a:schemeClr val="tx1"/>
                </a:solidFill>
              </a:rPr>
              <a:t>Indicators</a:t>
            </a:r>
            <a:endParaRPr lang="fr-FR" b="1" dirty="0">
              <a:solidFill>
                <a:schemeClr val="tx1"/>
              </a:solidFill>
            </a:endParaRPr>
          </a:p>
        </p:txBody>
      </p:sp>
      <p:cxnSp>
        <p:nvCxnSpPr>
          <p:cNvPr id="44" name="Straight Arrow Connector 43"/>
          <p:cNvCxnSpPr/>
          <p:nvPr/>
        </p:nvCxnSpPr>
        <p:spPr>
          <a:xfrm flipV="1">
            <a:off x="4977480" y="4632880"/>
            <a:ext cx="430212"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5" name="Diamond 44"/>
          <p:cNvSpPr/>
          <p:nvPr/>
        </p:nvSpPr>
        <p:spPr>
          <a:xfrm>
            <a:off x="5407692" y="3826421"/>
            <a:ext cx="2155825" cy="1625600"/>
          </a:xfrm>
          <a:prstGeom prst="diamond">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50" b="1" dirty="0">
              <a:solidFill>
                <a:schemeClr val="tx1"/>
              </a:solidFill>
            </a:endParaRPr>
          </a:p>
        </p:txBody>
      </p:sp>
      <p:sp>
        <p:nvSpPr>
          <p:cNvPr id="46" name="Rectangle 45"/>
          <p:cNvSpPr/>
          <p:nvPr/>
        </p:nvSpPr>
        <p:spPr>
          <a:xfrm>
            <a:off x="5545804" y="4188371"/>
            <a:ext cx="1879599" cy="901699"/>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1"/>
                </a:solidFill>
              </a:rPr>
              <a:t>Consistent</a:t>
            </a:r>
          </a:p>
          <a:p>
            <a:pPr algn="ctr"/>
            <a:r>
              <a:rPr lang="en-US" b="1" dirty="0" smtClean="0">
                <a:solidFill>
                  <a:schemeClr val="tx1"/>
                </a:solidFill>
              </a:rPr>
              <a:t>Comprehensive</a:t>
            </a:r>
            <a:endParaRPr lang="en-US" b="1" dirty="0">
              <a:solidFill>
                <a:schemeClr val="tx1"/>
              </a:solidFill>
            </a:endParaRPr>
          </a:p>
          <a:p>
            <a:pPr algn="ctr"/>
            <a:r>
              <a:rPr lang="en-US" b="1" dirty="0" smtClean="0">
                <a:solidFill>
                  <a:schemeClr val="tx1"/>
                </a:solidFill>
              </a:rPr>
              <a:t>integrated</a:t>
            </a:r>
            <a:endParaRPr lang="fr-FR" b="1" dirty="0">
              <a:solidFill>
                <a:schemeClr val="tx1"/>
              </a:solidFill>
            </a:endParaRPr>
          </a:p>
        </p:txBody>
      </p:sp>
      <p:cxnSp>
        <p:nvCxnSpPr>
          <p:cNvPr id="14" name="Straight Arrow Connector 13"/>
          <p:cNvCxnSpPr/>
          <p:nvPr/>
        </p:nvCxnSpPr>
        <p:spPr>
          <a:xfrm flipH="1">
            <a:off x="4971924" y="2260600"/>
            <a:ext cx="78830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flipH="1">
            <a:off x="4977480" y="3212448"/>
            <a:ext cx="788308"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45382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mph" presetSubtype="2" fill="hold" nodeType="clickEffect">
                                  <p:stCondLst>
                                    <p:cond delay="0"/>
                                  </p:stCondLst>
                                  <p:childTnLst>
                                    <p:animClr clrSpc="rgb" dir="cw">
                                      <p:cBhvr>
                                        <p:cTn id="6" dur="750" fill="hold"/>
                                        <p:tgtEl>
                                          <p:spTgt spid="40"/>
                                        </p:tgtEl>
                                        <p:attrNameLst>
                                          <p:attrName>stroke.color</p:attrName>
                                        </p:attrNameLst>
                                      </p:cBhvr>
                                      <p:to>
                                        <a:srgbClr val="FF0000"/>
                                      </p:to>
                                    </p:animClr>
                                    <p:set>
                                      <p:cBhvr>
                                        <p:cTn id="7" dur="750" fill="hold"/>
                                        <p:tgtEl>
                                          <p:spTgt spid="40"/>
                                        </p:tgtEl>
                                        <p:attrNameLst>
                                          <p:attrName>stroke.on</p:attrName>
                                        </p:attrNameLst>
                                      </p:cBhvr>
                                      <p:to>
                                        <p:strVal val="true"/>
                                      </p:to>
                                    </p:set>
                                  </p:childTnLst>
                                </p:cTn>
                              </p:par>
                            </p:childTnLst>
                          </p:cTn>
                        </p:par>
                        <p:par>
                          <p:cTn id="8" fill="hold">
                            <p:stCondLst>
                              <p:cond delay="750"/>
                            </p:stCondLst>
                            <p:childTnLst>
                              <p:par>
                                <p:cTn id="9" presetID="7" presetClass="emph" presetSubtype="2" fill="hold" nodeType="afterEffect">
                                  <p:stCondLst>
                                    <p:cond delay="0"/>
                                  </p:stCondLst>
                                  <p:childTnLst>
                                    <p:animClr clrSpc="rgb" dir="cw">
                                      <p:cBhvr>
                                        <p:cTn id="10" dur="500" fill="hold"/>
                                        <p:tgtEl>
                                          <p:spTgt spid="42"/>
                                        </p:tgtEl>
                                        <p:attrNameLst>
                                          <p:attrName>stroke.color</p:attrName>
                                        </p:attrNameLst>
                                      </p:cBhvr>
                                      <p:to>
                                        <a:srgbClr val="FF0000"/>
                                      </p:to>
                                    </p:animClr>
                                    <p:set>
                                      <p:cBhvr>
                                        <p:cTn id="11" dur="500" fill="hold"/>
                                        <p:tgtEl>
                                          <p:spTgt spid="42"/>
                                        </p:tgtEl>
                                        <p:attrNameLst>
                                          <p:attrName>stroke.on</p:attrName>
                                        </p:attrNameLst>
                                      </p:cBhvr>
                                      <p:to>
                                        <p:strVal val="true"/>
                                      </p:to>
                                    </p:set>
                                  </p:childTnLst>
                                </p:cTn>
                              </p:par>
                            </p:childTnLst>
                          </p:cTn>
                        </p:par>
                        <p:par>
                          <p:cTn id="12" fill="hold">
                            <p:stCondLst>
                              <p:cond delay="1250"/>
                            </p:stCondLst>
                            <p:childTnLst>
                              <p:par>
                                <p:cTn id="13" presetID="7" presetClass="emph" presetSubtype="2" fill="hold" nodeType="afterEffect">
                                  <p:stCondLst>
                                    <p:cond delay="0"/>
                                  </p:stCondLst>
                                  <p:childTnLst>
                                    <p:animClr clrSpc="rgb" dir="cw">
                                      <p:cBhvr>
                                        <p:cTn id="14" dur="500" fill="hold"/>
                                        <p:tgtEl>
                                          <p:spTgt spid="44"/>
                                        </p:tgtEl>
                                        <p:attrNameLst>
                                          <p:attrName>stroke.color</p:attrName>
                                        </p:attrNameLst>
                                      </p:cBhvr>
                                      <p:to>
                                        <a:srgbClr val="FF0000"/>
                                      </p:to>
                                    </p:animClr>
                                    <p:set>
                                      <p:cBhvr>
                                        <p:cTn id="15" dur="500" fill="hold"/>
                                        <p:tgtEl>
                                          <p:spTgt spid="44"/>
                                        </p:tgtEl>
                                        <p:attrNameLst>
                                          <p:attrName>stroke.on</p:attrName>
                                        </p:attrNameLst>
                                      </p:cBhvr>
                                      <p:to>
                                        <p:strVal val="true"/>
                                      </p:to>
                                    </p:set>
                                  </p:childTnLst>
                                </p:cTn>
                              </p:par>
                            </p:childTnLst>
                          </p:cTn>
                        </p:par>
                        <p:par>
                          <p:cTn id="16" fill="hold">
                            <p:stCondLst>
                              <p:cond delay="1750"/>
                            </p:stCondLst>
                            <p:childTnLst>
                              <p:par>
                                <p:cTn id="17" presetID="32" presetClass="emph" presetSubtype="0" fill="hold" grpId="0" nodeType="afterEffect">
                                  <p:stCondLst>
                                    <p:cond delay="0"/>
                                  </p:stCondLst>
                                  <p:childTnLst>
                                    <p:animRot by="120000">
                                      <p:cBhvr>
                                        <p:cTn id="18" dur="100" fill="hold">
                                          <p:stCondLst>
                                            <p:cond delay="0"/>
                                          </p:stCondLst>
                                        </p:cTn>
                                        <p:tgtEl>
                                          <p:spTgt spid="45"/>
                                        </p:tgtEl>
                                        <p:attrNameLst>
                                          <p:attrName>r</p:attrName>
                                        </p:attrNameLst>
                                      </p:cBhvr>
                                    </p:animRot>
                                    <p:animRot by="-240000">
                                      <p:cBhvr>
                                        <p:cTn id="19" dur="200" fill="hold">
                                          <p:stCondLst>
                                            <p:cond delay="200"/>
                                          </p:stCondLst>
                                        </p:cTn>
                                        <p:tgtEl>
                                          <p:spTgt spid="45"/>
                                        </p:tgtEl>
                                        <p:attrNameLst>
                                          <p:attrName>r</p:attrName>
                                        </p:attrNameLst>
                                      </p:cBhvr>
                                    </p:animRot>
                                    <p:animRot by="240000">
                                      <p:cBhvr>
                                        <p:cTn id="20" dur="200" fill="hold">
                                          <p:stCondLst>
                                            <p:cond delay="400"/>
                                          </p:stCondLst>
                                        </p:cTn>
                                        <p:tgtEl>
                                          <p:spTgt spid="45"/>
                                        </p:tgtEl>
                                        <p:attrNameLst>
                                          <p:attrName>r</p:attrName>
                                        </p:attrNameLst>
                                      </p:cBhvr>
                                    </p:animRot>
                                    <p:animRot by="-240000">
                                      <p:cBhvr>
                                        <p:cTn id="21" dur="200" fill="hold">
                                          <p:stCondLst>
                                            <p:cond delay="600"/>
                                          </p:stCondLst>
                                        </p:cTn>
                                        <p:tgtEl>
                                          <p:spTgt spid="45"/>
                                        </p:tgtEl>
                                        <p:attrNameLst>
                                          <p:attrName>r</p:attrName>
                                        </p:attrNameLst>
                                      </p:cBhvr>
                                    </p:animRot>
                                    <p:animRot by="120000">
                                      <p:cBhvr>
                                        <p:cTn id="22" dur="200" fill="hold">
                                          <p:stCondLst>
                                            <p:cond delay="800"/>
                                          </p:stCondLst>
                                        </p:cTn>
                                        <p:tgtEl>
                                          <p:spTgt spid="45"/>
                                        </p:tgtEl>
                                        <p:attrNameLst>
                                          <p:attrName>r</p:attrName>
                                        </p:attrNameLst>
                                      </p:cBhvr>
                                    </p:animRot>
                                  </p:childTnLst>
                                </p:cTn>
                              </p:par>
                            </p:childTnLst>
                          </p:cTn>
                        </p:par>
                        <p:par>
                          <p:cTn id="23" fill="hold">
                            <p:stCondLst>
                              <p:cond delay="2750"/>
                            </p:stCondLst>
                            <p:childTnLst>
                              <p:par>
                                <p:cTn id="24" presetID="26" presetClass="entr" presetSubtype="0" fill="hold" grpId="0" nodeType="after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wipe(down)">
                                      <p:cBhvr>
                                        <p:cTn id="26" dur="580">
                                          <p:stCondLst>
                                            <p:cond delay="0"/>
                                          </p:stCondLst>
                                        </p:cTn>
                                        <p:tgtEl>
                                          <p:spTgt spid="15"/>
                                        </p:tgtEl>
                                      </p:cBhvr>
                                    </p:animEffect>
                                    <p:anim calcmode="lin" valueType="num">
                                      <p:cBhvr>
                                        <p:cTn id="27"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32" dur="26">
                                          <p:stCondLst>
                                            <p:cond delay="650"/>
                                          </p:stCondLst>
                                        </p:cTn>
                                        <p:tgtEl>
                                          <p:spTgt spid="15"/>
                                        </p:tgtEl>
                                      </p:cBhvr>
                                      <p:to x="100000" y="60000"/>
                                    </p:animScale>
                                    <p:animScale>
                                      <p:cBhvr>
                                        <p:cTn id="33" dur="166" decel="50000">
                                          <p:stCondLst>
                                            <p:cond delay="676"/>
                                          </p:stCondLst>
                                        </p:cTn>
                                        <p:tgtEl>
                                          <p:spTgt spid="15"/>
                                        </p:tgtEl>
                                      </p:cBhvr>
                                      <p:to x="100000" y="100000"/>
                                    </p:animScale>
                                    <p:animScale>
                                      <p:cBhvr>
                                        <p:cTn id="34" dur="26">
                                          <p:stCondLst>
                                            <p:cond delay="1312"/>
                                          </p:stCondLst>
                                        </p:cTn>
                                        <p:tgtEl>
                                          <p:spTgt spid="15"/>
                                        </p:tgtEl>
                                      </p:cBhvr>
                                      <p:to x="100000" y="80000"/>
                                    </p:animScale>
                                    <p:animScale>
                                      <p:cBhvr>
                                        <p:cTn id="35" dur="166" decel="50000">
                                          <p:stCondLst>
                                            <p:cond delay="1338"/>
                                          </p:stCondLst>
                                        </p:cTn>
                                        <p:tgtEl>
                                          <p:spTgt spid="15"/>
                                        </p:tgtEl>
                                      </p:cBhvr>
                                      <p:to x="100000" y="100000"/>
                                    </p:animScale>
                                    <p:animScale>
                                      <p:cBhvr>
                                        <p:cTn id="36" dur="26">
                                          <p:stCondLst>
                                            <p:cond delay="1642"/>
                                          </p:stCondLst>
                                        </p:cTn>
                                        <p:tgtEl>
                                          <p:spTgt spid="15"/>
                                        </p:tgtEl>
                                      </p:cBhvr>
                                      <p:to x="100000" y="90000"/>
                                    </p:animScale>
                                    <p:animScale>
                                      <p:cBhvr>
                                        <p:cTn id="37" dur="166" decel="50000">
                                          <p:stCondLst>
                                            <p:cond delay="1668"/>
                                          </p:stCondLst>
                                        </p:cTn>
                                        <p:tgtEl>
                                          <p:spTgt spid="15"/>
                                        </p:tgtEl>
                                      </p:cBhvr>
                                      <p:to x="100000" y="100000"/>
                                    </p:animScale>
                                    <p:animScale>
                                      <p:cBhvr>
                                        <p:cTn id="38" dur="26">
                                          <p:stCondLst>
                                            <p:cond delay="1808"/>
                                          </p:stCondLst>
                                        </p:cTn>
                                        <p:tgtEl>
                                          <p:spTgt spid="15"/>
                                        </p:tgtEl>
                                      </p:cBhvr>
                                      <p:to x="100000" y="95000"/>
                                    </p:animScale>
                                    <p:animScale>
                                      <p:cBhvr>
                                        <p:cTn id="39" dur="166" decel="50000">
                                          <p:stCondLst>
                                            <p:cond delay="1834"/>
                                          </p:stCondLst>
                                        </p:cTn>
                                        <p:tgtEl>
                                          <p:spTgt spid="15"/>
                                        </p:tgtEl>
                                      </p:cBhvr>
                                      <p:to x="100000" y="100000"/>
                                    </p:animScale>
                                  </p:childTnLst>
                                </p:cTn>
                              </p:par>
                            </p:childTnLst>
                          </p:cTn>
                        </p:par>
                        <p:par>
                          <p:cTn id="40" fill="hold">
                            <p:stCondLst>
                              <p:cond delay="4750"/>
                            </p:stCondLst>
                            <p:childTnLst>
                              <p:par>
                                <p:cTn id="41" presetID="7" presetClass="emph" presetSubtype="2" fill="hold" nodeType="afterEffect">
                                  <p:stCondLst>
                                    <p:cond delay="0"/>
                                  </p:stCondLst>
                                  <p:childTnLst>
                                    <p:animClr clrSpc="rgb" dir="cw">
                                      <p:cBhvr>
                                        <p:cTn id="42" dur="500" fill="hold"/>
                                        <p:tgtEl>
                                          <p:spTgt spid="1036"/>
                                        </p:tgtEl>
                                        <p:attrNameLst>
                                          <p:attrName>stroke.color</p:attrName>
                                        </p:attrNameLst>
                                      </p:cBhvr>
                                      <p:to>
                                        <a:srgbClr val="FF0000"/>
                                      </p:to>
                                    </p:animClr>
                                    <p:set>
                                      <p:cBhvr>
                                        <p:cTn id="43" dur="500" fill="hold"/>
                                        <p:tgtEl>
                                          <p:spTgt spid="1036"/>
                                        </p:tgtEl>
                                        <p:attrNameLst>
                                          <p:attrName>stroke.on</p:attrName>
                                        </p:attrNameLst>
                                      </p:cBhvr>
                                      <p:to>
                                        <p:strVal val="true"/>
                                      </p:to>
                                    </p:set>
                                  </p:childTnLst>
                                </p:cTn>
                              </p:par>
                            </p:childTnLst>
                          </p:cTn>
                        </p:par>
                        <p:par>
                          <p:cTn id="44" fill="hold">
                            <p:stCondLst>
                              <p:cond delay="5250"/>
                            </p:stCondLst>
                            <p:childTnLst>
                              <p:par>
                                <p:cTn id="45" presetID="7" presetClass="emph" presetSubtype="2" fill="hold" nodeType="afterEffect">
                                  <p:stCondLst>
                                    <p:cond delay="0"/>
                                  </p:stCondLst>
                                  <p:childTnLst>
                                    <p:animClr clrSpc="rgb" dir="cw">
                                      <p:cBhvr>
                                        <p:cTn id="46" dur="500" fill="hold"/>
                                        <p:tgtEl>
                                          <p:spTgt spid="51"/>
                                        </p:tgtEl>
                                        <p:attrNameLst>
                                          <p:attrName>stroke.color</p:attrName>
                                        </p:attrNameLst>
                                      </p:cBhvr>
                                      <p:to>
                                        <a:srgbClr val="FF0000"/>
                                      </p:to>
                                    </p:animClr>
                                    <p:set>
                                      <p:cBhvr>
                                        <p:cTn id="47" dur="500" fill="hold"/>
                                        <p:tgtEl>
                                          <p:spTgt spid="51"/>
                                        </p:tgtEl>
                                        <p:attrNameLst>
                                          <p:attrName>stroke.on</p:attrName>
                                        </p:attrNameLst>
                                      </p:cBhvr>
                                      <p:to>
                                        <p:strVal val="true"/>
                                      </p:to>
                                    </p:set>
                                  </p:childTnLst>
                                </p:cTn>
                              </p:par>
                            </p:childTnLst>
                          </p:cTn>
                        </p:par>
                        <p:par>
                          <p:cTn id="48" fill="hold">
                            <p:stCondLst>
                              <p:cond delay="5750"/>
                            </p:stCondLst>
                            <p:childTnLst>
                              <p:par>
                                <p:cTn id="49" presetID="7" presetClass="emph" presetSubtype="2" fill="hold" nodeType="afterEffect">
                                  <p:stCondLst>
                                    <p:cond delay="0"/>
                                  </p:stCondLst>
                                  <p:childTnLst>
                                    <p:animClr clrSpc="rgb" dir="cw">
                                      <p:cBhvr>
                                        <p:cTn id="50" dur="500" fill="hold"/>
                                        <p:tgtEl>
                                          <p:spTgt spid="19"/>
                                        </p:tgtEl>
                                        <p:attrNameLst>
                                          <p:attrName>stroke.color</p:attrName>
                                        </p:attrNameLst>
                                      </p:cBhvr>
                                      <p:to>
                                        <a:srgbClr val="FF0000"/>
                                      </p:to>
                                    </p:animClr>
                                    <p:set>
                                      <p:cBhvr>
                                        <p:cTn id="51" dur="500" fill="hold"/>
                                        <p:tgtEl>
                                          <p:spTgt spid="19"/>
                                        </p:tgtEl>
                                        <p:attrNameLst>
                                          <p:attrName>stroke.on</p:attrName>
                                        </p:attrNameLst>
                                      </p:cBhvr>
                                      <p:to>
                                        <p:strVal val="true"/>
                                      </p:to>
                                    </p:set>
                                  </p:childTnLst>
                                </p:cTn>
                              </p:par>
                            </p:childTnLst>
                          </p:cTn>
                        </p:par>
                      </p:childTnLst>
                    </p:cTn>
                  </p:par>
                  <p:par>
                    <p:cTn id="52" fill="hold">
                      <p:stCondLst>
                        <p:cond delay="indefinite"/>
                      </p:stCondLst>
                      <p:childTnLst>
                        <p:par>
                          <p:cTn id="53" fill="hold">
                            <p:stCondLst>
                              <p:cond delay="0"/>
                            </p:stCondLst>
                            <p:childTnLst>
                              <p:par>
                                <p:cTn id="54" presetID="7" presetClass="emph" presetSubtype="2" fill="hold" nodeType="clickEffect">
                                  <p:stCondLst>
                                    <p:cond delay="0"/>
                                  </p:stCondLst>
                                  <p:childTnLst>
                                    <p:animClr clrSpc="rgb" dir="cw">
                                      <p:cBhvr>
                                        <p:cTn id="55" dur="1000" fill="hold"/>
                                        <p:tgtEl>
                                          <p:spTgt spid="40"/>
                                        </p:tgtEl>
                                        <p:attrNameLst>
                                          <p:attrName>stroke.color</p:attrName>
                                        </p:attrNameLst>
                                      </p:cBhvr>
                                      <p:to>
                                        <a:srgbClr val="FFFF00"/>
                                      </p:to>
                                    </p:animClr>
                                    <p:set>
                                      <p:cBhvr>
                                        <p:cTn id="56" dur="1000" fill="hold"/>
                                        <p:tgtEl>
                                          <p:spTgt spid="40"/>
                                        </p:tgtEl>
                                        <p:attrNameLst>
                                          <p:attrName>stroke.on</p:attrName>
                                        </p:attrNameLst>
                                      </p:cBhvr>
                                      <p:to>
                                        <p:strVal val="true"/>
                                      </p:to>
                                    </p:set>
                                  </p:childTnLst>
                                </p:cTn>
                              </p:par>
                            </p:childTnLst>
                          </p:cTn>
                        </p:par>
                        <p:par>
                          <p:cTn id="57" fill="hold">
                            <p:stCondLst>
                              <p:cond delay="1000"/>
                            </p:stCondLst>
                            <p:childTnLst>
                              <p:par>
                                <p:cTn id="58" presetID="7" presetClass="emph" presetSubtype="2" fill="hold" nodeType="afterEffect">
                                  <p:stCondLst>
                                    <p:cond delay="0"/>
                                  </p:stCondLst>
                                  <p:childTnLst>
                                    <p:animClr clrSpc="rgb" dir="cw">
                                      <p:cBhvr>
                                        <p:cTn id="59" dur="500" fill="hold"/>
                                        <p:tgtEl>
                                          <p:spTgt spid="42"/>
                                        </p:tgtEl>
                                        <p:attrNameLst>
                                          <p:attrName>stroke.color</p:attrName>
                                        </p:attrNameLst>
                                      </p:cBhvr>
                                      <p:to>
                                        <a:srgbClr val="FFFF00"/>
                                      </p:to>
                                    </p:animClr>
                                    <p:set>
                                      <p:cBhvr>
                                        <p:cTn id="60" dur="500" fill="hold"/>
                                        <p:tgtEl>
                                          <p:spTgt spid="42"/>
                                        </p:tgtEl>
                                        <p:attrNameLst>
                                          <p:attrName>stroke.on</p:attrName>
                                        </p:attrNameLst>
                                      </p:cBhvr>
                                      <p:to>
                                        <p:strVal val="true"/>
                                      </p:to>
                                    </p:set>
                                  </p:childTnLst>
                                </p:cTn>
                              </p:par>
                            </p:childTnLst>
                          </p:cTn>
                        </p:par>
                        <p:par>
                          <p:cTn id="61" fill="hold">
                            <p:stCondLst>
                              <p:cond delay="1500"/>
                            </p:stCondLst>
                            <p:childTnLst>
                              <p:par>
                                <p:cTn id="62" presetID="7" presetClass="emph" presetSubtype="2" fill="hold" nodeType="afterEffect">
                                  <p:stCondLst>
                                    <p:cond delay="0"/>
                                  </p:stCondLst>
                                  <p:childTnLst>
                                    <p:animClr clrSpc="rgb" dir="cw">
                                      <p:cBhvr>
                                        <p:cTn id="63" dur="500" fill="hold"/>
                                        <p:tgtEl>
                                          <p:spTgt spid="44"/>
                                        </p:tgtEl>
                                        <p:attrNameLst>
                                          <p:attrName>stroke.color</p:attrName>
                                        </p:attrNameLst>
                                      </p:cBhvr>
                                      <p:to>
                                        <a:srgbClr val="FFFF00"/>
                                      </p:to>
                                    </p:animClr>
                                    <p:set>
                                      <p:cBhvr>
                                        <p:cTn id="64" dur="500" fill="hold"/>
                                        <p:tgtEl>
                                          <p:spTgt spid="44"/>
                                        </p:tgtEl>
                                        <p:attrNameLst>
                                          <p:attrName>stroke.on</p:attrName>
                                        </p:attrNameLst>
                                      </p:cBhvr>
                                      <p:to>
                                        <p:strVal val="true"/>
                                      </p:to>
                                    </p:set>
                                  </p:childTnLst>
                                </p:cTn>
                              </p:par>
                            </p:childTnLst>
                          </p:cTn>
                        </p:par>
                        <p:par>
                          <p:cTn id="65" fill="hold">
                            <p:stCondLst>
                              <p:cond delay="2000"/>
                            </p:stCondLst>
                            <p:childTnLst>
                              <p:par>
                                <p:cTn id="66" presetID="32" presetClass="emph" presetSubtype="0" fill="hold" grpId="3" nodeType="afterEffect">
                                  <p:stCondLst>
                                    <p:cond delay="0"/>
                                  </p:stCondLst>
                                  <p:childTnLst>
                                    <p:animRot by="120000">
                                      <p:cBhvr>
                                        <p:cTn id="67" dur="100" fill="hold">
                                          <p:stCondLst>
                                            <p:cond delay="0"/>
                                          </p:stCondLst>
                                        </p:cTn>
                                        <p:tgtEl>
                                          <p:spTgt spid="45"/>
                                        </p:tgtEl>
                                        <p:attrNameLst>
                                          <p:attrName>r</p:attrName>
                                        </p:attrNameLst>
                                      </p:cBhvr>
                                    </p:animRot>
                                    <p:animRot by="-240000">
                                      <p:cBhvr>
                                        <p:cTn id="68" dur="200" fill="hold">
                                          <p:stCondLst>
                                            <p:cond delay="200"/>
                                          </p:stCondLst>
                                        </p:cTn>
                                        <p:tgtEl>
                                          <p:spTgt spid="45"/>
                                        </p:tgtEl>
                                        <p:attrNameLst>
                                          <p:attrName>r</p:attrName>
                                        </p:attrNameLst>
                                      </p:cBhvr>
                                    </p:animRot>
                                    <p:animRot by="240000">
                                      <p:cBhvr>
                                        <p:cTn id="69" dur="200" fill="hold">
                                          <p:stCondLst>
                                            <p:cond delay="400"/>
                                          </p:stCondLst>
                                        </p:cTn>
                                        <p:tgtEl>
                                          <p:spTgt spid="45"/>
                                        </p:tgtEl>
                                        <p:attrNameLst>
                                          <p:attrName>r</p:attrName>
                                        </p:attrNameLst>
                                      </p:cBhvr>
                                    </p:animRot>
                                    <p:animRot by="-240000">
                                      <p:cBhvr>
                                        <p:cTn id="70" dur="200" fill="hold">
                                          <p:stCondLst>
                                            <p:cond delay="600"/>
                                          </p:stCondLst>
                                        </p:cTn>
                                        <p:tgtEl>
                                          <p:spTgt spid="45"/>
                                        </p:tgtEl>
                                        <p:attrNameLst>
                                          <p:attrName>r</p:attrName>
                                        </p:attrNameLst>
                                      </p:cBhvr>
                                    </p:animRot>
                                    <p:animRot by="120000">
                                      <p:cBhvr>
                                        <p:cTn id="71" dur="200" fill="hold">
                                          <p:stCondLst>
                                            <p:cond delay="800"/>
                                          </p:stCondLst>
                                        </p:cTn>
                                        <p:tgtEl>
                                          <p:spTgt spid="45"/>
                                        </p:tgtEl>
                                        <p:attrNameLst>
                                          <p:attrName>r</p:attrName>
                                        </p:attrNameLst>
                                      </p:cBhvr>
                                    </p:animRot>
                                  </p:childTnLst>
                                </p:cTn>
                              </p:par>
                            </p:childTnLst>
                          </p:cTn>
                        </p:par>
                        <p:par>
                          <p:cTn id="72" fill="hold">
                            <p:stCondLst>
                              <p:cond delay="3000"/>
                            </p:stCondLst>
                            <p:childTnLst>
                              <p:par>
                                <p:cTn id="73" presetID="26" presetClass="entr" presetSubtype="0" fill="hold" grpId="1" nodeType="afterEffect">
                                  <p:stCondLst>
                                    <p:cond delay="0"/>
                                  </p:stCondLst>
                                  <p:childTnLst>
                                    <p:set>
                                      <p:cBhvr>
                                        <p:cTn id="74" dur="1" fill="hold">
                                          <p:stCondLst>
                                            <p:cond delay="0"/>
                                          </p:stCondLst>
                                        </p:cTn>
                                        <p:tgtEl>
                                          <p:spTgt spid="15"/>
                                        </p:tgtEl>
                                        <p:attrNameLst>
                                          <p:attrName>style.visibility</p:attrName>
                                        </p:attrNameLst>
                                      </p:cBhvr>
                                      <p:to>
                                        <p:strVal val="visible"/>
                                      </p:to>
                                    </p:set>
                                    <p:animEffect transition="in" filter="wipe(down)">
                                      <p:cBhvr>
                                        <p:cTn id="75" dur="580">
                                          <p:stCondLst>
                                            <p:cond delay="0"/>
                                          </p:stCondLst>
                                        </p:cTn>
                                        <p:tgtEl>
                                          <p:spTgt spid="15"/>
                                        </p:tgtEl>
                                      </p:cBhvr>
                                    </p:animEffect>
                                    <p:anim calcmode="lin" valueType="num">
                                      <p:cBhvr>
                                        <p:cTn id="76"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81" dur="26">
                                          <p:stCondLst>
                                            <p:cond delay="650"/>
                                          </p:stCondLst>
                                        </p:cTn>
                                        <p:tgtEl>
                                          <p:spTgt spid="15"/>
                                        </p:tgtEl>
                                      </p:cBhvr>
                                      <p:to x="100000" y="60000"/>
                                    </p:animScale>
                                    <p:animScale>
                                      <p:cBhvr>
                                        <p:cTn id="82" dur="166" decel="50000">
                                          <p:stCondLst>
                                            <p:cond delay="676"/>
                                          </p:stCondLst>
                                        </p:cTn>
                                        <p:tgtEl>
                                          <p:spTgt spid="15"/>
                                        </p:tgtEl>
                                      </p:cBhvr>
                                      <p:to x="100000" y="100000"/>
                                    </p:animScale>
                                    <p:animScale>
                                      <p:cBhvr>
                                        <p:cTn id="83" dur="26">
                                          <p:stCondLst>
                                            <p:cond delay="1312"/>
                                          </p:stCondLst>
                                        </p:cTn>
                                        <p:tgtEl>
                                          <p:spTgt spid="15"/>
                                        </p:tgtEl>
                                      </p:cBhvr>
                                      <p:to x="100000" y="80000"/>
                                    </p:animScale>
                                    <p:animScale>
                                      <p:cBhvr>
                                        <p:cTn id="84" dur="166" decel="50000">
                                          <p:stCondLst>
                                            <p:cond delay="1338"/>
                                          </p:stCondLst>
                                        </p:cTn>
                                        <p:tgtEl>
                                          <p:spTgt spid="15"/>
                                        </p:tgtEl>
                                      </p:cBhvr>
                                      <p:to x="100000" y="100000"/>
                                    </p:animScale>
                                    <p:animScale>
                                      <p:cBhvr>
                                        <p:cTn id="85" dur="26">
                                          <p:stCondLst>
                                            <p:cond delay="1642"/>
                                          </p:stCondLst>
                                        </p:cTn>
                                        <p:tgtEl>
                                          <p:spTgt spid="15"/>
                                        </p:tgtEl>
                                      </p:cBhvr>
                                      <p:to x="100000" y="90000"/>
                                    </p:animScale>
                                    <p:animScale>
                                      <p:cBhvr>
                                        <p:cTn id="86" dur="166" decel="50000">
                                          <p:stCondLst>
                                            <p:cond delay="1668"/>
                                          </p:stCondLst>
                                        </p:cTn>
                                        <p:tgtEl>
                                          <p:spTgt spid="15"/>
                                        </p:tgtEl>
                                      </p:cBhvr>
                                      <p:to x="100000" y="100000"/>
                                    </p:animScale>
                                    <p:animScale>
                                      <p:cBhvr>
                                        <p:cTn id="87" dur="26">
                                          <p:stCondLst>
                                            <p:cond delay="1808"/>
                                          </p:stCondLst>
                                        </p:cTn>
                                        <p:tgtEl>
                                          <p:spTgt spid="15"/>
                                        </p:tgtEl>
                                      </p:cBhvr>
                                      <p:to x="100000" y="95000"/>
                                    </p:animScale>
                                    <p:animScale>
                                      <p:cBhvr>
                                        <p:cTn id="88" dur="166" decel="50000">
                                          <p:stCondLst>
                                            <p:cond delay="1834"/>
                                          </p:stCondLst>
                                        </p:cTn>
                                        <p:tgtEl>
                                          <p:spTgt spid="15"/>
                                        </p:tgtEl>
                                      </p:cBhvr>
                                      <p:to x="100000" y="100000"/>
                                    </p:animScale>
                                  </p:childTnLst>
                                </p:cTn>
                              </p:par>
                            </p:childTnLst>
                          </p:cTn>
                        </p:par>
                        <p:par>
                          <p:cTn id="89" fill="hold">
                            <p:stCondLst>
                              <p:cond delay="5000"/>
                            </p:stCondLst>
                            <p:childTnLst>
                              <p:par>
                                <p:cTn id="90" presetID="7" presetClass="emph" presetSubtype="2" fill="hold" nodeType="afterEffect">
                                  <p:stCondLst>
                                    <p:cond delay="0"/>
                                  </p:stCondLst>
                                  <p:childTnLst>
                                    <p:animClr clrSpc="rgb" dir="cw">
                                      <p:cBhvr>
                                        <p:cTn id="91" dur="500" fill="hold"/>
                                        <p:tgtEl>
                                          <p:spTgt spid="1036"/>
                                        </p:tgtEl>
                                        <p:attrNameLst>
                                          <p:attrName>stroke.color</p:attrName>
                                        </p:attrNameLst>
                                      </p:cBhvr>
                                      <p:to>
                                        <a:srgbClr val="FFFF00"/>
                                      </p:to>
                                    </p:animClr>
                                    <p:set>
                                      <p:cBhvr>
                                        <p:cTn id="92" dur="500" fill="hold"/>
                                        <p:tgtEl>
                                          <p:spTgt spid="1036"/>
                                        </p:tgtEl>
                                        <p:attrNameLst>
                                          <p:attrName>stroke.on</p:attrName>
                                        </p:attrNameLst>
                                      </p:cBhvr>
                                      <p:to>
                                        <p:strVal val="true"/>
                                      </p:to>
                                    </p:set>
                                  </p:childTnLst>
                                </p:cTn>
                              </p:par>
                            </p:childTnLst>
                          </p:cTn>
                        </p:par>
                        <p:par>
                          <p:cTn id="93" fill="hold">
                            <p:stCondLst>
                              <p:cond delay="5500"/>
                            </p:stCondLst>
                            <p:childTnLst>
                              <p:par>
                                <p:cTn id="94" presetID="7" presetClass="emph" presetSubtype="2" fill="hold" nodeType="afterEffect">
                                  <p:stCondLst>
                                    <p:cond delay="0"/>
                                  </p:stCondLst>
                                  <p:childTnLst>
                                    <p:animClr clrSpc="rgb" dir="cw">
                                      <p:cBhvr>
                                        <p:cTn id="95" dur="500" fill="hold"/>
                                        <p:tgtEl>
                                          <p:spTgt spid="14"/>
                                        </p:tgtEl>
                                        <p:attrNameLst>
                                          <p:attrName>stroke.color</p:attrName>
                                        </p:attrNameLst>
                                      </p:cBhvr>
                                      <p:to>
                                        <a:srgbClr val="FFFF00"/>
                                      </p:to>
                                    </p:animClr>
                                    <p:set>
                                      <p:cBhvr>
                                        <p:cTn id="96" dur="500" fill="hold"/>
                                        <p:tgtEl>
                                          <p:spTgt spid="14"/>
                                        </p:tgtEl>
                                        <p:attrNameLst>
                                          <p:attrName>stroke.on</p:attrName>
                                        </p:attrNameLst>
                                      </p:cBhvr>
                                      <p:to>
                                        <p:strVal val="true"/>
                                      </p:to>
                                    </p:set>
                                  </p:childTnLst>
                                </p:cTn>
                              </p:par>
                            </p:childTnLst>
                          </p:cTn>
                        </p:par>
                        <p:par>
                          <p:cTn id="97" fill="hold">
                            <p:stCondLst>
                              <p:cond delay="6000"/>
                            </p:stCondLst>
                            <p:childTnLst>
                              <p:par>
                                <p:cTn id="98" presetID="7" presetClass="emph" presetSubtype="2" fill="hold" nodeType="afterEffect">
                                  <p:stCondLst>
                                    <p:cond delay="0"/>
                                  </p:stCondLst>
                                  <p:childTnLst>
                                    <p:animClr clrSpc="rgb" dir="cw">
                                      <p:cBhvr>
                                        <p:cTn id="99" dur="300" fill="hold"/>
                                        <p:tgtEl>
                                          <p:spTgt spid="41"/>
                                        </p:tgtEl>
                                        <p:attrNameLst>
                                          <p:attrName>stroke.color</p:attrName>
                                        </p:attrNameLst>
                                      </p:cBhvr>
                                      <p:to>
                                        <a:srgbClr val="FFFF00"/>
                                      </p:to>
                                    </p:animClr>
                                    <p:set>
                                      <p:cBhvr>
                                        <p:cTn id="100" dur="300" fill="hold"/>
                                        <p:tgtEl>
                                          <p:spTgt spid="41"/>
                                        </p:tgtEl>
                                        <p:attrNameLst>
                                          <p:attrName>stroke.on</p:attrName>
                                        </p:attrNameLst>
                                      </p:cBhvr>
                                      <p:to>
                                        <p:strVal val="true"/>
                                      </p:to>
                                    </p:set>
                                  </p:childTnLst>
                                </p:cTn>
                              </p:par>
                            </p:childTnLst>
                          </p:cTn>
                        </p:par>
                        <p:par>
                          <p:cTn id="101" fill="hold">
                            <p:stCondLst>
                              <p:cond delay="6300"/>
                            </p:stCondLst>
                            <p:childTnLst>
                              <p:par>
                                <p:cTn id="102" presetID="7" presetClass="emph" presetSubtype="2" fill="hold" nodeType="afterEffect">
                                  <p:stCondLst>
                                    <p:cond delay="0"/>
                                  </p:stCondLst>
                                  <p:childTnLst>
                                    <p:animClr clrSpc="rgb" dir="cw">
                                      <p:cBhvr>
                                        <p:cTn id="103" dur="500" fill="hold"/>
                                        <p:tgtEl>
                                          <p:spTgt spid="64"/>
                                        </p:tgtEl>
                                        <p:attrNameLst>
                                          <p:attrName>stroke.color</p:attrName>
                                        </p:attrNameLst>
                                      </p:cBhvr>
                                      <p:to>
                                        <a:srgbClr val="FFFF00"/>
                                      </p:to>
                                    </p:animClr>
                                    <p:set>
                                      <p:cBhvr>
                                        <p:cTn id="104" dur="500" fill="hold"/>
                                        <p:tgtEl>
                                          <p:spTgt spid="64"/>
                                        </p:tgtEl>
                                        <p:attrNameLst>
                                          <p:attrName>stroke.on</p:attrName>
                                        </p:attrNameLst>
                                      </p:cBhvr>
                                      <p:to>
                                        <p:strVal val="true"/>
                                      </p:to>
                                    </p:set>
                                  </p:childTnLst>
                                </p:cTn>
                              </p:par>
                            </p:childTnLst>
                          </p:cTn>
                        </p:par>
                      </p:childTnLst>
                    </p:cTn>
                  </p:par>
                  <p:par>
                    <p:cTn id="105" fill="hold">
                      <p:stCondLst>
                        <p:cond delay="indefinite"/>
                      </p:stCondLst>
                      <p:childTnLst>
                        <p:par>
                          <p:cTn id="106" fill="hold">
                            <p:stCondLst>
                              <p:cond delay="0"/>
                            </p:stCondLst>
                            <p:childTnLst>
                              <p:par>
                                <p:cTn id="107" presetID="7" presetClass="emph" presetSubtype="2" fill="hold" nodeType="clickEffect">
                                  <p:stCondLst>
                                    <p:cond delay="0"/>
                                  </p:stCondLst>
                                  <p:childTnLst>
                                    <p:animClr clrSpc="rgb" dir="cw">
                                      <p:cBhvr>
                                        <p:cTn id="108" dur="1000" fill="hold"/>
                                        <p:tgtEl>
                                          <p:spTgt spid="40"/>
                                        </p:tgtEl>
                                        <p:attrNameLst>
                                          <p:attrName>stroke.color</p:attrName>
                                        </p:attrNameLst>
                                      </p:cBhvr>
                                      <p:to>
                                        <a:srgbClr val="92D050"/>
                                      </p:to>
                                    </p:animClr>
                                    <p:set>
                                      <p:cBhvr>
                                        <p:cTn id="109" dur="1000" fill="hold"/>
                                        <p:tgtEl>
                                          <p:spTgt spid="40"/>
                                        </p:tgtEl>
                                        <p:attrNameLst>
                                          <p:attrName>stroke.on</p:attrName>
                                        </p:attrNameLst>
                                      </p:cBhvr>
                                      <p:to>
                                        <p:strVal val="true"/>
                                      </p:to>
                                    </p:set>
                                  </p:childTnLst>
                                </p:cTn>
                              </p:par>
                            </p:childTnLst>
                          </p:cTn>
                        </p:par>
                        <p:par>
                          <p:cTn id="110" fill="hold">
                            <p:stCondLst>
                              <p:cond delay="1000"/>
                            </p:stCondLst>
                            <p:childTnLst>
                              <p:par>
                                <p:cTn id="111" presetID="7" presetClass="emph" presetSubtype="2" fill="hold" nodeType="afterEffect">
                                  <p:stCondLst>
                                    <p:cond delay="0"/>
                                  </p:stCondLst>
                                  <p:childTnLst>
                                    <p:animClr clrSpc="rgb" dir="cw">
                                      <p:cBhvr>
                                        <p:cTn id="112" dur="500" fill="hold"/>
                                        <p:tgtEl>
                                          <p:spTgt spid="42"/>
                                        </p:tgtEl>
                                        <p:attrNameLst>
                                          <p:attrName>stroke.color</p:attrName>
                                        </p:attrNameLst>
                                      </p:cBhvr>
                                      <p:to>
                                        <a:srgbClr val="92D050"/>
                                      </p:to>
                                    </p:animClr>
                                    <p:set>
                                      <p:cBhvr>
                                        <p:cTn id="113" dur="500" fill="hold"/>
                                        <p:tgtEl>
                                          <p:spTgt spid="42"/>
                                        </p:tgtEl>
                                        <p:attrNameLst>
                                          <p:attrName>stroke.on</p:attrName>
                                        </p:attrNameLst>
                                      </p:cBhvr>
                                      <p:to>
                                        <p:strVal val="true"/>
                                      </p:to>
                                    </p:set>
                                  </p:childTnLst>
                                </p:cTn>
                              </p:par>
                            </p:childTnLst>
                          </p:cTn>
                        </p:par>
                        <p:par>
                          <p:cTn id="114" fill="hold">
                            <p:stCondLst>
                              <p:cond delay="1500"/>
                            </p:stCondLst>
                            <p:childTnLst>
                              <p:par>
                                <p:cTn id="115" presetID="7" presetClass="emph" presetSubtype="2" fill="hold" nodeType="afterEffect">
                                  <p:stCondLst>
                                    <p:cond delay="0"/>
                                  </p:stCondLst>
                                  <p:childTnLst>
                                    <p:animClr clrSpc="rgb" dir="cw">
                                      <p:cBhvr>
                                        <p:cTn id="116" dur="500" fill="hold"/>
                                        <p:tgtEl>
                                          <p:spTgt spid="44"/>
                                        </p:tgtEl>
                                        <p:attrNameLst>
                                          <p:attrName>stroke.color</p:attrName>
                                        </p:attrNameLst>
                                      </p:cBhvr>
                                      <p:to>
                                        <a:srgbClr val="92D050"/>
                                      </p:to>
                                    </p:animClr>
                                    <p:set>
                                      <p:cBhvr>
                                        <p:cTn id="117" dur="500" fill="hold"/>
                                        <p:tgtEl>
                                          <p:spTgt spid="44"/>
                                        </p:tgtEl>
                                        <p:attrNameLst>
                                          <p:attrName>stroke.on</p:attrName>
                                        </p:attrNameLst>
                                      </p:cBhvr>
                                      <p:to>
                                        <p:strVal val="true"/>
                                      </p:to>
                                    </p:set>
                                  </p:childTnLst>
                                </p:cTn>
                              </p:par>
                            </p:childTnLst>
                          </p:cTn>
                        </p:par>
                        <p:par>
                          <p:cTn id="118" fill="hold">
                            <p:stCondLst>
                              <p:cond delay="2000"/>
                            </p:stCondLst>
                            <p:childTnLst>
                              <p:par>
                                <p:cTn id="119" presetID="32" presetClass="emph" presetSubtype="0" fill="hold" grpId="1" nodeType="afterEffect">
                                  <p:stCondLst>
                                    <p:cond delay="0"/>
                                  </p:stCondLst>
                                  <p:childTnLst>
                                    <p:animRot by="120000">
                                      <p:cBhvr>
                                        <p:cTn id="120" dur="100" fill="hold">
                                          <p:stCondLst>
                                            <p:cond delay="0"/>
                                          </p:stCondLst>
                                        </p:cTn>
                                        <p:tgtEl>
                                          <p:spTgt spid="45"/>
                                        </p:tgtEl>
                                        <p:attrNameLst>
                                          <p:attrName>r</p:attrName>
                                        </p:attrNameLst>
                                      </p:cBhvr>
                                    </p:animRot>
                                    <p:animRot by="-240000">
                                      <p:cBhvr>
                                        <p:cTn id="121" dur="200" fill="hold">
                                          <p:stCondLst>
                                            <p:cond delay="200"/>
                                          </p:stCondLst>
                                        </p:cTn>
                                        <p:tgtEl>
                                          <p:spTgt spid="45"/>
                                        </p:tgtEl>
                                        <p:attrNameLst>
                                          <p:attrName>r</p:attrName>
                                        </p:attrNameLst>
                                      </p:cBhvr>
                                    </p:animRot>
                                    <p:animRot by="240000">
                                      <p:cBhvr>
                                        <p:cTn id="122" dur="200" fill="hold">
                                          <p:stCondLst>
                                            <p:cond delay="400"/>
                                          </p:stCondLst>
                                        </p:cTn>
                                        <p:tgtEl>
                                          <p:spTgt spid="45"/>
                                        </p:tgtEl>
                                        <p:attrNameLst>
                                          <p:attrName>r</p:attrName>
                                        </p:attrNameLst>
                                      </p:cBhvr>
                                    </p:animRot>
                                    <p:animRot by="-240000">
                                      <p:cBhvr>
                                        <p:cTn id="123" dur="200" fill="hold">
                                          <p:stCondLst>
                                            <p:cond delay="600"/>
                                          </p:stCondLst>
                                        </p:cTn>
                                        <p:tgtEl>
                                          <p:spTgt spid="45"/>
                                        </p:tgtEl>
                                        <p:attrNameLst>
                                          <p:attrName>r</p:attrName>
                                        </p:attrNameLst>
                                      </p:cBhvr>
                                    </p:animRot>
                                    <p:animRot by="120000">
                                      <p:cBhvr>
                                        <p:cTn id="124" dur="200" fill="hold">
                                          <p:stCondLst>
                                            <p:cond delay="800"/>
                                          </p:stCondLst>
                                        </p:cTn>
                                        <p:tgtEl>
                                          <p:spTgt spid="45"/>
                                        </p:tgtEl>
                                        <p:attrNameLst>
                                          <p:attrName>r</p:attrName>
                                        </p:attrNameLst>
                                      </p:cBhvr>
                                    </p:animRot>
                                  </p:childTnLst>
                                </p:cTn>
                              </p:par>
                            </p:childTnLst>
                          </p:cTn>
                        </p:par>
                        <p:par>
                          <p:cTn id="125" fill="hold">
                            <p:stCondLst>
                              <p:cond delay="3000"/>
                            </p:stCondLst>
                            <p:childTnLst>
                              <p:par>
                                <p:cTn id="126" presetID="26" presetClass="entr" presetSubtype="0" fill="hold" grpId="2" nodeType="afterEffect">
                                  <p:stCondLst>
                                    <p:cond delay="0"/>
                                  </p:stCondLst>
                                  <p:childTnLst>
                                    <p:set>
                                      <p:cBhvr>
                                        <p:cTn id="127" dur="1" fill="hold">
                                          <p:stCondLst>
                                            <p:cond delay="0"/>
                                          </p:stCondLst>
                                        </p:cTn>
                                        <p:tgtEl>
                                          <p:spTgt spid="15"/>
                                        </p:tgtEl>
                                        <p:attrNameLst>
                                          <p:attrName>style.visibility</p:attrName>
                                        </p:attrNameLst>
                                      </p:cBhvr>
                                      <p:to>
                                        <p:strVal val="visible"/>
                                      </p:to>
                                    </p:set>
                                    <p:animEffect transition="in" filter="wipe(down)">
                                      <p:cBhvr>
                                        <p:cTn id="128" dur="580">
                                          <p:stCondLst>
                                            <p:cond delay="0"/>
                                          </p:stCondLst>
                                        </p:cTn>
                                        <p:tgtEl>
                                          <p:spTgt spid="15"/>
                                        </p:tgtEl>
                                      </p:cBhvr>
                                    </p:animEffect>
                                    <p:anim calcmode="lin" valueType="num">
                                      <p:cBhvr>
                                        <p:cTn id="129"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30"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31"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32"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33"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34" dur="26">
                                          <p:stCondLst>
                                            <p:cond delay="650"/>
                                          </p:stCondLst>
                                        </p:cTn>
                                        <p:tgtEl>
                                          <p:spTgt spid="15"/>
                                        </p:tgtEl>
                                      </p:cBhvr>
                                      <p:to x="100000" y="60000"/>
                                    </p:animScale>
                                    <p:animScale>
                                      <p:cBhvr>
                                        <p:cTn id="135" dur="166" decel="50000">
                                          <p:stCondLst>
                                            <p:cond delay="676"/>
                                          </p:stCondLst>
                                        </p:cTn>
                                        <p:tgtEl>
                                          <p:spTgt spid="15"/>
                                        </p:tgtEl>
                                      </p:cBhvr>
                                      <p:to x="100000" y="100000"/>
                                    </p:animScale>
                                    <p:animScale>
                                      <p:cBhvr>
                                        <p:cTn id="136" dur="26">
                                          <p:stCondLst>
                                            <p:cond delay="1312"/>
                                          </p:stCondLst>
                                        </p:cTn>
                                        <p:tgtEl>
                                          <p:spTgt spid="15"/>
                                        </p:tgtEl>
                                      </p:cBhvr>
                                      <p:to x="100000" y="80000"/>
                                    </p:animScale>
                                    <p:animScale>
                                      <p:cBhvr>
                                        <p:cTn id="137" dur="166" decel="50000">
                                          <p:stCondLst>
                                            <p:cond delay="1338"/>
                                          </p:stCondLst>
                                        </p:cTn>
                                        <p:tgtEl>
                                          <p:spTgt spid="15"/>
                                        </p:tgtEl>
                                      </p:cBhvr>
                                      <p:to x="100000" y="100000"/>
                                    </p:animScale>
                                    <p:animScale>
                                      <p:cBhvr>
                                        <p:cTn id="138" dur="26">
                                          <p:stCondLst>
                                            <p:cond delay="1642"/>
                                          </p:stCondLst>
                                        </p:cTn>
                                        <p:tgtEl>
                                          <p:spTgt spid="15"/>
                                        </p:tgtEl>
                                      </p:cBhvr>
                                      <p:to x="100000" y="90000"/>
                                    </p:animScale>
                                    <p:animScale>
                                      <p:cBhvr>
                                        <p:cTn id="139" dur="166" decel="50000">
                                          <p:stCondLst>
                                            <p:cond delay="1668"/>
                                          </p:stCondLst>
                                        </p:cTn>
                                        <p:tgtEl>
                                          <p:spTgt spid="15"/>
                                        </p:tgtEl>
                                      </p:cBhvr>
                                      <p:to x="100000" y="100000"/>
                                    </p:animScale>
                                    <p:animScale>
                                      <p:cBhvr>
                                        <p:cTn id="140" dur="26">
                                          <p:stCondLst>
                                            <p:cond delay="1808"/>
                                          </p:stCondLst>
                                        </p:cTn>
                                        <p:tgtEl>
                                          <p:spTgt spid="15"/>
                                        </p:tgtEl>
                                      </p:cBhvr>
                                      <p:to x="100000" y="95000"/>
                                    </p:animScale>
                                    <p:animScale>
                                      <p:cBhvr>
                                        <p:cTn id="141" dur="166" decel="50000">
                                          <p:stCondLst>
                                            <p:cond delay="1834"/>
                                          </p:stCondLst>
                                        </p:cTn>
                                        <p:tgtEl>
                                          <p:spTgt spid="15"/>
                                        </p:tgtEl>
                                      </p:cBhvr>
                                      <p:to x="100000" y="100000"/>
                                    </p:animScale>
                                  </p:childTnLst>
                                </p:cTn>
                              </p:par>
                            </p:childTnLst>
                          </p:cTn>
                        </p:par>
                        <p:par>
                          <p:cTn id="142" fill="hold">
                            <p:stCondLst>
                              <p:cond delay="5000"/>
                            </p:stCondLst>
                            <p:childTnLst>
                              <p:par>
                                <p:cTn id="143" presetID="7" presetClass="emph" presetSubtype="2" fill="hold" nodeType="afterEffect">
                                  <p:stCondLst>
                                    <p:cond delay="0"/>
                                  </p:stCondLst>
                                  <p:childTnLst>
                                    <p:animClr clrSpc="rgb" dir="cw">
                                      <p:cBhvr>
                                        <p:cTn id="144" dur="500" fill="hold"/>
                                        <p:tgtEl>
                                          <p:spTgt spid="1036"/>
                                        </p:tgtEl>
                                        <p:attrNameLst>
                                          <p:attrName>stroke.color</p:attrName>
                                        </p:attrNameLst>
                                      </p:cBhvr>
                                      <p:to>
                                        <a:srgbClr val="92D050"/>
                                      </p:to>
                                    </p:animClr>
                                    <p:set>
                                      <p:cBhvr>
                                        <p:cTn id="145" dur="500" fill="hold"/>
                                        <p:tgtEl>
                                          <p:spTgt spid="1036"/>
                                        </p:tgtEl>
                                        <p:attrNameLst>
                                          <p:attrName>stroke.on</p:attrName>
                                        </p:attrNameLst>
                                      </p:cBhvr>
                                      <p:to>
                                        <p:strVal val="true"/>
                                      </p:to>
                                    </p:set>
                                  </p:childTnLst>
                                </p:cTn>
                              </p:par>
                            </p:childTnLst>
                          </p:cTn>
                        </p:par>
                        <p:par>
                          <p:cTn id="146" fill="hold">
                            <p:stCondLst>
                              <p:cond delay="5500"/>
                            </p:stCondLst>
                            <p:childTnLst>
                              <p:par>
                                <p:cTn id="147" presetID="7" presetClass="emph" presetSubtype="2" fill="hold" nodeType="afterEffect">
                                  <p:stCondLst>
                                    <p:cond delay="0"/>
                                  </p:stCondLst>
                                  <p:childTnLst>
                                    <p:animClr clrSpc="rgb" dir="cw">
                                      <p:cBhvr>
                                        <p:cTn id="148" dur="500" fill="hold"/>
                                        <p:tgtEl>
                                          <p:spTgt spid="14"/>
                                        </p:tgtEl>
                                        <p:attrNameLst>
                                          <p:attrName>stroke.color</p:attrName>
                                        </p:attrNameLst>
                                      </p:cBhvr>
                                      <p:to>
                                        <a:srgbClr val="92D050"/>
                                      </p:to>
                                    </p:animClr>
                                    <p:set>
                                      <p:cBhvr>
                                        <p:cTn id="149" dur="500" fill="hold"/>
                                        <p:tgtEl>
                                          <p:spTgt spid="14"/>
                                        </p:tgtEl>
                                        <p:attrNameLst>
                                          <p:attrName>stroke.on</p:attrName>
                                        </p:attrNameLst>
                                      </p:cBhvr>
                                      <p:to>
                                        <p:strVal val="true"/>
                                      </p:to>
                                    </p:set>
                                  </p:childTnLst>
                                </p:cTn>
                              </p:par>
                            </p:childTnLst>
                          </p:cTn>
                        </p:par>
                        <p:par>
                          <p:cTn id="150" fill="hold">
                            <p:stCondLst>
                              <p:cond delay="6000"/>
                            </p:stCondLst>
                            <p:childTnLst>
                              <p:par>
                                <p:cTn id="151" presetID="7" presetClass="emph" presetSubtype="2" fill="hold" nodeType="afterEffect">
                                  <p:stCondLst>
                                    <p:cond delay="0"/>
                                  </p:stCondLst>
                                  <p:childTnLst>
                                    <p:animClr clrSpc="rgb" dir="cw">
                                      <p:cBhvr>
                                        <p:cTn id="152" dur="500" fill="hold"/>
                                        <p:tgtEl>
                                          <p:spTgt spid="39"/>
                                        </p:tgtEl>
                                        <p:attrNameLst>
                                          <p:attrName>stroke.color</p:attrName>
                                        </p:attrNameLst>
                                      </p:cBhvr>
                                      <p:to>
                                        <a:srgbClr val="92D050"/>
                                      </p:to>
                                    </p:animClr>
                                    <p:set>
                                      <p:cBhvr>
                                        <p:cTn id="153" dur="500" fill="hold"/>
                                        <p:tgtEl>
                                          <p:spTgt spid="39"/>
                                        </p:tgtEl>
                                        <p:attrNameLst>
                                          <p:attrName>stroke.on</p:attrName>
                                        </p:attrNameLst>
                                      </p:cBhvr>
                                      <p:to>
                                        <p:strVal val="true"/>
                                      </p:to>
                                    </p:set>
                                  </p:childTnLst>
                                </p:cTn>
                              </p:par>
                            </p:childTnLst>
                          </p:cTn>
                        </p:par>
                        <p:par>
                          <p:cTn id="154" fill="hold">
                            <p:stCondLst>
                              <p:cond delay="6500"/>
                            </p:stCondLst>
                            <p:childTnLst>
                              <p:par>
                                <p:cTn id="155" presetID="7" presetClass="emph" presetSubtype="2" fill="hold" nodeType="afterEffect">
                                  <p:stCondLst>
                                    <p:cond delay="0"/>
                                  </p:stCondLst>
                                  <p:childTnLst>
                                    <p:animClr clrSpc="rgb" dir="cw">
                                      <p:cBhvr>
                                        <p:cTn id="156" dur="500" fill="hold"/>
                                        <p:tgtEl>
                                          <p:spTgt spid="65"/>
                                        </p:tgtEl>
                                        <p:attrNameLst>
                                          <p:attrName>stroke.color</p:attrName>
                                        </p:attrNameLst>
                                      </p:cBhvr>
                                      <p:to>
                                        <a:srgbClr val="92D050"/>
                                      </p:to>
                                    </p:animClr>
                                    <p:set>
                                      <p:cBhvr>
                                        <p:cTn id="157" dur="500" fill="hold"/>
                                        <p:tgtEl>
                                          <p:spTgt spid="65"/>
                                        </p:tgtEl>
                                        <p:attrNameLst>
                                          <p:attrName>stroke.on</p:attrName>
                                        </p:attrNameLst>
                                      </p:cBhvr>
                                      <p:to>
                                        <p:strVal val="true"/>
                                      </p:to>
                                    </p:set>
                                  </p:childTnLst>
                                </p:cTn>
                              </p:par>
                            </p:childTnLst>
                          </p:cTn>
                        </p:par>
                      </p:childTnLst>
                    </p:cTn>
                  </p:par>
                  <p:par>
                    <p:cTn id="158" fill="hold">
                      <p:stCondLst>
                        <p:cond delay="indefinite"/>
                      </p:stCondLst>
                      <p:childTnLst>
                        <p:par>
                          <p:cTn id="159" fill="hold">
                            <p:stCondLst>
                              <p:cond delay="0"/>
                            </p:stCondLst>
                            <p:childTnLst>
                              <p:par>
                                <p:cTn id="160" presetID="7" presetClass="emph" presetSubtype="2" fill="hold" nodeType="clickEffect">
                                  <p:stCondLst>
                                    <p:cond delay="0"/>
                                  </p:stCondLst>
                                  <p:childTnLst>
                                    <p:animClr clrSpc="rgb" dir="cw">
                                      <p:cBhvr>
                                        <p:cTn id="161" dur="1000" fill="hold"/>
                                        <p:tgtEl>
                                          <p:spTgt spid="40"/>
                                        </p:tgtEl>
                                        <p:attrNameLst>
                                          <p:attrName>stroke.color</p:attrName>
                                        </p:attrNameLst>
                                      </p:cBhvr>
                                      <p:to>
                                        <a:srgbClr val="000000"/>
                                      </p:to>
                                    </p:animClr>
                                    <p:set>
                                      <p:cBhvr>
                                        <p:cTn id="162" dur="1000" fill="hold"/>
                                        <p:tgtEl>
                                          <p:spTgt spid="40"/>
                                        </p:tgtEl>
                                        <p:attrNameLst>
                                          <p:attrName>stroke.on</p:attrName>
                                        </p:attrNameLst>
                                      </p:cBhvr>
                                      <p:to>
                                        <p:strVal val="true"/>
                                      </p:to>
                                    </p:set>
                                  </p:childTnLst>
                                </p:cTn>
                              </p:par>
                            </p:childTnLst>
                          </p:cTn>
                        </p:par>
                        <p:par>
                          <p:cTn id="163" fill="hold">
                            <p:stCondLst>
                              <p:cond delay="1000"/>
                            </p:stCondLst>
                            <p:childTnLst>
                              <p:par>
                                <p:cTn id="164" presetID="7" presetClass="emph" presetSubtype="2" fill="hold" nodeType="afterEffect">
                                  <p:stCondLst>
                                    <p:cond delay="0"/>
                                  </p:stCondLst>
                                  <p:childTnLst>
                                    <p:animClr clrSpc="rgb" dir="cw">
                                      <p:cBhvr>
                                        <p:cTn id="165" dur="1000" fill="hold"/>
                                        <p:tgtEl>
                                          <p:spTgt spid="42"/>
                                        </p:tgtEl>
                                        <p:attrNameLst>
                                          <p:attrName>stroke.color</p:attrName>
                                        </p:attrNameLst>
                                      </p:cBhvr>
                                      <p:to>
                                        <a:srgbClr val="000000"/>
                                      </p:to>
                                    </p:animClr>
                                    <p:set>
                                      <p:cBhvr>
                                        <p:cTn id="166" dur="1000" fill="hold"/>
                                        <p:tgtEl>
                                          <p:spTgt spid="42"/>
                                        </p:tgtEl>
                                        <p:attrNameLst>
                                          <p:attrName>stroke.on</p:attrName>
                                        </p:attrNameLst>
                                      </p:cBhvr>
                                      <p:to>
                                        <p:strVal val="true"/>
                                      </p:to>
                                    </p:set>
                                  </p:childTnLst>
                                </p:cTn>
                              </p:par>
                            </p:childTnLst>
                          </p:cTn>
                        </p:par>
                        <p:par>
                          <p:cTn id="167" fill="hold">
                            <p:stCondLst>
                              <p:cond delay="2000"/>
                            </p:stCondLst>
                            <p:childTnLst>
                              <p:par>
                                <p:cTn id="168" presetID="7" presetClass="emph" presetSubtype="2" fill="hold" nodeType="afterEffect">
                                  <p:stCondLst>
                                    <p:cond delay="0"/>
                                  </p:stCondLst>
                                  <p:childTnLst>
                                    <p:animClr clrSpc="rgb" dir="cw">
                                      <p:cBhvr>
                                        <p:cTn id="169" dur="1000" fill="hold"/>
                                        <p:tgtEl>
                                          <p:spTgt spid="44"/>
                                        </p:tgtEl>
                                        <p:attrNameLst>
                                          <p:attrName>stroke.color</p:attrName>
                                        </p:attrNameLst>
                                      </p:cBhvr>
                                      <p:to>
                                        <a:srgbClr val="000000"/>
                                      </p:to>
                                    </p:animClr>
                                    <p:set>
                                      <p:cBhvr>
                                        <p:cTn id="170" dur="1000" fill="hold"/>
                                        <p:tgtEl>
                                          <p:spTgt spid="44"/>
                                        </p:tgtEl>
                                        <p:attrNameLst>
                                          <p:attrName>stroke.on</p:attrName>
                                        </p:attrNameLst>
                                      </p:cBhvr>
                                      <p:to>
                                        <p:strVal val="true"/>
                                      </p:to>
                                    </p:set>
                                  </p:childTnLst>
                                </p:cTn>
                              </p:par>
                            </p:childTnLst>
                          </p:cTn>
                        </p:par>
                        <p:par>
                          <p:cTn id="171" fill="hold">
                            <p:stCondLst>
                              <p:cond delay="3000"/>
                            </p:stCondLst>
                            <p:childTnLst>
                              <p:par>
                                <p:cTn id="172" presetID="32" presetClass="emph" presetSubtype="0" fill="hold" grpId="2" nodeType="afterEffect">
                                  <p:stCondLst>
                                    <p:cond delay="0"/>
                                  </p:stCondLst>
                                  <p:childTnLst>
                                    <p:animRot by="120000">
                                      <p:cBhvr>
                                        <p:cTn id="173" dur="100" fill="hold">
                                          <p:stCondLst>
                                            <p:cond delay="0"/>
                                          </p:stCondLst>
                                        </p:cTn>
                                        <p:tgtEl>
                                          <p:spTgt spid="45"/>
                                        </p:tgtEl>
                                        <p:attrNameLst>
                                          <p:attrName>r</p:attrName>
                                        </p:attrNameLst>
                                      </p:cBhvr>
                                    </p:animRot>
                                    <p:animRot by="-240000">
                                      <p:cBhvr>
                                        <p:cTn id="174" dur="200" fill="hold">
                                          <p:stCondLst>
                                            <p:cond delay="200"/>
                                          </p:stCondLst>
                                        </p:cTn>
                                        <p:tgtEl>
                                          <p:spTgt spid="45"/>
                                        </p:tgtEl>
                                        <p:attrNameLst>
                                          <p:attrName>r</p:attrName>
                                        </p:attrNameLst>
                                      </p:cBhvr>
                                    </p:animRot>
                                    <p:animRot by="240000">
                                      <p:cBhvr>
                                        <p:cTn id="175" dur="200" fill="hold">
                                          <p:stCondLst>
                                            <p:cond delay="400"/>
                                          </p:stCondLst>
                                        </p:cTn>
                                        <p:tgtEl>
                                          <p:spTgt spid="45"/>
                                        </p:tgtEl>
                                        <p:attrNameLst>
                                          <p:attrName>r</p:attrName>
                                        </p:attrNameLst>
                                      </p:cBhvr>
                                    </p:animRot>
                                    <p:animRot by="-240000">
                                      <p:cBhvr>
                                        <p:cTn id="176" dur="200" fill="hold">
                                          <p:stCondLst>
                                            <p:cond delay="600"/>
                                          </p:stCondLst>
                                        </p:cTn>
                                        <p:tgtEl>
                                          <p:spTgt spid="45"/>
                                        </p:tgtEl>
                                        <p:attrNameLst>
                                          <p:attrName>r</p:attrName>
                                        </p:attrNameLst>
                                      </p:cBhvr>
                                    </p:animRot>
                                    <p:animRot by="120000">
                                      <p:cBhvr>
                                        <p:cTn id="177" dur="200" fill="hold">
                                          <p:stCondLst>
                                            <p:cond delay="800"/>
                                          </p:stCondLst>
                                        </p:cTn>
                                        <p:tgtEl>
                                          <p:spTgt spid="45"/>
                                        </p:tgtEl>
                                        <p:attrNameLst>
                                          <p:attrName>r</p:attrName>
                                        </p:attrNameLst>
                                      </p:cBhvr>
                                    </p:animRot>
                                  </p:childTnLst>
                                </p:cTn>
                              </p:par>
                            </p:childTnLst>
                          </p:cTn>
                        </p:par>
                        <p:par>
                          <p:cTn id="178" fill="hold">
                            <p:stCondLst>
                              <p:cond delay="4000"/>
                            </p:stCondLst>
                            <p:childTnLst>
                              <p:par>
                                <p:cTn id="179" presetID="26" presetClass="entr" presetSubtype="0" fill="hold" grpId="0" nodeType="afterEffect">
                                  <p:stCondLst>
                                    <p:cond delay="0"/>
                                  </p:stCondLst>
                                  <p:childTnLst>
                                    <p:set>
                                      <p:cBhvr>
                                        <p:cTn id="180" dur="1" fill="hold">
                                          <p:stCondLst>
                                            <p:cond delay="0"/>
                                          </p:stCondLst>
                                        </p:cTn>
                                        <p:tgtEl>
                                          <p:spTgt spid="16"/>
                                        </p:tgtEl>
                                        <p:attrNameLst>
                                          <p:attrName>style.visibility</p:attrName>
                                        </p:attrNameLst>
                                      </p:cBhvr>
                                      <p:to>
                                        <p:strVal val="visible"/>
                                      </p:to>
                                    </p:set>
                                    <p:animEffect transition="in" filter="wipe(down)">
                                      <p:cBhvr>
                                        <p:cTn id="181" dur="580">
                                          <p:stCondLst>
                                            <p:cond delay="0"/>
                                          </p:stCondLst>
                                        </p:cTn>
                                        <p:tgtEl>
                                          <p:spTgt spid="16"/>
                                        </p:tgtEl>
                                      </p:cBhvr>
                                    </p:animEffect>
                                    <p:anim calcmode="lin" valueType="num">
                                      <p:cBhvr>
                                        <p:cTn id="182"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83"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84"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85"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86"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87" dur="26">
                                          <p:stCondLst>
                                            <p:cond delay="650"/>
                                          </p:stCondLst>
                                        </p:cTn>
                                        <p:tgtEl>
                                          <p:spTgt spid="16"/>
                                        </p:tgtEl>
                                      </p:cBhvr>
                                      <p:to x="100000" y="60000"/>
                                    </p:animScale>
                                    <p:animScale>
                                      <p:cBhvr>
                                        <p:cTn id="188" dur="166" decel="50000">
                                          <p:stCondLst>
                                            <p:cond delay="676"/>
                                          </p:stCondLst>
                                        </p:cTn>
                                        <p:tgtEl>
                                          <p:spTgt spid="16"/>
                                        </p:tgtEl>
                                      </p:cBhvr>
                                      <p:to x="100000" y="100000"/>
                                    </p:animScale>
                                    <p:animScale>
                                      <p:cBhvr>
                                        <p:cTn id="189" dur="26">
                                          <p:stCondLst>
                                            <p:cond delay="1312"/>
                                          </p:stCondLst>
                                        </p:cTn>
                                        <p:tgtEl>
                                          <p:spTgt spid="16"/>
                                        </p:tgtEl>
                                      </p:cBhvr>
                                      <p:to x="100000" y="80000"/>
                                    </p:animScale>
                                    <p:animScale>
                                      <p:cBhvr>
                                        <p:cTn id="190" dur="166" decel="50000">
                                          <p:stCondLst>
                                            <p:cond delay="1338"/>
                                          </p:stCondLst>
                                        </p:cTn>
                                        <p:tgtEl>
                                          <p:spTgt spid="16"/>
                                        </p:tgtEl>
                                      </p:cBhvr>
                                      <p:to x="100000" y="100000"/>
                                    </p:animScale>
                                    <p:animScale>
                                      <p:cBhvr>
                                        <p:cTn id="191" dur="26">
                                          <p:stCondLst>
                                            <p:cond delay="1642"/>
                                          </p:stCondLst>
                                        </p:cTn>
                                        <p:tgtEl>
                                          <p:spTgt spid="16"/>
                                        </p:tgtEl>
                                      </p:cBhvr>
                                      <p:to x="100000" y="90000"/>
                                    </p:animScale>
                                    <p:animScale>
                                      <p:cBhvr>
                                        <p:cTn id="192" dur="166" decel="50000">
                                          <p:stCondLst>
                                            <p:cond delay="1668"/>
                                          </p:stCondLst>
                                        </p:cTn>
                                        <p:tgtEl>
                                          <p:spTgt spid="16"/>
                                        </p:tgtEl>
                                      </p:cBhvr>
                                      <p:to x="100000" y="100000"/>
                                    </p:animScale>
                                    <p:animScale>
                                      <p:cBhvr>
                                        <p:cTn id="193" dur="26">
                                          <p:stCondLst>
                                            <p:cond delay="1808"/>
                                          </p:stCondLst>
                                        </p:cTn>
                                        <p:tgtEl>
                                          <p:spTgt spid="16"/>
                                        </p:tgtEl>
                                      </p:cBhvr>
                                      <p:to x="100000" y="95000"/>
                                    </p:animScale>
                                    <p:animScale>
                                      <p:cBhvr>
                                        <p:cTn id="194" dur="166" decel="50000">
                                          <p:stCondLst>
                                            <p:cond delay="1834"/>
                                          </p:stCondLst>
                                        </p:cTn>
                                        <p:tgtEl>
                                          <p:spTgt spid="16"/>
                                        </p:tgtEl>
                                      </p:cBhvr>
                                      <p:to x="100000" y="100000"/>
                                    </p:animScale>
                                  </p:childTnLst>
                                </p:cTn>
                              </p:par>
                            </p:childTnLst>
                          </p:cTn>
                        </p:par>
                        <p:par>
                          <p:cTn id="195" fill="hold">
                            <p:stCondLst>
                              <p:cond delay="6000"/>
                            </p:stCondLst>
                            <p:childTnLst>
                              <p:par>
                                <p:cTn id="196" presetID="7" presetClass="emph" presetSubtype="2" fill="hold" nodeType="afterEffect">
                                  <p:stCondLst>
                                    <p:cond delay="0"/>
                                  </p:stCondLst>
                                  <p:childTnLst>
                                    <p:animClr clrSpc="rgb" dir="cw">
                                      <p:cBhvr>
                                        <p:cTn id="197" dur="1000" fill="hold"/>
                                        <p:tgtEl>
                                          <p:spTgt spid="1028"/>
                                        </p:tgtEl>
                                        <p:attrNameLst>
                                          <p:attrName>stroke.color</p:attrName>
                                        </p:attrNameLst>
                                      </p:cBhvr>
                                      <p:to>
                                        <a:srgbClr val="000000"/>
                                      </p:to>
                                    </p:animClr>
                                    <p:set>
                                      <p:cBhvr>
                                        <p:cTn id="198" dur="1000" fill="hold"/>
                                        <p:tgtEl>
                                          <p:spTgt spid="1028"/>
                                        </p:tgtEl>
                                        <p:attrNameLst>
                                          <p:attrName>stroke.on</p:attrName>
                                        </p:attrNameLst>
                                      </p:cBhvr>
                                      <p:to>
                                        <p:strVal val="true"/>
                                      </p:to>
                                    </p:set>
                                  </p:childTnLst>
                                </p:cTn>
                              </p:par>
                            </p:childTnLst>
                          </p:cTn>
                        </p:par>
                        <p:par>
                          <p:cTn id="199" fill="hold">
                            <p:stCondLst>
                              <p:cond delay="7000"/>
                            </p:stCondLst>
                            <p:childTnLst>
                              <p:par>
                                <p:cTn id="200" presetID="27" presetClass="emph" presetSubtype="0" fill="remove" grpId="0" nodeType="afterEffect">
                                  <p:stCondLst>
                                    <p:cond delay="0"/>
                                  </p:stCondLst>
                                  <p:iterate type="lt">
                                    <p:tmPct val="0"/>
                                  </p:iterate>
                                  <p:childTnLst>
                                    <p:animClr clrSpc="rgb" dir="cw">
                                      <p:cBhvr override="childStyle">
                                        <p:cTn id="201" dur="1000" autoRev="1" fill="remove"/>
                                        <p:tgtEl>
                                          <p:spTgt spid="1029"/>
                                        </p:tgtEl>
                                        <p:attrNameLst>
                                          <p:attrName>style.color</p:attrName>
                                        </p:attrNameLst>
                                      </p:cBhvr>
                                      <p:to>
                                        <a:schemeClr val="bg1"/>
                                      </p:to>
                                    </p:animClr>
                                    <p:animClr clrSpc="rgb" dir="cw">
                                      <p:cBhvr>
                                        <p:cTn id="202" dur="1000" autoRev="1" fill="remove"/>
                                        <p:tgtEl>
                                          <p:spTgt spid="1029"/>
                                        </p:tgtEl>
                                        <p:attrNameLst>
                                          <p:attrName>fillcolor</p:attrName>
                                        </p:attrNameLst>
                                      </p:cBhvr>
                                      <p:to>
                                        <a:schemeClr val="bg1"/>
                                      </p:to>
                                    </p:animClr>
                                    <p:set>
                                      <p:cBhvr>
                                        <p:cTn id="203" dur="1000" autoRev="1" fill="remove"/>
                                        <p:tgtEl>
                                          <p:spTgt spid="1029"/>
                                        </p:tgtEl>
                                        <p:attrNameLst>
                                          <p:attrName>fill.type</p:attrName>
                                        </p:attrNameLst>
                                      </p:cBhvr>
                                      <p:to>
                                        <p:strVal val="solid"/>
                                      </p:to>
                                    </p:set>
                                    <p:set>
                                      <p:cBhvr>
                                        <p:cTn id="204" dur="1000" autoRev="1" fill="remove"/>
                                        <p:tgtEl>
                                          <p:spTgt spid="1029"/>
                                        </p:tgtEl>
                                        <p:attrNameLst>
                                          <p:attrName>fill.on</p:attrName>
                                        </p:attrNameLst>
                                      </p:cBhvr>
                                      <p:to>
                                        <p:strVal val="true"/>
                                      </p:to>
                                    </p:set>
                                  </p:childTnLst>
                                </p:cTn>
                              </p:par>
                            </p:childTnLst>
                          </p:cTn>
                        </p:par>
                        <p:par>
                          <p:cTn id="205" fill="hold">
                            <p:stCondLst>
                              <p:cond delay="9000"/>
                            </p:stCondLst>
                            <p:childTnLst>
                              <p:par>
                                <p:cTn id="206" presetID="1" presetClass="emph" presetSubtype="2" fill="hold" nodeType="afterEffect">
                                  <p:stCondLst>
                                    <p:cond delay="0"/>
                                  </p:stCondLst>
                                  <p:childTnLst>
                                    <p:animClr clrSpc="rgb" dir="cw">
                                      <p:cBhvr>
                                        <p:cTn id="207" dur="2000" fill="hold"/>
                                        <p:tgtEl>
                                          <p:spTgt spid="1029"/>
                                        </p:tgtEl>
                                        <p:attrNameLst>
                                          <p:attrName>fillcolor</p:attrName>
                                        </p:attrNameLst>
                                      </p:cBhvr>
                                      <p:to>
                                        <a:srgbClr val="0070C0"/>
                                      </p:to>
                                    </p:animClr>
                                    <p:set>
                                      <p:cBhvr>
                                        <p:cTn id="208" dur="2000" fill="hold"/>
                                        <p:tgtEl>
                                          <p:spTgt spid="1029"/>
                                        </p:tgtEl>
                                        <p:attrNameLst>
                                          <p:attrName>fill.type</p:attrName>
                                        </p:attrNameLst>
                                      </p:cBhvr>
                                      <p:to>
                                        <p:strVal val="solid"/>
                                      </p:to>
                                    </p:set>
                                    <p:set>
                                      <p:cBhvr>
                                        <p:cTn id="209" dur="2000" fill="hold"/>
                                        <p:tgtEl>
                                          <p:spTgt spid="1029"/>
                                        </p:tgtEl>
                                        <p:attrNameLst>
                                          <p:attrName>fill.on</p:attrName>
                                        </p:attrNameLst>
                                      </p:cBhvr>
                                      <p:to>
                                        <p:strVal val="true"/>
                                      </p:to>
                                    </p:set>
                                  </p:childTnLst>
                                </p:cTn>
                              </p:par>
                            </p:childTnLst>
                          </p:cTn>
                        </p:par>
                        <p:par>
                          <p:cTn id="210" fill="hold">
                            <p:stCondLst>
                              <p:cond delay="11000"/>
                            </p:stCondLst>
                            <p:childTnLst>
                              <p:par>
                                <p:cTn id="211" presetID="3" presetClass="emph" presetSubtype="2" fill="hold" grpId="1" nodeType="afterEffect">
                                  <p:stCondLst>
                                    <p:cond delay="0"/>
                                  </p:stCondLst>
                                  <p:iterate type="lt">
                                    <p:tmPct val="0"/>
                                  </p:iterate>
                                  <p:childTnLst>
                                    <p:animClr clrSpc="rgb" dir="cw">
                                      <p:cBhvr override="childStyle">
                                        <p:cTn id="212" dur="2000" fill="hold"/>
                                        <p:tgtEl>
                                          <p:spTgt spid="1029"/>
                                        </p:tgtEl>
                                        <p:attrNameLst>
                                          <p:attrName>style.color</p:attrName>
                                        </p:attrNameLst>
                                      </p:cBhvr>
                                      <p:to>
                                        <a:srgbClr val="92D050"/>
                                      </p:to>
                                    </p:animClr>
                                  </p:childTnLst>
                                </p:cTn>
                              </p:par>
                            </p:childTnLst>
                          </p:cTn>
                        </p:par>
                        <p:par>
                          <p:cTn id="213" fill="hold">
                            <p:stCondLst>
                              <p:cond delay="13000"/>
                            </p:stCondLst>
                            <p:childTnLst>
                              <p:par>
                                <p:cTn id="214" presetID="1" presetClass="emph" presetSubtype="2" fill="hold" nodeType="afterEffect">
                                  <p:stCondLst>
                                    <p:cond delay="0"/>
                                  </p:stCondLst>
                                  <p:childTnLst>
                                    <p:animClr clrSpc="rgb" dir="cw">
                                      <p:cBhvr>
                                        <p:cTn id="215" dur="2000" fill="hold"/>
                                        <p:tgtEl>
                                          <p:spTgt spid="1029"/>
                                        </p:tgtEl>
                                        <p:attrNameLst>
                                          <p:attrName>fillcolor</p:attrName>
                                        </p:attrNameLst>
                                      </p:cBhvr>
                                      <p:to>
                                        <a:srgbClr val="92D050"/>
                                      </p:to>
                                    </p:animClr>
                                    <p:set>
                                      <p:cBhvr>
                                        <p:cTn id="216" dur="2000" fill="hold"/>
                                        <p:tgtEl>
                                          <p:spTgt spid="1029"/>
                                        </p:tgtEl>
                                        <p:attrNameLst>
                                          <p:attrName>fill.type</p:attrName>
                                        </p:attrNameLst>
                                      </p:cBhvr>
                                      <p:to>
                                        <p:strVal val="solid"/>
                                      </p:to>
                                    </p:set>
                                    <p:set>
                                      <p:cBhvr>
                                        <p:cTn id="217" dur="2000" fill="hold"/>
                                        <p:tgtEl>
                                          <p:spTgt spid="1029"/>
                                        </p:tgtEl>
                                        <p:attrNameLst>
                                          <p:attrName>fill.on</p:attrName>
                                        </p:attrNameLst>
                                      </p:cBhvr>
                                      <p:to>
                                        <p:strVal val="true"/>
                                      </p:to>
                                    </p:set>
                                  </p:childTnLst>
                                </p:cTn>
                              </p:par>
                            </p:childTnLst>
                          </p:cTn>
                        </p:par>
                        <p:par>
                          <p:cTn id="218" fill="hold">
                            <p:stCondLst>
                              <p:cond delay="15000"/>
                            </p:stCondLst>
                            <p:childTnLst>
                              <p:par>
                                <p:cTn id="219" presetID="3" presetClass="emph" presetSubtype="2" fill="hold" grpId="2" nodeType="afterEffect">
                                  <p:stCondLst>
                                    <p:cond delay="0"/>
                                  </p:stCondLst>
                                  <p:iterate type="lt">
                                    <p:tmPct val="0"/>
                                  </p:iterate>
                                  <p:childTnLst>
                                    <p:animClr clrSpc="rgb" dir="cw">
                                      <p:cBhvr override="childStyle">
                                        <p:cTn id="220" dur="2000" fill="hold"/>
                                        <p:tgtEl>
                                          <p:spTgt spid="1029"/>
                                        </p:tgtEl>
                                        <p:attrNameLst>
                                          <p:attrName>style.color</p:attrName>
                                        </p:attrNameLst>
                                      </p:cBhvr>
                                      <p:to>
                                        <a:srgbClr val="00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5" grpId="1"/>
      <p:bldP spid="15" grpId="2"/>
      <p:bldP spid="16" grpId="0"/>
      <p:bldP spid="1029" grpId="0" animBg="1"/>
      <p:bldP spid="1029" grpId="1"/>
      <p:bldP spid="1029" grpId="2"/>
      <p:bldP spid="45" grpId="0" animBg="1"/>
      <p:bldP spid="45" grpId="1" animBg="1"/>
      <p:bldP spid="45" grpId="2" animBg="1"/>
      <p:bldP spid="45" grpId="3"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Demonstration</a:t>
            </a:r>
            <a:endParaRPr lang="fr-FR" dirty="0"/>
          </a:p>
        </p:txBody>
      </p:sp>
      <p:sp>
        <p:nvSpPr>
          <p:cNvPr id="3" name="Content Placeholder 2"/>
          <p:cNvSpPr>
            <a:spLocks noGrp="1"/>
          </p:cNvSpPr>
          <p:nvPr>
            <p:ph idx="1"/>
          </p:nvPr>
        </p:nvSpPr>
        <p:spPr/>
        <p:txBody>
          <a:bodyPr/>
          <a:lstStyle/>
          <a:p>
            <a:r>
              <a:rPr lang="fr-FR" dirty="0" smtClean="0"/>
              <a:t>To </a:t>
            </a:r>
            <a:r>
              <a:rPr lang="fr-FR" dirty="0" err="1" smtClean="0"/>
              <a:t>launch</a:t>
            </a:r>
            <a:r>
              <a:rPr lang="fr-FR" dirty="0" smtClean="0"/>
              <a:t> the software </a:t>
            </a:r>
            <a:r>
              <a:rPr lang="fr-FR" dirty="0" err="1" smtClean="0"/>
              <a:t>ability</a:t>
            </a:r>
            <a:endParaRPr lang="fr-FR" dirty="0" smtClean="0"/>
          </a:p>
          <a:p>
            <a:r>
              <a:rPr lang="fr-FR" dirty="0" smtClean="0"/>
              <a:t>How to </a:t>
            </a:r>
            <a:r>
              <a:rPr lang="fr-FR" dirty="0" err="1" smtClean="0"/>
              <a:t>add</a:t>
            </a:r>
            <a:r>
              <a:rPr lang="fr-FR" dirty="0" smtClean="0"/>
              <a:t> data base?</a:t>
            </a:r>
          </a:p>
          <a:p>
            <a:r>
              <a:rPr lang="fr-FR" dirty="0" smtClean="0"/>
              <a:t>How to correct the data?</a:t>
            </a:r>
          </a:p>
          <a:p>
            <a:r>
              <a:rPr lang="fr-FR" dirty="0" smtClean="0"/>
              <a:t>How to </a:t>
            </a:r>
            <a:r>
              <a:rPr lang="fr-FR" dirty="0" err="1" smtClean="0"/>
              <a:t>get</a:t>
            </a:r>
            <a:r>
              <a:rPr lang="fr-FR" dirty="0" smtClean="0"/>
              <a:t> the </a:t>
            </a:r>
            <a:r>
              <a:rPr lang="fr-FR" dirty="0" err="1" smtClean="0"/>
              <a:t>results</a:t>
            </a:r>
            <a:r>
              <a:rPr lang="fr-FR" dirty="0" smtClean="0"/>
              <a:t>?</a:t>
            </a:r>
            <a:endParaRPr lang="fr-FR" dirty="0"/>
          </a:p>
        </p:txBody>
      </p:sp>
    </p:spTree>
    <p:extLst>
      <p:ext uri="{BB962C8B-B14F-4D97-AF65-F5344CB8AC3E}">
        <p14:creationId xmlns:p14="http://schemas.microsoft.com/office/powerpoint/2010/main" val="31197485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36662"/>
          </a:xfrm>
        </p:spPr>
        <p:txBody>
          <a:bodyPr/>
          <a:lstStyle/>
          <a:p>
            <a:r>
              <a:rPr lang="en-US" b="1" dirty="0"/>
              <a:t>Challenges, opportunities and gap </a:t>
            </a:r>
            <a:r>
              <a:rPr lang="en-US" b="1" dirty="0" smtClean="0"/>
              <a:t>analysis</a:t>
            </a:r>
            <a:endParaRPr lang="fr-FR" b="1" dirty="0"/>
          </a:p>
        </p:txBody>
      </p:sp>
      <p:sp>
        <p:nvSpPr>
          <p:cNvPr id="3" name="Content Placeholder 2"/>
          <p:cNvSpPr>
            <a:spLocks noGrp="1"/>
          </p:cNvSpPr>
          <p:nvPr>
            <p:ph idx="1"/>
          </p:nvPr>
        </p:nvSpPr>
        <p:spPr>
          <a:xfrm>
            <a:off x="444500" y="1790701"/>
            <a:ext cx="8229600" cy="3962400"/>
          </a:xfrm>
        </p:spPr>
        <p:txBody>
          <a:bodyPr/>
          <a:lstStyle/>
          <a:p>
            <a:r>
              <a:rPr lang="fr-FR" sz="2800" dirty="0" smtClean="0"/>
              <a:t>To </a:t>
            </a:r>
            <a:r>
              <a:rPr lang="fr-FR" sz="2800" dirty="0"/>
              <a:t>compile </a:t>
            </a:r>
            <a:r>
              <a:rPr lang="fr-FR" sz="2800" dirty="0" err="1"/>
              <a:t>other</a:t>
            </a:r>
            <a:r>
              <a:rPr lang="fr-FR" sz="2800" dirty="0"/>
              <a:t> </a:t>
            </a:r>
            <a:r>
              <a:rPr lang="fr-FR" sz="2800" dirty="0" err="1"/>
              <a:t>synthesis</a:t>
            </a:r>
            <a:r>
              <a:rPr lang="fr-FR" sz="2800" dirty="0"/>
              <a:t>  </a:t>
            </a:r>
            <a:r>
              <a:rPr lang="fr-FR" sz="2800" dirty="0" smtClean="0"/>
              <a:t>tables of national </a:t>
            </a:r>
            <a:r>
              <a:rPr lang="fr-FR" sz="2800" dirty="0" err="1" smtClean="0"/>
              <a:t>accounts</a:t>
            </a:r>
            <a:r>
              <a:rPr lang="fr-FR" sz="2800" dirty="0" smtClean="0"/>
              <a:t>,</a:t>
            </a:r>
          </a:p>
          <a:p>
            <a:r>
              <a:rPr lang="fr-FR" sz="2800" dirty="0" smtClean="0"/>
              <a:t>The </a:t>
            </a:r>
            <a:r>
              <a:rPr lang="fr-FR" sz="2800" dirty="0" err="1" smtClean="0"/>
              <a:t>tool</a:t>
            </a:r>
            <a:r>
              <a:rPr lang="fr-FR" sz="2800" dirty="0" smtClean="0"/>
              <a:t> </a:t>
            </a:r>
            <a:r>
              <a:rPr lang="fr-FR" sz="2800" dirty="0" err="1" smtClean="0"/>
              <a:t>can</a:t>
            </a:r>
            <a:r>
              <a:rPr lang="fr-FR" sz="2800" dirty="0" smtClean="0"/>
              <a:t> </a:t>
            </a:r>
            <a:r>
              <a:rPr lang="fr-FR" sz="2800" dirty="0" err="1" smtClean="0"/>
              <a:t>provide</a:t>
            </a:r>
            <a:r>
              <a:rPr lang="fr-FR" sz="2800" dirty="0" smtClean="0"/>
              <a:t> all tables for the national </a:t>
            </a:r>
            <a:r>
              <a:rPr lang="fr-FR" sz="2800" dirty="0" err="1" smtClean="0"/>
              <a:t>accounts</a:t>
            </a:r>
            <a:r>
              <a:rPr lang="fr-FR" sz="2800" dirty="0" smtClean="0"/>
              <a:t> publication,</a:t>
            </a:r>
            <a:endParaRPr lang="fr-FR" sz="2800" dirty="0"/>
          </a:p>
          <a:p>
            <a:r>
              <a:rPr lang="fr-FR" sz="2800" dirty="0" smtClean="0"/>
              <a:t>The </a:t>
            </a:r>
            <a:r>
              <a:rPr lang="fr-FR" sz="2800" dirty="0" err="1" smtClean="0"/>
              <a:t>tool</a:t>
            </a:r>
            <a:r>
              <a:rPr lang="fr-FR" sz="2800" dirty="0" smtClean="0"/>
              <a:t> </a:t>
            </a:r>
            <a:r>
              <a:rPr lang="fr-FR" sz="2800" dirty="0" err="1" smtClean="0"/>
              <a:t>can</a:t>
            </a:r>
            <a:r>
              <a:rPr lang="fr-FR" sz="2800" dirty="0" smtClean="0"/>
              <a:t> </a:t>
            </a:r>
            <a:r>
              <a:rPr lang="fr-FR" sz="2800" dirty="0" err="1" smtClean="0"/>
              <a:t>be</a:t>
            </a:r>
            <a:r>
              <a:rPr lang="fr-FR" sz="2800" dirty="0" smtClean="0"/>
              <a:t> </a:t>
            </a:r>
            <a:r>
              <a:rPr lang="fr-FR" sz="2800" dirty="0" err="1" smtClean="0"/>
              <a:t>used</a:t>
            </a:r>
            <a:r>
              <a:rPr lang="fr-FR" sz="2800" dirty="0" smtClean="0"/>
              <a:t> for the </a:t>
            </a:r>
            <a:r>
              <a:rPr lang="fr-FR" sz="2800" dirty="0" err="1" smtClean="0"/>
              <a:t>economic</a:t>
            </a:r>
            <a:r>
              <a:rPr lang="fr-FR" sz="2800" dirty="0" smtClean="0"/>
              <a:t> </a:t>
            </a:r>
            <a:r>
              <a:rPr lang="fr-FR" sz="2800" dirty="0" err="1" smtClean="0"/>
              <a:t>prevision</a:t>
            </a:r>
            <a:r>
              <a:rPr lang="fr-FR" sz="2800" dirty="0" smtClean="0"/>
              <a:t>,</a:t>
            </a:r>
          </a:p>
          <a:p>
            <a:r>
              <a:rPr lang="fr-FR" sz="2800" dirty="0"/>
              <a:t>The </a:t>
            </a:r>
            <a:r>
              <a:rPr lang="fr-FR" sz="2800" dirty="0" err="1"/>
              <a:t>tool</a:t>
            </a:r>
            <a:r>
              <a:rPr lang="fr-FR" sz="2800" dirty="0"/>
              <a:t> performance </a:t>
            </a:r>
            <a:r>
              <a:rPr lang="fr-FR" sz="2800" dirty="0" err="1"/>
              <a:t>depends</a:t>
            </a:r>
            <a:r>
              <a:rPr lang="fr-FR" sz="2800" dirty="0"/>
              <a:t> on the </a:t>
            </a:r>
            <a:r>
              <a:rPr lang="fr-FR" sz="2800" dirty="0" err="1"/>
              <a:t>capacity</a:t>
            </a:r>
            <a:r>
              <a:rPr lang="fr-FR" sz="2800" dirty="0"/>
              <a:t> of MS-Office « Excel ».</a:t>
            </a:r>
          </a:p>
          <a:p>
            <a:endParaRPr lang="fr-FR" sz="2200" dirty="0" smtClean="0"/>
          </a:p>
          <a:p>
            <a:pPr marL="457200" lvl="1" indent="0">
              <a:buNone/>
            </a:pPr>
            <a:endParaRPr lang="fr-FR" dirty="0" smtClean="0"/>
          </a:p>
          <a:p>
            <a:pPr lvl="1"/>
            <a:endParaRPr lang="fr-FR" dirty="0" smtClean="0"/>
          </a:p>
          <a:p>
            <a:pPr marL="0" indent="0">
              <a:buNone/>
            </a:pPr>
            <a:endParaRPr lang="fr-FR" dirty="0"/>
          </a:p>
        </p:txBody>
      </p:sp>
    </p:spTree>
    <p:extLst>
      <p:ext uri="{BB962C8B-B14F-4D97-AF65-F5344CB8AC3E}">
        <p14:creationId xmlns:p14="http://schemas.microsoft.com/office/powerpoint/2010/main" val="30626133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Challenges, opportunities and gap </a:t>
            </a:r>
            <a:r>
              <a:rPr lang="en-US" b="1" dirty="0" smtClean="0"/>
              <a:t>analysis (Cont’d)</a:t>
            </a:r>
            <a:endParaRPr lang="fr-FR" dirty="0"/>
          </a:p>
        </p:txBody>
      </p:sp>
      <p:sp>
        <p:nvSpPr>
          <p:cNvPr id="3" name="Content Placeholder 2"/>
          <p:cNvSpPr>
            <a:spLocks noGrp="1"/>
          </p:cNvSpPr>
          <p:nvPr>
            <p:ph idx="1"/>
          </p:nvPr>
        </p:nvSpPr>
        <p:spPr/>
        <p:txBody>
          <a:bodyPr/>
          <a:lstStyle/>
          <a:p>
            <a:r>
              <a:rPr lang="fr-FR" sz="2600" dirty="0"/>
              <a:t>The data bases </a:t>
            </a:r>
            <a:r>
              <a:rPr lang="fr-FR" sz="2600" dirty="0" err="1"/>
              <a:t>provide</a:t>
            </a:r>
            <a:r>
              <a:rPr lang="fr-FR" sz="2600" dirty="0"/>
              <a:t> more </a:t>
            </a:r>
            <a:r>
              <a:rPr lang="fr-FR" sz="2600" dirty="0" err="1" smtClean="0"/>
              <a:t>opportunities</a:t>
            </a:r>
            <a:r>
              <a:rPr lang="fr-FR" sz="2600" dirty="0" smtClean="0"/>
              <a:t>:</a:t>
            </a:r>
          </a:p>
          <a:p>
            <a:pPr lvl="1"/>
            <a:r>
              <a:rPr lang="fr-FR" sz="2600" dirty="0" smtClean="0"/>
              <a:t>To </a:t>
            </a:r>
            <a:r>
              <a:rPr lang="fr-FR" sz="2600" dirty="0"/>
              <a:t>compile social </a:t>
            </a:r>
            <a:r>
              <a:rPr lang="fr-FR" sz="2600" dirty="0" err="1"/>
              <a:t>accounting</a:t>
            </a:r>
            <a:r>
              <a:rPr lang="fr-FR" sz="2600" dirty="0"/>
              <a:t> matrix,</a:t>
            </a:r>
          </a:p>
          <a:p>
            <a:pPr lvl="1"/>
            <a:r>
              <a:rPr lang="fr-FR" sz="2600" dirty="0"/>
              <a:t>To breakdown the GDP for International </a:t>
            </a:r>
            <a:r>
              <a:rPr lang="fr-FR" sz="2600" dirty="0" err="1"/>
              <a:t>Comparison</a:t>
            </a:r>
            <a:r>
              <a:rPr lang="fr-FR" sz="2600" dirty="0"/>
              <a:t> Program,</a:t>
            </a:r>
          </a:p>
          <a:p>
            <a:pPr lvl="1"/>
            <a:r>
              <a:rPr lang="fr-FR" sz="2600" dirty="0"/>
              <a:t>To compile environnemental </a:t>
            </a:r>
            <a:r>
              <a:rPr lang="fr-FR" sz="2600" dirty="0" err="1"/>
              <a:t>accounts</a:t>
            </a:r>
            <a:r>
              <a:rPr lang="fr-FR" sz="2600" dirty="0"/>
              <a:t> as </a:t>
            </a:r>
            <a:r>
              <a:rPr lang="fr-FR" sz="2600" dirty="0" err="1"/>
              <a:t>IMF’s</a:t>
            </a:r>
            <a:r>
              <a:rPr lang="fr-FR" sz="2600" dirty="0"/>
              <a:t>,</a:t>
            </a:r>
          </a:p>
          <a:p>
            <a:pPr lvl="1"/>
            <a:r>
              <a:rPr lang="fr-FR" sz="2600" dirty="0"/>
              <a:t>To </a:t>
            </a:r>
            <a:r>
              <a:rPr lang="fr-FR" sz="2600" dirty="0" err="1"/>
              <a:t>elaborate</a:t>
            </a:r>
            <a:r>
              <a:rPr lang="fr-FR" sz="2600" dirty="0"/>
              <a:t> </a:t>
            </a:r>
            <a:r>
              <a:rPr lang="fr-FR" sz="2600" dirty="0" smtClean="0"/>
              <a:t>Input-Output model </a:t>
            </a:r>
            <a:r>
              <a:rPr lang="fr-FR" sz="2600" dirty="0" err="1" smtClean="0"/>
              <a:t>from</a:t>
            </a:r>
            <a:r>
              <a:rPr lang="fr-FR" sz="2600" dirty="0" smtClean="0"/>
              <a:t> the data base but not </a:t>
            </a:r>
            <a:r>
              <a:rPr lang="fr-FR" sz="2600" dirty="0" err="1" smtClean="0"/>
              <a:t>from</a:t>
            </a:r>
            <a:r>
              <a:rPr lang="fr-FR" sz="2600" dirty="0" smtClean="0"/>
              <a:t> the national </a:t>
            </a:r>
            <a:r>
              <a:rPr lang="fr-FR" sz="2600" dirty="0" err="1" smtClean="0"/>
              <a:t>accounts</a:t>
            </a:r>
            <a:r>
              <a:rPr lang="fr-FR" sz="2600" dirty="0" smtClean="0"/>
              <a:t> (</a:t>
            </a:r>
            <a:r>
              <a:rPr lang="fr-FR" sz="2600" dirty="0" err="1" smtClean="0"/>
              <a:t>aggregate</a:t>
            </a:r>
            <a:r>
              <a:rPr lang="fr-FR" sz="2600" dirty="0" smtClean="0"/>
              <a:t> data),</a:t>
            </a:r>
            <a:endParaRPr lang="fr-FR" sz="2600" dirty="0"/>
          </a:p>
          <a:p>
            <a:pPr lvl="1"/>
            <a:r>
              <a:rPr lang="fr-FR" sz="2600" dirty="0"/>
              <a:t>To </a:t>
            </a:r>
            <a:r>
              <a:rPr lang="fr-FR" sz="2600" dirty="0" err="1"/>
              <a:t>make</a:t>
            </a:r>
            <a:r>
              <a:rPr lang="fr-FR" sz="2600" dirty="0"/>
              <a:t> </a:t>
            </a:r>
            <a:r>
              <a:rPr lang="fr-FR" sz="2600" dirty="0" err="1"/>
              <a:t>other</a:t>
            </a:r>
            <a:r>
              <a:rPr lang="fr-FR" sz="2600" dirty="0"/>
              <a:t> </a:t>
            </a:r>
            <a:r>
              <a:rPr lang="fr-FR" sz="2600" dirty="0" err="1"/>
              <a:t>economic</a:t>
            </a:r>
            <a:r>
              <a:rPr lang="fr-FR" sz="2600" dirty="0"/>
              <a:t> </a:t>
            </a:r>
            <a:r>
              <a:rPr lang="fr-FR" sz="2600" dirty="0" err="1"/>
              <a:t>analysis</a:t>
            </a:r>
            <a:r>
              <a:rPr lang="fr-FR" sz="2600" dirty="0"/>
              <a:t>.</a:t>
            </a:r>
          </a:p>
          <a:p>
            <a:endParaRPr lang="fr-FR" dirty="0"/>
          </a:p>
        </p:txBody>
      </p:sp>
    </p:spTree>
    <p:extLst>
      <p:ext uri="{BB962C8B-B14F-4D97-AF65-F5344CB8AC3E}">
        <p14:creationId xmlns:p14="http://schemas.microsoft.com/office/powerpoint/2010/main" val="11313449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95325"/>
            <a:ext cx="8229600" cy="4525963"/>
          </a:xfrm>
        </p:spPr>
        <p:txBody>
          <a:bodyPr>
            <a:normAutofit lnSpcReduction="10000"/>
          </a:bodyPr>
          <a:lstStyle/>
          <a:p>
            <a:r>
              <a:rPr lang="fr-FR" dirty="0" smtClean="0"/>
              <a:t>The </a:t>
            </a:r>
            <a:r>
              <a:rPr lang="fr-FR" dirty="0" err="1" smtClean="0"/>
              <a:t>tool</a:t>
            </a:r>
            <a:r>
              <a:rPr lang="fr-FR" dirty="0" smtClean="0"/>
              <a:t> </a:t>
            </a:r>
            <a:r>
              <a:rPr lang="fr-FR" dirty="0" err="1" smtClean="0"/>
              <a:t>makes</a:t>
            </a:r>
            <a:r>
              <a:rPr lang="fr-FR" dirty="0" smtClean="0"/>
              <a:t> National </a:t>
            </a:r>
            <a:r>
              <a:rPr lang="fr-FR" dirty="0" err="1" smtClean="0"/>
              <a:t>Accountants</a:t>
            </a:r>
            <a:r>
              <a:rPr lang="fr-FR" dirty="0" smtClean="0"/>
              <a:t> more effective.</a:t>
            </a:r>
          </a:p>
          <a:p>
            <a:r>
              <a:rPr lang="fr-FR" dirty="0" smtClean="0"/>
              <a:t>The </a:t>
            </a:r>
            <a:r>
              <a:rPr lang="fr-FR" dirty="0" err="1" smtClean="0"/>
              <a:t>tool</a:t>
            </a:r>
            <a:r>
              <a:rPr lang="fr-FR" dirty="0" smtClean="0"/>
              <a:t> </a:t>
            </a:r>
            <a:r>
              <a:rPr lang="fr-FR" dirty="0" err="1" smtClean="0"/>
              <a:t>doesn’t</a:t>
            </a:r>
            <a:r>
              <a:rPr lang="fr-FR" dirty="0" smtClean="0"/>
              <a:t> </a:t>
            </a:r>
            <a:r>
              <a:rPr lang="fr-FR" dirty="0" err="1" smtClean="0"/>
              <a:t>need</a:t>
            </a:r>
            <a:r>
              <a:rPr lang="fr-FR" dirty="0" smtClean="0"/>
              <a:t> a </a:t>
            </a:r>
            <a:r>
              <a:rPr lang="fr-FR" dirty="0" err="1" smtClean="0"/>
              <a:t>big</a:t>
            </a:r>
            <a:r>
              <a:rPr lang="fr-FR" dirty="0" smtClean="0"/>
              <a:t> </a:t>
            </a:r>
            <a:r>
              <a:rPr lang="fr-FR" dirty="0" err="1" smtClean="0"/>
              <a:t>financial</a:t>
            </a:r>
            <a:r>
              <a:rPr lang="fr-FR" dirty="0" smtClean="0"/>
              <a:t> </a:t>
            </a:r>
            <a:r>
              <a:rPr lang="fr-FR" dirty="0" err="1" smtClean="0"/>
              <a:t>investment</a:t>
            </a:r>
            <a:r>
              <a:rPr lang="fr-FR" dirty="0" smtClean="0"/>
              <a:t> </a:t>
            </a:r>
            <a:r>
              <a:rPr lang="fr-FR" dirty="0" err="1" smtClean="0"/>
              <a:t>because</a:t>
            </a:r>
            <a:r>
              <a:rPr lang="fr-FR" dirty="0" smtClean="0"/>
              <a:t> </a:t>
            </a:r>
            <a:r>
              <a:rPr lang="fr-FR" dirty="0" err="1"/>
              <a:t>its</a:t>
            </a:r>
            <a:r>
              <a:rPr lang="fr-FR" dirty="0" smtClean="0"/>
              <a:t> </a:t>
            </a:r>
            <a:r>
              <a:rPr lang="fr-FR" dirty="0"/>
              <a:t>langage of </a:t>
            </a:r>
            <a:r>
              <a:rPr lang="fr-FR" dirty="0" smtClean="0"/>
              <a:t>program </a:t>
            </a:r>
            <a:r>
              <a:rPr lang="fr-FR" dirty="0"/>
              <a:t>software </a:t>
            </a:r>
            <a:r>
              <a:rPr lang="fr-FR" dirty="0" err="1" smtClean="0"/>
              <a:t>is</a:t>
            </a:r>
            <a:r>
              <a:rPr lang="fr-FR" dirty="0" smtClean="0"/>
              <a:t> </a:t>
            </a:r>
            <a:r>
              <a:rPr lang="fr-FR" dirty="0"/>
              <a:t>VBA of MS-Office «Excel». «Excel» </a:t>
            </a:r>
            <a:r>
              <a:rPr lang="fr-FR" dirty="0" err="1"/>
              <a:t>is</a:t>
            </a:r>
            <a:r>
              <a:rPr lang="fr-FR" dirty="0"/>
              <a:t> accessible by </a:t>
            </a:r>
            <a:r>
              <a:rPr lang="fr-FR" dirty="0" err="1" smtClean="0"/>
              <a:t>everyone</a:t>
            </a:r>
            <a:r>
              <a:rPr lang="fr-FR" dirty="0" smtClean="0"/>
              <a:t>.</a:t>
            </a:r>
          </a:p>
          <a:p>
            <a:r>
              <a:rPr lang="fr-FR" dirty="0" smtClean="0"/>
              <a:t>A lot of </a:t>
            </a:r>
            <a:r>
              <a:rPr lang="fr-FR" dirty="0" err="1" smtClean="0"/>
              <a:t>opportunities</a:t>
            </a:r>
            <a:r>
              <a:rPr lang="fr-FR" dirty="0" smtClean="0"/>
              <a:t> are </a:t>
            </a:r>
            <a:r>
              <a:rPr lang="fr-FR" dirty="0" err="1" smtClean="0"/>
              <a:t>provided</a:t>
            </a:r>
            <a:r>
              <a:rPr lang="fr-FR" dirty="0" smtClean="0"/>
              <a:t> by the </a:t>
            </a:r>
            <a:r>
              <a:rPr lang="fr-FR" dirty="0" err="1" smtClean="0"/>
              <a:t>tool</a:t>
            </a:r>
            <a:r>
              <a:rPr lang="fr-FR" dirty="0" smtClean="0"/>
              <a:t>.</a:t>
            </a:r>
          </a:p>
          <a:p>
            <a:r>
              <a:rPr lang="fr-FR" dirty="0" smtClean="0"/>
              <a:t>The </a:t>
            </a:r>
            <a:r>
              <a:rPr lang="fr-FR" dirty="0" err="1" smtClean="0"/>
              <a:t>tool</a:t>
            </a:r>
            <a:r>
              <a:rPr lang="fr-FR" dirty="0" smtClean="0"/>
              <a:t> </a:t>
            </a:r>
            <a:r>
              <a:rPr lang="fr-FR" dirty="0" err="1" smtClean="0"/>
              <a:t>can</a:t>
            </a:r>
            <a:r>
              <a:rPr lang="fr-FR" dirty="0" smtClean="0"/>
              <a:t> </a:t>
            </a:r>
            <a:r>
              <a:rPr lang="fr-FR" dirty="0" err="1" smtClean="0"/>
              <a:t>be</a:t>
            </a:r>
            <a:r>
              <a:rPr lang="fr-FR" dirty="0" smtClean="0"/>
              <a:t> </a:t>
            </a:r>
            <a:r>
              <a:rPr lang="fr-FR" dirty="0" err="1" smtClean="0"/>
              <a:t>developed</a:t>
            </a:r>
            <a:r>
              <a:rPr lang="fr-FR" dirty="0" smtClean="0"/>
              <a:t> for more issues.</a:t>
            </a:r>
            <a:endParaRPr lang="fr-FR" dirty="0"/>
          </a:p>
          <a:p>
            <a:endParaRPr lang="fr-FR" dirty="0" smtClean="0"/>
          </a:p>
        </p:txBody>
      </p:sp>
      <p:sp>
        <p:nvSpPr>
          <p:cNvPr id="3" name="Title 2"/>
          <p:cNvSpPr>
            <a:spLocks noGrp="1"/>
          </p:cNvSpPr>
          <p:nvPr>
            <p:ph type="title"/>
          </p:nvPr>
        </p:nvSpPr>
        <p:spPr/>
        <p:txBody>
          <a:bodyPr/>
          <a:lstStyle/>
          <a:p>
            <a:r>
              <a:rPr lang="fr-FR" dirty="0" smtClean="0"/>
              <a:t>CONCLUSION</a:t>
            </a:r>
            <a:endParaRPr lang="fr-FR" dirty="0"/>
          </a:p>
        </p:txBody>
      </p:sp>
    </p:spTree>
    <p:extLst>
      <p:ext uri="{BB962C8B-B14F-4D97-AF65-F5344CB8AC3E}">
        <p14:creationId xmlns:p14="http://schemas.microsoft.com/office/powerpoint/2010/main" val="37065071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6660" y="1739900"/>
            <a:ext cx="7772400" cy="1362075"/>
          </a:xfrm>
        </p:spPr>
        <p:txBody>
          <a:bodyPr>
            <a:noAutofit/>
          </a:bodyPr>
          <a:lstStyle/>
          <a:p>
            <a:r>
              <a:rPr lang="fr-FR" sz="7200" dirty="0" err="1" smtClean="0"/>
              <a:t>Thank</a:t>
            </a:r>
            <a:r>
              <a:rPr lang="fr-FR" sz="7200" dirty="0" smtClean="0"/>
              <a:t> </a:t>
            </a:r>
            <a:r>
              <a:rPr lang="fr-FR" sz="7200" dirty="0" err="1" smtClean="0"/>
              <a:t>you</a:t>
            </a:r>
            <a:r>
              <a:rPr lang="fr-FR" sz="7200" dirty="0" smtClean="0"/>
              <a:t> </a:t>
            </a:r>
            <a:br>
              <a:rPr lang="fr-FR" sz="7200" dirty="0" smtClean="0"/>
            </a:br>
            <a:r>
              <a:rPr lang="fr-FR" sz="7200" dirty="0" smtClean="0"/>
              <a:t>Merci</a:t>
            </a:r>
            <a:br>
              <a:rPr lang="fr-FR" sz="7200" dirty="0" smtClean="0"/>
            </a:br>
            <a:r>
              <a:rPr lang="fr-FR" sz="7200" dirty="0" err="1" smtClean="0"/>
              <a:t>Misaotra</a:t>
            </a:r>
            <a:endParaRPr lang="fr-FR" sz="7200" dirty="0"/>
          </a:p>
        </p:txBody>
      </p:sp>
    </p:spTree>
    <p:extLst>
      <p:ext uri="{BB962C8B-B14F-4D97-AF65-F5344CB8AC3E}">
        <p14:creationId xmlns:p14="http://schemas.microsoft.com/office/powerpoint/2010/main" val="2649779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egnaposto numero diapositiva 20"/>
          <p:cNvSpPr>
            <a:spLocks noGrp="1"/>
          </p:cNvSpPr>
          <p:nvPr>
            <p:ph type="sldNum" sz="quarter" idx="12"/>
          </p:nvPr>
        </p:nvSpPr>
        <p:spPr>
          <a:xfrm>
            <a:off x="8571446" y="5642478"/>
            <a:ext cx="563487" cy="210810"/>
          </a:xfrm>
        </p:spPr>
        <p:txBody>
          <a:bodyPr/>
          <a:lstStyle/>
          <a:p>
            <a:pPr algn="ctr"/>
            <a:fld id="{4B2E8374-B2B6-FA41-B76C-76E759C1A258}" type="slidenum">
              <a:rPr lang="it-IT" smtClean="0"/>
              <a:pPr algn="ctr"/>
              <a:t>2</a:t>
            </a:fld>
            <a:endParaRPr lang="it-IT" dirty="0"/>
          </a:p>
        </p:txBody>
      </p:sp>
      <p:cxnSp>
        <p:nvCxnSpPr>
          <p:cNvPr id="13" name="Connettore 1 12"/>
          <p:cNvCxnSpPr/>
          <p:nvPr/>
        </p:nvCxnSpPr>
        <p:spPr>
          <a:xfrm>
            <a:off x="2027700" y="5571688"/>
            <a:ext cx="0" cy="317750"/>
          </a:xfrm>
          <a:prstGeom prst="line">
            <a:avLst/>
          </a:prstGeom>
          <a:ln w="12700" cmpd="sng">
            <a:solidFill>
              <a:srgbClr val="5CA33A"/>
            </a:solidFill>
          </a:ln>
          <a:effectLst/>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5459303"/>
            <a:ext cx="9144000" cy="0"/>
          </a:xfrm>
          <a:prstGeom prst="line">
            <a:avLst/>
          </a:prstGeom>
          <a:ln w="12700" cmpd="sng">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0" name="Connettore 1 19"/>
          <p:cNvCxnSpPr/>
          <p:nvPr/>
        </p:nvCxnSpPr>
        <p:spPr>
          <a:xfrm>
            <a:off x="8571445" y="5571688"/>
            <a:ext cx="0" cy="317750"/>
          </a:xfrm>
          <a:prstGeom prst="line">
            <a:avLst/>
          </a:prstGeom>
          <a:ln w="12700" cmpd="sng">
            <a:solidFill>
              <a:srgbClr val="5CA33A"/>
            </a:solidFill>
          </a:ln>
          <a:effectLst/>
        </p:spPr>
        <p:style>
          <a:lnRef idx="2">
            <a:schemeClr val="accent1"/>
          </a:lnRef>
          <a:fillRef idx="0">
            <a:schemeClr val="accent1"/>
          </a:fillRef>
          <a:effectRef idx="1">
            <a:schemeClr val="accent1"/>
          </a:effectRef>
          <a:fontRef idx="minor">
            <a:schemeClr val="tx1"/>
          </a:fontRef>
        </p:style>
      </p:cxnSp>
      <p:sp>
        <p:nvSpPr>
          <p:cNvPr id="18" name="Title 1"/>
          <p:cNvSpPr txBox="1">
            <a:spLocks/>
          </p:cNvSpPr>
          <p:nvPr/>
        </p:nvSpPr>
        <p:spPr>
          <a:xfrm>
            <a:off x="883191" y="1111252"/>
            <a:ext cx="6664338" cy="862977"/>
          </a:xfrm>
          <a:prstGeom prst="rect">
            <a:avLst/>
          </a:prstGeom>
        </p:spPr>
        <p:txBody>
          <a:bodyPr vert="horz" lIns="0" tIns="0" rIns="0" bIns="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ts val="2800"/>
              </a:lnSpc>
            </a:pPr>
            <a:r>
              <a:rPr lang="en-US" sz="4000" b="1" spc="-150" dirty="0"/>
              <a:t>Presentation Structure </a:t>
            </a:r>
            <a:r>
              <a:rPr lang="en-US" sz="2800" spc="-150" dirty="0"/>
              <a:t/>
            </a:r>
            <a:br>
              <a:rPr lang="en-US" sz="2800" spc="-150" dirty="0"/>
            </a:br>
            <a:endParaRPr lang="en-US" sz="2800" spc="-150" dirty="0"/>
          </a:p>
        </p:txBody>
      </p:sp>
      <p:sp>
        <p:nvSpPr>
          <p:cNvPr id="19" name="Content Placeholder 2"/>
          <p:cNvSpPr txBox="1">
            <a:spLocks/>
          </p:cNvSpPr>
          <p:nvPr/>
        </p:nvSpPr>
        <p:spPr>
          <a:xfrm>
            <a:off x="883191" y="2297250"/>
            <a:ext cx="7688254" cy="3162053"/>
          </a:xfrm>
          <a:prstGeom prst="rect">
            <a:avLst/>
          </a:prstGeom>
        </p:spPr>
        <p:txBody>
          <a:bodyPr vert="horz" lIns="0" tIns="0" rIns="0" bIns="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solidFill>
              </a:rPr>
              <a:t>Introduction</a:t>
            </a:r>
            <a:endParaRPr lang="en-US" sz="2400" b="1" dirty="0">
              <a:solidFill>
                <a:schemeClr val="tx1"/>
              </a:solidFill>
            </a:endParaRP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solidFill>
              </a:rPr>
              <a:t>Objectives</a:t>
            </a:r>
            <a:endParaRPr lang="en-US" sz="2400" b="1" dirty="0">
              <a:solidFill>
                <a:schemeClr val="tx1"/>
              </a:solidFill>
            </a:endParaRP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solidFill>
              </a:rPr>
              <a:t>Previous Model</a:t>
            </a:r>
          </a:p>
          <a:p>
            <a:pPr marL="360363" indent="-360363" algn="l">
              <a:lnSpc>
                <a:spcPts val="1600"/>
              </a:lnSpc>
              <a:spcBef>
                <a:spcPts val="0"/>
              </a:spcBef>
              <a:spcAft>
                <a:spcPts val="600"/>
              </a:spcAft>
              <a:buClr>
                <a:srgbClr val="5CA33A"/>
              </a:buClr>
              <a:buSzPct val="77000"/>
              <a:buFont typeface="+mj-ea"/>
              <a:buAutoNum type="circleNumDbPlain"/>
            </a:pPr>
            <a:r>
              <a:rPr lang="en-US" sz="2400" b="1" dirty="0">
                <a:solidFill>
                  <a:schemeClr val="tx1"/>
                </a:solidFill>
              </a:rPr>
              <a:t>Previous </a:t>
            </a:r>
            <a:r>
              <a:rPr lang="en-US" sz="2400" b="1" dirty="0" smtClean="0">
                <a:solidFill>
                  <a:schemeClr val="tx1"/>
                </a:solidFill>
              </a:rPr>
              <a:t> implementation</a:t>
            </a:r>
            <a:endParaRPr lang="en-US" sz="2400" b="1" dirty="0">
              <a:solidFill>
                <a:schemeClr val="tx1"/>
              </a:solidFill>
            </a:endParaRP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solidFill>
              </a:rPr>
              <a:t>Present Model</a:t>
            </a: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solidFill>
              </a:rPr>
              <a:t>Implementation by the tool</a:t>
            </a:r>
            <a:endParaRPr lang="en-US" sz="2400" b="1" dirty="0">
              <a:solidFill>
                <a:schemeClr val="tx1"/>
              </a:solidFill>
            </a:endParaRP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solidFill>
              </a:rPr>
              <a:t>Key </a:t>
            </a:r>
            <a:r>
              <a:rPr lang="en-US" sz="2400" b="1" dirty="0">
                <a:solidFill>
                  <a:schemeClr val="tx1"/>
                </a:solidFill>
              </a:rPr>
              <a:t>findings </a:t>
            </a:r>
            <a:endParaRPr lang="en-US" sz="2400" b="1" dirty="0" smtClean="0">
              <a:solidFill>
                <a:schemeClr val="tx1"/>
              </a:solidFill>
            </a:endParaRP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solidFill>
              </a:rPr>
              <a:t>Demonstration</a:t>
            </a:r>
            <a:endParaRPr lang="en-US" sz="2400" b="1" dirty="0">
              <a:solidFill>
                <a:schemeClr val="tx1"/>
              </a:solidFill>
            </a:endParaRP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solidFill>
              </a:rPr>
              <a:t>Challenges</a:t>
            </a:r>
            <a:r>
              <a:rPr lang="en-US" sz="2400" b="1" dirty="0">
                <a:solidFill>
                  <a:schemeClr val="tx1"/>
                </a:solidFill>
              </a:rPr>
              <a:t>, opportunities and gap analysis</a:t>
            </a:r>
          </a:p>
          <a:p>
            <a:pPr marL="360363" indent="-360363" algn="l">
              <a:lnSpc>
                <a:spcPts val="1600"/>
              </a:lnSpc>
              <a:spcBef>
                <a:spcPts val="0"/>
              </a:spcBef>
              <a:spcAft>
                <a:spcPts val="600"/>
              </a:spcAft>
              <a:buClr>
                <a:srgbClr val="5CA33A"/>
              </a:buClr>
              <a:buSzPct val="77000"/>
              <a:buFont typeface="+mj-ea"/>
              <a:buAutoNum type="circleNumDbPlain"/>
            </a:pPr>
            <a:r>
              <a:rPr lang="en-US" sz="2400" b="1" dirty="0" smtClean="0">
                <a:solidFill>
                  <a:schemeClr val="tx1"/>
                </a:solidFill>
              </a:rPr>
              <a:t>Conclusions</a:t>
            </a:r>
            <a:endParaRPr lang="en-US" sz="2400" b="1" dirty="0">
              <a:solidFill>
                <a:schemeClr val="tx1"/>
              </a:solidFill>
            </a:endParaRPr>
          </a:p>
        </p:txBody>
      </p:sp>
    </p:spTree>
    <p:extLst>
      <p:ext uri="{BB962C8B-B14F-4D97-AF65-F5344CB8AC3E}">
        <p14:creationId xmlns:p14="http://schemas.microsoft.com/office/powerpoint/2010/main" val="8164385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55738"/>
            <a:ext cx="8229600" cy="4525963"/>
          </a:xfrm>
        </p:spPr>
        <p:txBody>
          <a:bodyPr>
            <a:noAutofit/>
          </a:bodyPr>
          <a:lstStyle/>
          <a:p>
            <a:r>
              <a:rPr lang="en-US" sz="1800" dirty="0" smtClean="0"/>
              <a:t>According to the SNA 2008 the   “System   </a:t>
            </a:r>
            <a:r>
              <a:rPr lang="en-US" sz="1800" dirty="0"/>
              <a:t>of   National   Accounts   (SNA) </a:t>
            </a:r>
            <a:r>
              <a:rPr lang="en-US" sz="1800" dirty="0" smtClean="0"/>
              <a:t>“  </a:t>
            </a:r>
            <a:r>
              <a:rPr lang="en-US" sz="1800" dirty="0"/>
              <a:t>is   the internationally agreed standard set of recommendations on how to compile measures of economic activity in accordance with strict accounting conventions based on economic principles. The recommendations are expressed in terms of a set of concepts, definitions, classifications and accounting rules that comprise the internationally agreed standard for measuring such items as gross domestic product (GDP), the most frequently quoted indicator of economic performance</a:t>
            </a:r>
            <a:r>
              <a:rPr lang="en-US" sz="1800" dirty="0" smtClean="0"/>
              <a:t>.</a:t>
            </a:r>
          </a:p>
          <a:p>
            <a:r>
              <a:rPr lang="en-US" sz="1750" dirty="0" smtClean="0"/>
              <a:t>Upstream , there are data bases. These are statistical basic that National Accountants utilize to compile the </a:t>
            </a:r>
            <a:r>
              <a:rPr lang="en-US" sz="1800" dirty="0"/>
              <a:t>set of macroeconomic accounts </a:t>
            </a:r>
            <a:r>
              <a:rPr lang="en-US" sz="1800" dirty="0" smtClean="0"/>
              <a:t>.</a:t>
            </a:r>
            <a:r>
              <a:rPr lang="en-US" sz="1750" dirty="0" smtClean="0"/>
              <a:t>They </a:t>
            </a:r>
            <a:r>
              <a:rPr lang="en-US" sz="1750" dirty="0" smtClean="0"/>
              <a:t>are from several sources. Downstream</a:t>
            </a:r>
            <a:r>
              <a:rPr lang="en-US" sz="1750" dirty="0"/>
              <a:t>,</a:t>
            </a:r>
            <a:r>
              <a:rPr lang="en-US" sz="1750" u="sng" dirty="0"/>
              <a:t> </a:t>
            </a:r>
            <a:r>
              <a:rPr lang="en-US" sz="1750" dirty="0"/>
              <a:t> there are the results of the measures of economics activity. </a:t>
            </a:r>
            <a:r>
              <a:rPr lang="en-US" sz="1750" dirty="0" smtClean="0"/>
              <a:t>These are the national </a:t>
            </a:r>
            <a:r>
              <a:rPr lang="en-US" sz="1750" dirty="0" smtClean="0"/>
              <a:t>accounts which are </a:t>
            </a:r>
            <a:r>
              <a:rPr lang="en-US" sz="1750" dirty="0" smtClean="0"/>
              <a:t>the expected results from the National Accountants.</a:t>
            </a:r>
            <a:endParaRPr lang="en-US" sz="1750" dirty="0"/>
          </a:p>
          <a:p>
            <a:r>
              <a:rPr lang="en-US" sz="1750" dirty="0"/>
              <a:t>The implementation of the SNA  needs </a:t>
            </a:r>
            <a:r>
              <a:rPr lang="en-US" sz="1750" dirty="0" smtClean="0"/>
              <a:t>a </a:t>
            </a:r>
            <a:r>
              <a:rPr lang="en-US" sz="1750" dirty="0" smtClean="0"/>
              <a:t>strong and </a:t>
            </a:r>
            <a:r>
              <a:rPr lang="en-US" sz="1750" dirty="0" smtClean="0"/>
              <a:t>meticulous </a:t>
            </a:r>
            <a:r>
              <a:rPr lang="en-US" sz="1750" dirty="0" smtClean="0"/>
              <a:t>organization of </a:t>
            </a:r>
            <a:r>
              <a:rPr lang="en-US" sz="1750" dirty="0" smtClean="0"/>
              <a:t>the National </a:t>
            </a:r>
            <a:r>
              <a:rPr lang="en-US" sz="1750" dirty="0"/>
              <a:t>Accountants’ work </a:t>
            </a:r>
            <a:r>
              <a:rPr lang="en-US" sz="1750" dirty="0" smtClean="0"/>
              <a:t>. </a:t>
            </a:r>
            <a:r>
              <a:rPr lang="en-US" sz="1750" dirty="0" smtClean="0"/>
              <a:t>This can </a:t>
            </a:r>
            <a:r>
              <a:rPr lang="en-US" sz="1750" dirty="0" smtClean="0"/>
              <a:t>be </a:t>
            </a:r>
            <a:r>
              <a:rPr lang="en-US" sz="1750" dirty="0" smtClean="0"/>
              <a:t>facilitated </a:t>
            </a:r>
            <a:r>
              <a:rPr lang="en-US" sz="1750" dirty="0" smtClean="0"/>
              <a:t>by </a:t>
            </a:r>
            <a:r>
              <a:rPr lang="en-US" sz="1750" dirty="0"/>
              <a:t>a software suitably </a:t>
            </a:r>
            <a:r>
              <a:rPr lang="en-US" sz="1750" dirty="0" smtClean="0"/>
              <a:t>conceived for the national accounts.</a:t>
            </a:r>
          </a:p>
        </p:txBody>
      </p:sp>
      <p:sp>
        <p:nvSpPr>
          <p:cNvPr id="3" name="Title 2"/>
          <p:cNvSpPr>
            <a:spLocks noGrp="1"/>
          </p:cNvSpPr>
          <p:nvPr>
            <p:ph type="title"/>
          </p:nvPr>
        </p:nvSpPr>
        <p:spPr/>
        <p:txBody>
          <a:bodyPr/>
          <a:lstStyle/>
          <a:p>
            <a:r>
              <a:rPr lang="fr-FR" dirty="0" smtClean="0"/>
              <a:t>INTRODUCTION</a:t>
            </a:r>
            <a:endParaRPr lang="fr-FR" dirty="0"/>
          </a:p>
        </p:txBody>
      </p:sp>
    </p:spTree>
    <p:extLst>
      <p:ext uri="{BB962C8B-B14F-4D97-AF65-F5344CB8AC3E}">
        <p14:creationId xmlns:p14="http://schemas.microsoft.com/office/powerpoint/2010/main" val="13272368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INTRODUCTION (</a:t>
            </a:r>
            <a:r>
              <a:rPr lang="fr-FR" dirty="0" err="1" smtClean="0"/>
              <a:t>Cont’d</a:t>
            </a:r>
            <a:r>
              <a:rPr lang="fr-FR" dirty="0" smtClean="0"/>
              <a:t>)</a:t>
            </a:r>
            <a:endParaRPr lang="fr-FR" dirty="0"/>
          </a:p>
        </p:txBody>
      </p:sp>
      <p:sp>
        <p:nvSpPr>
          <p:cNvPr id="3" name="Content Placeholder 2"/>
          <p:cNvSpPr>
            <a:spLocks noGrp="1"/>
          </p:cNvSpPr>
          <p:nvPr>
            <p:ph idx="1"/>
          </p:nvPr>
        </p:nvSpPr>
        <p:spPr/>
        <p:txBody>
          <a:bodyPr/>
          <a:lstStyle/>
          <a:p>
            <a:r>
              <a:rPr lang="fr-FR" sz="2800" dirty="0" err="1" smtClean="0"/>
              <a:t>During</a:t>
            </a:r>
            <a:r>
              <a:rPr lang="fr-FR" sz="2800" dirty="0" smtClean="0"/>
              <a:t> </a:t>
            </a:r>
            <a:r>
              <a:rPr lang="fr-FR" sz="2800" dirty="0" err="1"/>
              <a:t>my</a:t>
            </a:r>
            <a:r>
              <a:rPr lang="fr-FR" sz="2800" dirty="0"/>
              <a:t> </a:t>
            </a:r>
            <a:r>
              <a:rPr lang="fr-FR" sz="2800" dirty="0" err="1"/>
              <a:t>professional</a:t>
            </a:r>
            <a:r>
              <a:rPr lang="fr-FR" sz="2800" dirty="0"/>
              <a:t> </a:t>
            </a:r>
            <a:r>
              <a:rPr lang="fr-FR" sz="2800" dirty="0" err="1"/>
              <a:t>career</a:t>
            </a:r>
            <a:r>
              <a:rPr lang="fr-FR" sz="2800" dirty="0"/>
              <a:t> </a:t>
            </a:r>
            <a:r>
              <a:rPr lang="fr-FR" sz="2800" dirty="0" smtClean="0"/>
              <a:t>, I notice </a:t>
            </a:r>
            <a:r>
              <a:rPr lang="fr-FR" sz="2800" dirty="0" err="1" smtClean="0"/>
              <a:t>two</a:t>
            </a:r>
            <a:r>
              <a:rPr lang="fr-FR" sz="2800" dirty="0" smtClean="0"/>
              <a:t> </a:t>
            </a:r>
            <a:r>
              <a:rPr lang="fr-FR" sz="2800" dirty="0" err="1" smtClean="0"/>
              <a:t>big</a:t>
            </a:r>
            <a:r>
              <a:rPr lang="fr-FR" sz="2800" dirty="0" smtClean="0"/>
              <a:t> </a:t>
            </a:r>
            <a:r>
              <a:rPr lang="fr-FR" sz="2800" dirty="0" err="1" smtClean="0"/>
              <a:t>problems</a:t>
            </a:r>
            <a:r>
              <a:rPr lang="fr-FR" sz="2800" dirty="0" smtClean="0"/>
              <a:t> on national </a:t>
            </a:r>
            <a:r>
              <a:rPr lang="fr-FR" sz="2800" dirty="0" err="1" smtClean="0"/>
              <a:t>accounts</a:t>
            </a:r>
            <a:r>
              <a:rPr lang="fr-FR" sz="2800" dirty="0" smtClean="0"/>
              <a:t>.  The first </a:t>
            </a:r>
            <a:r>
              <a:rPr lang="fr-FR" sz="2800" dirty="0" err="1"/>
              <a:t>is</a:t>
            </a:r>
            <a:r>
              <a:rPr lang="fr-FR" sz="2800" dirty="0"/>
              <a:t> </a:t>
            </a:r>
            <a:r>
              <a:rPr lang="fr-FR" sz="2800" dirty="0" smtClean="0"/>
              <a:t>the </a:t>
            </a:r>
            <a:r>
              <a:rPr lang="fr-FR" sz="2800" dirty="0"/>
              <a:t>National </a:t>
            </a:r>
            <a:r>
              <a:rPr lang="fr-FR" sz="2800" dirty="0" err="1" smtClean="0"/>
              <a:t>Accountants</a:t>
            </a:r>
            <a:r>
              <a:rPr lang="fr-FR" sz="2800" dirty="0" smtClean="0"/>
              <a:t>’ </a:t>
            </a:r>
            <a:r>
              <a:rPr lang="fr-FR" sz="2800" dirty="0" err="1"/>
              <a:t>repetitive</a:t>
            </a:r>
            <a:r>
              <a:rPr lang="fr-FR" sz="2800" dirty="0"/>
              <a:t> </a:t>
            </a:r>
            <a:r>
              <a:rPr lang="fr-FR" sz="2800" dirty="0" err="1"/>
              <a:t>tasks</a:t>
            </a:r>
            <a:r>
              <a:rPr lang="fr-FR" sz="2800" dirty="0" smtClean="0"/>
              <a:t> and </a:t>
            </a:r>
            <a:r>
              <a:rPr lang="fr-FR" sz="2800" dirty="0"/>
              <a:t>the </a:t>
            </a:r>
            <a:r>
              <a:rPr lang="fr-FR" sz="2800" dirty="0" smtClean="0"/>
              <a:t>second one </a:t>
            </a:r>
            <a:r>
              <a:rPr lang="fr-FR" sz="2800" dirty="0" err="1" smtClean="0"/>
              <a:t>is</a:t>
            </a:r>
            <a:r>
              <a:rPr lang="fr-FR" sz="2800" dirty="0" smtClean="0"/>
              <a:t> </a:t>
            </a:r>
            <a:r>
              <a:rPr lang="fr-FR" sz="2800" dirty="0"/>
              <a:t>the </a:t>
            </a:r>
            <a:r>
              <a:rPr lang="fr-FR" sz="2800" dirty="0" err="1"/>
              <a:t>lack</a:t>
            </a:r>
            <a:r>
              <a:rPr lang="fr-FR" sz="2800" dirty="0"/>
              <a:t> of the </a:t>
            </a:r>
            <a:r>
              <a:rPr lang="fr-FR" sz="2800" dirty="0" err="1"/>
              <a:t>link</a:t>
            </a:r>
            <a:r>
              <a:rPr lang="fr-FR" sz="2800" dirty="0"/>
              <a:t> </a:t>
            </a:r>
            <a:r>
              <a:rPr lang="fr-FR" sz="2800" dirty="0" err="1"/>
              <a:t>between</a:t>
            </a:r>
            <a:r>
              <a:rPr lang="fr-FR" sz="2800" dirty="0"/>
              <a:t> national </a:t>
            </a:r>
            <a:r>
              <a:rPr lang="fr-FR" sz="2800" dirty="0" err="1"/>
              <a:t>accounts</a:t>
            </a:r>
            <a:r>
              <a:rPr lang="fr-FR" sz="2800" dirty="0"/>
              <a:t> and the </a:t>
            </a:r>
            <a:r>
              <a:rPr lang="fr-FR" sz="2800" dirty="0" err="1"/>
              <a:t>statistical</a:t>
            </a:r>
            <a:r>
              <a:rPr lang="fr-FR" sz="2800" dirty="0"/>
              <a:t> </a:t>
            </a:r>
            <a:r>
              <a:rPr lang="fr-FR" sz="2800" dirty="0" smtClean="0"/>
              <a:t>basic. I know </a:t>
            </a:r>
            <a:r>
              <a:rPr lang="fr-FR" sz="2800" dirty="0" err="1" smtClean="0"/>
              <a:t>that</a:t>
            </a:r>
            <a:r>
              <a:rPr lang="fr-FR" sz="2800" dirty="0" smtClean="0"/>
              <a:t> </a:t>
            </a:r>
            <a:r>
              <a:rPr lang="fr-FR" sz="2800" dirty="0" err="1" smtClean="0"/>
              <a:t>these</a:t>
            </a:r>
            <a:r>
              <a:rPr lang="fr-FR" sz="2800" dirty="0" smtClean="0"/>
              <a:t> </a:t>
            </a:r>
            <a:r>
              <a:rPr lang="fr-FR" sz="2800" dirty="0" err="1"/>
              <a:t>problems</a:t>
            </a:r>
            <a:r>
              <a:rPr lang="fr-FR" sz="2800" dirty="0"/>
              <a:t> </a:t>
            </a:r>
            <a:r>
              <a:rPr lang="fr-FR" sz="2800" dirty="0" err="1"/>
              <a:t>can</a:t>
            </a:r>
            <a:r>
              <a:rPr lang="fr-FR" sz="2800" dirty="0"/>
              <a:t> </a:t>
            </a:r>
            <a:r>
              <a:rPr lang="fr-FR" sz="2800" dirty="0" err="1"/>
              <a:t>be</a:t>
            </a:r>
            <a:r>
              <a:rPr lang="fr-FR" sz="2800" dirty="0"/>
              <a:t> </a:t>
            </a:r>
            <a:r>
              <a:rPr lang="fr-FR" sz="2800" dirty="0" err="1"/>
              <a:t>solved</a:t>
            </a:r>
            <a:r>
              <a:rPr lang="fr-FR" sz="2800" dirty="0"/>
              <a:t> </a:t>
            </a:r>
            <a:r>
              <a:rPr lang="fr-FR" sz="2800" dirty="0" smtClean="0"/>
              <a:t>by software</a:t>
            </a:r>
            <a:r>
              <a:rPr lang="fr-FR" sz="2800" dirty="0"/>
              <a:t>. </a:t>
            </a:r>
            <a:r>
              <a:rPr lang="fr-FR" sz="2800" dirty="0" smtClean="0"/>
              <a:t>So I have </a:t>
            </a:r>
            <a:r>
              <a:rPr lang="fr-FR" sz="2800" dirty="0" err="1" smtClean="0"/>
              <a:t>decided</a:t>
            </a:r>
            <a:r>
              <a:rPr lang="fr-FR" sz="2800" dirty="0" smtClean="0"/>
              <a:t> to do </a:t>
            </a:r>
            <a:r>
              <a:rPr lang="fr-FR" sz="2800" dirty="0" err="1" smtClean="0"/>
              <a:t>it</a:t>
            </a:r>
            <a:r>
              <a:rPr lang="fr-FR" sz="2800" dirty="0" smtClean="0"/>
              <a:t> by </a:t>
            </a:r>
            <a:r>
              <a:rPr lang="fr-FR" sz="2800" dirty="0" err="1" smtClean="0"/>
              <a:t>myself</a:t>
            </a:r>
            <a:r>
              <a:rPr lang="fr-FR" sz="2800" dirty="0" smtClean="0"/>
              <a:t>. </a:t>
            </a:r>
            <a:r>
              <a:rPr lang="fr-FR" sz="2800" dirty="0" err="1" smtClean="0"/>
              <a:t>These</a:t>
            </a:r>
            <a:r>
              <a:rPr lang="fr-FR" sz="2800" dirty="0" smtClean="0"/>
              <a:t> are </a:t>
            </a:r>
            <a:r>
              <a:rPr lang="fr-FR" sz="2800" dirty="0" err="1" smtClean="0"/>
              <a:t>oriented</a:t>
            </a:r>
            <a:r>
              <a:rPr lang="fr-FR" sz="2800" dirty="0" smtClean="0"/>
              <a:t> </a:t>
            </a:r>
            <a:r>
              <a:rPr lang="fr-FR" sz="2800" dirty="0" err="1" smtClean="0"/>
              <a:t>my</a:t>
            </a:r>
            <a:r>
              <a:rPr lang="fr-FR" sz="2800" dirty="0" smtClean="0"/>
              <a:t> </a:t>
            </a:r>
            <a:r>
              <a:rPr lang="fr-FR" sz="2800" dirty="0" err="1" smtClean="0"/>
              <a:t>work</a:t>
            </a:r>
            <a:r>
              <a:rPr lang="fr-FR" sz="2800" dirty="0" smtClean="0"/>
              <a:t> on </a:t>
            </a:r>
            <a:r>
              <a:rPr lang="fr-FR" sz="2800" dirty="0" err="1" smtClean="0"/>
              <a:t>this</a:t>
            </a:r>
            <a:r>
              <a:rPr lang="fr-FR" sz="2800" dirty="0" smtClean="0"/>
              <a:t> software.</a:t>
            </a:r>
          </a:p>
          <a:p>
            <a:r>
              <a:rPr lang="fr-FR" sz="2800" dirty="0" smtClean="0"/>
              <a:t>Madagascar uses </a:t>
            </a:r>
            <a:r>
              <a:rPr lang="fr-FR" sz="2800" dirty="0" err="1" smtClean="0"/>
              <a:t>it</a:t>
            </a:r>
            <a:r>
              <a:rPr lang="fr-FR" sz="2800" dirty="0" smtClean="0"/>
              <a:t> </a:t>
            </a:r>
            <a:r>
              <a:rPr lang="fr-FR" sz="2800" dirty="0" err="1" smtClean="0"/>
              <a:t>now</a:t>
            </a:r>
            <a:r>
              <a:rPr lang="fr-FR" sz="2800" dirty="0" smtClean="0"/>
              <a:t> to compile national </a:t>
            </a:r>
            <a:r>
              <a:rPr lang="fr-FR" sz="2800" dirty="0" err="1" smtClean="0"/>
              <a:t>accounts</a:t>
            </a:r>
            <a:r>
              <a:rPr lang="fr-FR" sz="2800" dirty="0" smtClean="0"/>
              <a:t>.</a:t>
            </a:r>
            <a:endParaRPr lang="fr-FR" sz="2800" dirty="0"/>
          </a:p>
        </p:txBody>
      </p:sp>
    </p:spTree>
    <p:extLst>
      <p:ext uri="{BB962C8B-B14F-4D97-AF65-F5344CB8AC3E}">
        <p14:creationId xmlns:p14="http://schemas.microsoft.com/office/powerpoint/2010/main" val="2806869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main objective is </a:t>
            </a:r>
            <a:r>
              <a:rPr lang="en-US" dirty="0"/>
              <a:t>to </a:t>
            </a:r>
            <a:r>
              <a:rPr lang="en-US" dirty="0" smtClean="0"/>
              <a:t>facilitate the work of National Accountants in the implementation of the SNA and in the compilation of national accounts,</a:t>
            </a:r>
          </a:p>
          <a:p>
            <a:r>
              <a:rPr lang="fr-FR" dirty="0" smtClean="0"/>
              <a:t>The </a:t>
            </a:r>
            <a:r>
              <a:rPr lang="fr-FR" dirty="0" err="1" smtClean="0"/>
              <a:t>specific</a:t>
            </a:r>
            <a:r>
              <a:rPr lang="fr-FR" dirty="0" smtClean="0"/>
              <a:t> </a:t>
            </a:r>
            <a:r>
              <a:rPr lang="fr-FR" dirty="0" smtClean="0"/>
              <a:t>objectives:</a:t>
            </a:r>
          </a:p>
          <a:p>
            <a:pPr lvl="1"/>
            <a:r>
              <a:rPr lang="fr-FR" sz="2400" dirty="0" smtClean="0"/>
              <a:t>To </a:t>
            </a:r>
            <a:r>
              <a:rPr lang="fr-FR" sz="2400" dirty="0" err="1" smtClean="0"/>
              <a:t>bring</a:t>
            </a:r>
            <a:r>
              <a:rPr lang="fr-FR" sz="2400" dirty="0" smtClean="0"/>
              <a:t> </a:t>
            </a:r>
            <a:r>
              <a:rPr lang="fr-FR" sz="2400" dirty="0" err="1" smtClean="0"/>
              <a:t>into</a:t>
            </a:r>
            <a:r>
              <a:rPr lang="fr-FR" sz="2400" dirty="0" smtClean="0"/>
              <a:t> focus the data </a:t>
            </a:r>
            <a:r>
              <a:rPr lang="fr-FR" sz="2400" dirty="0" smtClean="0"/>
              <a:t>base </a:t>
            </a:r>
            <a:r>
              <a:rPr lang="fr-FR" sz="2400" dirty="0" smtClean="0"/>
              <a:t>for national </a:t>
            </a:r>
            <a:r>
              <a:rPr lang="fr-FR" sz="2400" dirty="0" err="1" smtClean="0"/>
              <a:t>accounts</a:t>
            </a:r>
            <a:r>
              <a:rPr lang="fr-FR" sz="2400" dirty="0" smtClean="0"/>
              <a:t>,</a:t>
            </a:r>
          </a:p>
          <a:p>
            <a:pPr lvl="1"/>
            <a:r>
              <a:rPr lang="fr-FR" sz="2400" dirty="0" smtClean="0"/>
              <a:t>To </a:t>
            </a:r>
            <a:r>
              <a:rPr lang="fr-FR" sz="2400" dirty="0" err="1" smtClean="0"/>
              <a:t>allow</a:t>
            </a:r>
            <a:r>
              <a:rPr lang="fr-FR" sz="2400" dirty="0" smtClean="0"/>
              <a:t> </a:t>
            </a:r>
            <a:r>
              <a:rPr lang="fr-FR" sz="2400" dirty="0" err="1" smtClean="0"/>
              <a:t>other</a:t>
            </a:r>
            <a:r>
              <a:rPr lang="fr-FR" sz="2400" dirty="0" smtClean="0"/>
              <a:t> </a:t>
            </a:r>
            <a:r>
              <a:rPr lang="fr-FR" sz="2400" dirty="0" err="1" smtClean="0"/>
              <a:t>economic</a:t>
            </a:r>
            <a:r>
              <a:rPr lang="fr-FR" sz="2400" dirty="0" smtClean="0"/>
              <a:t> </a:t>
            </a:r>
            <a:r>
              <a:rPr lang="fr-FR" sz="2400" dirty="0" err="1" smtClean="0"/>
              <a:t>analysis</a:t>
            </a:r>
            <a:r>
              <a:rPr lang="fr-FR" sz="2400" dirty="0" smtClean="0"/>
              <a:t> </a:t>
            </a:r>
            <a:r>
              <a:rPr lang="fr-FR" sz="2400" dirty="0" err="1" smtClean="0"/>
              <a:t>from</a:t>
            </a:r>
            <a:r>
              <a:rPr lang="fr-FR" sz="2400" dirty="0" smtClean="0"/>
              <a:t> the data base.</a:t>
            </a:r>
            <a:endParaRPr lang="fr-FR" sz="2400" dirty="0"/>
          </a:p>
          <a:p>
            <a:endParaRPr lang="fr-FR" dirty="0"/>
          </a:p>
        </p:txBody>
      </p:sp>
      <p:sp>
        <p:nvSpPr>
          <p:cNvPr id="3" name="Title 2"/>
          <p:cNvSpPr>
            <a:spLocks noGrp="1"/>
          </p:cNvSpPr>
          <p:nvPr>
            <p:ph type="title"/>
          </p:nvPr>
        </p:nvSpPr>
        <p:spPr/>
        <p:txBody>
          <a:bodyPr/>
          <a:lstStyle/>
          <a:p>
            <a:r>
              <a:rPr lang="fr-FR" dirty="0" smtClean="0"/>
              <a:t>OBJECTIVES</a:t>
            </a:r>
            <a:endParaRPr lang="fr-FR" dirty="0"/>
          </a:p>
        </p:txBody>
      </p:sp>
    </p:spTree>
    <p:extLst>
      <p:ext uri="{BB962C8B-B14F-4D97-AF65-F5344CB8AC3E}">
        <p14:creationId xmlns:p14="http://schemas.microsoft.com/office/powerpoint/2010/main" val="1725120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FINDINGS</a:t>
            </a:r>
            <a:endParaRPr lang="fr-FR" dirty="0"/>
          </a:p>
        </p:txBody>
      </p:sp>
      <p:sp>
        <p:nvSpPr>
          <p:cNvPr id="3" name="Content Placeholder 2"/>
          <p:cNvSpPr>
            <a:spLocks noGrp="1"/>
          </p:cNvSpPr>
          <p:nvPr>
            <p:ph idx="1"/>
          </p:nvPr>
        </p:nvSpPr>
        <p:spPr/>
        <p:txBody>
          <a:bodyPr/>
          <a:lstStyle/>
          <a:p>
            <a:pPr marL="0" indent="0">
              <a:buNone/>
            </a:pPr>
            <a:r>
              <a:rPr lang="fr-FR" dirty="0" smtClean="0"/>
              <a:t>This </a:t>
            </a:r>
            <a:r>
              <a:rPr lang="fr-FR" dirty="0" err="1" smtClean="0"/>
              <a:t>tool</a:t>
            </a:r>
            <a:r>
              <a:rPr lang="fr-FR" dirty="0" smtClean="0"/>
              <a:t> </a:t>
            </a:r>
            <a:r>
              <a:rPr lang="fr-FR" dirty="0" err="1" smtClean="0"/>
              <a:t>can</a:t>
            </a:r>
            <a:r>
              <a:rPr lang="fr-FR" dirty="0" smtClean="0"/>
              <a:t>:</a:t>
            </a:r>
            <a:endParaRPr lang="fr-FR" dirty="0" smtClean="0"/>
          </a:p>
          <a:p>
            <a:r>
              <a:rPr lang="fr-FR" dirty="0" err="1" smtClean="0"/>
              <a:t>Get</a:t>
            </a:r>
            <a:r>
              <a:rPr lang="fr-FR" dirty="0" smtClean="0"/>
              <a:t> </a:t>
            </a:r>
            <a:r>
              <a:rPr lang="fr-FR" dirty="0" err="1" smtClean="0"/>
              <a:t>Supply</a:t>
            </a:r>
            <a:r>
              <a:rPr lang="fr-FR" dirty="0" smtClean="0"/>
              <a:t> and Use Table in value and volume,</a:t>
            </a:r>
          </a:p>
          <a:p>
            <a:r>
              <a:rPr lang="fr-FR" dirty="0" err="1" smtClean="0"/>
              <a:t>Reduce</a:t>
            </a:r>
            <a:r>
              <a:rPr lang="fr-FR" dirty="0" smtClean="0"/>
              <a:t> </a:t>
            </a:r>
            <a:r>
              <a:rPr lang="fr-FR" dirty="0" err="1" smtClean="0"/>
              <a:t>significatively</a:t>
            </a:r>
            <a:r>
              <a:rPr lang="fr-FR" dirty="0" smtClean="0"/>
              <a:t> the </a:t>
            </a:r>
            <a:r>
              <a:rPr lang="fr-FR" dirty="0" err="1" smtClean="0"/>
              <a:t>work</a:t>
            </a:r>
            <a:r>
              <a:rPr lang="fr-FR" dirty="0" err="1" smtClean="0"/>
              <a:t>ing</a:t>
            </a:r>
            <a:r>
              <a:rPr lang="fr-FR" dirty="0" smtClean="0"/>
              <a:t> </a:t>
            </a:r>
            <a:r>
              <a:rPr lang="fr-FR" dirty="0" smtClean="0"/>
              <a:t>time of National </a:t>
            </a:r>
            <a:r>
              <a:rPr lang="fr-FR" dirty="0" err="1" smtClean="0"/>
              <a:t>Accountants</a:t>
            </a:r>
            <a:r>
              <a:rPr lang="fr-FR" dirty="0" smtClean="0"/>
              <a:t>,</a:t>
            </a:r>
            <a:endParaRPr lang="fr-FR" dirty="0" smtClean="0"/>
          </a:p>
          <a:p>
            <a:r>
              <a:rPr lang="fr-FR" dirty="0" err="1" smtClean="0"/>
              <a:t>Get</a:t>
            </a:r>
            <a:r>
              <a:rPr lang="fr-FR" dirty="0" smtClean="0"/>
              <a:t> data base more </a:t>
            </a:r>
            <a:r>
              <a:rPr lang="fr-FR" dirty="0" err="1" smtClean="0"/>
              <a:t>comprehensive</a:t>
            </a:r>
            <a:r>
              <a:rPr lang="fr-FR" dirty="0" smtClean="0"/>
              <a:t>, consistent and </a:t>
            </a:r>
            <a:r>
              <a:rPr lang="fr-FR" dirty="0" err="1" smtClean="0"/>
              <a:t>integrated</a:t>
            </a:r>
            <a:r>
              <a:rPr lang="fr-FR" dirty="0" smtClean="0"/>
              <a:t>.</a:t>
            </a:r>
            <a:endParaRPr lang="fr-FR" dirty="0" smtClean="0"/>
          </a:p>
          <a:p>
            <a:endParaRPr lang="fr-FR" dirty="0"/>
          </a:p>
        </p:txBody>
      </p:sp>
    </p:spTree>
    <p:extLst>
      <p:ext uri="{BB962C8B-B14F-4D97-AF65-F5344CB8AC3E}">
        <p14:creationId xmlns:p14="http://schemas.microsoft.com/office/powerpoint/2010/main" val="16728895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PREVIOUS </a:t>
            </a:r>
            <a:r>
              <a:rPr lang="fr-FR" dirty="0" smtClean="0"/>
              <a:t>MODEL</a:t>
            </a:r>
            <a:endParaRPr lang="fr-FR"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338747163"/>
              </p:ext>
            </p:extLst>
          </p:nvPr>
        </p:nvGraphicFramePr>
        <p:xfrm>
          <a:off x="457200" y="12446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Oval 14"/>
          <p:cNvSpPr/>
          <p:nvPr/>
        </p:nvSpPr>
        <p:spPr>
          <a:xfrm>
            <a:off x="4318000" y="4267200"/>
            <a:ext cx="558800" cy="482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6" name="Oval 15"/>
          <p:cNvSpPr/>
          <p:nvPr/>
        </p:nvSpPr>
        <p:spPr>
          <a:xfrm>
            <a:off x="4318000" y="2946400"/>
            <a:ext cx="558800" cy="482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7" name="Oval 16"/>
          <p:cNvSpPr/>
          <p:nvPr/>
        </p:nvSpPr>
        <p:spPr>
          <a:xfrm>
            <a:off x="4305300" y="1638300"/>
            <a:ext cx="558800" cy="482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399419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2.22222E-6 2.59259E-6 L 2.22222E-6 -0.1926 " pathEditMode="relative" rAng="0" ptsTypes="AA">
                                      <p:cBhvr>
                                        <p:cTn id="6" dur="2000" fill="hold"/>
                                        <p:tgtEl>
                                          <p:spTgt spid="15"/>
                                        </p:tgtEl>
                                        <p:attrNameLst>
                                          <p:attrName>ppt_x</p:attrName>
                                          <p:attrName>ppt_y</p:attrName>
                                        </p:attrNameLst>
                                      </p:cBhvr>
                                      <p:rCtr x="0" y="-9630"/>
                                    </p:animMotion>
                                  </p:childTnLst>
                                </p:cTn>
                              </p:par>
                            </p:childTnLst>
                          </p:cTn>
                        </p:par>
                        <p:par>
                          <p:cTn id="7" fill="hold">
                            <p:stCondLst>
                              <p:cond delay="2000"/>
                            </p:stCondLst>
                            <p:childTnLst>
                              <p:par>
                                <p:cTn id="8" presetID="1" presetClass="exit" presetSubtype="0" fill="hold" grpId="1" nodeType="afterEffect">
                                  <p:stCondLst>
                                    <p:cond delay="0"/>
                                  </p:stCondLst>
                                  <p:childTnLst>
                                    <p:set>
                                      <p:cBhvr>
                                        <p:cTn id="9" dur="1" fill="hold">
                                          <p:stCondLst>
                                            <p:cond delay="0"/>
                                          </p:stCondLst>
                                        </p:cTn>
                                        <p:tgtEl>
                                          <p:spTgt spid="1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64" presetClass="path" presetSubtype="0" accel="50000" decel="50000" fill="hold" grpId="0" nodeType="clickEffect">
                                  <p:stCondLst>
                                    <p:cond delay="0"/>
                                  </p:stCondLst>
                                  <p:childTnLst>
                                    <p:animMotion origin="layout" path="M 2.22222E-6 -4.44444E-6 L 2.22222E-6 -0.19074 " pathEditMode="relative" rAng="0" ptsTypes="AA">
                                      <p:cBhvr>
                                        <p:cTn id="13" dur="2000" fill="hold"/>
                                        <p:tgtEl>
                                          <p:spTgt spid="16"/>
                                        </p:tgtEl>
                                        <p:attrNameLst>
                                          <p:attrName>ppt_x</p:attrName>
                                          <p:attrName>ppt_y</p:attrName>
                                        </p:attrNameLst>
                                      </p:cBhvr>
                                      <p:rCtr x="0" y="-9537"/>
                                    </p:animMotion>
                                  </p:childTnLst>
                                </p:cTn>
                              </p:par>
                            </p:childTnLst>
                          </p:cTn>
                        </p:par>
                        <p:par>
                          <p:cTn id="14" fill="hold">
                            <p:stCondLst>
                              <p:cond delay="2000"/>
                            </p:stCondLst>
                            <p:childTnLst>
                              <p:par>
                                <p:cTn id="15" presetID="1" presetClass="exit" presetSubtype="0" fill="hold" grpId="2" nodeType="afterEffect">
                                  <p:stCondLst>
                                    <p:cond delay="0"/>
                                  </p:stCondLst>
                                  <p:childTnLst>
                                    <p:set>
                                      <p:cBhvr>
                                        <p:cTn id="16" dur="1" fill="hold">
                                          <p:stCondLst>
                                            <p:cond delay="0"/>
                                          </p:stCondLst>
                                        </p:cTn>
                                        <p:tgtEl>
                                          <p:spTgt spid="1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20" dur="4000" fill="hold"/>
                                        <p:tgtEl>
                                          <p:spTgt spid="17"/>
                                        </p:tgtEl>
                                        <p:attrNameLst>
                                          <p:attrName>ppt_x</p:attrName>
                                          <p:attrName>ppt_y</p:attrName>
                                        </p:attrNameLst>
                                      </p:cBhvr>
                                    </p:animMotion>
                                  </p:childTnLst>
                                </p:cTn>
                              </p:par>
                            </p:childTnLst>
                          </p:cTn>
                        </p:par>
                      </p:childTnLst>
                    </p:cTn>
                  </p:par>
                  <p:par>
                    <p:cTn id="21" fill="hold">
                      <p:stCondLst>
                        <p:cond delay="indefinite"/>
                      </p:stCondLst>
                      <p:childTnLst>
                        <p:par>
                          <p:cTn id="22" fill="hold">
                            <p:stCondLst>
                              <p:cond delay="0"/>
                            </p:stCondLst>
                            <p:childTnLst>
                              <p:par>
                                <p:cTn id="23" presetID="1" presetClass="path" presetSubtype="0" accel="50000" decel="50000" fill="hold" grpId="1" nodeType="clickEffect">
                                  <p:stCondLst>
                                    <p:cond delay="0"/>
                                  </p:stCondLst>
                                  <p:childTnLst>
                                    <p:animMotion origin="layout" path="M 0 0 C 0.069 0 0.125 0.056 0.125 0.125 C 0.125 0.194 0.069 0.25 0 0.25 C -0.069 0.25 -0.125 0.194 -0.125 0.125 C -0.125 0.056 -0.069 0 0 0 Z" pathEditMode="relative" ptsTypes="">
                                      <p:cBhvr>
                                        <p:cTn id="24" dur="4000" fill="hold"/>
                                        <p:tgtEl>
                                          <p:spTgt spid="17"/>
                                        </p:tgtEl>
                                        <p:attrNameLst>
                                          <p:attrName>ppt_x</p:attrName>
                                          <p:attrName>ppt_y</p:attrName>
                                        </p:attrNameLst>
                                      </p:cBhvr>
                                    </p:animMotion>
                                  </p:childTnLst>
                                </p:cTn>
                              </p:par>
                            </p:childTnLst>
                          </p:cTn>
                        </p:par>
                        <p:par>
                          <p:cTn id="25" fill="hold">
                            <p:stCondLst>
                              <p:cond delay="4000"/>
                            </p:stCondLst>
                            <p:childTnLst>
                              <p:par>
                                <p:cTn id="26" presetID="1" presetClass="path" presetSubtype="0" accel="50000" decel="50000" fill="hold" grpId="2" nodeType="afterEffect">
                                  <p:stCondLst>
                                    <p:cond delay="0"/>
                                  </p:stCondLst>
                                  <p:childTnLst>
                                    <p:animMotion origin="layout" path="M 0 0 C 0.069 0 0.125 0.056 0.125 0.125 C 0.125 0.194 0.069 0.25 0 0.25 C -0.069 0.25 -0.125 0.194 -0.125 0.125 C -0.125 0.056 -0.069 0 0 0 Z" pathEditMode="relative" ptsTypes="">
                                      <p:cBhvr>
                                        <p:cTn id="27" dur="4000" fill="hold"/>
                                        <p:tgtEl>
                                          <p:spTgt spid="17"/>
                                        </p:tgtEl>
                                        <p:attrNameLst>
                                          <p:attrName>ppt_x</p:attrName>
                                          <p:attrName>ppt_y</p:attrName>
                                        </p:attrNameLst>
                                      </p:cBhvr>
                                    </p:animMotion>
                                  </p:childTnLst>
                                </p:cTn>
                              </p:par>
                            </p:childTnLst>
                          </p:cTn>
                        </p:par>
                        <p:par>
                          <p:cTn id="28" fill="hold">
                            <p:stCondLst>
                              <p:cond delay="8000"/>
                            </p:stCondLst>
                            <p:childTnLst>
                              <p:par>
                                <p:cTn id="29" presetID="1" presetClass="path" presetSubtype="0" accel="50000" decel="50000" fill="hold" grpId="3" nodeType="afterEffect">
                                  <p:stCondLst>
                                    <p:cond delay="0"/>
                                  </p:stCondLst>
                                  <p:childTnLst>
                                    <p:animMotion origin="layout" path="M 0 0 C 0.069 0 0.125 0.056 0.125 0.125 C 0.125 0.194 0.069 0.25 0 0.25 C -0.069 0.25 -0.125 0.194 -0.125 0.125 C -0.125 0.056 -0.069 0 0 0 Z" pathEditMode="relative" ptsTypes="">
                                      <p:cBhvr>
                                        <p:cTn id="30" dur="3000" fill="hold"/>
                                        <p:tgtEl>
                                          <p:spTgt spid="17"/>
                                        </p:tgtEl>
                                        <p:attrNameLst>
                                          <p:attrName>ppt_x</p:attrName>
                                          <p:attrName>ppt_y</p:attrName>
                                        </p:attrNameLst>
                                      </p:cBhvr>
                                    </p:animMotion>
                                  </p:childTnLst>
                                </p:cTn>
                              </p:par>
                            </p:childTnLst>
                          </p:cTn>
                        </p:par>
                        <p:par>
                          <p:cTn id="31" fill="hold">
                            <p:stCondLst>
                              <p:cond delay="11000"/>
                            </p:stCondLst>
                            <p:childTnLst>
                              <p:par>
                                <p:cTn id="32" presetID="1" presetClass="path" presetSubtype="0" accel="50000" decel="50000" fill="hold" grpId="4" nodeType="afterEffect">
                                  <p:stCondLst>
                                    <p:cond delay="0"/>
                                  </p:stCondLst>
                                  <p:childTnLst>
                                    <p:animMotion origin="layout" path="M 0 0 C 0.069 0 0.125 0.056 0.125 0.125 C 0.125 0.194 0.069 0.25 0 0.25 C -0.069 0.25 -0.125 0.194 -0.125 0.125 C -0.125 0.056 -0.069 0 0 0 Z" pathEditMode="relative" ptsTypes="">
                                      <p:cBhvr>
                                        <p:cTn id="33" dur="2000" fill="hold"/>
                                        <p:tgtEl>
                                          <p:spTgt spid="1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6" grpId="0" animBg="1"/>
      <p:bldP spid="16" grpId="2" animBg="1"/>
      <p:bldP spid="17" grpId="0" animBg="1"/>
      <p:bldP spid="17" grpId="1" animBg="1"/>
      <p:bldP spid="17" grpId="2" animBg="1"/>
      <p:bldP spid="17" grpId="3" animBg="1"/>
      <p:bldP spid="17" grpId="4"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sz="3600" b="1" dirty="0"/>
              <a:t>PREVIOUS </a:t>
            </a:r>
            <a:r>
              <a:rPr lang="en-US" sz="3600" b="1" dirty="0" smtClean="0"/>
              <a:t>IMPLEMENTATION </a:t>
            </a:r>
            <a:r>
              <a:rPr lang="en-US" sz="3600" b="1" dirty="0" smtClean="0"/>
              <a:t>PROCESS</a:t>
            </a:r>
            <a:endParaRPr lang="fr-FR" sz="3600" b="1" dirty="0"/>
          </a:p>
        </p:txBody>
      </p:sp>
      <p:cxnSp>
        <p:nvCxnSpPr>
          <p:cNvPr id="76" name="Straight Arrow Connector 75"/>
          <p:cNvCxnSpPr>
            <a:endCxn id="77" idx="0"/>
          </p:cNvCxnSpPr>
          <p:nvPr/>
        </p:nvCxnSpPr>
        <p:spPr>
          <a:xfrm>
            <a:off x="8492900" y="1920914"/>
            <a:ext cx="1" cy="140444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77" name="Oval 76"/>
          <p:cNvSpPr/>
          <p:nvPr/>
        </p:nvSpPr>
        <p:spPr>
          <a:xfrm>
            <a:off x="8073801" y="3325357"/>
            <a:ext cx="838199" cy="5842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NA</a:t>
            </a:r>
            <a:endParaRPr lang="fr-FR" b="1" dirty="0">
              <a:solidFill>
                <a:schemeClr val="tx1"/>
              </a:solidFill>
            </a:endParaRPr>
          </a:p>
        </p:txBody>
      </p:sp>
      <p:pic>
        <p:nvPicPr>
          <p:cNvPr id="20"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018121"/>
            <a:ext cx="7498730" cy="17801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0" name="Straight Connector 9"/>
          <p:cNvCxnSpPr/>
          <p:nvPr/>
        </p:nvCxnSpPr>
        <p:spPr>
          <a:xfrm>
            <a:off x="7835900" y="1920914"/>
            <a:ext cx="657001" cy="0"/>
          </a:xfrm>
          <a:prstGeom prst="line">
            <a:avLst/>
          </a:prstGeom>
        </p:spPr>
        <p:style>
          <a:lnRef idx="2">
            <a:schemeClr val="accent1"/>
          </a:lnRef>
          <a:fillRef idx="0">
            <a:schemeClr val="accent1"/>
          </a:fillRef>
          <a:effectRef idx="1">
            <a:schemeClr val="accent1"/>
          </a:effectRef>
          <a:fontRef idx="minor">
            <a:schemeClr val="tx1"/>
          </a:fontRef>
        </p:style>
      </p:cxnSp>
      <p:pic>
        <p:nvPicPr>
          <p:cNvPr id="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798307"/>
            <a:ext cx="749873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436606"/>
            <a:ext cx="7498730" cy="1686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1" name="Straight Arrow Connector 30"/>
          <p:cNvCxnSpPr>
            <a:endCxn id="77" idx="2"/>
          </p:cNvCxnSpPr>
          <p:nvPr/>
        </p:nvCxnSpPr>
        <p:spPr>
          <a:xfrm>
            <a:off x="7835900" y="3617457"/>
            <a:ext cx="237901"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7835900" y="5280095"/>
            <a:ext cx="657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endCxn id="77" idx="4"/>
          </p:cNvCxnSpPr>
          <p:nvPr/>
        </p:nvCxnSpPr>
        <p:spPr>
          <a:xfrm flipV="1">
            <a:off x="8492900" y="3909557"/>
            <a:ext cx="1" cy="137053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644755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t>PRESENT MODEL</a:t>
            </a:r>
            <a:endParaRPr lang="fr-FR"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263033773"/>
              </p:ext>
            </p:extLst>
          </p:nvPr>
        </p:nvGraphicFramePr>
        <p:xfrm>
          <a:off x="457200" y="12446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Oval 14"/>
          <p:cNvSpPr/>
          <p:nvPr/>
        </p:nvSpPr>
        <p:spPr>
          <a:xfrm>
            <a:off x="4318000" y="4267200"/>
            <a:ext cx="558800" cy="482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6" name="Oval 15"/>
          <p:cNvSpPr/>
          <p:nvPr/>
        </p:nvSpPr>
        <p:spPr>
          <a:xfrm>
            <a:off x="4318000" y="2946400"/>
            <a:ext cx="558800" cy="482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7" name="Oval 16"/>
          <p:cNvSpPr/>
          <p:nvPr/>
        </p:nvSpPr>
        <p:spPr>
          <a:xfrm>
            <a:off x="4305300" y="1638300"/>
            <a:ext cx="558800" cy="482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472256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2.22222E-6 2.59259E-6 L 2.22222E-6 -0.1926 " pathEditMode="relative" rAng="0" ptsTypes="AA">
                                      <p:cBhvr>
                                        <p:cTn id="6" dur="2000" fill="hold"/>
                                        <p:tgtEl>
                                          <p:spTgt spid="15"/>
                                        </p:tgtEl>
                                        <p:attrNameLst>
                                          <p:attrName>ppt_x</p:attrName>
                                          <p:attrName>ppt_y</p:attrName>
                                        </p:attrNameLst>
                                      </p:cBhvr>
                                      <p:rCtr x="0" y="-9630"/>
                                    </p:animMotion>
                                  </p:childTnLst>
                                </p:cTn>
                              </p:par>
                            </p:childTnLst>
                          </p:cTn>
                        </p:par>
                        <p:par>
                          <p:cTn id="7" fill="hold">
                            <p:stCondLst>
                              <p:cond delay="2000"/>
                            </p:stCondLst>
                            <p:childTnLst>
                              <p:par>
                                <p:cTn id="8" presetID="1" presetClass="exit" presetSubtype="0" fill="hold" grpId="1" nodeType="afterEffect">
                                  <p:stCondLst>
                                    <p:cond delay="0"/>
                                  </p:stCondLst>
                                  <p:childTnLst>
                                    <p:set>
                                      <p:cBhvr>
                                        <p:cTn id="9" dur="1" fill="hold">
                                          <p:stCondLst>
                                            <p:cond delay="0"/>
                                          </p:stCondLst>
                                        </p:cTn>
                                        <p:tgtEl>
                                          <p:spTgt spid="1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64" presetClass="path" presetSubtype="0" accel="50000" decel="50000" fill="hold" grpId="0" nodeType="clickEffect">
                                  <p:stCondLst>
                                    <p:cond delay="0"/>
                                  </p:stCondLst>
                                  <p:childTnLst>
                                    <p:animMotion origin="layout" path="M 2.22222E-6 -4.44444E-6 L 2.22222E-6 -0.19074 " pathEditMode="relative" rAng="0" ptsTypes="AA">
                                      <p:cBhvr>
                                        <p:cTn id="13" dur="2000" fill="hold"/>
                                        <p:tgtEl>
                                          <p:spTgt spid="16"/>
                                        </p:tgtEl>
                                        <p:attrNameLst>
                                          <p:attrName>ppt_x</p:attrName>
                                          <p:attrName>ppt_y</p:attrName>
                                        </p:attrNameLst>
                                      </p:cBhvr>
                                      <p:rCtr x="0" y="-9537"/>
                                    </p:animMotion>
                                  </p:childTnLst>
                                </p:cTn>
                              </p:par>
                            </p:childTnLst>
                          </p:cTn>
                        </p:par>
                        <p:par>
                          <p:cTn id="14" fill="hold">
                            <p:stCondLst>
                              <p:cond delay="2000"/>
                            </p:stCondLst>
                            <p:childTnLst>
                              <p:par>
                                <p:cTn id="15" presetID="1" presetClass="exit" presetSubtype="0" fill="hold" grpId="1" nodeType="afterEffect">
                                  <p:stCondLst>
                                    <p:cond delay="0"/>
                                  </p:stCondLst>
                                  <p:childTnLst>
                                    <p:set>
                                      <p:cBhvr>
                                        <p:cTn id="16" dur="1" fill="hold">
                                          <p:stCondLst>
                                            <p:cond delay="0"/>
                                          </p:stCondLst>
                                        </p:cTn>
                                        <p:tgtEl>
                                          <p:spTgt spid="1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path" presetSubtype="0" accel="50000" decel="50000" fill="hold" grpId="0" nodeType="clickEffect">
                                  <p:stCondLst>
                                    <p:cond delay="0"/>
                                  </p:stCondLst>
                                  <p:childTnLst>
                                    <p:animMotion origin="layout" path="M 0.00139 -4.07407E-6 C 0.07031 -4.07407E-6 0.12639 0.10811 0.12639 0.24167 C 0.12639 0.375 0.07031 0.48334 0.00139 0.48334 C -0.06753 0.48334 -0.12361 0.375 -0.12361 0.24167 C -0.12361 0.10811 -0.06753 -4.07407E-6 0.00139 -4.07407E-6 Z " pathEditMode="relative" rAng="0" ptsTypes="fffff">
                                      <p:cBhvr>
                                        <p:cTn id="20" dur="6000" fill="hold"/>
                                        <p:tgtEl>
                                          <p:spTgt spid="17"/>
                                        </p:tgtEl>
                                        <p:attrNameLst>
                                          <p:attrName>ppt_x</p:attrName>
                                          <p:attrName>ppt_y</p:attrName>
                                        </p:attrNameLst>
                                      </p:cBhvr>
                                      <p:rCtr x="0" y="24167"/>
                                    </p:animMotion>
                                  </p:childTnLst>
                                </p:cTn>
                              </p:par>
                            </p:childTnLst>
                          </p:cTn>
                        </p:par>
                      </p:childTnLst>
                    </p:cTn>
                  </p:par>
                  <p:par>
                    <p:cTn id="21" fill="hold">
                      <p:stCondLst>
                        <p:cond delay="indefinite"/>
                      </p:stCondLst>
                      <p:childTnLst>
                        <p:par>
                          <p:cTn id="22" fill="hold">
                            <p:stCondLst>
                              <p:cond delay="0"/>
                            </p:stCondLst>
                            <p:childTnLst>
                              <p:par>
                                <p:cTn id="23" presetID="22" presetClass="path" presetSubtype="0" accel="50000" decel="50000" fill="hold" grpId="1" nodeType="clickEffect">
                                  <p:stCondLst>
                                    <p:cond delay="0"/>
                                  </p:stCondLst>
                                  <p:childTnLst>
                                    <p:animMotion origin="layout" path="M 0.00139 -4.07407E-6 C 0.06806 -4.07407E-6 0.12309 0.05625 0.12309 0.12477 C 0.12309 0.20602 0.06215 0.23496 0.02552 0.24746 L -0.02292 0.26019 C -0.05955 0.27269 -0.12014 0.30394 -0.12014 0.39537 C -0.12014 0.45371 -0.06562 0.52037 0.00139 0.52037 C 0.06806 0.52037 0.12309 0.45371 0.12309 0.39537 C 0.12309 0.30394 0.06215 0.27269 0.02552 0.26019 L -0.02292 0.24746 C -0.05955 0.23496 -0.12014 0.20602 -0.12014 0.12477 C -0.12014 0.05625 -0.06562 -4.07407E-6 0.00139 -4.07407E-6 Z " pathEditMode="relative" rAng="0" ptsTypes="ffFffffFfff">
                                      <p:cBhvr>
                                        <p:cTn id="24" dur="6000" fill="hold"/>
                                        <p:tgtEl>
                                          <p:spTgt spid="17"/>
                                        </p:tgtEl>
                                        <p:attrNameLst>
                                          <p:attrName>ppt_x</p:attrName>
                                          <p:attrName>ppt_y</p:attrName>
                                        </p:attrNameLst>
                                      </p:cBhvr>
                                      <p:rCtr x="0" y="26019"/>
                                    </p:animMotion>
                                  </p:childTnLst>
                                </p:cTn>
                              </p:par>
                            </p:childTnLst>
                          </p:cTn>
                        </p:par>
                        <p:par>
                          <p:cTn id="25" fill="hold">
                            <p:stCondLst>
                              <p:cond delay="6000"/>
                            </p:stCondLst>
                            <p:childTnLst>
                              <p:par>
                                <p:cTn id="26" presetID="1" presetClass="path" presetSubtype="0" accel="50000" decel="50000" fill="hold" grpId="2" nodeType="afterEffect">
                                  <p:stCondLst>
                                    <p:cond delay="0"/>
                                  </p:stCondLst>
                                  <p:childTnLst>
                                    <p:animMotion origin="layout" path="M 0.00139 -4.07407E-6 C 0.08021 -4.07407E-6 0.14444 0.12199 0.14444 0.27223 C 0.14444 0.42223 0.08021 0.54445 0.00139 0.54445 C -0.0776 0.54445 -0.14167 0.42223 -0.14167 0.27223 C -0.14167 0.12199 -0.0776 -4.07407E-6 0.00139 -4.07407E-6 Z " pathEditMode="relative" rAng="0" ptsTypes="fffff">
                                      <p:cBhvr>
                                        <p:cTn id="27" dur="6000" fill="hold"/>
                                        <p:tgtEl>
                                          <p:spTgt spid="17"/>
                                        </p:tgtEl>
                                        <p:attrNameLst>
                                          <p:attrName>ppt_x</p:attrName>
                                          <p:attrName>ppt_y</p:attrName>
                                        </p:attrNameLst>
                                      </p:cBhvr>
                                      <p:rCtr x="0" y="27222"/>
                                    </p:animMotion>
                                  </p:childTnLst>
                                </p:cTn>
                              </p:par>
                            </p:childTnLst>
                          </p:cTn>
                        </p:par>
                        <p:par>
                          <p:cTn id="28" fill="hold">
                            <p:stCondLst>
                              <p:cond delay="12000"/>
                            </p:stCondLst>
                            <p:childTnLst>
                              <p:par>
                                <p:cTn id="29" presetID="1" presetClass="path" presetSubtype="0" accel="50000" decel="50000" fill="hold" grpId="3" nodeType="afterEffect">
                                  <p:stCondLst>
                                    <p:cond delay="0"/>
                                  </p:stCondLst>
                                  <p:childTnLst>
                                    <p:animMotion origin="layout" path="M 0.00139 -4.07407E-6 C 0.07031 -4.07407E-6 0.12639 0.11644 0.12639 0.26019 C 0.12639 0.40371 0.07031 0.52037 0.00139 0.52037 C -0.06753 0.52037 -0.12361 0.40371 -0.12361 0.26019 C -0.12361 0.11644 -0.06753 -4.07407E-6 0.00139 -4.07407E-6 Z " pathEditMode="relative" rAng="0" ptsTypes="fffff">
                                      <p:cBhvr>
                                        <p:cTn id="30" dur="6000" fill="hold"/>
                                        <p:tgtEl>
                                          <p:spTgt spid="17"/>
                                        </p:tgtEl>
                                        <p:attrNameLst>
                                          <p:attrName>ppt_x</p:attrName>
                                          <p:attrName>ppt_y</p:attrName>
                                        </p:attrNameLst>
                                      </p:cBhvr>
                                      <p:rCtr x="0" y="26019"/>
                                    </p:animMotion>
                                  </p:childTnLst>
                                </p:cTn>
                              </p:par>
                            </p:childTnLst>
                          </p:cTn>
                        </p:par>
                        <p:par>
                          <p:cTn id="31" fill="hold">
                            <p:stCondLst>
                              <p:cond delay="18000"/>
                            </p:stCondLst>
                            <p:childTnLst>
                              <p:par>
                                <p:cTn id="32" presetID="22" presetClass="path" presetSubtype="0" accel="50000" decel="50000" fill="hold" grpId="4" nodeType="afterEffect">
                                  <p:stCondLst>
                                    <p:cond delay="0"/>
                                  </p:stCondLst>
                                  <p:childTnLst>
                                    <p:animMotion origin="layout" path="M 4.44444E-6 -4.07407E-6 C 0.05972 -4.07407E-6 0.1092 0.05625 0.1092 0.12477 C 0.1092 0.20602 0.05451 0.23496 0.0217 0.24746 L -0.02188 0.26019 C -0.05469 0.27269 -0.10903 0.30394 -0.10903 0.39537 C -0.10903 0.45371 -0.0599 0.52037 4.44444E-6 0.52037 C 0.05972 0.52037 0.1092 0.45371 0.1092 0.39537 C 0.1092 0.30394 0.05451 0.27269 0.0217 0.26019 L -0.02188 0.24746 C -0.05469 0.23496 -0.10903 0.20602 -0.10903 0.12477 C -0.10903 0.05625 -0.0599 -4.07407E-6 4.44444E-6 -4.07407E-6 Z " pathEditMode="relative" rAng="0" ptsTypes="ffFffffFfff">
                                      <p:cBhvr>
                                        <p:cTn id="33" dur="4000" fill="hold"/>
                                        <p:tgtEl>
                                          <p:spTgt spid="17"/>
                                        </p:tgtEl>
                                        <p:attrNameLst>
                                          <p:attrName>ppt_x</p:attrName>
                                          <p:attrName>ppt_y</p:attrName>
                                        </p:attrNameLst>
                                      </p:cBhvr>
                                      <p:rCtr x="0" y="2601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6" grpId="0" animBg="1"/>
      <p:bldP spid="16" grpId="1" animBg="1"/>
      <p:bldP spid="17" grpId="0" animBg="1"/>
      <p:bldP spid="17" grpId="1" animBg="1"/>
      <p:bldP spid="17" grpId="2" animBg="1"/>
      <p:bldP spid="17" grpId="3" animBg="1"/>
      <p:bldP spid="17" grpId="4"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2526</TotalTime>
  <Words>628</Words>
  <Application>Microsoft Office PowerPoint</Application>
  <PresentationFormat>On-screen Show (4:3)</PresentationFormat>
  <Paragraphs>100</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INTRODUCTION</vt:lpstr>
      <vt:lpstr>INTRODUCTION (Cont’d)</vt:lpstr>
      <vt:lpstr>OBJECTIVES</vt:lpstr>
      <vt:lpstr>KEY FINDINGS</vt:lpstr>
      <vt:lpstr>PREVIOUS MODEL</vt:lpstr>
      <vt:lpstr>PREVIOUS IMPLEMENTATION PROCESS</vt:lpstr>
      <vt:lpstr>PRESENT MODEL</vt:lpstr>
      <vt:lpstr>IMPLEMENTATION PROCESS BY THE TOOL</vt:lpstr>
      <vt:lpstr>Demonstration</vt:lpstr>
      <vt:lpstr>Challenges, opportunities and gap analysis</vt:lpstr>
      <vt:lpstr>Challenges, opportunities and gap analysis (Cont’d)</vt:lpstr>
      <vt:lpstr>CONCLUSION</vt:lpstr>
      <vt:lpstr>Thank you  Merci Misaotra</vt:lpstr>
    </vt:vector>
  </TitlesOfParts>
  <Company>vuyokazis@statssa.gov.za</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Vuyokazi Sodo</dc:creator>
  <cp:lastModifiedBy>Manitra</cp:lastModifiedBy>
  <cp:revision>240</cp:revision>
  <dcterms:created xsi:type="dcterms:W3CDTF">2016-10-06T09:13:58Z</dcterms:created>
  <dcterms:modified xsi:type="dcterms:W3CDTF">2016-10-26T14:26:24Z</dcterms:modified>
</cp:coreProperties>
</file>