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79" r:id="rId2"/>
    <p:sldId id="618" r:id="rId3"/>
    <p:sldId id="619" r:id="rId4"/>
    <p:sldId id="625" r:id="rId5"/>
    <p:sldId id="626" r:id="rId6"/>
    <p:sldId id="627" r:id="rId7"/>
    <p:sldId id="620" r:id="rId8"/>
    <p:sldId id="628" r:id="rId9"/>
    <p:sldId id="633" r:id="rId10"/>
    <p:sldId id="629" r:id="rId11"/>
    <p:sldId id="630" r:id="rId12"/>
    <p:sldId id="637" r:id="rId13"/>
    <p:sldId id="640" r:id="rId14"/>
    <p:sldId id="638" r:id="rId15"/>
    <p:sldId id="624" r:id="rId16"/>
    <p:sldId id="632" r:id="rId17"/>
    <p:sldId id="639" r:id="rId18"/>
  </p:sldIdLst>
  <p:sldSz cx="9144000" cy="6858000" type="screen4x3"/>
  <p:notesSz cx="6881813" cy="9296400"/>
  <p:custDataLst>
    <p:tags r:id="rId21"/>
  </p:custDataLst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941" autoAdjust="0"/>
    <p:restoredTop sz="94533" autoAdjust="0"/>
  </p:normalViewPr>
  <p:slideViewPr>
    <p:cSldViewPr snapToGrid="0" snapToObjects="1">
      <p:cViewPr varScale="1">
        <p:scale>
          <a:sx n="72" d="100"/>
          <a:sy n="72" d="100"/>
        </p:scale>
        <p:origin x="822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4F384BE8-CC46-40E4-918A-52CAFD8FFF6E}" type="datetimeFigureOut">
              <a:rPr lang="en-US" smtClean="0"/>
              <a:pPr/>
              <a:t>11/3/2016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CEFD721F-C817-40AE-BDBD-9E537EC9C8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6899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CD443A79-5AB5-4067-9488-C9DB6CFEB95C}" type="datetimeFigureOut">
              <a:rPr lang="en-US" smtClean="0"/>
              <a:pPr/>
              <a:t>11/3/2016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9C2C9A21-FD17-4C6C-B8BF-6F26E88C52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789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C9A21-FD17-4C6C-B8BF-6F26E88C529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8884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 dirty="0" smtClean="0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/>
            <a:fld id="{FF61C5C7-E3E5-4D6D-BE4F-3CEB1E71A083}" type="slidenum">
              <a:rPr lang="en-US" altLang="en-US" sz="1200"/>
              <a:pPr algn="r"/>
              <a:t>3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6418827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 dirty="0" smtClean="0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/>
            <a:fld id="{FF61C5C7-E3E5-4D6D-BE4F-3CEB1E71A083}" type="slidenum">
              <a:rPr lang="en-US" altLang="en-US" sz="1200"/>
              <a:pPr algn="r"/>
              <a:t>4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9940251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 dirty="0" smtClean="0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/>
            <a:fld id="{FF61C5C7-E3E5-4D6D-BE4F-3CEB1E71A083}" type="slidenum">
              <a:rPr lang="en-US" altLang="en-US" sz="1200"/>
              <a:pPr algn="r"/>
              <a:t>5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8481091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 dirty="0" smtClean="0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/>
            <a:fld id="{FF61C5C7-E3E5-4D6D-BE4F-3CEB1E71A083}" type="slidenum">
              <a:rPr lang="en-US" altLang="en-US" sz="1200"/>
              <a:pPr algn="r"/>
              <a:t>6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3623689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C9A21-FD17-4C6C-B8BF-6F26E88C5296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2236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C9A21-FD17-4C6C-B8BF-6F26E88C5296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5395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ECA Logo_new_ENG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12738" y="101600"/>
            <a:ext cx="8216900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60BDD4-4ECF-4307-ADED-63B44C8806D8}" type="datetimeFigureOut">
              <a:rPr lang="en-US"/>
              <a:pPr/>
              <a:t>11/3/2016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08B279-8219-4E55-BD01-73C46F017B5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E4DBAEB-6553-4AC1-BD3C-86D114B6820C}" type="datetimeFigureOut">
              <a:rPr lang="en-US"/>
              <a:pPr/>
              <a:t>11/3/2016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CF0575-E1FE-453F-905B-C904D55D0C8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98141FD-6405-4F80-95A8-0C269AB6321E}" type="datetimeFigureOut">
              <a:rPr lang="en-US"/>
              <a:pPr/>
              <a:t>11/3/2016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EEBF48-F6DE-4BAE-B175-A71CB269FE1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123.jpg"/>
          <p:cNvPicPr>
            <a:picLocks noChangeAspect="1"/>
          </p:cNvPicPr>
          <p:nvPr userDrawn="1"/>
        </p:nvPicPr>
        <p:blipFill>
          <a:blip r:embed="rId2"/>
          <a:srcRect t="11913" b="27339"/>
          <a:stretch>
            <a:fillRect/>
          </a:stretch>
        </p:blipFill>
        <p:spPr bwMode="auto">
          <a:xfrm>
            <a:off x="0" y="6269038"/>
            <a:ext cx="9144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9"/>
          <p:cNvSpPr>
            <a:spLocks noChangeArrowheads="1"/>
          </p:cNvSpPr>
          <p:nvPr userDrawn="1"/>
        </p:nvSpPr>
        <p:spPr bwMode="auto">
          <a:xfrm>
            <a:off x="742950" y="6354763"/>
            <a:ext cx="34464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News Gothic MT"/>
              </a:rPr>
              <a:t>Economic Commission for Africa</a:t>
            </a:r>
            <a:endParaRPr lang="en-US" sz="1000" dirty="0">
              <a:solidFill>
                <a:schemeClr val="bg1"/>
              </a:solidFill>
              <a:latin typeface="News Gothic MT"/>
            </a:endParaRPr>
          </a:p>
          <a:p>
            <a:r>
              <a:rPr lang="en-US" sz="1000" b="1" dirty="0">
                <a:solidFill>
                  <a:schemeClr val="bg1"/>
                </a:solidFill>
                <a:latin typeface="News Gothic MT"/>
              </a:rPr>
              <a:t>www.uneca.org</a:t>
            </a:r>
            <a:endParaRPr lang="en-US" sz="1000" dirty="0">
              <a:solidFill>
                <a:schemeClr val="bg1"/>
              </a:solidFill>
              <a:latin typeface="News Gothic M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8075E80-307E-4ADC-8A06-12C49BBF73F0}" type="datetimeFigureOut">
              <a:rPr lang="en-US"/>
              <a:pPr/>
              <a:t>11/3/2016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B72531-5CE4-4EA0-8937-123A6543DF5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0371FBF-076A-4091-8A25-AD98C6B5EB7B}" type="datetimeFigureOut">
              <a:rPr lang="en-US"/>
              <a:pPr/>
              <a:t>11/3/2016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2709EF-6D27-4000-8DA8-B9FF41E1166C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EEFD86C-B945-41C5-9AE9-1973A8FBF2D1}" type="datetimeFigureOut">
              <a:rPr lang="en-US"/>
              <a:pPr/>
              <a:t>11/3/2016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900FF4-2465-4944-A28C-9DA3C01C3B8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A326A5-1F2D-4AE3-BA22-9E7B5C35C66E}" type="datetimeFigureOut">
              <a:rPr lang="en-US"/>
              <a:pPr/>
              <a:t>11/3/2016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40D7F7-C366-4F83-864C-217BFFC5CB9C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C7BDF9-EFFD-4902-84DF-1B11D87F0C85}" type="datetimeFigureOut">
              <a:rPr lang="en-US"/>
              <a:pPr/>
              <a:t>11/3/2016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7767D9-E76A-4D45-9D47-87E6CB0C124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3A36FF-1FC4-465D-8DBB-F3E32828465A}" type="datetimeFigureOut">
              <a:rPr lang="en-US"/>
              <a:pPr/>
              <a:t>11/3/2016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A33799-9F3A-4FDE-B4C9-E1F2AC97F2B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CAD4C2-50BC-4536-A5FA-EDBB6154DD57}" type="datetimeFigureOut">
              <a:rPr lang="en-US"/>
              <a:pPr/>
              <a:t>11/3/2016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64FB61-CA3B-4BE5-9F34-2F3C8581F60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52BC422-EA7D-4375-9B37-252AF1D67E2D}" type="datetimeFigureOut">
              <a:rPr lang="en-US"/>
              <a:pPr/>
              <a:t>11/3/2016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BA6D6B-4DF6-4BF0-991E-AF72B3BD1F5C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08FC6F38-D8BF-402A-A633-E8928CD5B4A1}" type="datetimeFigureOut">
              <a:rPr lang="en-US"/>
              <a:pPr/>
              <a:t>11/3/2016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F9804D31-A914-47E4-ACFC-0FFB6013E638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864" y="3602736"/>
            <a:ext cx="6172200" cy="2657857"/>
          </a:xfrm>
        </p:spPr>
        <p:txBody>
          <a:bodyPr>
            <a:normAutofit/>
          </a:bodyPr>
          <a:lstStyle/>
          <a:p>
            <a:r>
              <a:rPr lang="en-US" sz="2400" dirty="0" err="1">
                <a:solidFill>
                  <a:schemeClr val="tx1"/>
                </a:solidFill>
                <a:latin typeface="Constantia" pitchFamily="18" charset="0"/>
              </a:rPr>
              <a:t>Xiaoning</a:t>
            </a:r>
            <a:r>
              <a:rPr lang="en-US" sz="2400" dirty="0">
                <a:solidFill>
                  <a:schemeClr val="tx1"/>
                </a:solidFill>
                <a:latin typeface="Constantia" pitchFamily="18" charset="0"/>
              </a:rPr>
              <a:t> Gong</a:t>
            </a:r>
          </a:p>
          <a:p>
            <a:r>
              <a:rPr lang="en-US" sz="2400" dirty="0">
                <a:solidFill>
                  <a:schemeClr val="tx1"/>
                </a:solidFill>
                <a:latin typeface="Constantia" pitchFamily="18" charset="0"/>
              </a:rPr>
              <a:t>Chief, Economic Statistics and National Accounts Section, ACS, UNECA</a:t>
            </a:r>
          </a:p>
          <a:p>
            <a:r>
              <a:rPr lang="en-US" sz="2400" dirty="0">
                <a:solidFill>
                  <a:schemeClr val="tx1"/>
                </a:solidFill>
                <a:latin typeface="Constantia" pitchFamily="18" charset="0"/>
              </a:rPr>
              <a:t>at</a:t>
            </a:r>
          </a:p>
          <a:p>
            <a:r>
              <a:rPr lang="en-US" sz="2400">
                <a:solidFill>
                  <a:schemeClr val="tx1"/>
                </a:solidFill>
                <a:latin typeface="Constantia" pitchFamily="18" charset="0"/>
              </a:rPr>
              <a:t>12</a:t>
            </a:r>
            <a:r>
              <a:rPr lang="en-US" sz="2400" baseline="30000">
                <a:solidFill>
                  <a:schemeClr val="tx1"/>
                </a:solidFill>
                <a:latin typeface="Constantia" pitchFamily="18" charset="0"/>
              </a:rPr>
              <a:t>th</a:t>
            </a:r>
            <a:r>
              <a:rPr lang="en-US" sz="2400">
                <a:solidFill>
                  <a:schemeClr val="tx1"/>
                </a:solidFill>
                <a:latin typeface="Constantia" pitchFamily="18" charset="0"/>
              </a:rPr>
              <a:t> ASSD, 2-4 Nov 2016, Tunis, Tunisia</a:t>
            </a:r>
          </a:p>
          <a:p>
            <a:endParaRPr lang="en-US" sz="2400" b="0" dirty="0" smtClean="0">
              <a:solidFill>
                <a:schemeClr val="tx1"/>
              </a:solidFill>
              <a:latin typeface="Constantia" pitchFamily="18" charset="0"/>
            </a:endParaRPr>
          </a:p>
        </p:txBody>
      </p:sp>
      <p:sp>
        <p:nvSpPr>
          <p:cNvPr id="4" name="Title 7"/>
          <p:cNvSpPr txBox="1">
            <a:spLocks/>
          </p:cNvSpPr>
          <p:nvPr/>
        </p:nvSpPr>
        <p:spPr bwMode="auto">
          <a:xfrm>
            <a:off x="685800" y="1563624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b="1" cap="small" dirty="0" smtClean="0">
                <a:latin typeface="Constantia" pitchFamily="18" charset="0"/>
                <a:ea typeface="+mj-ea"/>
                <a:cs typeface="+mj-cs"/>
              </a:rPr>
              <a:t>Incorporating </a:t>
            </a:r>
            <a:r>
              <a:rPr lang="en-US" sz="3200" b="1" cap="small" dirty="0">
                <a:latin typeface="Constantia" pitchFamily="18" charset="0"/>
                <a:ea typeface="+mj-ea"/>
                <a:cs typeface="+mj-cs"/>
              </a:rPr>
              <a:t>Informal Sector into National </a:t>
            </a:r>
            <a:r>
              <a:rPr lang="en-US" sz="3200" b="1" cap="small" dirty="0" smtClean="0">
                <a:latin typeface="Constantia" pitchFamily="18" charset="0"/>
                <a:ea typeface="+mj-ea"/>
                <a:cs typeface="+mj-cs"/>
              </a:rPr>
              <a:t>Accounts in </a:t>
            </a:r>
            <a:r>
              <a:rPr lang="en-US" sz="3200" b="1" cap="small" dirty="0">
                <a:latin typeface="Constantia" pitchFamily="18" charset="0"/>
                <a:ea typeface="+mj-ea"/>
                <a:cs typeface="+mj-cs"/>
              </a:rPr>
              <a:t>Africa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076490"/>
          </a:xfrm>
        </p:spPr>
        <p:txBody>
          <a:bodyPr/>
          <a:lstStyle/>
          <a:p>
            <a:pPr>
              <a:defRPr/>
            </a:pPr>
            <a:r>
              <a:rPr lang="en-GB" sz="3600" b="0" dirty="0" smtClean="0">
                <a:latin typeface="Constantia" panose="02030602050306030303" pitchFamily="18" charset="0"/>
              </a:rPr>
              <a:t>Country Case Studies: Experience and Practice in Africa</a:t>
            </a:r>
            <a:endParaRPr lang="en-US" sz="3600" b="0" dirty="0" smtClean="0">
              <a:latin typeface="Constantia" panose="02030602050306030303" pitchFamily="18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351128"/>
            <a:ext cx="8686800" cy="4857943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altLang="en-US" sz="2000" b="0" dirty="0" smtClean="0">
              <a:latin typeface="Constantia" panose="02030602050306030303" pitchFamily="18" charset="0"/>
            </a:endParaRPr>
          </a:p>
          <a:p>
            <a:pPr marL="0" indent="0">
              <a:lnSpc>
                <a:spcPct val="90000"/>
              </a:lnSpc>
              <a:buNone/>
            </a:pPr>
            <a:endParaRPr lang="en-US" altLang="en-US" sz="2000" b="0" dirty="0" smtClean="0">
              <a:latin typeface="Constantia" panose="02030602050306030303" pitchFamily="18" charset="0"/>
            </a:endParaRPr>
          </a:p>
          <a:p>
            <a:pPr lvl="1" indent="-342900">
              <a:lnSpc>
                <a:spcPct val="90000"/>
              </a:lnSpc>
              <a:buFontTx/>
              <a:buChar char="-"/>
            </a:pPr>
            <a:endParaRPr lang="en-US" altLang="en-US" sz="2000" dirty="0">
              <a:latin typeface="Constantia" panose="02030602050306030303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3697726"/>
              </p:ext>
            </p:extLst>
          </p:nvPr>
        </p:nvGraphicFramePr>
        <p:xfrm>
          <a:off x="250825" y="1397001"/>
          <a:ext cx="8686800" cy="42616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74184"/>
                <a:gridCol w="4312616"/>
              </a:tblGrid>
              <a:tr h="30771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895917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9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en-US" sz="2400" b="1" kern="1200" dirty="0" smtClean="0">
                          <a:solidFill>
                            <a:schemeClr val="dk1"/>
                          </a:solidFill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1-2-3 surveys</a:t>
                      </a:r>
                    </a:p>
                    <a:p>
                      <a:pPr lvl="2" indent="-342900">
                        <a:lnSpc>
                          <a:spcPct val="90000"/>
                        </a:lnSpc>
                        <a:buFontTx/>
                        <a:buChar char="-"/>
                      </a:pPr>
                      <a:r>
                        <a:rPr lang="en-US" altLang="en-US" sz="2000" dirty="0" smtClean="0">
                          <a:latin typeface="Constantia" panose="02030602050306030303" pitchFamily="18" charset="0"/>
                        </a:rPr>
                        <a:t>DRC and Senegal</a:t>
                      </a:r>
                    </a:p>
                    <a:p>
                      <a:pPr marL="342900" indent="-342900" algn="l" defTabSz="457200" rtl="0" eaLnBrk="1" latinLnBrk="0" hangingPunct="1">
                        <a:lnSpc>
                          <a:spcPct val="90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altLang="en-US" sz="2000" b="0" kern="1200" dirty="0" smtClean="0">
                        <a:solidFill>
                          <a:schemeClr val="dk1"/>
                        </a:solidFill>
                        <a:latin typeface="Constantia" panose="02030602050306030303" pitchFamily="18" charset="0"/>
                        <a:ea typeface="+mn-ea"/>
                        <a:cs typeface="+mn-cs"/>
                      </a:endParaRPr>
                    </a:p>
                    <a:p>
                      <a:pPr marL="342900" indent="-342900" algn="l" defTabSz="457200" rtl="0" eaLnBrk="1" latinLnBrk="0" hangingPunct="1">
                        <a:lnSpc>
                          <a:spcPct val="9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en-US" sz="2400" b="1" kern="1200" dirty="0" smtClean="0">
                          <a:solidFill>
                            <a:schemeClr val="dk1"/>
                          </a:solidFill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Household surveys</a:t>
                      </a:r>
                    </a:p>
                    <a:p>
                      <a:pPr lvl="2" indent="-342900">
                        <a:lnSpc>
                          <a:spcPct val="90000"/>
                        </a:lnSpc>
                        <a:buFontTx/>
                        <a:buChar char="-"/>
                      </a:pPr>
                      <a:r>
                        <a:rPr lang="en-US" altLang="en-US" sz="2000" dirty="0" smtClean="0">
                          <a:latin typeface="Constantia" panose="02030602050306030303" pitchFamily="18" charset="0"/>
                        </a:rPr>
                        <a:t>Burundi (Living</a:t>
                      </a:r>
                      <a:r>
                        <a:rPr lang="en-US" altLang="en-US" sz="2000" baseline="0" dirty="0" smtClean="0">
                          <a:latin typeface="Constantia" panose="02030602050306030303" pitchFamily="18" charset="0"/>
                        </a:rPr>
                        <a:t> Cond of HH)</a:t>
                      </a:r>
                      <a:endParaRPr lang="en-US" altLang="en-US" sz="2000" dirty="0" smtClean="0">
                        <a:latin typeface="Constantia" panose="02030602050306030303" pitchFamily="18" charset="0"/>
                      </a:endParaRPr>
                    </a:p>
                    <a:p>
                      <a:pPr lvl="2" indent="-342900">
                        <a:lnSpc>
                          <a:spcPct val="90000"/>
                        </a:lnSpc>
                        <a:buFontTx/>
                        <a:buChar char="-"/>
                      </a:pPr>
                      <a:r>
                        <a:rPr lang="en-US" altLang="en-US" sz="2000" dirty="0" smtClean="0">
                          <a:latin typeface="Constantia" panose="02030602050306030303" pitchFamily="18" charset="0"/>
                        </a:rPr>
                        <a:t>Egypt (HH Inc</a:t>
                      </a:r>
                      <a:r>
                        <a:rPr lang="en-US" altLang="en-US" sz="2000" baseline="0" dirty="0" smtClean="0">
                          <a:latin typeface="Constantia" panose="02030602050306030303" pitchFamily="18" charset="0"/>
                        </a:rPr>
                        <a:t> &amp; Exp)</a:t>
                      </a:r>
                      <a:endParaRPr lang="en-US" altLang="en-US" sz="2000" dirty="0" smtClean="0">
                        <a:latin typeface="Constantia" panose="02030602050306030303" pitchFamily="18" charset="0"/>
                      </a:endParaRPr>
                    </a:p>
                    <a:p>
                      <a:pPr lvl="2" indent="-342900">
                        <a:lnSpc>
                          <a:spcPct val="90000"/>
                        </a:lnSpc>
                        <a:buFontTx/>
                        <a:buChar char="-"/>
                      </a:pPr>
                      <a:r>
                        <a:rPr lang="en-US" altLang="en-US" sz="2000" dirty="0" smtClean="0">
                          <a:latin typeface="Constantia" panose="02030602050306030303" pitchFamily="18" charset="0"/>
                        </a:rPr>
                        <a:t>Ghana (Living</a:t>
                      </a:r>
                      <a:r>
                        <a:rPr lang="en-US" altLang="en-US" sz="2000" baseline="0" dirty="0" smtClean="0">
                          <a:latin typeface="Constantia" panose="02030602050306030303" pitchFamily="18" charset="0"/>
                        </a:rPr>
                        <a:t> Stand)</a:t>
                      </a:r>
                      <a:endParaRPr lang="en-US" altLang="en-US" sz="2000" dirty="0" smtClean="0">
                        <a:latin typeface="Constantia" panose="02030602050306030303" pitchFamily="18" charset="0"/>
                      </a:endParaRPr>
                    </a:p>
                    <a:p>
                      <a:pPr lvl="2" indent="-342900">
                        <a:lnSpc>
                          <a:spcPct val="90000"/>
                        </a:lnSpc>
                        <a:buFontTx/>
                        <a:buChar char="-"/>
                      </a:pPr>
                      <a:r>
                        <a:rPr lang="en-US" altLang="en-US" sz="2000" dirty="0" smtClean="0">
                          <a:latin typeface="Constantia" panose="02030602050306030303" pitchFamily="18" charset="0"/>
                        </a:rPr>
                        <a:t>Lesotho (HH Budget</a:t>
                      </a:r>
                      <a:r>
                        <a:rPr lang="en-US" altLang="en-US" sz="2000" baseline="0" dirty="0" smtClean="0">
                          <a:latin typeface="Constantia" panose="02030602050306030303" pitchFamily="18" charset="0"/>
                        </a:rPr>
                        <a:t>)</a:t>
                      </a:r>
                      <a:endParaRPr lang="en-US" altLang="en-US" sz="2000" dirty="0" smtClean="0">
                        <a:latin typeface="Constantia" panose="02030602050306030303" pitchFamily="18" charset="0"/>
                      </a:endParaRPr>
                    </a:p>
                    <a:p>
                      <a:pPr lvl="2" indent="-342900">
                        <a:lnSpc>
                          <a:spcPct val="90000"/>
                        </a:lnSpc>
                        <a:buFontTx/>
                        <a:buChar char="-"/>
                      </a:pPr>
                      <a:r>
                        <a:rPr lang="en-US" altLang="en-US" sz="2000" dirty="0" smtClean="0">
                          <a:latin typeface="Constantia" panose="02030602050306030303" pitchFamily="18" charset="0"/>
                        </a:rPr>
                        <a:t>Mozambique (HH Budget)</a:t>
                      </a:r>
                    </a:p>
                    <a:p>
                      <a:pPr lvl="2" indent="-342900">
                        <a:lnSpc>
                          <a:spcPct val="90000"/>
                        </a:lnSpc>
                        <a:buFontTx/>
                        <a:buChar char="-"/>
                      </a:pPr>
                      <a:r>
                        <a:rPr lang="en-US" altLang="en-US" sz="2000" dirty="0" smtClean="0">
                          <a:latin typeface="Constantia" panose="02030602050306030303" pitchFamily="18" charset="0"/>
                        </a:rPr>
                        <a:t>Nigeria (Living Stand)</a:t>
                      </a:r>
                    </a:p>
                    <a:p>
                      <a:pPr lvl="2" indent="-342900">
                        <a:lnSpc>
                          <a:spcPct val="90000"/>
                        </a:lnSpc>
                        <a:buFontTx/>
                        <a:buChar char="-"/>
                      </a:pPr>
                      <a:r>
                        <a:rPr lang="en-US" altLang="en-US" sz="2000" dirty="0" smtClean="0">
                          <a:latin typeface="Constantia" panose="02030602050306030303" pitchFamily="18" charset="0"/>
                        </a:rPr>
                        <a:t>Zimbabwe (HH Inc</a:t>
                      </a:r>
                      <a:r>
                        <a:rPr lang="en-US" altLang="en-US" sz="2000" baseline="0" dirty="0" smtClean="0">
                          <a:latin typeface="Constantia" panose="02030602050306030303" pitchFamily="18" charset="0"/>
                        </a:rPr>
                        <a:t> &amp; Exp)</a:t>
                      </a:r>
                      <a:endParaRPr lang="en-US" altLang="en-US" sz="2000" dirty="0" smtClean="0"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1" indent="-342900" algn="l" defTabSz="457200" rtl="0" eaLnBrk="1" latinLnBrk="0" hangingPunct="1">
                        <a:lnSpc>
                          <a:spcPct val="9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en-US" sz="2400" b="1" kern="1200" dirty="0" smtClean="0">
                          <a:solidFill>
                            <a:schemeClr val="dk1"/>
                          </a:solidFill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Labor input matrix</a:t>
                      </a:r>
                    </a:p>
                    <a:p>
                      <a:pPr marL="914400" lvl="2" indent="-342900" algn="l" defTabSz="457200" rtl="0" eaLnBrk="1" latinLnBrk="0" hangingPunct="1">
                        <a:lnSpc>
                          <a:spcPct val="90000"/>
                        </a:lnSpc>
                        <a:buFontTx/>
                        <a:buChar char="-"/>
                      </a:pPr>
                      <a:r>
                        <a:rPr lang="en-US" altLang="en-US" sz="2000" kern="1200" dirty="0" smtClean="0">
                          <a:solidFill>
                            <a:schemeClr val="dk1"/>
                          </a:solidFill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Burkina Faso</a:t>
                      </a:r>
                    </a:p>
                    <a:p>
                      <a:pPr lvl="2" indent="-342900">
                        <a:lnSpc>
                          <a:spcPct val="90000"/>
                        </a:lnSpc>
                        <a:buFontTx/>
                        <a:buChar char="-"/>
                      </a:pPr>
                      <a:r>
                        <a:rPr lang="en-US" altLang="en-US" sz="2000" dirty="0" smtClean="0">
                          <a:latin typeface="Constantia" panose="02030602050306030303" pitchFamily="18" charset="0"/>
                        </a:rPr>
                        <a:t>Cameroon</a:t>
                      </a:r>
                    </a:p>
                    <a:p>
                      <a:pPr lvl="2" indent="-342900">
                        <a:lnSpc>
                          <a:spcPct val="90000"/>
                        </a:lnSpc>
                        <a:buFontTx/>
                        <a:buChar char="-"/>
                      </a:pPr>
                      <a:r>
                        <a:rPr lang="en-US" altLang="en-US" sz="2000" dirty="0" smtClean="0">
                          <a:latin typeface="Constantia" panose="02030602050306030303" pitchFamily="18" charset="0"/>
                        </a:rPr>
                        <a:t>Madagascar</a:t>
                      </a:r>
                    </a:p>
                    <a:p>
                      <a:pPr marL="342900" lvl="1" indent="-342900" algn="l" defTabSz="457200" rtl="0" eaLnBrk="1" latinLnBrk="0" hangingPunct="1">
                        <a:lnSpc>
                          <a:spcPct val="90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altLang="en-US" sz="2000" kern="1200" dirty="0" smtClean="0">
                        <a:solidFill>
                          <a:schemeClr val="dk1"/>
                        </a:solidFill>
                        <a:latin typeface="Constantia" panose="02030602050306030303" pitchFamily="18" charset="0"/>
                        <a:ea typeface="+mn-ea"/>
                        <a:cs typeface="+mn-cs"/>
                      </a:endParaRPr>
                    </a:p>
                    <a:p>
                      <a:pPr marL="342900" lvl="1" indent="-342900" algn="l" defTabSz="457200" rtl="0" eaLnBrk="1" latinLnBrk="0" hangingPunct="1">
                        <a:lnSpc>
                          <a:spcPct val="9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en-US" sz="2400" b="1" kern="1200" dirty="0" smtClean="0">
                          <a:solidFill>
                            <a:schemeClr val="dk1"/>
                          </a:solidFill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Other approach</a:t>
                      </a:r>
                    </a:p>
                    <a:p>
                      <a:pPr lvl="2" indent="-342900">
                        <a:lnSpc>
                          <a:spcPct val="90000"/>
                        </a:lnSpc>
                        <a:buFontTx/>
                        <a:buChar char="-"/>
                      </a:pPr>
                      <a:r>
                        <a:rPr lang="en-US" altLang="en-US" sz="2000" dirty="0" smtClean="0">
                          <a:latin typeface="Constantia" panose="02030602050306030303" pitchFamily="18" charset="0"/>
                        </a:rPr>
                        <a:t>Mauritius</a:t>
                      </a:r>
                    </a:p>
                    <a:p>
                      <a:pPr lvl="2" indent="-342900">
                        <a:lnSpc>
                          <a:spcPct val="90000"/>
                        </a:lnSpc>
                        <a:buFontTx/>
                        <a:buChar char="-"/>
                      </a:pPr>
                      <a:r>
                        <a:rPr lang="en-US" altLang="en-US" sz="2000" dirty="0" smtClean="0">
                          <a:latin typeface="Constantia" panose="02030602050306030303" pitchFamily="18" charset="0"/>
                        </a:rPr>
                        <a:t>Seychelles</a:t>
                      </a:r>
                    </a:p>
                    <a:p>
                      <a:pPr lvl="2" indent="-342900">
                        <a:lnSpc>
                          <a:spcPct val="90000"/>
                        </a:lnSpc>
                        <a:buFontTx/>
                        <a:buChar char="-"/>
                      </a:pPr>
                      <a:r>
                        <a:rPr lang="en-US" altLang="en-US" sz="2000" dirty="0" smtClean="0">
                          <a:latin typeface="Constantia" panose="02030602050306030303" pitchFamily="18" charset="0"/>
                        </a:rPr>
                        <a:t>South Africa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2931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236110"/>
          </a:xfrm>
        </p:spPr>
        <p:txBody>
          <a:bodyPr/>
          <a:lstStyle/>
          <a:p>
            <a:pPr>
              <a:defRPr/>
            </a:pPr>
            <a:r>
              <a:rPr lang="en-GB" sz="3200" b="0" dirty="0" smtClean="0">
                <a:latin typeface="Constantia" panose="02030602050306030303" pitchFamily="18" charset="0"/>
              </a:rPr>
              <a:t>Continental-wide </a:t>
            </a:r>
            <a:r>
              <a:rPr lang="en-GB" sz="3200" b="0" dirty="0" smtClean="0">
                <a:latin typeface="Constantia" panose="02030602050306030303" pitchFamily="18" charset="0"/>
              </a:rPr>
              <a:t>Efforts: Harmonized </a:t>
            </a:r>
            <a:r>
              <a:rPr lang="en-GB" sz="3200" dirty="0" smtClean="0">
                <a:latin typeface="Constantia" panose="02030602050306030303" pitchFamily="18" charset="0"/>
              </a:rPr>
              <a:t>Questionnaire and Exchange of </a:t>
            </a:r>
            <a:r>
              <a:rPr lang="en-GB" sz="3200" dirty="0">
                <a:latin typeface="Constantia" panose="02030602050306030303" pitchFamily="18" charset="0"/>
              </a:rPr>
              <a:t>Methodology</a:t>
            </a:r>
            <a:endParaRPr lang="en-US" sz="3200" b="0" dirty="0" smtClean="0">
              <a:latin typeface="Constantia" panose="02030602050306030303" pitchFamily="18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457740"/>
            <a:ext cx="8686800" cy="467801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b="0" dirty="0" smtClean="0">
                <a:latin typeface="Constantia" panose="02030602050306030303" pitchFamily="18" charset="0"/>
              </a:rPr>
              <a:t>Training workshops and seminars for capacity building.</a:t>
            </a:r>
          </a:p>
          <a:p>
            <a:pPr>
              <a:lnSpc>
                <a:spcPct val="90000"/>
              </a:lnSpc>
            </a:pPr>
            <a:r>
              <a:rPr lang="en-US" altLang="en-US" sz="2400" dirty="0">
                <a:latin typeface="Constantia" panose="02030602050306030303" pitchFamily="18" charset="0"/>
              </a:rPr>
              <a:t>African Group on </a:t>
            </a:r>
            <a:r>
              <a:rPr lang="en-US" altLang="en-US" sz="2400" dirty="0" smtClean="0">
                <a:latin typeface="Constantia" panose="02030602050306030303" pitchFamily="18" charset="0"/>
              </a:rPr>
              <a:t>Informal Sector (AGIS) and African Group on National Accounts (AGNA) to bring countries together to work in this area.</a:t>
            </a:r>
            <a:endParaRPr lang="en-US" altLang="en-US" sz="2400" dirty="0">
              <a:latin typeface="Constantia" panose="02030602050306030303" pitchFamily="18" charset="0"/>
            </a:endParaRPr>
          </a:p>
          <a:p>
            <a:pPr>
              <a:lnSpc>
                <a:spcPct val="90000"/>
              </a:lnSpc>
            </a:pPr>
            <a:r>
              <a:rPr lang="en-US" altLang="en-US" sz="2400" dirty="0" smtClean="0">
                <a:latin typeface="Constantia" panose="02030602050306030303" pitchFamily="18" charset="0"/>
              </a:rPr>
              <a:t>Compiling a guidebook to operationalize the international statistical standards and recommendations and to share of country practical experience.</a:t>
            </a:r>
          </a:p>
          <a:p>
            <a:pPr>
              <a:lnSpc>
                <a:spcPct val="90000"/>
              </a:lnSpc>
            </a:pPr>
            <a:r>
              <a:rPr lang="en-US" altLang="en-US" sz="2400" dirty="0" smtClean="0">
                <a:latin typeface="Constantia" panose="02030602050306030303" pitchFamily="18" charset="0"/>
              </a:rPr>
              <a:t>Designing harmonized questionnaires and related manual for the 1-2 survey on the continent.</a:t>
            </a:r>
          </a:p>
          <a:p>
            <a:pPr>
              <a:lnSpc>
                <a:spcPct val="90000"/>
              </a:lnSpc>
            </a:pPr>
            <a:r>
              <a:rPr lang="en-US" altLang="en-US" sz="2400" dirty="0">
                <a:latin typeface="Constantia" panose="02030602050306030303" pitchFamily="18" charset="0"/>
              </a:rPr>
              <a:t>Expert Group meetings on the standardized questionnaires and </a:t>
            </a:r>
            <a:r>
              <a:rPr lang="en-US" altLang="en-US" sz="2400" dirty="0" smtClean="0">
                <a:latin typeface="Constantia" panose="02030602050306030303" pitchFamily="18" charset="0"/>
              </a:rPr>
              <a:t>on the methodologic </a:t>
            </a:r>
            <a:r>
              <a:rPr lang="en-US" altLang="en-US" sz="2400" dirty="0">
                <a:latin typeface="Constantia" panose="02030602050306030303" pitchFamily="18" charset="0"/>
              </a:rPr>
              <a:t>operational guidebook.</a:t>
            </a:r>
          </a:p>
          <a:p>
            <a:pPr>
              <a:lnSpc>
                <a:spcPct val="90000"/>
              </a:lnSpc>
            </a:pPr>
            <a:r>
              <a:rPr lang="en-US" altLang="en-US" sz="2400" dirty="0" smtClean="0">
                <a:latin typeface="Constantia" panose="02030602050306030303" pitchFamily="18" charset="0"/>
              </a:rPr>
              <a:t>Regular progress reports and updates of the practice used by countries to the StatCom-Africa and CoDGs.</a:t>
            </a:r>
            <a:endParaRPr lang="en-US" altLang="en-US" sz="2400" dirty="0">
              <a:latin typeface="Constantia" panose="02030602050306030303" pitchFamily="18" charset="0"/>
            </a:endParaRPr>
          </a:p>
          <a:p>
            <a:pPr>
              <a:lnSpc>
                <a:spcPct val="90000"/>
              </a:lnSpc>
            </a:pPr>
            <a:endParaRPr lang="en-US" altLang="en-US" sz="2800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06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583096" y="234882"/>
            <a:ext cx="8103704" cy="573501"/>
          </a:xfrm>
        </p:spPr>
        <p:txBody>
          <a:bodyPr/>
          <a:lstStyle/>
          <a:p>
            <a:pPr>
              <a:defRPr/>
            </a:pPr>
            <a:r>
              <a:rPr lang="en-GB" sz="2800" b="0" dirty="0" smtClean="0">
                <a:latin typeface="Constantia" panose="02030602050306030303" pitchFamily="18" charset="0"/>
              </a:rPr>
              <a:t>Criteria for Identifying Informal Sector</a:t>
            </a:r>
            <a:endParaRPr lang="en-US" sz="2800" b="0" dirty="0" smtClean="0">
              <a:latin typeface="Constantia" panose="02030602050306030303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1607835"/>
              </p:ext>
            </p:extLst>
          </p:nvPr>
        </p:nvGraphicFramePr>
        <p:xfrm>
          <a:off x="132520" y="927653"/>
          <a:ext cx="8918714" cy="528721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{2D5ABB26-0587-4C30-8999-92F81FD0307C}</a:tableStyleId>
              </a:tblPr>
              <a:tblGrid>
                <a:gridCol w="2877445"/>
                <a:gridCol w="4636539"/>
                <a:gridCol w="1404730"/>
              </a:tblGrid>
              <a:tr h="29351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Criteria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711" marR="397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Objective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711" marR="397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Since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711" marR="397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018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dirty="0">
                          <a:effectLst/>
                        </a:rPr>
                        <a:t>1. Legal organization: unincorporated businesses as separate legal entity of the owners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711" marR="397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kern="1200" dirty="0">
                          <a:effectLst/>
                        </a:rPr>
                        <a:t>Identification of unincorporated businesses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9711" marR="397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en-US" sz="1800" dirty="0">
                          <a:effectLst/>
                        </a:rPr>
                        <a:t>15th ICLS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711" marR="397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566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</a:rPr>
                        <a:t>2. Ownership : </a:t>
                      </a:r>
                      <a:r>
                        <a:rPr lang="en-US" sz="1800" dirty="0">
                          <a:effectLst/>
                        </a:rPr>
                        <a:t>business created and run by members of households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711" marR="397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kern="1200" dirty="0">
                          <a:effectLst/>
                        </a:rPr>
                        <a:t>Identification of unincorporated family or individual businesses 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9711" marR="397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en-US" sz="1800" dirty="0">
                          <a:effectLst/>
                        </a:rPr>
                        <a:t>15th ICLS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711" marR="397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566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</a:rPr>
                        <a:t>3. </a:t>
                      </a:r>
                      <a:r>
                        <a:rPr lang="en-US" sz="1800" dirty="0">
                          <a:effectLst/>
                        </a:rPr>
                        <a:t>Type of accounting</a:t>
                      </a:r>
                      <a:r>
                        <a:rPr lang="en-GB" sz="1800" dirty="0">
                          <a:effectLst/>
                        </a:rPr>
                        <a:t>: </a:t>
                      </a:r>
                      <a:r>
                        <a:rPr lang="en-GB" sz="1800" b="1" dirty="0">
                          <a:effectLst/>
                        </a:rPr>
                        <a:t>no complete accounting system </a:t>
                      </a:r>
                      <a:r>
                        <a:rPr lang="en-GB" sz="1800" dirty="0">
                          <a:effectLst/>
                        </a:rPr>
                        <a:t>that includes </a:t>
                      </a:r>
                      <a:r>
                        <a:rPr lang="en-GB" sz="1800" dirty="0" smtClean="0">
                          <a:effectLst/>
                        </a:rPr>
                        <a:t>balance </a:t>
                      </a:r>
                      <a:r>
                        <a:rPr lang="en-GB" sz="1800" dirty="0">
                          <a:effectLst/>
                        </a:rPr>
                        <a:t>sheets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711" marR="397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kern="1200" dirty="0">
                          <a:effectLst/>
                        </a:rPr>
                        <a:t>Exclusion  of  quasi- </a:t>
                      </a:r>
                      <a:r>
                        <a:rPr lang="en-US" sz="1800" kern="1200" dirty="0">
                          <a:effectLst/>
                        </a:rPr>
                        <a:t>unincorporated </a:t>
                      </a:r>
                      <a:r>
                        <a:rPr lang="en-GB" sz="1800" kern="1200" dirty="0">
                          <a:effectLst/>
                        </a:rPr>
                        <a:t>family  enterprise businesses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9711" marR="397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en-US" sz="1800" dirty="0">
                          <a:effectLst/>
                        </a:rPr>
                        <a:t>15th ICLS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en-GB" sz="1800" b="1" dirty="0">
                          <a:effectLst/>
                        </a:rPr>
                        <a:t>SNA 2008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711" marR="397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70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</a:rPr>
                        <a:t>4. Destination of  production :  at least </a:t>
                      </a:r>
                      <a:r>
                        <a:rPr lang="en-GB" sz="1800" dirty="0" smtClean="0">
                          <a:effectLst/>
                        </a:rPr>
                        <a:t>some </a:t>
                      </a:r>
                      <a:r>
                        <a:rPr lang="en-GB" sz="1800" dirty="0">
                          <a:effectLst/>
                        </a:rPr>
                        <a:t>of the </a:t>
                      </a:r>
                      <a:r>
                        <a:rPr lang="en-GB" sz="1800" b="1" dirty="0">
                          <a:effectLst/>
                        </a:rPr>
                        <a:t>tradable products</a:t>
                      </a:r>
                      <a:r>
                        <a:rPr lang="en-GB" sz="1800" dirty="0">
                          <a:effectLst/>
                        </a:rPr>
                        <a:t>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711" marR="397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kern="1200" dirty="0">
                          <a:effectLst/>
                        </a:rPr>
                        <a:t>Identification of unincorporated family or individual businesses producing tradable goods and </a:t>
                      </a:r>
                      <a:r>
                        <a:rPr lang="en-US" sz="1800" kern="1200" dirty="0" smtClean="0">
                          <a:effectLst/>
                        </a:rPr>
                        <a:t>services; </a:t>
                      </a:r>
                      <a:r>
                        <a:rPr lang="en-GB" sz="1800" kern="1200" dirty="0" smtClean="0">
                          <a:effectLst/>
                        </a:rPr>
                        <a:t>Exclusion </a:t>
                      </a:r>
                      <a:r>
                        <a:rPr lang="en-US" sz="1800" kern="1200" dirty="0">
                          <a:effectLst/>
                        </a:rPr>
                        <a:t>of unincorporated family or individual businesses </a:t>
                      </a:r>
                      <a:r>
                        <a:rPr lang="en-GB" sz="1800" kern="1200" dirty="0">
                          <a:effectLst/>
                        </a:rPr>
                        <a:t>producing goods exclusively for own household use 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9711" marR="397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Times New Roman" panose="02020603050405020304" pitchFamily="18" charset="0"/>
                        <a:buChar char="-"/>
                        <a:tabLst>
                          <a:tab pos="228600" algn="l"/>
                        </a:tabLst>
                      </a:pPr>
                      <a:r>
                        <a:rPr lang="en-GB" sz="1800" b="1" dirty="0">
                          <a:effectLst/>
                        </a:rPr>
                        <a:t>SNA 2008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711" marR="397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932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236110"/>
          </a:xfrm>
        </p:spPr>
        <p:txBody>
          <a:bodyPr/>
          <a:lstStyle/>
          <a:p>
            <a:pPr>
              <a:defRPr/>
            </a:pPr>
            <a:r>
              <a:rPr lang="en-GB" sz="3200" b="0" dirty="0" smtClean="0">
                <a:latin typeface="Constantia" panose="02030602050306030303" pitchFamily="18" charset="0"/>
              </a:rPr>
              <a:t>Criteria for Identifying Informal Employment</a:t>
            </a:r>
            <a:endParaRPr lang="en-US" sz="3200" b="0" dirty="0" smtClean="0">
              <a:latin typeface="Constantia" panose="02030602050306030303" pitchFamily="18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457740"/>
            <a:ext cx="8686800" cy="4678017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latin typeface="Constantia" panose="02030602050306030303" pitchFamily="18" charset="0"/>
              </a:rPr>
              <a:t>Operationally, in the production units (formal and informal) and in households, employees are considered as having informal jobs if at least one of the following conditions has not been </a:t>
            </a:r>
            <a:r>
              <a:rPr lang="en-US" sz="2400" dirty="0" smtClean="0">
                <a:latin typeface="Constantia" panose="02030602050306030303" pitchFamily="18" charset="0"/>
              </a:rPr>
              <a:t>met:</a:t>
            </a:r>
            <a:endParaRPr lang="en-US" sz="2400" dirty="0">
              <a:latin typeface="Constantia" panose="02030602050306030303" pitchFamily="18" charset="0"/>
            </a:endParaRPr>
          </a:p>
          <a:p>
            <a:pPr lvl="0"/>
            <a:r>
              <a:rPr lang="en-US" sz="2400" dirty="0" smtClean="0">
                <a:latin typeface="Constantia" panose="02030602050306030303" pitchFamily="18" charset="0"/>
              </a:rPr>
              <a:t>payment </a:t>
            </a:r>
            <a:r>
              <a:rPr lang="en-US" sz="2400" dirty="0">
                <a:latin typeface="Constantia" panose="02030602050306030303" pitchFamily="18" charset="0"/>
              </a:rPr>
              <a:t>of social security protection allowance by the employer;</a:t>
            </a:r>
          </a:p>
          <a:p>
            <a:pPr lvl="0"/>
            <a:r>
              <a:rPr lang="en-US" sz="2400" dirty="0">
                <a:latin typeface="Constantia" panose="02030602050306030303" pitchFamily="18" charset="0"/>
              </a:rPr>
              <a:t>paid sick leave;</a:t>
            </a:r>
          </a:p>
          <a:p>
            <a:pPr lvl="0"/>
            <a:r>
              <a:rPr lang="en-US" sz="2400" dirty="0">
                <a:latin typeface="Constantia" panose="02030602050306030303" pitchFamily="18" charset="0"/>
              </a:rPr>
              <a:t>paid annual leave or compensation in lieu.</a:t>
            </a:r>
          </a:p>
          <a:p>
            <a:pPr>
              <a:lnSpc>
                <a:spcPct val="90000"/>
              </a:lnSpc>
            </a:pPr>
            <a:endParaRPr lang="en-US" altLang="en-US" sz="2800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056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236110"/>
          </a:xfrm>
        </p:spPr>
        <p:txBody>
          <a:bodyPr/>
          <a:lstStyle/>
          <a:p>
            <a:pPr>
              <a:defRPr/>
            </a:pPr>
            <a:r>
              <a:rPr lang="en-GB" sz="2800" b="0" dirty="0" smtClean="0">
                <a:latin typeface="Constantia" panose="02030602050306030303" pitchFamily="18" charset="0"/>
              </a:rPr>
              <a:t>Criteria for Identifying Informal Employment (cont’d)</a:t>
            </a:r>
            <a:endParaRPr lang="en-US" sz="2800" b="0" dirty="0" smtClean="0">
              <a:latin typeface="Constantia" panose="02030602050306030303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3172994"/>
              </p:ext>
            </p:extLst>
          </p:nvPr>
        </p:nvGraphicFramePr>
        <p:xfrm>
          <a:off x="728870" y="1311964"/>
          <a:ext cx="7957929" cy="466541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{2D5ABB26-0587-4C30-8999-92F81FD0307C}</a:tableStyleId>
              </a:tblPr>
              <a:tblGrid>
                <a:gridCol w="2796696"/>
                <a:gridCol w="3426415"/>
                <a:gridCol w="1734818"/>
              </a:tblGrid>
              <a:tr h="3063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Criteria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711" marR="397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Objective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711" marR="397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Since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711" marR="397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05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</a:rPr>
                        <a:t>5. Type economic activity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711" marR="397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marR="0" indent="-22860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228600" algn="l"/>
                        </a:tabLst>
                      </a:pPr>
                      <a:r>
                        <a:rPr lang="en-GB" sz="1800" dirty="0">
                          <a:effectLst/>
                        </a:rPr>
                        <a:t>Exclusion  of households </a:t>
                      </a:r>
                      <a:r>
                        <a:rPr lang="en-GB" sz="1800" dirty="0" smtClean="0">
                          <a:effectLst/>
                        </a:rPr>
                        <a:t>employing</a:t>
                      </a:r>
                      <a:r>
                        <a:rPr lang="en-GB" sz="1800" baseline="0" dirty="0" smtClean="0">
                          <a:effectLst/>
                        </a:rPr>
                        <a:t> </a:t>
                      </a:r>
                      <a:r>
                        <a:rPr lang="en-GB" sz="1800" dirty="0" smtClean="0">
                          <a:effectLst/>
                        </a:rPr>
                        <a:t>paid </a:t>
                      </a:r>
                      <a:r>
                        <a:rPr lang="en-GB" sz="1800" dirty="0">
                          <a:effectLst/>
                        </a:rPr>
                        <a:t>domestic workers</a:t>
                      </a:r>
                      <a:endParaRPr lang="en-US" sz="18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</a:rPr>
                        <a:t>Possible exclusion of enterprises  engaged in agriculture  and related activities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711" marR="397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Times New Roman" panose="02020603050405020304" pitchFamily="18" charset="0"/>
                        <a:buChar char="-"/>
                        <a:tabLst>
                          <a:tab pos="228600" algn="l"/>
                        </a:tabLst>
                      </a:pPr>
                      <a:r>
                        <a:rPr lang="en-US" sz="1800" dirty="0">
                          <a:effectLst/>
                        </a:rPr>
                        <a:t>17th ICLS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711" marR="397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936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</a:rPr>
                        <a:t>6.1 Number of persons engaged/employees/permanent employees less  than n and/or </a:t>
                      </a:r>
                      <a:endParaRPr lang="en-US" sz="18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</a:rPr>
                        <a:t>6.2 </a:t>
                      </a:r>
                      <a:r>
                        <a:rPr lang="en-GB" sz="1800" b="1" dirty="0">
                          <a:effectLst/>
                        </a:rPr>
                        <a:t>Non registration</a:t>
                      </a:r>
                      <a:r>
                        <a:rPr lang="en-GB" sz="1800" dirty="0">
                          <a:effectLst/>
                        </a:rPr>
                        <a:t> of the business and/or </a:t>
                      </a:r>
                      <a:endParaRPr lang="en-US" sz="18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</a:rPr>
                        <a:t>6.2 </a:t>
                      </a:r>
                      <a:r>
                        <a:rPr lang="en-GB" sz="1800" b="1" dirty="0">
                          <a:effectLst/>
                        </a:rPr>
                        <a:t>Non registration </a:t>
                      </a:r>
                      <a:r>
                        <a:rPr lang="en-GB" sz="1800" dirty="0">
                          <a:effectLst/>
                        </a:rPr>
                        <a:t>of the employees of the  business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711" marR="397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</a:rPr>
                        <a:t>Identification of informal sector business as a sub-group of unincorporated family or individual business producing tradable goods and services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711" marR="397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en-US" sz="1800" dirty="0">
                          <a:effectLst/>
                        </a:rPr>
                        <a:t>17th ICLS 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en-GB" sz="1800" b="1" dirty="0">
                          <a:effectLst/>
                        </a:rPr>
                        <a:t>SNA 2008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711" marR="397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4931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26459"/>
          </a:xfrm>
        </p:spPr>
        <p:txBody>
          <a:bodyPr/>
          <a:lstStyle/>
          <a:p>
            <a:pPr>
              <a:defRPr/>
            </a:pPr>
            <a:r>
              <a:rPr lang="en-GB" sz="3200" b="0" dirty="0" smtClean="0">
                <a:latin typeface="Constantia" panose="02030602050306030303" pitchFamily="18" charset="0"/>
              </a:rPr>
              <a:t>Summary and Conclusions</a:t>
            </a:r>
            <a:endParaRPr lang="en-US" sz="3200" b="0" dirty="0" smtClean="0">
              <a:latin typeface="Constantia" panose="02030602050306030303" pitchFamily="18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401097"/>
            <a:ext cx="8686800" cy="465850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b="0" dirty="0" smtClean="0">
                <a:latin typeface="Constantia" panose="02030602050306030303" pitchFamily="18" charset="0"/>
              </a:rPr>
              <a:t>Informal sector plays a very important role in African economies.</a:t>
            </a:r>
            <a:endParaRPr lang="en-US" sz="2400" dirty="0">
              <a:latin typeface="Constantia" panose="02030602050306030303" pitchFamily="18" charset="0"/>
            </a:endParaRPr>
          </a:p>
          <a:p>
            <a:r>
              <a:rPr lang="en-US" sz="2400" dirty="0" smtClean="0">
                <a:latin typeface="Constantia" panose="02030602050306030303" pitchFamily="18" charset="0"/>
              </a:rPr>
              <a:t>Mixed survey (i.e. 1-2 survey) is most preferable.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Labor input matrix is recommended to be compiled.</a:t>
            </a:r>
          </a:p>
          <a:p>
            <a:r>
              <a:rPr lang="en-GB" sz="2400" dirty="0" smtClean="0">
                <a:latin typeface="Constantia" panose="02030602050306030303" pitchFamily="18" charset="0"/>
              </a:rPr>
              <a:t>To finalize the standardized questionnaire for the mixed survey: (a) screening questions to identify informal sector and (b) proper questions to survey on the informal sector. </a:t>
            </a:r>
            <a:endParaRPr lang="en-GB" sz="2400" dirty="0">
              <a:latin typeface="Constantia" panose="02030602050306030303" pitchFamily="18" charset="0"/>
            </a:endParaRPr>
          </a:p>
          <a:p>
            <a:r>
              <a:rPr lang="en-GB" sz="2400" dirty="0" smtClean="0">
                <a:latin typeface="Constantia" panose="02030602050306030303" pitchFamily="18" charset="0"/>
              </a:rPr>
              <a:t>Training workshops and seminars, expert group meetings for exchanging and sharing of methodology, continuing the compilation of a practical operational guidebook, and further assisting and supporting countries to follow up.</a:t>
            </a:r>
            <a:endParaRPr lang="en-US" altLang="en-US" sz="2400" b="0" dirty="0" smtClean="0">
              <a:latin typeface="Constantia" panose="02030602050306030303" pitchFamily="18" charset="0"/>
            </a:endParaRPr>
          </a:p>
          <a:p>
            <a:pPr>
              <a:lnSpc>
                <a:spcPct val="90000"/>
              </a:lnSpc>
            </a:pPr>
            <a:endParaRPr lang="en-US" altLang="en-US" sz="2000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4921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26459"/>
          </a:xfrm>
        </p:spPr>
        <p:txBody>
          <a:bodyPr/>
          <a:lstStyle/>
          <a:p>
            <a:pPr>
              <a:defRPr/>
            </a:pPr>
            <a:r>
              <a:rPr lang="en-GB" sz="3200" dirty="0">
                <a:latin typeface="Constantia" panose="02030602050306030303" pitchFamily="18" charset="0"/>
              </a:rPr>
              <a:t>Summary and </a:t>
            </a:r>
            <a:r>
              <a:rPr lang="en-GB" sz="3200" dirty="0" smtClean="0">
                <a:latin typeface="Constantia" panose="02030602050306030303" pitchFamily="18" charset="0"/>
              </a:rPr>
              <a:t>Conclusions (Cont’d)</a:t>
            </a:r>
            <a:endParaRPr lang="en-US" sz="3200" b="0" dirty="0" smtClean="0">
              <a:latin typeface="Constantia" panose="02030602050306030303" pitchFamily="18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295080"/>
            <a:ext cx="8686800" cy="529467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dirty="0">
                <a:latin typeface="Constantia" panose="02030602050306030303" pitchFamily="18" charset="0"/>
              </a:rPr>
              <a:t>Recommendations of best practice</a:t>
            </a:r>
          </a:p>
          <a:p>
            <a:pPr marL="685800" lvl="1">
              <a:lnSpc>
                <a:spcPct val="90000"/>
              </a:lnSpc>
              <a:buFontTx/>
              <a:buChar char="-"/>
            </a:pPr>
            <a:r>
              <a:rPr lang="en-US" altLang="en-US" sz="2000" b="1" dirty="0">
                <a:latin typeface="Constantia" panose="02030602050306030303" pitchFamily="18" charset="0"/>
              </a:rPr>
              <a:t>Mixed surveys </a:t>
            </a:r>
            <a:r>
              <a:rPr lang="en-US" altLang="en-US" sz="2000" dirty="0">
                <a:latin typeface="Constantia" panose="02030602050306030303" pitchFamily="18" charset="0"/>
              </a:rPr>
              <a:t>and </a:t>
            </a:r>
            <a:r>
              <a:rPr lang="en-US" altLang="en-US" sz="2000" b="1" dirty="0">
                <a:latin typeface="Constantia" panose="02030602050306030303" pitchFamily="18" charset="0"/>
              </a:rPr>
              <a:t>combined surveys </a:t>
            </a:r>
            <a:r>
              <a:rPr lang="en-US" altLang="en-US" sz="2000" dirty="0">
                <a:latin typeface="Constantia" panose="02030602050306030303" pitchFamily="18" charset="0"/>
              </a:rPr>
              <a:t>should be privileged and systematically implemented because they provide national accountants with full set of indicators</a:t>
            </a:r>
          </a:p>
          <a:p>
            <a:pPr marL="685800" lvl="1">
              <a:lnSpc>
                <a:spcPct val="90000"/>
              </a:lnSpc>
              <a:buFontTx/>
              <a:buChar char="-"/>
            </a:pPr>
            <a:r>
              <a:rPr lang="en-US" altLang="en-US" sz="2000" dirty="0">
                <a:latin typeface="Constantia" panose="02030602050306030303" pitchFamily="18" charset="0"/>
              </a:rPr>
              <a:t>To build </a:t>
            </a:r>
            <a:r>
              <a:rPr lang="en-US" altLang="en-US" sz="2000" b="1" dirty="0">
                <a:latin typeface="Constantia" panose="02030602050306030303" pitchFamily="18" charset="0"/>
              </a:rPr>
              <a:t>labor input matrix </a:t>
            </a:r>
            <a:r>
              <a:rPr lang="en-US" altLang="en-US" sz="2000" dirty="0">
                <a:latin typeface="Constantia" panose="02030602050306030303" pitchFamily="18" charset="0"/>
              </a:rPr>
              <a:t>along with SUT to overcome the problem of data gaps due to a lack of all necessary surveys in both demand and production </a:t>
            </a:r>
            <a:r>
              <a:rPr lang="en-US" altLang="en-US" sz="2000" dirty="0" smtClean="0">
                <a:latin typeface="Constantia" panose="02030602050306030303" pitchFamily="18" charset="0"/>
              </a:rPr>
              <a:t>sides</a:t>
            </a:r>
            <a:endParaRPr lang="en-US" altLang="en-US" sz="2000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6029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sz="4400" b="1" dirty="0" smtClean="0">
                <a:latin typeface="Constantia" panose="02030602050306030303" pitchFamily="18" charset="0"/>
              </a:rPr>
              <a:t>Thank you for your attention!</a:t>
            </a:r>
            <a:endParaRPr lang="en-US" sz="4400" b="1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9786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 dirty="0" smtClean="0">
                <a:latin typeface="Constantia" panose="02030602050306030303" pitchFamily="18" charset="0"/>
              </a:rPr>
              <a:t>Outline of the Presentation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312608"/>
            <a:ext cx="8686800" cy="4630993"/>
          </a:xfrm>
        </p:spPr>
        <p:txBody>
          <a:bodyPr/>
          <a:lstStyle/>
          <a:p>
            <a:r>
              <a:rPr lang="en-US" sz="2400" dirty="0" smtClean="0">
                <a:latin typeface="Constantia" panose="02030602050306030303" pitchFamily="18" charset="0"/>
              </a:rPr>
              <a:t>The role of informal sector in the African economies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Data collection (types of surveys)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Data processing (use of data from surveys and censuses)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Data compilation (measuring informal sector)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Country case studies: Experience and practice of Africa</a:t>
            </a:r>
          </a:p>
          <a:p>
            <a:r>
              <a:rPr lang="en-GB" sz="2400" dirty="0">
                <a:latin typeface="Constantia" panose="02030602050306030303" pitchFamily="18" charset="0"/>
              </a:rPr>
              <a:t>Regional-wide </a:t>
            </a:r>
            <a:r>
              <a:rPr lang="en-GB" sz="2400" dirty="0" smtClean="0">
                <a:latin typeface="Constantia" panose="02030602050306030303" pitchFamily="18" charset="0"/>
              </a:rPr>
              <a:t>efforts: harmonized questionnaire &amp; exchange and of methodology</a:t>
            </a:r>
          </a:p>
          <a:p>
            <a:r>
              <a:rPr lang="en-GB" sz="2400" dirty="0">
                <a:latin typeface="Constantia" panose="02030602050306030303" pitchFamily="18" charset="0"/>
              </a:rPr>
              <a:t>Summary </a:t>
            </a:r>
            <a:r>
              <a:rPr lang="en-GB" sz="2400" dirty="0" smtClean="0">
                <a:latin typeface="Constantia" panose="02030602050306030303" pitchFamily="18" charset="0"/>
              </a:rPr>
              <a:t>and </a:t>
            </a:r>
            <a:r>
              <a:rPr lang="en-GB" sz="2400" dirty="0" smtClean="0">
                <a:latin typeface="Constantia" panose="02030602050306030303" pitchFamily="18" charset="0"/>
              </a:rPr>
              <a:t>conclusions</a:t>
            </a:r>
            <a:endParaRPr lang="en-US" sz="2800" dirty="0" smtClean="0">
              <a:latin typeface="Constantia" panose="02030602050306030303" pitchFamily="18" charset="0"/>
            </a:endParaRPr>
          </a:p>
          <a:p>
            <a:endParaRPr lang="en-US" sz="2800" dirty="0" smtClean="0">
              <a:latin typeface="Constantia" panose="02030602050306030303" pitchFamily="18" charset="0"/>
            </a:endParaRPr>
          </a:p>
          <a:p>
            <a:endParaRPr lang="en-US" sz="2800" dirty="0" smtClean="0">
              <a:latin typeface="Constantia" panose="02030602050306030303" pitchFamily="18" charset="0"/>
            </a:endParaRPr>
          </a:p>
          <a:p>
            <a:endParaRPr lang="en-US" altLang="en-US" sz="2800" b="0" dirty="0" smtClean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799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le 1"/>
          <p:cNvSpPr>
            <a:spLocks noGrp="1"/>
          </p:cNvSpPr>
          <p:nvPr>
            <p:ph type="title" idx="4294967295"/>
          </p:nvPr>
        </p:nvSpPr>
        <p:spPr>
          <a:xfrm>
            <a:off x="157163" y="192958"/>
            <a:ext cx="8758237" cy="750939"/>
          </a:xfrm>
        </p:spPr>
        <p:txBody>
          <a:bodyPr/>
          <a:lstStyle/>
          <a:p>
            <a:pPr fontAlgn="ctr">
              <a:defRPr/>
            </a:pPr>
            <a:r>
              <a:rPr lang="en-US" sz="3600" dirty="0" smtClean="0">
                <a:latin typeface="Constantia" panose="02030602050306030303" pitchFamily="18" charset="0"/>
              </a:rPr>
              <a:t>Share </a:t>
            </a:r>
            <a:r>
              <a:rPr lang="en-US" sz="3600" dirty="0">
                <a:latin typeface="Constantia" panose="02030602050306030303" pitchFamily="18" charset="0"/>
              </a:rPr>
              <a:t>of </a:t>
            </a:r>
            <a:r>
              <a:rPr lang="en-US" sz="3600" dirty="0" smtClean="0">
                <a:latin typeface="Constantia" panose="02030602050306030303" pitchFamily="18" charset="0"/>
              </a:rPr>
              <a:t>Informal Employment (%)</a:t>
            </a:r>
            <a:endParaRPr lang="en-GB" sz="3600" b="0" dirty="0" smtClean="0">
              <a:latin typeface="Constantia" panose="02030602050306030303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6274061"/>
              </p:ext>
            </p:extLst>
          </p:nvPr>
        </p:nvGraphicFramePr>
        <p:xfrm>
          <a:off x="300250" y="1119115"/>
          <a:ext cx="8615149" cy="554099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693228"/>
                <a:gridCol w="1257268"/>
                <a:gridCol w="1285843"/>
                <a:gridCol w="1185834"/>
                <a:gridCol w="1192976"/>
              </a:tblGrid>
              <a:tr h="3463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Regions/Countries/Years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1990-94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1995-99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2000-04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2005-10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463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Northern Africa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 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47.5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47.3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53.0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463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Algeria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42.7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41.3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45.6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463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Morocco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44.8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67.1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78.5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463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Tunisia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47.1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35.0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36.8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463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Egypt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55.2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45.9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51.2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463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The </a:t>
                      </a:r>
                      <a:r>
                        <a:rPr lang="en-US" sz="2000" b="1" dirty="0" smtClean="0">
                          <a:effectLst/>
                        </a:rPr>
                        <a:t>Rest </a:t>
                      </a:r>
                      <a:r>
                        <a:rPr lang="en-US" sz="2000" b="1" dirty="0">
                          <a:effectLst/>
                        </a:rPr>
                        <a:t>of Africa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76.0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78.1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 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70.0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463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Benin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92.9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96.3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463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Burkina Faso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77.0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78.4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90.5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463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Cameroon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84.0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463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Chad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74.2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95.2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463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Cote d’Ivoire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69.7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463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Dem. Rep. Congo (ex-Zaire)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77.0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463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Ghana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65.3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463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Guinea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71.9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86.7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463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Kenya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70.1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71.6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76.8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567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le 1"/>
          <p:cNvSpPr>
            <a:spLocks noGrp="1"/>
          </p:cNvSpPr>
          <p:nvPr>
            <p:ph type="title" idx="4294967295"/>
          </p:nvPr>
        </p:nvSpPr>
        <p:spPr>
          <a:xfrm>
            <a:off x="157163" y="192958"/>
            <a:ext cx="8758237" cy="750939"/>
          </a:xfrm>
        </p:spPr>
        <p:txBody>
          <a:bodyPr/>
          <a:lstStyle/>
          <a:p>
            <a:pPr fontAlgn="ctr">
              <a:defRPr/>
            </a:pPr>
            <a:r>
              <a:rPr lang="en-US" sz="3200" dirty="0">
                <a:latin typeface="Constantia" panose="02030602050306030303" pitchFamily="18" charset="0"/>
              </a:rPr>
              <a:t>Share of Informal Employment </a:t>
            </a:r>
            <a:r>
              <a:rPr lang="en-US" sz="3200" dirty="0" smtClean="0">
                <a:latin typeface="Constantia" panose="02030602050306030303" pitchFamily="18" charset="0"/>
              </a:rPr>
              <a:t>(%) (Cont’d)</a:t>
            </a:r>
            <a:endParaRPr lang="en-GB" sz="3200" b="0" dirty="0" smtClean="0">
              <a:latin typeface="Constantia" panose="02030602050306030303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8212988"/>
              </p:ext>
            </p:extLst>
          </p:nvPr>
        </p:nvGraphicFramePr>
        <p:xfrm>
          <a:off x="491318" y="968991"/>
          <a:ext cx="8195480" cy="554099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057100"/>
                <a:gridCol w="1351128"/>
                <a:gridCol w="1323833"/>
                <a:gridCol w="1269242"/>
                <a:gridCol w="1194177"/>
              </a:tblGrid>
              <a:tr h="5244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Regions/Countries/Years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1990-94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1995-99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2000-04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2005-10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244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The </a:t>
                      </a:r>
                      <a:r>
                        <a:rPr lang="en-US" sz="2000" b="1" dirty="0" smtClean="0">
                          <a:effectLst/>
                        </a:rPr>
                        <a:t>Rest </a:t>
                      </a:r>
                      <a:r>
                        <a:rPr lang="en-US" sz="2000" b="1" dirty="0">
                          <a:effectLst/>
                        </a:rPr>
                        <a:t>of Africa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76.0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78.1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 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70.0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994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Lesotho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70.7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994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Liberia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56.4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994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Madagascar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73.7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994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Mali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90.4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94.1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82.7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994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Mauritania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994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Mozambique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73.5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87.2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994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Namibia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43.8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994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Niger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994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Nigeria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42.9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994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Senegal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994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South Africa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46.2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32.7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994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Tanzania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57.7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46.0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994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Uganda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73.5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994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Zambia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58.3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76.3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994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Zimbabwe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51.6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2483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le 1"/>
          <p:cNvSpPr>
            <a:spLocks noGrp="1"/>
          </p:cNvSpPr>
          <p:nvPr>
            <p:ph type="title" idx="4294967295"/>
          </p:nvPr>
        </p:nvSpPr>
        <p:spPr>
          <a:xfrm>
            <a:off x="157163" y="192958"/>
            <a:ext cx="8758237" cy="750939"/>
          </a:xfrm>
        </p:spPr>
        <p:txBody>
          <a:bodyPr/>
          <a:lstStyle/>
          <a:p>
            <a:pPr fontAlgn="ctr">
              <a:defRPr/>
            </a:pPr>
            <a:r>
              <a:rPr lang="en-US" sz="3200" dirty="0">
                <a:latin typeface="Constantia" panose="02030602050306030303" pitchFamily="18" charset="0"/>
              </a:rPr>
              <a:t>Share of </a:t>
            </a:r>
            <a:r>
              <a:rPr lang="en-US" sz="3200" dirty="0" smtClean="0">
                <a:latin typeface="Constantia" panose="02030602050306030303" pitchFamily="18" charset="0"/>
              </a:rPr>
              <a:t>Informal Sector</a:t>
            </a:r>
            <a:r>
              <a:rPr lang="en-US" sz="3200" dirty="0">
                <a:latin typeface="Constantia" panose="02030602050306030303" pitchFamily="18" charset="0"/>
              </a:rPr>
              <a:t> Value </a:t>
            </a:r>
            <a:r>
              <a:rPr lang="en-US" sz="3200" dirty="0" smtClean="0">
                <a:latin typeface="Constantia" panose="02030602050306030303" pitchFamily="18" charset="0"/>
              </a:rPr>
              <a:t>Added</a:t>
            </a:r>
            <a:endParaRPr lang="en-GB" sz="3200" b="0" dirty="0" smtClean="0">
              <a:latin typeface="Constantia" panose="02030602050306030303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7790798"/>
              </p:ext>
            </p:extLst>
          </p:nvPr>
        </p:nvGraphicFramePr>
        <p:xfrm>
          <a:off x="0" y="943897"/>
          <a:ext cx="9144000" cy="587251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286000"/>
                <a:gridCol w="2286000"/>
                <a:gridCol w="2286000"/>
                <a:gridCol w="2286000"/>
              </a:tblGrid>
              <a:tr h="188940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Countries (years)</a:t>
                      </a:r>
                      <a:endParaRPr lang="en-US" sz="24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Informal sector GVA (including agriculture) in % of total GDP</a:t>
                      </a:r>
                      <a:endParaRPr lang="en-US" sz="24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Informal sector GVA (excluding agriculture) in % of non-agricultural GVA</a:t>
                      </a:r>
                      <a:endParaRPr lang="en-US" sz="24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Informal sector GVA (excluding agriculture) in % of total GDP</a:t>
                      </a:r>
                      <a:endParaRPr lang="en-US" sz="24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25960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Africa (except Northern Africa region)</a:t>
                      </a:r>
                      <a:endParaRPr lang="en-US" sz="24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63.6%</a:t>
                      </a:r>
                      <a:endParaRPr lang="en-US" sz="24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50.2%</a:t>
                      </a:r>
                      <a:endParaRPr lang="en-US" sz="24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31.3%</a:t>
                      </a:r>
                      <a:endParaRPr lang="en-US" sz="24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73238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Middle East North Africa 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36.2%</a:t>
                      </a:r>
                      <a:endParaRPr lang="en-US" sz="24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29.2%</a:t>
                      </a:r>
                      <a:endParaRPr lang="en-US" sz="24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26.2%</a:t>
                      </a:r>
                      <a:endParaRPr lang="en-US" sz="24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62980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India</a:t>
                      </a:r>
                      <a:endParaRPr lang="en-US" sz="24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54.2%</a:t>
                      </a:r>
                      <a:endParaRPr lang="en-US" sz="24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46.3%</a:t>
                      </a:r>
                      <a:endParaRPr lang="en-US" sz="24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38.4%</a:t>
                      </a:r>
                      <a:endParaRPr lang="en-US" sz="24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62980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Latin America</a:t>
                      </a:r>
                      <a:endParaRPr lang="en-US" sz="24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29.2%</a:t>
                      </a:r>
                      <a:endParaRPr lang="en-US" sz="24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25.2%</a:t>
                      </a:r>
                      <a:endParaRPr lang="en-US" sz="24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24.0%</a:t>
                      </a:r>
                      <a:endParaRPr lang="en-US" sz="24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62980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Transition countries</a:t>
                      </a:r>
                      <a:endParaRPr lang="en-US" sz="24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19.5%</a:t>
                      </a:r>
                      <a:endParaRPr lang="en-US" sz="24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13.9%</a:t>
                      </a:r>
                      <a:endParaRPr lang="en-US" sz="24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10.7%</a:t>
                      </a:r>
                      <a:endParaRPr lang="en-US" sz="24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8747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le 1"/>
          <p:cNvSpPr>
            <a:spLocks noGrp="1"/>
          </p:cNvSpPr>
          <p:nvPr>
            <p:ph type="title" idx="4294967295"/>
          </p:nvPr>
        </p:nvSpPr>
        <p:spPr>
          <a:xfrm>
            <a:off x="157163" y="192958"/>
            <a:ext cx="8758237" cy="750939"/>
          </a:xfrm>
        </p:spPr>
        <p:txBody>
          <a:bodyPr/>
          <a:lstStyle/>
          <a:p>
            <a:pPr fontAlgn="ctr">
              <a:defRPr/>
            </a:pPr>
            <a:r>
              <a:rPr lang="en-US" sz="3200" dirty="0" smtClean="0">
                <a:latin typeface="Constantia" panose="02030602050306030303" pitchFamily="18" charset="0"/>
              </a:rPr>
              <a:t>Data Collection: Types of Surveys</a:t>
            </a:r>
            <a:endParaRPr lang="en-GB" sz="3200" b="0" dirty="0" smtClean="0">
              <a:latin typeface="Constantia" panose="02030602050306030303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934873"/>
              </p:ext>
            </p:extLst>
          </p:nvPr>
        </p:nvGraphicFramePr>
        <p:xfrm>
          <a:off x="-1" y="943897"/>
          <a:ext cx="9144000" cy="591410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354717"/>
                <a:gridCol w="1089652"/>
                <a:gridCol w="998848"/>
                <a:gridCol w="908044"/>
                <a:gridCol w="908044"/>
                <a:gridCol w="1089652"/>
                <a:gridCol w="795043"/>
              </a:tblGrid>
              <a:tr h="118282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Types of Surveys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Northern Africa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Western Africa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Central Africa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Eastern Africa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Southern Africa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Africa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9141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Mixed surveys (1-2 or 1-2-3)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1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6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4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 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2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13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59141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Mixed surveys (others)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1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 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1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3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4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9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59141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Combined surveys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 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1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 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1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 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2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11828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Establishment censuses and surveys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4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9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2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 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1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16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59141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LSMS type surveys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 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6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1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2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2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11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59141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Labor force surveys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4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2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 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3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8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17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59141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Total number of countries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4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14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6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4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12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40</a:t>
                      </a:r>
                      <a:endParaRPr lang="en-US" sz="20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7865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7"/>
            <a:ext cx="8229600" cy="1183101"/>
          </a:xfrm>
        </p:spPr>
        <p:txBody>
          <a:bodyPr/>
          <a:lstStyle/>
          <a:p>
            <a:pPr>
              <a:defRPr/>
            </a:pPr>
            <a:r>
              <a:rPr lang="en-GB" sz="3600" b="0" dirty="0" smtClean="0">
                <a:latin typeface="Constantia" panose="02030602050306030303" pitchFamily="18" charset="0"/>
              </a:rPr>
              <a:t>Data Processing: Use of Data from Surveys and Censuses</a:t>
            </a:r>
            <a:endParaRPr lang="en-US" sz="3600" b="0" dirty="0" smtClean="0">
              <a:latin typeface="Constantia" panose="02030602050306030303" pitchFamily="18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590261"/>
            <a:ext cx="8686800" cy="461881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b="0" dirty="0" smtClean="0">
                <a:latin typeface="Constantia" panose="02030602050306030303" pitchFamily="18" charset="0"/>
              </a:rPr>
              <a:t>Observations of experience in Africa</a:t>
            </a:r>
          </a:p>
          <a:p>
            <a:pPr marL="685800" lvl="1">
              <a:lnSpc>
                <a:spcPct val="90000"/>
              </a:lnSpc>
              <a:buFontTx/>
              <a:buChar char="-"/>
            </a:pPr>
            <a:r>
              <a:rPr lang="en-US" altLang="en-US" sz="2000" dirty="0" smtClean="0">
                <a:latin typeface="Constantia" panose="02030602050306030303" pitchFamily="18" charset="0"/>
              </a:rPr>
              <a:t>Mixed </a:t>
            </a:r>
            <a:r>
              <a:rPr lang="en-US" altLang="en-US" sz="2000" dirty="0">
                <a:latin typeface="Constantia" panose="02030602050306030303" pitchFamily="18" charset="0"/>
              </a:rPr>
              <a:t>survey approach: most popular in Africa (14 countries</a:t>
            </a:r>
            <a:r>
              <a:rPr lang="en-US" altLang="en-US" sz="2000" dirty="0" smtClean="0">
                <a:latin typeface="Constantia" panose="02030602050306030303" pitchFamily="18" charset="0"/>
              </a:rPr>
              <a:t>)</a:t>
            </a:r>
          </a:p>
          <a:p>
            <a:pPr marL="685800" lvl="1">
              <a:lnSpc>
                <a:spcPct val="90000"/>
              </a:lnSpc>
              <a:buFontTx/>
              <a:buChar char="-"/>
            </a:pPr>
            <a:r>
              <a:rPr lang="en-US" altLang="en-US" sz="2000" dirty="0" smtClean="0">
                <a:latin typeface="Constantia" panose="02030602050306030303" pitchFamily="18" charset="0"/>
              </a:rPr>
              <a:t>Establishment-based </a:t>
            </a:r>
            <a:r>
              <a:rPr lang="en-US" altLang="en-US" sz="2000" dirty="0">
                <a:latin typeface="Constantia" panose="02030602050306030303" pitchFamily="18" charset="0"/>
              </a:rPr>
              <a:t>approach: second most popular; often taken with a census; </a:t>
            </a:r>
            <a:endParaRPr lang="en-US" altLang="en-US" sz="2000" dirty="0" smtClean="0">
              <a:latin typeface="Constantia" panose="02030602050306030303" pitchFamily="18" charset="0"/>
            </a:endParaRPr>
          </a:p>
          <a:p>
            <a:pPr marL="685800" lvl="1">
              <a:lnSpc>
                <a:spcPct val="90000"/>
              </a:lnSpc>
              <a:buFontTx/>
              <a:buChar char="-"/>
            </a:pPr>
            <a:r>
              <a:rPr lang="en-US" altLang="en-US" sz="2000" dirty="0" smtClean="0">
                <a:latin typeface="Constantia" panose="02030602050306030303" pitchFamily="18" charset="0"/>
              </a:rPr>
              <a:t>Combined </a:t>
            </a:r>
            <a:r>
              <a:rPr lang="en-US" altLang="en-US" sz="2000" dirty="0">
                <a:latin typeface="Constantia" panose="02030602050306030303" pitchFamily="18" charset="0"/>
              </a:rPr>
              <a:t>survey approach: </a:t>
            </a:r>
            <a:r>
              <a:rPr lang="en-US" altLang="en-US" sz="2000" dirty="0" smtClean="0">
                <a:latin typeface="Constantia" panose="02030602050306030303" pitchFamily="18" charset="0"/>
              </a:rPr>
              <a:t>Household survey + establishment survey</a:t>
            </a:r>
          </a:p>
          <a:p>
            <a:pPr marL="685800" lvl="1">
              <a:lnSpc>
                <a:spcPct val="90000"/>
              </a:lnSpc>
              <a:buFontTx/>
              <a:buChar char="-"/>
            </a:pPr>
            <a:r>
              <a:rPr lang="en-US" altLang="en-US" sz="2000" dirty="0" smtClean="0">
                <a:latin typeface="Constantia" panose="02030602050306030303" pitchFamily="18" charset="0"/>
              </a:rPr>
              <a:t>Other </a:t>
            </a:r>
            <a:r>
              <a:rPr lang="en-US" altLang="en-US" sz="2000" dirty="0" smtClean="0">
                <a:latin typeface="Constantia" panose="02030602050306030303" pitchFamily="18" charset="0"/>
              </a:rPr>
              <a:t>approach</a:t>
            </a:r>
            <a:endParaRPr lang="en-US" altLang="en-US" sz="2000" b="0" dirty="0" smtClean="0">
              <a:latin typeface="Constantia" panose="02030602050306030303" pitchFamily="18" charset="0"/>
            </a:endParaRPr>
          </a:p>
          <a:p>
            <a:pPr lvl="1">
              <a:lnSpc>
                <a:spcPct val="90000"/>
              </a:lnSpc>
            </a:pPr>
            <a:endParaRPr lang="en-US" altLang="en-US" sz="2000" b="0" dirty="0" smtClean="0">
              <a:latin typeface="Constantia" panose="02030602050306030303" pitchFamily="18" charset="0"/>
            </a:endParaRPr>
          </a:p>
          <a:p>
            <a:pPr marL="457200" lvl="1" indent="0">
              <a:lnSpc>
                <a:spcPct val="90000"/>
              </a:lnSpc>
              <a:buNone/>
            </a:pPr>
            <a:endParaRPr lang="en-US" altLang="en-US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405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2497"/>
          </a:xfrm>
        </p:spPr>
        <p:txBody>
          <a:bodyPr/>
          <a:lstStyle/>
          <a:p>
            <a:pPr>
              <a:defRPr/>
            </a:pPr>
            <a:r>
              <a:rPr lang="en-GB" sz="3600" b="0" dirty="0" smtClean="0">
                <a:latin typeface="Constantia" panose="02030602050306030303" pitchFamily="18" charset="0"/>
              </a:rPr>
              <a:t>Data Compilation: Measuring Informal Sector</a:t>
            </a:r>
            <a:endParaRPr lang="en-US" sz="3600" b="0" dirty="0" smtClean="0">
              <a:latin typeface="Constantia" panose="02030602050306030303" pitchFamily="18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351128"/>
            <a:ext cx="8686800" cy="485794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b="0" dirty="0" smtClean="0">
                <a:latin typeface="Constantia" panose="02030602050306030303" pitchFamily="18" charset="0"/>
              </a:rPr>
              <a:t>Direct </a:t>
            </a:r>
            <a:r>
              <a:rPr lang="en-US" altLang="en-US" sz="2400" dirty="0">
                <a:latin typeface="Constantia" panose="02030602050306030303" pitchFamily="18" charset="0"/>
              </a:rPr>
              <a:t>survey</a:t>
            </a:r>
            <a:r>
              <a:rPr lang="en-US" altLang="en-US" sz="2400" b="0" dirty="0" smtClean="0">
                <a:latin typeface="Constantia" panose="02030602050306030303" pitchFamily="18" charset="0"/>
              </a:rPr>
              <a:t> approach vs. indirect approach</a:t>
            </a:r>
          </a:p>
          <a:p>
            <a:pPr lvl="1" indent="-342900">
              <a:lnSpc>
                <a:spcPct val="90000"/>
              </a:lnSpc>
              <a:buFontTx/>
              <a:buChar char="-"/>
            </a:pPr>
            <a:r>
              <a:rPr lang="en-US" altLang="en-US" sz="2000" dirty="0" smtClean="0">
                <a:latin typeface="Constantia" panose="02030602050306030303" pitchFamily="18" charset="0"/>
              </a:rPr>
              <a:t>To use indirect approaches for the measurement of the informal sector regardless the existence of direct survey data or not</a:t>
            </a:r>
          </a:p>
          <a:p>
            <a:pPr>
              <a:lnSpc>
                <a:spcPct val="90000"/>
              </a:lnSpc>
            </a:pPr>
            <a:r>
              <a:rPr lang="en-US" altLang="en-US" sz="2400" dirty="0" smtClean="0">
                <a:latin typeface="Constantia" panose="02030602050306030303" pitchFamily="18" charset="0"/>
              </a:rPr>
              <a:t>Incorporating </a:t>
            </a:r>
            <a:r>
              <a:rPr lang="en-US" altLang="en-US" sz="2400" dirty="0">
                <a:latin typeface="Constantia" panose="02030602050306030303" pitchFamily="18" charset="0"/>
              </a:rPr>
              <a:t>informal sector into national </a:t>
            </a:r>
            <a:r>
              <a:rPr lang="en-US" altLang="en-US" sz="2400" dirty="0" smtClean="0">
                <a:latin typeface="Constantia" panose="02030602050306030303" pitchFamily="18" charset="0"/>
              </a:rPr>
              <a:t>accounts</a:t>
            </a:r>
          </a:p>
          <a:p>
            <a:pPr lvl="1" indent="-342900">
              <a:lnSpc>
                <a:spcPct val="90000"/>
              </a:lnSpc>
              <a:buFontTx/>
              <a:buChar char="-"/>
            </a:pPr>
            <a:r>
              <a:rPr lang="en-US" altLang="en-US" sz="2000" dirty="0" smtClean="0">
                <a:latin typeface="Constantia" panose="02030602050306030303" pitchFamily="18" charset="0"/>
              </a:rPr>
              <a:t>Mixed (household/establishment) and combined (household + establishment) are preferred method</a:t>
            </a:r>
          </a:p>
          <a:p>
            <a:pPr lvl="1" indent="-342900">
              <a:lnSpc>
                <a:spcPct val="90000"/>
              </a:lnSpc>
              <a:buFontTx/>
              <a:buChar char="-"/>
            </a:pPr>
            <a:r>
              <a:rPr lang="en-US" altLang="en-US" sz="2000" dirty="0" smtClean="0">
                <a:latin typeface="Constantia" panose="02030602050306030303" pitchFamily="18" charset="0"/>
              </a:rPr>
              <a:t>Various surveys are used as data sources (Chart 1 in the document)</a:t>
            </a:r>
          </a:p>
          <a:p>
            <a:pPr>
              <a:lnSpc>
                <a:spcPct val="90000"/>
              </a:lnSpc>
            </a:pPr>
            <a:r>
              <a:rPr lang="en-US" altLang="en-US" sz="2400" dirty="0" smtClean="0">
                <a:latin typeface="Constantia" panose="02030602050306030303" pitchFamily="18" charset="0"/>
              </a:rPr>
              <a:t>SUTs </a:t>
            </a:r>
            <a:r>
              <a:rPr lang="en-US" altLang="en-US" sz="2400" dirty="0">
                <a:latin typeface="Constantia" panose="02030602050306030303" pitchFamily="18" charset="0"/>
              </a:rPr>
              <a:t>and </a:t>
            </a:r>
            <a:r>
              <a:rPr lang="en-US" altLang="en-US" sz="2400" dirty="0" smtClean="0">
                <a:latin typeface="Constantia" panose="02030602050306030303" pitchFamily="18" charset="0"/>
              </a:rPr>
              <a:t>IOT</a:t>
            </a:r>
          </a:p>
          <a:p>
            <a:pPr lvl="1" indent="-342900">
              <a:lnSpc>
                <a:spcPct val="90000"/>
              </a:lnSpc>
              <a:buFontTx/>
              <a:buChar char="-"/>
            </a:pPr>
            <a:r>
              <a:rPr lang="en-US" altLang="en-US" sz="2000" dirty="0" smtClean="0">
                <a:latin typeface="Constantia" panose="02030602050306030303" pitchFamily="18" charset="0"/>
              </a:rPr>
              <a:t>Major tools for the compilation of national accounts in that they ensure the consistency of the data obtained from various sources and various approaches</a:t>
            </a:r>
          </a:p>
          <a:p>
            <a:pPr lvl="1" indent="-342900">
              <a:lnSpc>
                <a:spcPct val="90000"/>
              </a:lnSpc>
              <a:buFontTx/>
              <a:buChar char="-"/>
            </a:pPr>
            <a:r>
              <a:rPr lang="en-US" altLang="en-US" sz="2000" dirty="0" smtClean="0">
                <a:latin typeface="Constantia" panose="02030602050306030303" pitchFamily="18" charset="0"/>
              </a:rPr>
              <a:t>ERETES used by 22 countries (11 of 24 countries use it effectively).</a:t>
            </a:r>
            <a:endParaRPr lang="en-US" altLang="en-US" sz="2000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142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516835"/>
          </a:xfrm>
        </p:spPr>
        <p:txBody>
          <a:bodyPr/>
          <a:lstStyle/>
          <a:p>
            <a:pPr>
              <a:defRPr/>
            </a:pPr>
            <a:r>
              <a:rPr lang="en-GB" sz="2800" b="0" dirty="0" smtClean="0">
                <a:latin typeface="Constantia" panose="02030602050306030303" pitchFamily="18" charset="0"/>
              </a:rPr>
              <a:t>Scheme of Labor Input Matrix and Data Sources</a:t>
            </a:r>
            <a:endParaRPr lang="en-US" sz="2800" b="0" dirty="0" smtClean="0">
              <a:latin typeface="Constantia" panose="02030602050306030303" pitchFamily="18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351128"/>
            <a:ext cx="8686800" cy="4857943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altLang="en-US" sz="2000" b="0" dirty="0" smtClean="0">
              <a:latin typeface="Constantia" panose="02030602050306030303" pitchFamily="18" charset="0"/>
            </a:endParaRPr>
          </a:p>
          <a:p>
            <a:pPr marL="0" indent="0">
              <a:lnSpc>
                <a:spcPct val="90000"/>
              </a:lnSpc>
              <a:buNone/>
            </a:pPr>
            <a:endParaRPr lang="en-US" altLang="en-US" sz="2000" b="0" dirty="0" smtClean="0">
              <a:latin typeface="Constantia" panose="02030602050306030303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3911737"/>
              </p:ext>
            </p:extLst>
          </p:nvPr>
        </p:nvGraphicFramePr>
        <p:xfrm>
          <a:off x="-3" y="636102"/>
          <a:ext cx="9144005" cy="62218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75871"/>
                <a:gridCol w="455898"/>
                <a:gridCol w="409353"/>
                <a:gridCol w="409353"/>
                <a:gridCol w="409353"/>
                <a:gridCol w="409353"/>
                <a:gridCol w="409353"/>
                <a:gridCol w="409353"/>
                <a:gridCol w="409353"/>
                <a:gridCol w="409353"/>
                <a:gridCol w="409353"/>
                <a:gridCol w="409353"/>
                <a:gridCol w="409353"/>
                <a:gridCol w="409353"/>
              </a:tblGrid>
              <a:tr h="12945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                                Industries                                                                                                        </a:t>
                      </a:r>
                      <a:endParaRPr lang="en-US" sz="1600" b="1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 </a:t>
                      </a:r>
                      <a:endParaRPr lang="en-US" sz="1600" b="1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 </a:t>
                      </a:r>
                      <a:endParaRPr lang="en-US" sz="1600" b="1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         Sources                              </a:t>
                      </a:r>
                      <a:endParaRPr lang="en-US" sz="1600" b="1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 </a:t>
                      </a:r>
                      <a:endParaRPr lang="en-US" sz="16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606" marR="34606" marT="0" marB="0" anchor="ctr"/>
                </a:tc>
                <a:tc>
                  <a:txBody>
                    <a:bodyPr/>
                    <a:lstStyle/>
                    <a:p>
                      <a:pPr marL="71755" marR="71755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Agr</a:t>
                      </a:r>
                      <a:endParaRPr lang="en-US" sz="16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606" marR="3460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Mining</a:t>
                      </a:r>
                      <a:endParaRPr lang="en-US" sz="16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606" marR="3460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Manuf</a:t>
                      </a:r>
                      <a:endParaRPr lang="en-US" sz="16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606" marR="3460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Const</a:t>
                      </a:r>
                      <a:endParaRPr lang="en-US" sz="16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606" marR="3460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Trade</a:t>
                      </a:r>
                      <a:endParaRPr lang="en-US" sz="16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606" marR="3460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Hotels-rest</a:t>
                      </a:r>
                      <a:endParaRPr lang="en-US" sz="16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606" marR="3460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Transport </a:t>
                      </a:r>
                      <a:endParaRPr lang="en-US" sz="16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606" marR="3460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Finance</a:t>
                      </a:r>
                      <a:endParaRPr lang="en-US" sz="16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606" marR="3460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Admin</a:t>
                      </a:r>
                      <a:endParaRPr lang="en-US" sz="16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606" marR="3460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Ser to HHs</a:t>
                      </a:r>
                      <a:endParaRPr lang="en-US" sz="16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606" marR="3460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Ser to ent</a:t>
                      </a:r>
                      <a:endParaRPr lang="en-US" sz="16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606" marR="3460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Finance</a:t>
                      </a:r>
                      <a:endParaRPr lang="en-US" sz="16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606" marR="3460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Total</a:t>
                      </a:r>
                      <a:endParaRPr lang="en-US" sz="16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606" marR="34606" marT="0" marB="0" vert="vert270" anchor="ctr"/>
                </a:tc>
              </a:tr>
              <a:tr h="81614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Population Census (A</a:t>
                      </a:r>
                      <a:r>
                        <a:rPr lang="en-GB" sz="1400" b="1" dirty="0" smtClean="0">
                          <a:effectLst/>
                        </a:rPr>
                        <a:t>) or</a:t>
                      </a:r>
                      <a:endParaRPr lang="en-US" sz="1400" b="1" dirty="0">
                        <a:effectLst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Labour force survey (</a:t>
                      </a:r>
                      <a:r>
                        <a:rPr lang="en-GB" sz="1400" b="1" dirty="0" smtClean="0">
                          <a:effectLst/>
                        </a:rPr>
                        <a:t>B) or</a:t>
                      </a:r>
                      <a:endParaRPr lang="en-US" sz="1400" b="1" dirty="0">
                        <a:effectLst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Other household survey (C) </a:t>
                      </a:r>
                      <a:endParaRPr lang="en-US" sz="14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606" marR="34606" marT="0" marB="0" anchor="ctr"/>
                </a:tc>
                <a:tc gridSpan="13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Total employment by industries and by employment status (self-employed/paid employees), in full-time equivalent (1)</a:t>
                      </a:r>
                      <a:endParaRPr lang="en-US" sz="14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606" marR="34606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0207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Other sources for formal </a:t>
                      </a:r>
                      <a:r>
                        <a:rPr lang="en-GB" sz="1400" b="1" dirty="0" smtClean="0">
                          <a:effectLst/>
                        </a:rPr>
                        <a:t>employment: survey of formal enterprises ; social </a:t>
                      </a:r>
                      <a:r>
                        <a:rPr lang="en-GB" sz="1400" b="1" dirty="0">
                          <a:effectLst/>
                        </a:rPr>
                        <a:t>security </a:t>
                      </a:r>
                      <a:r>
                        <a:rPr lang="en-GB" sz="1400" b="1" dirty="0" smtClean="0">
                          <a:effectLst/>
                        </a:rPr>
                        <a:t>registers;  Other</a:t>
                      </a:r>
                      <a:endParaRPr lang="en-US" sz="14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606" marR="34606" marT="0" marB="0" anchor="ctr"/>
                </a:tc>
                <a:tc gridSpan="13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Paid employment in full-time equivalent and formal employers (2)</a:t>
                      </a:r>
                      <a:endParaRPr lang="en-US" sz="14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606" marR="34606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0620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Establishment Census (or Economic Census)</a:t>
                      </a:r>
                      <a:endParaRPr lang="en-US" sz="14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606" marR="34606" marT="0" marB="0" anchor="ctr"/>
                </a:tc>
                <a:tc gridSpan="13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Total employment (self-employed and paid employees) </a:t>
                      </a:r>
                      <a:r>
                        <a:rPr lang="en-GB" sz="1400" b="1" dirty="0" smtClean="0">
                          <a:effectLst/>
                        </a:rPr>
                        <a:t>in</a:t>
                      </a:r>
                      <a:r>
                        <a:rPr lang="en-GB" sz="1400" b="1" baseline="0" dirty="0" smtClean="0">
                          <a:effectLst/>
                        </a:rPr>
                        <a:t> </a:t>
                      </a:r>
                      <a:r>
                        <a:rPr lang="en-GB" sz="1400" b="1" dirty="0" smtClean="0">
                          <a:effectLst/>
                        </a:rPr>
                        <a:t>unincorporated </a:t>
                      </a:r>
                      <a:r>
                        <a:rPr lang="en-GB" sz="1400" b="1" dirty="0">
                          <a:effectLst/>
                        </a:rPr>
                        <a:t>enterprises with less than 5 employees (3)</a:t>
                      </a:r>
                      <a:endParaRPr lang="en-US" sz="1400" b="1" dirty="0">
                        <a:effectLst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Total employment in incorporated enterprises and in unincorporated enterprises with 5 and more employees (4)</a:t>
                      </a:r>
                      <a:endParaRPr lang="en-US" sz="14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606" marR="34606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1702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Mixed or combined household/establishment survey (D)</a:t>
                      </a:r>
                      <a:endParaRPr lang="en-US" sz="14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606" marR="34606" marT="0" marB="0" anchor="ctr"/>
                </a:tc>
                <a:tc gridSpan="13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Total employment by industries and by employment status (1)</a:t>
                      </a:r>
                      <a:endParaRPr lang="en-US" sz="1400" b="1" dirty="0">
                        <a:effectLst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Employment in informal sector (household survey) (5)</a:t>
                      </a:r>
                      <a:endParaRPr lang="en-US" sz="1400" b="1" dirty="0">
                        <a:effectLst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Employment in informal sector (enterprise survey) (6)</a:t>
                      </a:r>
                      <a:endParaRPr lang="en-US" sz="14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606" marR="34606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655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Traditional residual</a:t>
                      </a:r>
                      <a:endParaRPr lang="en-US" sz="14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606" marR="34606" marT="0" marB="0" anchor="ctr"/>
                </a:tc>
                <a:tc gridSpan="13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(1) – (2)</a:t>
                      </a:r>
                      <a:endParaRPr lang="en-US" sz="14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606" marR="34606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655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Better residual</a:t>
                      </a:r>
                      <a:endParaRPr lang="en-US" sz="14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606" marR="34606" marT="0" marB="0" anchor="ctr"/>
                </a:tc>
                <a:tc gridSpan="13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(1) – (4)</a:t>
                      </a:r>
                      <a:endParaRPr lang="en-US" sz="14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606" marR="34606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3275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Informal employment by component </a:t>
                      </a:r>
                      <a:endParaRPr lang="en-US" sz="14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606" marR="34606" marT="0" marB="0" anchor="ctr"/>
                </a:tc>
                <a:tc gridSpan="13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(1) - (4) = (6) + </a:t>
                      </a:r>
                      <a:r>
                        <a:rPr lang="en-GB" sz="1400" b="1" dirty="0">
                          <a:effectLst/>
                          <a:sym typeface="Symbol" panose="05050102010706020507" pitchFamily="18" charset="2"/>
                        </a:rPr>
                        <a:t></a:t>
                      </a:r>
                      <a:r>
                        <a:rPr lang="en-GB" sz="1400" b="1" dirty="0">
                          <a:effectLst/>
                        </a:rPr>
                        <a:t> (5 – 6) </a:t>
                      </a:r>
                      <a:r>
                        <a:rPr lang="en-GB" sz="1400" b="1" dirty="0">
                          <a:effectLst/>
                          <a:sym typeface="Symbol" panose="05050102010706020507" pitchFamily="18" charset="2"/>
                        </a:rPr>
                        <a:t></a:t>
                      </a:r>
                      <a:r>
                        <a:rPr lang="en-GB" sz="1400" b="1" dirty="0">
                          <a:effectLst/>
                        </a:rPr>
                        <a:t> + </a:t>
                      </a:r>
                      <a:r>
                        <a:rPr lang="en-GB" sz="1400" b="1" dirty="0">
                          <a:effectLst/>
                          <a:sym typeface="Symbol" panose="05050102010706020507" pitchFamily="18" charset="2"/>
                        </a:rPr>
                        <a:t></a:t>
                      </a:r>
                      <a:r>
                        <a:rPr lang="en-GB" sz="1400" b="1" dirty="0">
                          <a:effectLst/>
                        </a:rPr>
                        <a:t> (1 – 5) – (4) </a:t>
                      </a:r>
                      <a:r>
                        <a:rPr lang="en-GB" sz="1400" b="1" dirty="0">
                          <a:effectLst/>
                          <a:sym typeface="Symbol" panose="05050102010706020507" pitchFamily="18" charset="2"/>
                        </a:rPr>
                        <a:t></a:t>
                      </a:r>
                      <a:endParaRPr lang="en-US" sz="1400" b="1" dirty="0">
                        <a:effectLst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Informal employment = </a:t>
                      </a:r>
                      <a:r>
                        <a:rPr lang="en-GB" sz="1400" b="1" dirty="0" smtClean="0">
                          <a:effectLst/>
                        </a:rPr>
                        <a:t>informal </a:t>
                      </a:r>
                      <a:r>
                        <a:rPr lang="en-GB" sz="1400" b="1" dirty="0">
                          <a:effectLst/>
                        </a:rPr>
                        <a:t>employment in informal enterprises + informal employment in formal sector + informal employment in unincorporated enterprises of production for own final use</a:t>
                      </a:r>
                      <a:endParaRPr lang="en-US" sz="14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606" marR="34606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4127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REPORTCONTROLSVISIBLE" val="Empty"/>
  <p:tag name="_AMO_UNIQUEIDENTIFIER" val="e85f967a-7fed-4147-892e-90f93f2e83a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2672</TotalTime>
  <Words>1403</Words>
  <Application>Microsoft Office PowerPoint</Application>
  <PresentationFormat>On-screen Show (4:3)</PresentationFormat>
  <Paragraphs>400</Paragraphs>
  <Slides>17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News Gothic MT</vt:lpstr>
      <vt:lpstr>Arial</vt:lpstr>
      <vt:lpstr>Calibri</vt:lpstr>
      <vt:lpstr>Cambria</vt:lpstr>
      <vt:lpstr>Constantia</vt:lpstr>
      <vt:lpstr>Garamond</vt:lpstr>
      <vt:lpstr>Symbol</vt:lpstr>
      <vt:lpstr>Times New Roman</vt:lpstr>
      <vt:lpstr>Office Theme</vt:lpstr>
      <vt:lpstr>PowerPoint Presentation</vt:lpstr>
      <vt:lpstr>Outline of the Presentation</vt:lpstr>
      <vt:lpstr>Share of Informal Employment (%)</vt:lpstr>
      <vt:lpstr>Share of Informal Employment (%) (Cont’d)</vt:lpstr>
      <vt:lpstr>Share of Informal Sector Value Added</vt:lpstr>
      <vt:lpstr>Data Collection: Types of Surveys</vt:lpstr>
      <vt:lpstr>Data Processing: Use of Data from Surveys and Censuses</vt:lpstr>
      <vt:lpstr>Data Compilation: Measuring Informal Sector</vt:lpstr>
      <vt:lpstr>Scheme of Labor Input Matrix and Data Sources</vt:lpstr>
      <vt:lpstr>Country Case Studies: Experience and Practice in Africa</vt:lpstr>
      <vt:lpstr>Continental-wide Efforts: Harmonized Questionnaire and Exchange of Methodology</vt:lpstr>
      <vt:lpstr>Criteria for Identifying Informal Sector</vt:lpstr>
      <vt:lpstr>Criteria for Identifying Informal Employment</vt:lpstr>
      <vt:lpstr>Criteria for Identifying Informal Employment (cont’d)</vt:lpstr>
      <vt:lpstr>Summary and Conclusions</vt:lpstr>
      <vt:lpstr>Summary and Conclusions (Cont’d)</vt:lpstr>
      <vt:lpstr>PowerPoint Presentation</vt:lpstr>
    </vt:vector>
  </TitlesOfParts>
  <Company>UNECA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Programme Performance Assessment  Sub-Regional activities in Eastern Africa</dc:title>
  <dc:creator>Didier Habimana</dc:creator>
  <cp:lastModifiedBy>Xiaoning Gong</cp:lastModifiedBy>
  <cp:revision>221</cp:revision>
  <cp:lastPrinted>2015-11-14T15:14:43Z</cp:lastPrinted>
  <dcterms:created xsi:type="dcterms:W3CDTF">2015-06-18T08:11:27Z</dcterms:created>
  <dcterms:modified xsi:type="dcterms:W3CDTF">2016-11-03T06:10:05Z</dcterms:modified>
</cp:coreProperties>
</file>