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7" r:id="rId4"/>
    <p:sldId id="268" r:id="rId5"/>
    <p:sldId id="272" r:id="rId6"/>
    <p:sldId id="269" r:id="rId7"/>
    <p:sldId id="259" r:id="rId8"/>
    <p:sldId id="260" r:id="rId9"/>
    <p:sldId id="261" r:id="rId10"/>
    <p:sldId id="262" r:id="rId11"/>
    <p:sldId id="263" r:id="rId12"/>
    <p:sldId id="266" r:id="rId13"/>
    <p:sldId id="264" r:id="rId14"/>
    <p:sldId id="270" r:id="rId15"/>
    <p:sldId id="273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1950F-8A7A-42ED-BCD6-F562795647E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51841F9-B0E0-4704-B1DB-DDD2E390AB72}">
      <dgm:prSet phldrT="[Texto]"/>
      <dgm:spPr/>
      <dgm:t>
        <a:bodyPr/>
        <a:lstStyle/>
        <a:p>
          <a:r>
            <a:rPr lang="pt-PT" dirty="0" smtClean="0"/>
            <a:t>Technology Hub</a:t>
          </a:r>
          <a:endParaRPr lang="pt-PT" dirty="0"/>
        </a:p>
      </dgm:t>
    </dgm:pt>
    <dgm:pt modelId="{D991B54B-C498-4903-A65F-59FC401A2EA8}" type="parTrans" cxnId="{5BC5F97C-7AEF-4DBA-90B5-B4FAAC85D721}">
      <dgm:prSet/>
      <dgm:spPr/>
      <dgm:t>
        <a:bodyPr/>
        <a:lstStyle/>
        <a:p>
          <a:endParaRPr lang="pt-PT"/>
        </a:p>
      </dgm:t>
    </dgm:pt>
    <dgm:pt modelId="{798379E4-9F92-4952-B8D7-71D4E33FC19E}" type="sibTrans" cxnId="{5BC5F97C-7AEF-4DBA-90B5-B4FAAC85D721}">
      <dgm:prSet/>
      <dgm:spPr/>
      <dgm:t>
        <a:bodyPr/>
        <a:lstStyle/>
        <a:p>
          <a:endParaRPr lang="pt-PT"/>
        </a:p>
      </dgm:t>
    </dgm:pt>
    <dgm:pt modelId="{2EAC6908-2F73-429C-A9C0-CAE4D09571C9}">
      <dgm:prSet phldrT="[Texto]" custT="1"/>
      <dgm:spPr/>
      <dgm:t>
        <a:bodyPr/>
        <a:lstStyle/>
        <a:p>
          <a:r>
            <a:rPr lang="pt-PT" sz="2000" dirty="0" smtClean="0"/>
            <a:t>Developing</a:t>
          </a:r>
          <a:endParaRPr lang="pt-PT" sz="2000" dirty="0"/>
        </a:p>
      </dgm:t>
    </dgm:pt>
    <dgm:pt modelId="{8F030219-82A1-490C-8A7A-9E568CA7D3B2}" type="parTrans" cxnId="{01564509-9AFB-4E83-B4C3-96F45DEB690A}">
      <dgm:prSet/>
      <dgm:spPr/>
      <dgm:t>
        <a:bodyPr/>
        <a:lstStyle/>
        <a:p>
          <a:endParaRPr lang="pt-PT"/>
        </a:p>
      </dgm:t>
    </dgm:pt>
    <dgm:pt modelId="{BDAEA58A-015C-4CE7-A753-FC1B09FE03B4}" type="sibTrans" cxnId="{01564509-9AFB-4E83-B4C3-96F45DEB690A}">
      <dgm:prSet/>
      <dgm:spPr/>
      <dgm:t>
        <a:bodyPr/>
        <a:lstStyle/>
        <a:p>
          <a:endParaRPr lang="pt-PT"/>
        </a:p>
      </dgm:t>
    </dgm:pt>
    <dgm:pt modelId="{A8AC813B-92E8-4679-A5DB-1ACCAB8E475C}">
      <dgm:prSet phldrT="[Texto]" custT="1"/>
      <dgm:spPr/>
      <dgm:t>
        <a:bodyPr/>
        <a:lstStyle/>
        <a:p>
          <a:r>
            <a:rPr lang="pt-PT" sz="2000" dirty="0" smtClean="0"/>
            <a:t>Testing new solutions</a:t>
          </a:r>
          <a:endParaRPr lang="pt-PT" sz="2000" dirty="0"/>
        </a:p>
      </dgm:t>
    </dgm:pt>
    <dgm:pt modelId="{A5D0AE1C-F405-4DF3-9146-F7964F63A747}" type="parTrans" cxnId="{6C5C784F-C2AB-4AFF-92AB-F60F4B9203FC}">
      <dgm:prSet/>
      <dgm:spPr/>
      <dgm:t>
        <a:bodyPr/>
        <a:lstStyle/>
        <a:p>
          <a:endParaRPr lang="pt-PT"/>
        </a:p>
      </dgm:t>
    </dgm:pt>
    <dgm:pt modelId="{BB3F202D-2F70-4EF4-855E-EF14F6D02C26}" type="sibTrans" cxnId="{6C5C784F-C2AB-4AFF-92AB-F60F4B9203FC}">
      <dgm:prSet/>
      <dgm:spPr/>
      <dgm:t>
        <a:bodyPr/>
        <a:lstStyle/>
        <a:p>
          <a:endParaRPr lang="pt-PT"/>
        </a:p>
      </dgm:t>
    </dgm:pt>
    <dgm:pt modelId="{08A93F91-024C-4FCB-89C6-C4CE489958BB}">
      <dgm:prSet phldrT="[Texto]"/>
      <dgm:spPr/>
      <dgm:t>
        <a:bodyPr/>
        <a:lstStyle/>
        <a:p>
          <a:r>
            <a:rPr lang="pt-PT" dirty="0" smtClean="0"/>
            <a:t>Knowledge Hub</a:t>
          </a:r>
          <a:endParaRPr lang="pt-PT" dirty="0"/>
        </a:p>
      </dgm:t>
    </dgm:pt>
    <dgm:pt modelId="{11EAF43E-A3A5-4D4D-B7D7-906D9FC774A6}" type="parTrans" cxnId="{7B94048F-8661-466E-BA5D-1F795ED85A6B}">
      <dgm:prSet/>
      <dgm:spPr/>
      <dgm:t>
        <a:bodyPr/>
        <a:lstStyle/>
        <a:p>
          <a:endParaRPr lang="pt-PT"/>
        </a:p>
      </dgm:t>
    </dgm:pt>
    <dgm:pt modelId="{FD580309-B233-44A9-83C8-1B1A3B9AD0D3}" type="sibTrans" cxnId="{7B94048F-8661-466E-BA5D-1F795ED85A6B}">
      <dgm:prSet/>
      <dgm:spPr/>
      <dgm:t>
        <a:bodyPr/>
        <a:lstStyle/>
        <a:p>
          <a:endParaRPr lang="pt-PT"/>
        </a:p>
      </dgm:t>
    </dgm:pt>
    <dgm:pt modelId="{4A2EBE83-B3B7-46C2-82D8-907C56E3EC83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dirty="0" smtClean="0"/>
            <a:t>Collect information on operations</a:t>
          </a:r>
          <a:endParaRPr lang="pt-PT" sz="2000" dirty="0"/>
        </a:p>
      </dgm:t>
    </dgm:pt>
    <dgm:pt modelId="{CD7FFAC1-CB70-4AC6-BD41-D7EFF1CB8096}" type="parTrans" cxnId="{0ADD0550-5D92-4273-954B-6A7D8223ADE6}">
      <dgm:prSet/>
      <dgm:spPr/>
      <dgm:t>
        <a:bodyPr/>
        <a:lstStyle/>
        <a:p>
          <a:endParaRPr lang="pt-PT"/>
        </a:p>
      </dgm:t>
    </dgm:pt>
    <dgm:pt modelId="{A6B83823-831B-4D7D-857F-8B68C218887C}" type="sibTrans" cxnId="{0ADD0550-5D92-4273-954B-6A7D8223ADE6}">
      <dgm:prSet/>
      <dgm:spPr/>
      <dgm:t>
        <a:bodyPr/>
        <a:lstStyle/>
        <a:p>
          <a:endParaRPr lang="pt-PT"/>
        </a:p>
      </dgm:t>
    </dgm:pt>
    <dgm:pt modelId="{CC811D4B-341B-47A4-868C-287900E0A4F2}">
      <dgm:prSet phldrT="[Texto]" custT="1"/>
      <dgm:spPr/>
      <dgm:t>
        <a:bodyPr/>
        <a:lstStyle/>
        <a:p>
          <a:pPr marL="285750" indent="0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PT" sz="2000" dirty="0"/>
        </a:p>
      </dgm:t>
    </dgm:pt>
    <dgm:pt modelId="{A919A490-2B10-48A3-9512-74BF6E439657}" type="parTrans" cxnId="{7E5F2D43-976A-43D0-B0C4-652A27B08679}">
      <dgm:prSet/>
      <dgm:spPr/>
      <dgm:t>
        <a:bodyPr/>
        <a:lstStyle/>
        <a:p>
          <a:endParaRPr lang="pt-PT"/>
        </a:p>
      </dgm:t>
    </dgm:pt>
    <dgm:pt modelId="{D486ECBC-FBDA-446E-9215-980C745F46D7}" type="sibTrans" cxnId="{7E5F2D43-976A-43D0-B0C4-652A27B08679}">
      <dgm:prSet/>
      <dgm:spPr/>
      <dgm:t>
        <a:bodyPr/>
        <a:lstStyle/>
        <a:p>
          <a:endParaRPr lang="pt-PT"/>
        </a:p>
      </dgm:t>
    </dgm:pt>
    <dgm:pt modelId="{A044A5BC-B3B4-4E3F-B353-1353F28E68F2}">
      <dgm:prSet phldrT="[Texto]"/>
      <dgm:spPr/>
      <dgm:t>
        <a:bodyPr/>
        <a:lstStyle/>
        <a:p>
          <a:r>
            <a:rPr lang="pt-PT" dirty="0" smtClean="0"/>
            <a:t>Capacity Strenghtning </a:t>
          </a:r>
        </a:p>
        <a:p>
          <a:r>
            <a:rPr lang="pt-PT" dirty="0" smtClean="0"/>
            <a:t>Training Hub</a:t>
          </a:r>
          <a:endParaRPr lang="pt-PT" dirty="0"/>
        </a:p>
      </dgm:t>
    </dgm:pt>
    <dgm:pt modelId="{0E696E6C-A7E6-4F1F-89B0-0FEC2D967E63}" type="parTrans" cxnId="{2546C204-67AA-4588-A410-30B3D0749119}">
      <dgm:prSet/>
      <dgm:spPr/>
      <dgm:t>
        <a:bodyPr/>
        <a:lstStyle/>
        <a:p>
          <a:endParaRPr lang="pt-PT"/>
        </a:p>
      </dgm:t>
    </dgm:pt>
    <dgm:pt modelId="{AA6CF6DC-C91D-46B8-B813-8C7DD7C161D8}" type="sibTrans" cxnId="{2546C204-67AA-4588-A410-30B3D0749119}">
      <dgm:prSet/>
      <dgm:spPr/>
      <dgm:t>
        <a:bodyPr/>
        <a:lstStyle/>
        <a:p>
          <a:endParaRPr lang="pt-PT"/>
        </a:p>
      </dgm:t>
    </dgm:pt>
    <dgm:pt modelId="{EF08A0A6-0BD2-4B9E-B620-AE1CD9F5F3DD}">
      <dgm:prSet phldrT="[Texto]" custT="1"/>
      <dgm:spPr/>
      <dgm:t>
        <a:bodyPr/>
        <a:lstStyle/>
        <a:p>
          <a:r>
            <a:rPr lang="pt-PT" sz="2000" dirty="0" smtClean="0"/>
            <a:t>Training</a:t>
          </a:r>
          <a:endParaRPr lang="pt-PT" sz="2000" dirty="0"/>
        </a:p>
      </dgm:t>
    </dgm:pt>
    <dgm:pt modelId="{513A0AAD-4600-4B49-A8AE-C9D238BD8F82}" type="parTrans" cxnId="{1F8B46BE-7F52-45DC-9D07-715C66678D8C}">
      <dgm:prSet/>
      <dgm:spPr/>
      <dgm:t>
        <a:bodyPr/>
        <a:lstStyle/>
        <a:p>
          <a:endParaRPr lang="pt-PT"/>
        </a:p>
      </dgm:t>
    </dgm:pt>
    <dgm:pt modelId="{E98B9206-8201-48C8-8EE9-CC5D5C66DA05}" type="sibTrans" cxnId="{1F8B46BE-7F52-45DC-9D07-715C66678D8C}">
      <dgm:prSet/>
      <dgm:spPr/>
      <dgm:t>
        <a:bodyPr/>
        <a:lstStyle/>
        <a:p>
          <a:endParaRPr lang="pt-PT"/>
        </a:p>
      </dgm:t>
    </dgm:pt>
    <dgm:pt modelId="{3EFEFD16-D741-4E54-ABBD-D4547E80BB99}">
      <dgm:prSet phldrT="[Texto]" custT="1"/>
      <dgm:spPr/>
      <dgm:t>
        <a:bodyPr/>
        <a:lstStyle/>
        <a:p>
          <a:endParaRPr lang="pt-PT" sz="2000" dirty="0"/>
        </a:p>
      </dgm:t>
    </dgm:pt>
    <dgm:pt modelId="{E29AA3A3-6C61-42C2-8738-8F11BAEE56A9}" type="parTrans" cxnId="{76B861C7-1FA7-4727-8AF9-5F3DFE5728DE}">
      <dgm:prSet/>
      <dgm:spPr/>
      <dgm:t>
        <a:bodyPr/>
        <a:lstStyle/>
        <a:p>
          <a:endParaRPr lang="en-ZA"/>
        </a:p>
      </dgm:t>
    </dgm:pt>
    <dgm:pt modelId="{2A01044B-0D06-4F0A-92F9-A62777A8C04F}" type="sibTrans" cxnId="{76B861C7-1FA7-4727-8AF9-5F3DFE5728DE}">
      <dgm:prSet/>
      <dgm:spPr/>
      <dgm:t>
        <a:bodyPr/>
        <a:lstStyle/>
        <a:p>
          <a:endParaRPr lang="en-ZA"/>
        </a:p>
      </dgm:t>
    </dgm:pt>
    <dgm:pt modelId="{24C845D4-208C-4D9A-8FAE-5035290AC7D6}">
      <dgm:prSet phldrT="[Texto]" custT="1"/>
      <dgm:spPr/>
      <dgm:t>
        <a:bodyPr/>
        <a:lstStyle/>
        <a:p>
          <a:r>
            <a:rPr lang="pt-PT" sz="2000" dirty="0" smtClean="0"/>
            <a:t>Exploring Big Data</a:t>
          </a:r>
          <a:endParaRPr lang="pt-PT" sz="2000" dirty="0"/>
        </a:p>
      </dgm:t>
    </dgm:pt>
    <dgm:pt modelId="{F51DD59A-6CCB-4CD2-89CD-6247FDF84496}" type="parTrans" cxnId="{CA4E6BD6-77DA-415E-B584-D48C09DD8E97}">
      <dgm:prSet/>
      <dgm:spPr/>
      <dgm:t>
        <a:bodyPr/>
        <a:lstStyle/>
        <a:p>
          <a:endParaRPr lang="en-ZA"/>
        </a:p>
      </dgm:t>
    </dgm:pt>
    <dgm:pt modelId="{F4EF8887-D35B-493D-98C1-BA2FF74E04D0}" type="sibTrans" cxnId="{CA4E6BD6-77DA-415E-B584-D48C09DD8E97}">
      <dgm:prSet/>
      <dgm:spPr/>
      <dgm:t>
        <a:bodyPr/>
        <a:lstStyle/>
        <a:p>
          <a:endParaRPr lang="en-ZA"/>
        </a:p>
      </dgm:t>
    </dgm:pt>
    <dgm:pt modelId="{FA3231C3-9DB2-4702-AFFA-DAEC325DCE96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dirty="0" smtClean="0"/>
            <a:t>Assess best practices</a:t>
          </a:r>
          <a:endParaRPr lang="pt-PT" sz="2000" dirty="0"/>
        </a:p>
      </dgm:t>
    </dgm:pt>
    <dgm:pt modelId="{598EC665-C367-4F22-A332-44FB83FC3EE9}" type="parTrans" cxnId="{2CE0A626-FFA2-448C-9EB8-27EDBB5F74C2}">
      <dgm:prSet/>
      <dgm:spPr/>
      <dgm:t>
        <a:bodyPr/>
        <a:lstStyle/>
        <a:p>
          <a:endParaRPr lang="en-ZA"/>
        </a:p>
      </dgm:t>
    </dgm:pt>
    <dgm:pt modelId="{89AA5A1D-842F-4E56-A822-F3A4A5047617}" type="sibTrans" cxnId="{2CE0A626-FFA2-448C-9EB8-27EDBB5F74C2}">
      <dgm:prSet/>
      <dgm:spPr/>
      <dgm:t>
        <a:bodyPr/>
        <a:lstStyle/>
        <a:p>
          <a:endParaRPr lang="en-ZA"/>
        </a:p>
      </dgm:t>
    </dgm:pt>
    <dgm:pt modelId="{72F6FA73-DC33-42CD-9A86-9111994E6194}">
      <dgm:prSet phldrT="[Texto]" custT="1"/>
      <dgm:spPr/>
      <dgm:t>
        <a:bodyPr/>
        <a:lstStyle/>
        <a:p>
          <a:r>
            <a:rPr lang="pt-PT" sz="2000" dirty="0" smtClean="0"/>
            <a:t>Country support</a:t>
          </a:r>
          <a:endParaRPr lang="pt-PT" sz="2000" dirty="0"/>
        </a:p>
      </dgm:t>
    </dgm:pt>
    <dgm:pt modelId="{58355757-EE47-4973-A6D4-082707D0289F}" type="parTrans" cxnId="{43A3DBD6-87DA-465C-9121-70D73F1AABAF}">
      <dgm:prSet/>
      <dgm:spPr/>
      <dgm:t>
        <a:bodyPr/>
        <a:lstStyle/>
        <a:p>
          <a:endParaRPr lang="en-ZA"/>
        </a:p>
      </dgm:t>
    </dgm:pt>
    <dgm:pt modelId="{F4D1EA9A-8848-4E86-AC54-B6F4E92192B9}" type="sibTrans" cxnId="{43A3DBD6-87DA-465C-9121-70D73F1AABAF}">
      <dgm:prSet/>
      <dgm:spPr/>
      <dgm:t>
        <a:bodyPr/>
        <a:lstStyle/>
        <a:p>
          <a:endParaRPr lang="en-ZA"/>
        </a:p>
      </dgm:t>
    </dgm:pt>
    <dgm:pt modelId="{37AB9004-271B-4ECD-8BC7-61B7BA25606B}">
      <dgm:prSet phldrT="[Texto]" custT="1"/>
      <dgm:spPr/>
      <dgm:t>
        <a:bodyPr/>
        <a:lstStyle/>
        <a:p>
          <a:r>
            <a:rPr lang="pt-PT" sz="2000" dirty="0" smtClean="0"/>
            <a:t>Project support</a:t>
          </a:r>
          <a:endParaRPr lang="pt-PT" sz="2000" dirty="0"/>
        </a:p>
      </dgm:t>
    </dgm:pt>
    <dgm:pt modelId="{A9985F9D-751A-4652-8873-25B6F3753FEF}" type="parTrans" cxnId="{B73D8C74-D834-4F5C-9D21-EBF32A3D2C5A}">
      <dgm:prSet/>
      <dgm:spPr/>
      <dgm:t>
        <a:bodyPr/>
        <a:lstStyle/>
        <a:p>
          <a:endParaRPr lang="en-ZA"/>
        </a:p>
      </dgm:t>
    </dgm:pt>
    <dgm:pt modelId="{A592A8F1-B34C-40AD-8693-650FDC37C393}" type="sibTrans" cxnId="{B73D8C74-D834-4F5C-9D21-EBF32A3D2C5A}">
      <dgm:prSet/>
      <dgm:spPr/>
      <dgm:t>
        <a:bodyPr/>
        <a:lstStyle/>
        <a:p>
          <a:endParaRPr lang="en-ZA"/>
        </a:p>
      </dgm:t>
    </dgm:pt>
    <dgm:pt modelId="{C835F45D-E950-45AA-AAF1-7A3FAC69BC53}">
      <dgm:prSet phldrT="[Texto]" custT="1"/>
      <dgm:spPr/>
      <dgm:t>
        <a:bodyPr/>
        <a:lstStyle/>
        <a:p>
          <a:endParaRPr lang="pt-PT" sz="2000" dirty="0"/>
        </a:p>
      </dgm:t>
    </dgm:pt>
    <dgm:pt modelId="{840ED2A3-42B7-4E65-9E57-D9A3D28619CA}" type="parTrans" cxnId="{5B691D1A-6EED-49CB-AC47-E5B01DF8C0F1}">
      <dgm:prSet/>
      <dgm:spPr/>
    </dgm:pt>
    <dgm:pt modelId="{F2BB5A2B-172B-4B6F-A28B-B754BBBB4100}" type="sibTrans" cxnId="{5B691D1A-6EED-49CB-AC47-E5B01DF8C0F1}">
      <dgm:prSet/>
      <dgm:spPr/>
    </dgm:pt>
    <dgm:pt modelId="{F84CF5C5-CEB8-4B09-BBAB-968B89E2E05B}">
      <dgm:prSet phldrT="[Texto]" custT="1"/>
      <dgm:spPr/>
      <dgm:t>
        <a:bodyPr/>
        <a:lstStyle/>
        <a:p>
          <a:endParaRPr lang="pt-PT" sz="2000" dirty="0"/>
        </a:p>
      </dgm:t>
    </dgm:pt>
    <dgm:pt modelId="{65D864CF-E871-4F09-902D-025685CBDAA9}" type="parTrans" cxnId="{D933988B-6A71-49BB-9E91-4C72F831DC1E}">
      <dgm:prSet/>
      <dgm:spPr/>
    </dgm:pt>
    <dgm:pt modelId="{A2A5018F-A9BA-4286-A589-6D5F21B7A33A}" type="sibTrans" cxnId="{D933988B-6A71-49BB-9E91-4C72F831DC1E}">
      <dgm:prSet/>
      <dgm:spPr/>
    </dgm:pt>
    <dgm:pt modelId="{CC01D71D-23C8-43AB-B6A3-9F72C31D9090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PT" sz="2000" dirty="0"/>
        </a:p>
      </dgm:t>
    </dgm:pt>
    <dgm:pt modelId="{0664EA7A-C738-4A78-8544-E13AEF192C3C}" type="parTrans" cxnId="{5CA74A78-D3EF-4392-BEDE-EBD3A4FCB07B}">
      <dgm:prSet/>
      <dgm:spPr/>
    </dgm:pt>
    <dgm:pt modelId="{BB7C8C84-358E-4F8F-9433-F0453C751D39}" type="sibTrans" cxnId="{5CA74A78-D3EF-4392-BEDE-EBD3A4FCB07B}">
      <dgm:prSet/>
      <dgm:spPr/>
    </dgm:pt>
    <dgm:pt modelId="{E215FAE4-5C1A-4090-B423-780E5A2B8B7B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dirty="0" smtClean="0"/>
            <a:t>Database </a:t>
          </a:r>
          <a:endParaRPr lang="pt-PT" sz="2000" dirty="0"/>
        </a:p>
      </dgm:t>
    </dgm:pt>
    <dgm:pt modelId="{1B90C567-0DBD-4A50-8767-600012958865}" type="parTrans" cxnId="{7D8BF374-B2D3-44E5-BA63-A2BD9ED52E35}">
      <dgm:prSet/>
      <dgm:spPr/>
    </dgm:pt>
    <dgm:pt modelId="{9AB7EDB6-B479-44DE-8B60-CA55934660D6}" type="sibTrans" cxnId="{7D8BF374-B2D3-44E5-BA63-A2BD9ED52E35}">
      <dgm:prSet/>
      <dgm:spPr/>
    </dgm:pt>
    <dgm:pt modelId="{B0149B3A-43B0-4395-83B5-F3129FE44578}">
      <dgm:prSet phldrT="[Texto]" custT="1"/>
      <dgm:spPr/>
      <dgm:t>
        <a:bodyPr/>
        <a:lstStyle/>
        <a:p>
          <a:endParaRPr lang="pt-PT" sz="2000" dirty="0"/>
        </a:p>
      </dgm:t>
    </dgm:pt>
    <dgm:pt modelId="{A8FB0570-1199-41C1-B730-3AF44C76C862}" type="parTrans" cxnId="{F285DE31-9950-4DB8-8C55-F723692E265C}">
      <dgm:prSet/>
      <dgm:spPr/>
    </dgm:pt>
    <dgm:pt modelId="{20A078BA-EB7F-4836-A07A-5E654D04DCCE}" type="sibTrans" cxnId="{F285DE31-9950-4DB8-8C55-F723692E265C}">
      <dgm:prSet/>
      <dgm:spPr/>
    </dgm:pt>
    <dgm:pt modelId="{686DE250-2852-4807-8DF9-0644470834A4}">
      <dgm:prSet phldrT="[Texto]" custT="1"/>
      <dgm:spPr/>
      <dgm:t>
        <a:bodyPr/>
        <a:lstStyle/>
        <a:p>
          <a:endParaRPr lang="pt-PT" sz="2000" dirty="0"/>
        </a:p>
      </dgm:t>
    </dgm:pt>
    <dgm:pt modelId="{B8C1DA97-1DA3-4BA1-AFC5-87A79F142DEF}" type="parTrans" cxnId="{C6B824B3-8B04-4A81-B1E4-85803741D826}">
      <dgm:prSet/>
      <dgm:spPr/>
    </dgm:pt>
    <dgm:pt modelId="{51A9C863-0F49-48CC-B41A-06A1EC300BF5}" type="sibTrans" cxnId="{C6B824B3-8B04-4A81-B1E4-85803741D826}">
      <dgm:prSet/>
      <dgm:spPr/>
    </dgm:pt>
    <dgm:pt modelId="{237F5E21-86EB-4D1F-846E-C21C711A75D8}" type="pres">
      <dgm:prSet presAssocID="{B801950F-8A7A-42ED-BCD6-F562795647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E5A92F9-F232-48DE-9948-B964169DEAF5}" type="pres">
      <dgm:prSet presAssocID="{C51841F9-B0E0-4704-B1DB-DDD2E390AB72}" presName="composite" presStyleCnt="0"/>
      <dgm:spPr/>
    </dgm:pt>
    <dgm:pt modelId="{B26C124D-B6EB-413A-BA53-645D1D2373F4}" type="pres">
      <dgm:prSet presAssocID="{C51841F9-B0E0-4704-B1DB-DDD2E390AB72}" presName="parTx" presStyleLbl="alignNode1" presStyleIdx="0" presStyleCnt="3" custLinFactY="-8984" custLinFactNeighborX="-10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DBD655F-D1FF-44DD-A362-3A9D0E8D6A17}" type="pres">
      <dgm:prSet presAssocID="{C51841F9-B0E0-4704-B1DB-DDD2E390AB72}" presName="desTx" presStyleLbl="alignAccFollowNode1" presStyleIdx="0" presStyleCnt="3" custScaleY="12884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48F83B3-7A40-45F0-A5A5-9DAD10F3EF15}" type="pres">
      <dgm:prSet presAssocID="{798379E4-9F92-4952-B8D7-71D4E33FC19E}" presName="space" presStyleCnt="0"/>
      <dgm:spPr/>
    </dgm:pt>
    <dgm:pt modelId="{265BA371-6A5B-495E-BE88-1283F4FBBB7E}" type="pres">
      <dgm:prSet presAssocID="{08A93F91-024C-4FCB-89C6-C4CE489958BB}" presName="composite" presStyleCnt="0"/>
      <dgm:spPr/>
    </dgm:pt>
    <dgm:pt modelId="{F8BECB0E-5CAB-48DC-8108-4CF74E4444B1}" type="pres">
      <dgm:prSet presAssocID="{08A93F91-024C-4FCB-89C6-C4CE489958BB}" presName="parTx" presStyleLbl="alignNode1" presStyleIdx="1" presStyleCnt="3" custLinFactY="-12617" custLinFactNeighborX="169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E172458-494F-4663-86DE-38481A04133F}" type="pres">
      <dgm:prSet presAssocID="{08A93F91-024C-4FCB-89C6-C4CE489958BB}" presName="desTx" presStyleLbl="alignAccFollowNode1" presStyleIdx="1" presStyleCnt="3" custScaleY="12441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919FF32-9DF7-4F26-8679-578754DA14E4}" type="pres">
      <dgm:prSet presAssocID="{FD580309-B233-44A9-83C8-1B1A3B9AD0D3}" presName="space" presStyleCnt="0"/>
      <dgm:spPr/>
    </dgm:pt>
    <dgm:pt modelId="{923B25AD-FEF2-4D05-8153-AB3515B7C5E1}" type="pres">
      <dgm:prSet presAssocID="{A044A5BC-B3B4-4E3F-B353-1353F28E68F2}" presName="composite" presStyleCnt="0"/>
      <dgm:spPr/>
    </dgm:pt>
    <dgm:pt modelId="{68E92921-55E9-4C3E-B895-FEAF8A264FD3}" type="pres">
      <dgm:prSet presAssocID="{A044A5BC-B3B4-4E3F-B353-1353F28E68F2}" presName="parTx" presStyleLbl="alignNode1" presStyleIdx="2" presStyleCnt="3" custScaleY="103405" custLinFactNeighborX="103" custLinFactNeighborY="-868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F7B6749-8DD5-436E-BA5A-5D1FBC2B11FA}" type="pres">
      <dgm:prSet presAssocID="{A044A5BC-B3B4-4E3F-B353-1353F28E68F2}" presName="desTx" presStyleLbl="alignAccFollowNode1" presStyleIdx="2" presStyleCnt="3" custScaleX="96186" custScaleY="1146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BD78B78-AC7F-49D0-8973-BD62239BB223}" type="presOf" srcId="{2EAC6908-2F73-429C-A9C0-CAE4D09571C9}" destId="{9DBD655F-D1FF-44DD-A362-3A9D0E8D6A17}" srcOrd="0" destOrd="0" presId="urn:microsoft.com/office/officeart/2005/8/layout/hList1"/>
    <dgm:cxn modelId="{D565279C-AEFA-451D-AAC4-B4E49B2CD3CC}" type="presOf" srcId="{F84CF5C5-CEB8-4B09-BBAB-968B89E2E05B}" destId="{0F7B6749-8DD5-436E-BA5A-5D1FBC2B11FA}" srcOrd="0" destOrd="1" presId="urn:microsoft.com/office/officeart/2005/8/layout/hList1"/>
    <dgm:cxn modelId="{AEFD350C-FF0D-4E28-9B88-3E7C03548143}" type="presOf" srcId="{686DE250-2852-4807-8DF9-0644470834A4}" destId="{9DBD655F-D1FF-44DD-A362-3A9D0E8D6A17}" srcOrd="0" destOrd="3" presId="urn:microsoft.com/office/officeart/2005/8/layout/hList1"/>
    <dgm:cxn modelId="{05E27E54-D424-4FFF-A23A-6A490E2B9F99}" type="presOf" srcId="{4A2EBE83-B3B7-46C2-82D8-907C56E3EC83}" destId="{3E172458-494F-4663-86DE-38481A04133F}" srcOrd="0" destOrd="0" presId="urn:microsoft.com/office/officeart/2005/8/layout/hList1"/>
    <dgm:cxn modelId="{CA4E6BD6-77DA-415E-B584-D48C09DD8E97}" srcId="{C51841F9-B0E0-4704-B1DB-DDD2E390AB72}" destId="{24C845D4-208C-4D9A-8FAE-5035290AC7D6}" srcOrd="4" destOrd="0" parTransId="{F51DD59A-6CCB-4CD2-89CD-6247FDF84496}" sibTransId="{F4EF8887-D35B-493D-98C1-BA2FF74E04D0}"/>
    <dgm:cxn modelId="{7E5F2D43-976A-43D0-B0C4-652A27B08679}" srcId="{08A93F91-024C-4FCB-89C6-C4CE489958BB}" destId="{CC811D4B-341B-47A4-868C-287900E0A4F2}" srcOrd="4" destOrd="0" parTransId="{A919A490-2B10-48A3-9512-74BF6E439657}" sibTransId="{D486ECBC-FBDA-446E-9215-980C745F46D7}"/>
    <dgm:cxn modelId="{B3D3B86F-C842-4FB3-9DCA-8EC3206F3E8B}" type="presOf" srcId="{A044A5BC-B3B4-4E3F-B353-1353F28E68F2}" destId="{68E92921-55E9-4C3E-B895-FEAF8A264FD3}" srcOrd="0" destOrd="0" presId="urn:microsoft.com/office/officeart/2005/8/layout/hList1"/>
    <dgm:cxn modelId="{7B94048F-8661-466E-BA5D-1F795ED85A6B}" srcId="{B801950F-8A7A-42ED-BCD6-F562795647E2}" destId="{08A93F91-024C-4FCB-89C6-C4CE489958BB}" srcOrd="1" destOrd="0" parTransId="{11EAF43E-A3A5-4D4D-B7D7-906D9FC774A6}" sibTransId="{FD580309-B233-44A9-83C8-1B1A3B9AD0D3}"/>
    <dgm:cxn modelId="{5BC5F97C-7AEF-4DBA-90B5-B4FAAC85D721}" srcId="{B801950F-8A7A-42ED-BCD6-F562795647E2}" destId="{C51841F9-B0E0-4704-B1DB-DDD2E390AB72}" srcOrd="0" destOrd="0" parTransId="{D991B54B-C498-4903-A65F-59FC401A2EA8}" sibTransId="{798379E4-9F92-4952-B8D7-71D4E33FC19E}"/>
    <dgm:cxn modelId="{C5F502C2-8F7E-4AFA-AF4B-8356558E8723}" type="presOf" srcId="{3EFEFD16-D741-4E54-ABBD-D4547E80BB99}" destId="{9DBD655F-D1FF-44DD-A362-3A9D0E8D6A17}" srcOrd="0" destOrd="5" presId="urn:microsoft.com/office/officeart/2005/8/layout/hList1"/>
    <dgm:cxn modelId="{290EBD32-693E-4EBB-84AC-48C321732AE8}" type="presOf" srcId="{CC811D4B-341B-47A4-868C-287900E0A4F2}" destId="{3E172458-494F-4663-86DE-38481A04133F}" srcOrd="0" destOrd="4" presId="urn:microsoft.com/office/officeart/2005/8/layout/hList1"/>
    <dgm:cxn modelId="{1F8B46BE-7F52-45DC-9D07-715C66678D8C}" srcId="{A044A5BC-B3B4-4E3F-B353-1353F28E68F2}" destId="{EF08A0A6-0BD2-4B9E-B620-AE1CD9F5F3DD}" srcOrd="0" destOrd="0" parTransId="{513A0AAD-4600-4B49-A8AE-C9D238BD8F82}" sibTransId="{E98B9206-8201-48C8-8EE9-CC5D5C66DA05}"/>
    <dgm:cxn modelId="{43A3DBD6-87DA-465C-9121-70D73F1AABAF}" srcId="{A044A5BC-B3B4-4E3F-B353-1353F28E68F2}" destId="{72F6FA73-DC33-42CD-9A86-9111994E6194}" srcOrd="2" destOrd="0" parTransId="{58355757-EE47-4973-A6D4-082707D0289F}" sibTransId="{F4D1EA9A-8848-4E86-AC54-B6F4E92192B9}"/>
    <dgm:cxn modelId="{9D1C7A8F-C04D-41B8-B3E3-4455EC43285B}" type="presOf" srcId="{A8AC813B-92E8-4679-A5DB-1ACCAB8E475C}" destId="{9DBD655F-D1FF-44DD-A362-3A9D0E8D6A17}" srcOrd="0" destOrd="2" presId="urn:microsoft.com/office/officeart/2005/8/layout/hList1"/>
    <dgm:cxn modelId="{92FE34CC-E331-4217-A007-DE6ECE53718E}" type="presOf" srcId="{08A93F91-024C-4FCB-89C6-C4CE489958BB}" destId="{F8BECB0E-5CAB-48DC-8108-4CF74E4444B1}" srcOrd="0" destOrd="0" presId="urn:microsoft.com/office/officeart/2005/8/layout/hList1"/>
    <dgm:cxn modelId="{01564509-9AFB-4E83-B4C3-96F45DEB690A}" srcId="{C51841F9-B0E0-4704-B1DB-DDD2E390AB72}" destId="{2EAC6908-2F73-429C-A9C0-CAE4D09571C9}" srcOrd="0" destOrd="0" parTransId="{8F030219-82A1-490C-8A7A-9E568CA7D3B2}" sibTransId="{BDAEA58A-015C-4CE7-A753-FC1B09FE03B4}"/>
    <dgm:cxn modelId="{D933988B-6A71-49BB-9E91-4C72F831DC1E}" srcId="{A044A5BC-B3B4-4E3F-B353-1353F28E68F2}" destId="{F84CF5C5-CEB8-4B09-BBAB-968B89E2E05B}" srcOrd="1" destOrd="0" parTransId="{65D864CF-E871-4F09-902D-025685CBDAA9}" sibTransId="{A2A5018F-A9BA-4286-A589-6D5F21B7A33A}"/>
    <dgm:cxn modelId="{C95441EC-FE21-44F0-8808-4B0DEDEF8C56}" type="presOf" srcId="{B0149B3A-43B0-4395-83B5-F3129FE44578}" destId="{9DBD655F-D1FF-44DD-A362-3A9D0E8D6A17}" srcOrd="0" destOrd="1" presId="urn:microsoft.com/office/officeart/2005/8/layout/hList1"/>
    <dgm:cxn modelId="{F285DE31-9950-4DB8-8C55-F723692E265C}" srcId="{C51841F9-B0E0-4704-B1DB-DDD2E390AB72}" destId="{B0149B3A-43B0-4395-83B5-F3129FE44578}" srcOrd="1" destOrd="0" parTransId="{A8FB0570-1199-41C1-B730-3AF44C76C862}" sibTransId="{20A078BA-EB7F-4836-A07A-5E654D04DCCE}"/>
    <dgm:cxn modelId="{F9A798D0-3275-43CF-8B35-53A2BDEAAB67}" type="presOf" srcId="{37AB9004-271B-4ECD-8BC7-61B7BA25606B}" destId="{0F7B6749-8DD5-436E-BA5A-5D1FBC2B11FA}" srcOrd="0" destOrd="4" presId="urn:microsoft.com/office/officeart/2005/8/layout/hList1"/>
    <dgm:cxn modelId="{4CF83C29-9D29-442F-B631-229C1CC58D8C}" type="presOf" srcId="{CC01D71D-23C8-43AB-B6A3-9F72C31D9090}" destId="{3E172458-494F-4663-86DE-38481A04133F}" srcOrd="0" destOrd="1" presId="urn:microsoft.com/office/officeart/2005/8/layout/hList1"/>
    <dgm:cxn modelId="{2CE0A626-FFA2-448C-9EB8-27EDBB5F74C2}" srcId="{08A93F91-024C-4FCB-89C6-C4CE489958BB}" destId="{FA3231C3-9DB2-4702-AFFA-DAEC325DCE96}" srcOrd="2" destOrd="0" parTransId="{598EC665-C367-4F22-A332-44FB83FC3EE9}" sibTransId="{89AA5A1D-842F-4E56-A822-F3A4A5047617}"/>
    <dgm:cxn modelId="{B73D8C74-D834-4F5C-9D21-EBF32A3D2C5A}" srcId="{A044A5BC-B3B4-4E3F-B353-1353F28E68F2}" destId="{37AB9004-271B-4ECD-8BC7-61B7BA25606B}" srcOrd="4" destOrd="0" parTransId="{A9985F9D-751A-4652-8873-25B6F3753FEF}" sibTransId="{A592A8F1-B34C-40AD-8693-650FDC37C393}"/>
    <dgm:cxn modelId="{C1747431-235C-41B8-B466-A2326DF50E6B}" type="presOf" srcId="{B801950F-8A7A-42ED-BCD6-F562795647E2}" destId="{237F5E21-86EB-4D1F-846E-C21C711A75D8}" srcOrd="0" destOrd="0" presId="urn:microsoft.com/office/officeart/2005/8/layout/hList1"/>
    <dgm:cxn modelId="{BAEE4916-B0EC-4F07-8C24-6BF13753803F}" type="presOf" srcId="{FA3231C3-9DB2-4702-AFFA-DAEC325DCE96}" destId="{3E172458-494F-4663-86DE-38481A04133F}" srcOrd="0" destOrd="2" presId="urn:microsoft.com/office/officeart/2005/8/layout/hList1"/>
    <dgm:cxn modelId="{83CCFD34-A96E-4385-A8B6-20D5B10A8C3D}" type="presOf" srcId="{C51841F9-B0E0-4704-B1DB-DDD2E390AB72}" destId="{B26C124D-B6EB-413A-BA53-645D1D2373F4}" srcOrd="0" destOrd="0" presId="urn:microsoft.com/office/officeart/2005/8/layout/hList1"/>
    <dgm:cxn modelId="{6A21C2DE-2C36-43E2-8DBD-B4E85E109CB2}" type="presOf" srcId="{72F6FA73-DC33-42CD-9A86-9111994E6194}" destId="{0F7B6749-8DD5-436E-BA5A-5D1FBC2B11FA}" srcOrd="0" destOrd="2" presId="urn:microsoft.com/office/officeart/2005/8/layout/hList1"/>
    <dgm:cxn modelId="{8FDA3E92-2C83-4A98-9902-9DA83D77776A}" type="presOf" srcId="{EF08A0A6-0BD2-4B9E-B620-AE1CD9F5F3DD}" destId="{0F7B6749-8DD5-436E-BA5A-5D1FBC2B11FA}" srcOrd="0" destOrd="0" presId="urn:microsoft.com/office/officeart/2005/8/layout/hList1"/>
    <dgm:cxn modelId="{0ADD0550-5D92-4273-954B-6A7D8223ADE6}" srcId="{08A93F91-024C-4FCB-89C6-C4CE489958BB}" destId="{4A2EBE83-B3B7-46C2-82D8-907C56E3EC83}" srcOrd="0" destOrd="0" parTransId="{CD7FFAC1-CB70-4AC6-BD41-D7EFF1CB8096}" sibTransId="{A6B83823-831B-4D7D-857F-8B68C218887C}"/>
    <dgm:cxn modelId="{9A5ED9F7-6C34-4079-B7CF-0B8FF439B1D0}" type="presOf" srcId="{C835F45D-E950-45AA-AAF1-7A3FAC69BC53}" destId="{0F7B6749-8DD5-436E-BA5A-5D1FBC2B11FA}" srcOrd="0" destOrd="3" presId="urn:microsoft.com/office/officeart/2005/8/layout/hList1"/>
    <dgm:cxn modelId="{5B691D1A-6EED-49CB-AC47-E5B01DF8C0F1}" srcId="{A044A5BC-B3B4-4E3F-B353-1353F28E68F2}" destId="{C835F45D-E950-45AA-AAF1-7A3FAC69BC53}" srcOrd="3" destOrd="0" parTransId="{840ED2A3-42B7-4E65-9E57-D9A3D28619CA}" sibTransId="{F2BB5A2B-172B-4B6F-A28B-B754BBBB4100}"/>
    <dgm:cxn modelId="{76B861C7-1FA7-4727-8AF9-5F3DFE5728DE}" srcId="{C51841F9-B0E0-4704-B1DB-DDD2E390AB72}" destId="{3EFEFD16-D741-4E54-ABBD-D4547E80BB99}" srcOrd="5" destOrd="0" parTransId="{E29AA3A3-6C61-42C2-8738-8F11BAEE56A9}" sibTransId="{2A01044B-0D06-4F0A-92F9-A62777A8C04F}"/>
    <dgm:cxn modelId="{5CA74A78-D3EF-4392-BEDE-EBD3A4FCB07B}" srcId="{08A93F91-024C-4FCB-89C6-C4CE489958BB}" destId="{CC01D71D-23C8-43AB-B6A3-9F72C31D9090}" srcOrd="1" destOrd="0" parTransId="{0664EA7A-C738-4A78-8544-E13AEF192C3C}" sibTransId="{BB7C8C84-358E-4F8F-9433-F0453C751D39}"/>
    <dgm:cxn modelId="{2546C204-67AA-4588-A410-30B3D0749119}" srcId="{B801950F-8A7A-42ED-BCD6-F562795647E2}" destId="{A044A5BC-B3B4-4E3F-B353-1353F28E68F2}" srcOrd="2" destOrd="0" parTransId="{0E696E6C-A7E6-4F1F-89B0-0FEC2D967E63}" sibTransId="{AA6CF6DC-C91D-46B8-B813-8C7DD7C161D8}"/>
    <dgm:cxn modelId="{7D8BF374-B2D3-44E5-BA63-A2BD9ED52E35}" srcId="{08A93F91-024C-4FCB-89C6-C4CE489958BB}" destId="{E215FAE4-5C1A-4090-B423-780E5A2B8B7B}" srcOrd="3" destOrd="0" parTransId="{1B90C567-0DBD-4A50-8767-600012958865}" sibTransId="{9AB7EDB6-B479-44DE-8B60-CA55934660D6}"/>
    <dgm:cxn modelId="{89E00181-2794-45B7-9FA4-821AB32992C2}" type="presOf" srcId="{24C845D4-208C-4D9A-8FAE-5035290AC7D6}" destId="{9DBD655F-D1FF-44DD-A362-3A9D0E8D6A17}" srcOrd="0" destOrd="4" presId="urn:microsoft.com/office/officeart/2005/8/layout/hList1"/>
    <dgm:cxn modelId="{C6B824B3-8B04-4A81-B1E4-85803741D826}" srcId="{C51841F9-B0E0-4704-B1DB-DDD2E390AB72}" destId="{686DE250-2852-4807-8DF9-0644470834A4}" srcOrd="3" destOrd="0" parTransId="{B8C1DA97-1DA3-4BA1-AFC5-87A79F142DEF}" sibTransId="{51A9C863-0F49-48CC-B41A-06A1EC300BF5}"/>
    <dgm:cxn modelId="{AF87AF0F-B16A-479B-AC91-487E5D5B97A4}" type="presOf" srcId="{E215FAE4-5C1A-4090-B423-780E5A2B8B7B}" destId="{3E172458-494F-4663-86DE-38481A04133F}" srcOrd="0" destOrd="3" presId="urn:microsoft.com/office/officeart/2005/8/layout/hList1"/>
    <dgm:cxn modelId="{6C5C784F-C2AB-4AFF-92AB-F60F4B9203FC}" srcId="{C51841F9-B0E0-4704-B1DB-DDD2E390AB72}" destId="{A8AC813B-92E8-4679-A5DB-1ACCAB8E475C}" srcOrd="2" destOrd="0" parTransId="{A5D0AE1C-F405-4DF3-9146-F7964F63A747}" sibTransId="{BB3F202D-2F70-4EF4-855E-EF14F6D02C26}"/>
    <dgm:cxn modelId="{0E381266-460F-48F4-9219-17B55EE95355}" type="presParOf" srcId="{237F5E21-86EB-4D1F-846E-C21C711A75D8}" destId="{EE5A92F9-F232-48DE-9948-B964169DEAF5}" srcOrd="0" destOrd="0" presId="urn:microsoft.com/office/officeart/2005/8/layout/hList1"/>
    <dgm:cxn modelId="{9DAC912C-AA13-4AE5-AC4A-1990471816A9}" type="presParOf" srcId="{EE5A92F9-F232-48DE-9948-B964169DEAF5}" destId="{B26C124D-B6EB-413A-BA53-645D1D2373F4}" srcOrd="0" destOrd="0" presId="urn:microsoft.com/office/officeart/2005/8/layout/hList1"/>
    <dgm:cxn modelId="{FEBB8115-F208-4C84-BA34-8A6A35C2820C}" type="presParOf" srcId="{EE5A92F9-F232-48DE-9948-B964169DEAF5}" destId="{9DBD655F-D1FF-44DD-A362-3A9D0E8D6A17}" srcOrd="1" destOrd="0" presId="urn:microsoft.com/office/officeart/2005/8/layout/hList1"/>
    <dgm:cxn modelId="{FCA7E00A-EDB4-458E-A035-B7DB12A1936D}" type="presParOf" srcId="{237F5E21-86EB-4D1F-846E-C21C711A75D8}" destId="{548F83B3-7A40-45F0-A5A5-9DAD10F3EF15}" srcOrd="1" destOrd="0" presId="urn:microsoft.com/office/officeart/2005/8/layout/hList1"/>
    <dgm:cxn modelId="{8B291F51-DCE5-49CB-956A-829A5203593E}" type="presParOf" srcId="{237F5E21-86EB-4D1F-846E-C21C711A75D8}" destId="{265BA371-6A5B-495E-BE88-1283F4FBBB7E}" srcOrd="2" destOrd="0" presId="urn:microsoft.com/office/officeart/2005/8/layout/hList1"/>
    <dgm:cxn modelId="{C4EA4907-5D6D-47AD-9696-51EA19F8B82A}" type="presParOf" srcId="{265BA371-6A5B-495E-BE88-1283F4FBBB7E}" destId="{F8BECB0E-5CAB-48DC-8108-4CF74E4444B1}" srcOrd="0" destOrd="0" presId="urn:microsoft.com/office/officeart/2005/8/layout/hList1"/>
    <dgm:cxn modelId="{CA2EDE3E-9092-44D0-91DD-CF7B28B2FBAC}" type="presParOf" srcId="{265BA371-6A5B-495E-BE88-1283F4FBBB7E}" destId="{3E172458-494F-4663-86DE-38481A04133F}" srcOrd="1" destOrd="0" presId="urn:microsoft.com/office/officeart/2005/8/layout/hList1"/>
    <dgm:cxn modelId="{1C6C7D1B-AB8F-4C3F-8988-CB51F938EA96}" type="presParOf" srcId="{237F5E21-86EB-4D1F-846E-C21C711A75D8}" destId="{B919FF32-9DF7-4F26-8679-578754DA14E4}" srcOrd="3" destOrd="0" presId="urn:microsoft.com/office/officeart/2005/8/layout/hList1"/>
    <dgm:cxn modelId="{3F3C5C10-C927-4E77-B19C-62276DA7B499}" type="presParOf" srcId="{237F5E21-86EB-4D1F-846E-C21C711A75D8}" destId="{923B25AD-FEF2-4D05-8153-AB3515B7C5E1}" srcOrd="4" destOrd="0" presId="urn:microsoft.com/office/officeart/2005/8/layout/hList1"/>
    <dgm:cxn modelId="{61D19FBC-127C-44AB-AC45-D3A7D30C4534}" type="presParOf" srcId="{923B25AD-FEF2-4D05-8153-AB3515B7C5E1}" destId="{68E92921-55E9-4C3E-B895-FEAF8A264FD3}" srcOrd="0" destOrd="0" presId="urn:microsoft.com/office/officeart/2005/8/layout/hList1"/>
    <dgm:cxn modelId="{AD0E3713-7F4B-4595-9A25-A9C1019E0A17}" type="presParOf" srcId="{923B25AD-FEF2-4D05-8153-AB3515B7C5E1}" destId="{0F7B6749-8DD5-436E-BA5A-5D1FBC2B11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C124D-B6EB-413A-BA53-645D1D2373F4}">
      <dsp:nvSpPr>
        <dsp:cNvPr id="0" name=""/>
        <dsp:cNvSpPr/>
      </dsp:nvSpPr>
      <dsp:spPr>
        <a:xfrm>
          <a:off x="0" y="0"/>
          <a:ext cx="2410770" cy="755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Technology Hub</a:t>
          </a:r>
          <a:endParaRPr lang="pt-PT" sz="1800" kern="1200" dirty="0"/>
        </a:p>
      </dsp:txBody>
      <dsp:txXfrm>
        <a:off x="0" y="0"/>
        <a:ext cx="2410770" cy="755288"/>
      </dsp:txXfrm>
    </dsp:sp>
    <dsp:sp modelId="{9DBD655F-D1FF-44DD-A362-3A9D0E8D6A17}">
      <dsp:nvSpPr>
        <dsp:cNvPr id="0" name=""/>
        <dsp:cNvSpPr/>
      </dsp:nvSpPr>
      <dsp:spPr>
        <a:xfrm>
          <a:off x="2472" y="730872"/>
          <a:ext cx="2410770" cy="31830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/>
            <a:t>Developing</a:t>
          </a: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/>
            <a:t>Testing new solutions</a:t>
          </a: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/>
            <a:t>Exploring Big Data</a:t>
          </a: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2000" kern="1200" dirty="0"/>
        </a:p>
      </dsp:txBody>
      <dsp:txXfrm>
        <a:off x="2472" y="730872"/>
        <a:ext cx="2410770" cy="3183041"/>
      </dsp:txXfrm>
    </dsp:sp>
    <dsp:sp modelId="{F8BECB0E-5CAB-48DC-8108-4CF74E4444B1}">
      <dsp:nvSpPr>
        <dsp:cNvPr id="0" name=""/>
        <dsp:cNvSpPr/>
      </dsp:nvSpPr>
      <dsp:spPr>
        <a:xfrm>
          <a:off x="2791541" y="0"/>
          <a:ext cx="2410770" cy="755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Knowledge Hub</a:t>
          </a:r>
          <a:endParaRPr lang="pt-PT" sz="1800" kern="1200" dirty="0"/>
        </a:p>
      </dsp:txBody>
      <dsp:txXfrm>
        <a:off x="2791541" y="0"/>
        <a:ext cx="2410770" cy="755288"/>
      </dsp:txXfrm>
    </dsp:sp>
    <dsp:sp modelId="{3E172458-494F-4663-86DE-38481A04133F}">
      <dsp:nvSpPr>
        <dsp:cNvPr id="0" name=""/>
        <dsp:cNvSpPr/>
      </dsp:nvSpPr>
      <dsp:spPr>
        <a:xfrm>
          <a:off x="2750750" y="812825"/>
          <a:ext cx="2410770" cy="30737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PT" sz="2000" kern="1200" dirty="0" smtClean="0"/>
            <a:t>Collect information on operations</a:t>
          </a:r>
          <a:endParaRPr lang="pt-PT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pt-PT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PT" sz="2000" kern="1200" dirty="0" smtClean="0"/>
            <a:t>Assess best practices</a:t>
          </a:r>
          <a:endParaRPr lang="pt-PT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PT" sz="2000" kern="1200" dirty="0" smtClean="0"/>
            <a:t>Database </a:t>
          </a:r>
          <a:endParaRPr lang="pt-PT" sz="2000" kern="1200" dirty="0"/>
        </a:p>
        <a:p>
          <a:pPr marL="285750" lvl="1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2000" kern="1200" dirty="0"/>
        </a:p>
      </dsp:txBody>
      <dsp:txXfrm>
        <a:off x="2750750" y="812825"/>
        <a:ext cx="2410770" cy="3073771"/>
      </dsp:txXfrm>
    </dsp:sp>
    <dsp:sp modelId="{68E92921-55E9-4C3E-B895-FEAF8A264FD3}">
      <dsp:nvSpPr>
        <dsp:cNvPr id="0" name=""/>
        <dsp:cNvSpPr/>
      </dsp:nvSpPr>
      <dsp:spPr>
        <a:xfrm>
          <a:off x="5501501" y="0"/>
          <a:ext cx="2410770" cy="781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Capacity Strenghtning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Training Hub</a:t>
          </a:r>
          <a:endParaRPr lang="pt-PT" sz="1800" kern="1200" dirty="0"/>
        </a:p>
      </dsp:txBody>
      <dsp:txXfrm>
        <a:off x="5501501" y="0"/>
        <a:ext cx="2410770" cy="781006"/>
      </dsp:txXfrm>
    </dsp:sp>
    <dsp:sp modelId="{0F7B6749-8DD5-436E-BA5A-5D1FBC2B11FA}">
      <dsp:nvSpPr>
        <dsp:cNvPr id="0" name=""/>
        <dsp:cNvSpPr/>
      </dsp:nvSpPr>
      <dsp:spPr>
        <a:xfrm>
          <a:off x="5545002" y="1000743"/>
          <a:ext cx="2318823" cy="28317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/>
            <a:t>Training</a:t>
          </a: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/>
            <a:t>Country support</a:t>
          </a: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/>
            <a:t>Project support</a:t>
          </a:r>
          <a:endParaRPr lang="pt-PT" sz="2000" kern="1200" dirty="0"/>
        </a:p>
      </dsp:txBody>
      <dsp:txXfrm>
        <a:off x="5545002" y="1000743"/>
        <a:ext cx="2318823" cy="2831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47ED7-A2EC-40E6-8749-67024917A605}" type="datetimeFigureOut">
              <a:rPr lang="en-ZA" smtClean="0"/>
              <a:t>2016/11/02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9A26D-95FF-438B-B993-B7F3C6B12A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702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6370F-F6EB-489A-80FA-158F4B9E54DF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055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6370F-F6EB-489A-80FA-158F4B9E54DF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256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6370F-F6EB-489A-80FA-158F4B9E54DF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317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6370F-F6EB-489A-80FA-158F4B9E54DF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99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6370F-F6EB-489A-80FA-158F4B9E54DF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350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6370F-F6EB-489A-80FA-158F4B9E54DF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452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6370F-F6EB-489A-80FA-158F4B9E54DF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9421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6370F-F6EB-489A-80FA-158F4B9E54DF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522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7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7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8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0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8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8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C9F54-F9D0-9540-B80C-575D9C8303A3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AA3F92-1B13-2B46-8DDE-4C6031277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50300" y="0"/>
            <a:ext cx="393700" cy="589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816600"/>
            <a:ext cx="9131300" cy="76200"/>
          </a:xfrm>
          <a:prstGeom prst="rect">
            <a:avLst/>
          </a:prstGeom>
        </p:spPr>
      </p:pic>
      <p:pic>
        <p:nvPicPr>
          <p:cNvPr id="11" name="Picture 10" descr="bottom-01-01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2" y="5961658"/>
            <a:ext cx="8828426" cy="694503"/>
          </a:xfrm>
          <a:prstGeom prst="rect">
            <a:avLst/>
          </a:prstGeom>
        </p:spPr>
      </p:pic>
      <p:pic>
        <p:nvPicPr>
          <p:cNvPr id="12" name="Picture 11" descr="header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39" y="183686"/>
            <a:ext cx="3139440" cy="5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1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0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94832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658" y="3043450"/>
            <a:ext cx="8358188" cy="2851381"/>
          </a:xfrm>
        </p:spPr>
        <p:txBody>
          <a:bodyPr/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African </a:t>
            </a:r>
            <a:r>
              <a:rPr lang="en-ZA" sz="3600" b="1" dirty="0">
                <a:latin typeface="Georgia" panose="02040502050405020303" pitchFamily="18" charset="0"/>
              </a:rPr>
              <a:t>Centres of </a:t>
            </a:r>
            <a:r>
              <a:rPr lang="en-ZA" sz="3600" b="1" dirty="0" smtClean="0">
                <a:latin typeface="Georgia" panose="02040502050405020303" pitchFamily="18" charset="0"/>
              </a:rPr>
              <a:t>Excellence </a:t>
            </a:r>
            <a:r>
              <a:rPr lang="en-ZA" sz="3600" b="1" dirty="0">
                <a:latin typeface="Georgia" panose="02040502050405020303" pitchFamily="18" charset="0"/>
              </a:rPr>
              <a:t>in ICT-enabled </a:t>
            </a:r>
            <a:r>
              <a:rPr lang="en-ZA" sz="3600" b="1" dirty="0" smtClean="0">
                <a:latin typeface="Georgia" panose="02040502050405020303" pitchFamily="18" charset="0"/>
              </a:rPr>
              <a:t>data</a:t>
            </a:r>
            <a:br>
              <a:rPr lang="en-ZA" sz="3600" b="1" dirty="0" smtClean="0">
                <a:latin typeface="Georgia" panose="02040502050405020303" pitchFamily="18" charset="0"/>
              </a:rPr>
            </a:br>
            <a:r>
              <a:rPr lang="en-ZA" b="1" dirty="0" smtClean="0">
                <a:latin typeface="Georgia" panose="02040502050405020303" pitchFamily="18" charset="0"/>
              </a:rPr>
              <a:t/>
            </a:r>
            <a:br>
              <a:rPr lang="en-ZA" b="1" dirty="0" smtClean="0">
                <a:latin typeface="Georgia" panose="02040502050405020303" pitchFamily="18" charset="0"/>
              </a:rPr>
            </a:br>
            <a:r>
              <a:rPr lang="en-ZA" sz="1800" b="1" dirty="0" smtClean="0">
                <a:latin typeface="Georgia" panose="02040502050405020303" pitchFamily="18" charset="0"/>
              </a:rPr>
              <a:t>Richmond Tiemoko</a:t>
            </a:r>
            <a:br>
              <a:rPr lang="en-ZA" sz="1800" b="1" dirty="0" smtClean="0">
                <a:latin typeface="Georgia" panose="02040502050405020303" pitchFamily="18" charset="0"/>
              </a:rPr>
            </a:br>
            <a:r>
              <a:rPr lang="en-ZA" sz="1800" b="1" dirty="0" smtClean="0">
                <a:latin typeface="Georgia" panose="02040502050405020303" pitchFamily="18" charset="0"/>
              </a:rPr>
              <a:t>UNFPA East and Southern Africa Regional Office</a:t>
            </a:r>
            <a:endParaRPr lang="en-GB" sz="1800" b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1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143875" cy="1071563"/>
          </a:xfrm>
        </p:spPr>
        <p:txBody>
          <a:bodyPr/>
          <a:lstStyle/>
          <a:p>
            <a:pPr lvl="0"/>
            <a:r>
              <a:rPr lang="en-US" sz="3600" b="1" dirty="0" smtClean="0">
                <a:latin typeface="Georgia" panose="02040502050405020303" pitchFamily="18" charset="0"/>
              </a:rPr>
              <a:t>Strategic Partners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87" y="791570"/>
            <a:ext cx="8229600" cy="5075162"/>
          </a:xfrm>
        </p:spPr>
        <p:txBody>
          <a:bodyPr/>
          <a:lstStyle/>
          <a:p>
            <a:r>
              <a:rPr lang="en-ZA" sz="2400" dirty="0" smtClean="0">
                <a:latin typeface="Georgia" panose="02040502050405020303" pitchFamily="18" charset="0"/>
              </a:rPr>
              <a:t>African NSOs</a:t>
            </a:r>
          </a:p>
          <a:p>
            <a:r>
              <a:rPr lang="en-ZA" sz="2400" dirty="0" smtClean="0">
                <a:latin typeface="Georgia" panose="02040502050405020303" pitchFamily="18" charset="0"/>
              </a:rPr>
              <a:t>Network </a:t>
            </a:r>
            <a:r>
              <a:rPr lang="en-ZA" sz="2400" dirty="0">
                <a:latin typeface="Georgia" panose="02040502050405020303" pitchFamily="18" charset="0"/>
              </a:rPr>
              <a:t>of Young African Statisticians and Demographers (YASD</a:t>
            </a:r>
            <a:r>
              <a:rPr lang="en-ZA" sz="2400" dirty="0" smtClean="0">
                <a:latin typeface="Georgia" panose="02040502050405020303" pitchFamily="18" charset="0"/>
              </a:rPr>
              <a:t>)</a:t>
            </a:r>
          </a:p>
          <a:p>
            <a:r>
              <a:rPr lang="en-ZA" sz="2400" dirty="0" err="1" smtClean="0">
                <a:latin typeface="Georgia" panose="02040502050405020303" pitchFamily="18" charset="0"/>
              </a:rPr>
              <a:t>AfriStat</a:t>
            </a:r>
            <a:r>
              <a:rPr lang="en-ZA" sz="2400" dirty="0">
                <a:latin typeface="Georgia" panose="02040502050405020303" pitchFamily="18" charset="0"/>
              </a:rPr>
              <a:t>, </a:t>
            </a:r>
            <a:r>
              <a:rPr lang="en-ZA" sz="2400" dirty="0" err="1">
                <a:latin typeface="Georgia" panose="02040502050405020303" pitchFamily="18" charset="0"/>
              </a:rPr>
              <a:t>AfDB</a:t>
            </a:r>
            <a:r>
              <a:rPr lang="en-ZA" sz="2400" dirty="0">
                <a:latin typeface="Georgia" panose="02040502050405020303" pitchFamily="18" charset="0"/>
              </a:rPr>
              <a:t>, ECA, </a:t>
            </a:r>
            <a:r>
              <a:rPr lang="en-ZA" sz="2400" dirty="0" smtClean="0">
                <a:latin typeface="Georgia" panose="02040502050405020303" pitchFamily="18" charset="0"/>
              </a:rPr>
              <a:t>AUC</a:t>
            </a:r>
          </a:p>
          <a:p>
            <a:r>
              <a:rPr lang="en-ZA" sz="2400" dirty="0" smtClean="0">
                <a:latin typeface="Georgia" panose="02040502050405020303" pitchFamily="18" charset="0"/>
              </a:rPr>
              <a:t>Regional Economic Communities (RECs)</a:t>
            </a:r>
          </a:p>
          <a:p>
            <a:r>
              <a:rPr lang="en-ZA" sz="2400" dirty="0" smtClean="0">
                <a:latin typeface="Georgia" panose="02040502050405020303" pitchFamily="18" charset="0"/>
              </a:rPr>
              <a:t>Brazilian Cooperation Agency (ABC)/Brazilian </a:t>
            </a:r>
            <a:r>
              <a:rPr lang="en-ZA" sz="2400" dirty="0">
                <a:latin typeface="Georgia" panose="02040502050405020303" pitchFamily="18" charset="0"/>
              </a:rPr>
              <a:t>Institute of Geography and Statistics (IBGE</a:t>
            </a:r>
            <a:r>
              <a:rPr lang="en-ZA" sz="2400" dirty="0" smtClean="0">
                <a:latin typeface="Georgia" panose="02040502050405020303" pitchFamily="18" charset="0"/>
              </a:rPr>
              <a:t>)</a:t>
            </a:r>
          </a:p>
          <a:p>
            <a:r>
              <a:rPr lang="en-ZA" sz="2400" dirty="0" smtClean="0">
                <a:latin typeface="Georgia" panose="02040502050405020303" pitchFamily="18" charset="0"/>
              </a:rPr>
              <a:t>UK Department for International Development (DFID)</a:t>
            </a:r>
          </a:p>
          <a:p>
            <a:r>
              <a:rPr lang="en-ZA" sz="2400" dirty="0" smtClean="0">
                <a:latin typeface="Georgia" panose="02040502050405020303" pitchFamily="18" charset="0"/>
              </a:rPr>
              <a:t>US </a:t>
            </a:r>
            <a:r>
              <a:rPr lang="en-ZA" sz="2400" dirty="0">
                <a:latin typeface="Georgia" panose="02040502050405020303" pitchFamily="18" charset="0"/>
              </a:rPr>
              <a:t>Census </a:t>
            </a:r>
            <a:r>
              <a:rPr lang="en-ZA" sz="2400" dirty="0" smtClean="0">
                <a:latin typeface="Georgia" panose="02040502050405020303" pitchFamily="18" charset="0"/>
              </a:rPr>
              <a:t>Bureau  - CD in CSPRO</a:t>
            </a:r>
          </a:p>
          <a:p>
            <a:r>
              <a:rPr lang="en-ZA" sz="2400" dirty="0" smtClean="0">
                <a:latin typeface="Georgia" panose="02040502050405020303" pitchFamily="18" charset="0"/>
              </a:rPr>
              <a:t>CELADE/ECLAC</a:t>
            </a:r>
          </a:p>
          <a:p>
            <a:r>
              <a:rPr lang="en-ZA" sz="2400" dirty="0" smtClean="0">
                <a:latin typeface="Georgia" panose="02040502050405020303" pitchFamily="18" charset="0"/>
              </a:rPr>
              <a:t>UNSD</a:t>
            </a:r>
            <a:endParaRPr lang="en-ZA" sz="2400" dirty="0">
              <a:latin typeface="Georgia" panose="02040502050405020303" pitchFamily="18" charset="0"/>
            </a:endParaRPr>
          </a:p>
          <a:p>
            <a:r>
              <a:rPr lang="en-ZA" sz="2400" dirty="0" smtClean="0">
                <a:latin typeface="Georgia" panose="02040502050405020303" pitchFamily="18" charset="0"/>
              </a:rPr>
              <a:t>World Bank</a:t>
            </a:r>
            <a:endParaRPr lang="en-ZA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Georgia" panose="02040502050405020303" pitchFamily="18" charset="0"/>
              </a:rPr>
              <a:t> </a:t>
            </a:r>
            <a:endParaRPr lang="en-US" sz="22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143875" cy="1071563"/>
          </a:xfrm>
        </p:spPr>
        <p:txBody>
          <a:bodyPr/>
          <a:lstStyle/>
          <a:p>
            <a:pPr algn="l"/>
            <a:r>
              <a:rPr lang="en-ZA" sz="3600" b="1" dirty="0" smtClean="0">
                <a:latin typeface="Georgia" panose="02040502050405020303" pitchFamily="18" charset="0"/>
              </a:rPr>
              <a:t>       UNFPA Role   </a:t>
            </a:r>
            <a:endParaRPr lang="en-ZA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4" y="695592"/>
            <a:ext cx="8594570" cy="4525963"/>
          </a:xfrm>
        </p:spPr>
        <p:txBody>
          <a:bodyPr/>
          <a:lstStyle/>
          <a:p>
            <a:pPr lvl="0"/>
            <a:r>
              <a:rPr lang="en-US" sz="2400" dirty="0">
                <a:latin typeface="Georgia" panose="02040502050405020303" pitchFamily="18" charset="0"/>
              </a:rPr>
              <a:t>UNFPA has a long standing engagement and partnership with governments through NSOs in </a:t>
            </a:r>
            <a:r>
              <a:rPr lang="en-US" sz="2400" dirty="0" smtClean="0">
                <a:latin typeface="Georgia" panose="02040502050405020303" pitchFamily="18" charset="0"/>
              </a:rPr>
              <a:t>data production, analysis</a:t>
            </a:r>
            <a:r>
              <a:rPr lang="en-US" sz="2400" dirty="0">
                <a:latin typeface="Georgia" panose="02040502050405020303" pitchFamily="18" charset="0"/>
              </a:rPr>
              <a:t>, dissemination and </a:t>
            </a:r>
            <a:r>
              <a:rPr lang="en-US" sz="2400" dirty="0" smtClean="0">
                <a:latin typeface="Georgia" panose="02040502050405020303" pitchFamily="18" charset="0"/>
              </a:rPr>
              <a:t>utilization, particularly in census;</a:t>
            </a:r>
            <a:endParaRPr lang="en-ZA" sz="2400" dirty="0">
              <a:latin typeface="Georgia" panose="02040502050405020303" pitchFamily="18" charset="0"/>
            </a:endParaRPr>
          </a:p>
          <a:p>
            <a:pPr lvl="0"/>
            <a:r>
              <a:rPr lang="en-US" sz="2400" dirty="0">
                <a:latin typeface="Georgia" panose="02040502050405020303" pitchFamily="18" charset="0"/>
              </a:rPr>
              <a:t>Plays facilitating role: initiates dialogues, maintains negotiations, conducts needs assessment, facilitates missions, and engages with UNFPA country offices and partners;</a:t>
            </a:r>
            <a:endParaRPr lang="en-ZA" sz="2400" dirty="0">
              <a:latin typeface="Georgia" panose="02040502050405020303" pitchFamily="18" charset="0"/>
            </a:endParaRPr>
          </a:p>
          <a:p>
            <a:pPr lvl="0"/>
            <a:r>
              <a:rPr lang="en-US" sz="2400" dirty="0">
                <a:latin typeface="Georgia" panose="02040502050405020303" pitchFamily="18" charset="0"/>
              </a:rPr>
              <a:t>Conducts regular “environment scanning” and articulates technical needs of countries and proposes ways of addressing them; </a:t>
            </a:r>
            <a:endParaRPr lang="en-ZA" sz="2400" dirty="0">
              <a:latin typeface="Georgia" panose="02040502050405020303" pitchFamily="18" charset="0"/>
            </a:endParaRPr>
          </a:p>
          <a:p>
            <a:pPr lvl="0"/>
            <a:r>
              <a:rPr lang="en-US" sz="2400" dirty="0">
                <a:latin typeface="Georgia" panose="02040502050405020303" pitchFamily="18" charset="0"/>
              </a:rPr>
              <a:t>Provides high quality technical, programmatic and operational </a:t>
            </a:r>
            <a:r>
              <a:rPr lang="en-US" sz="2400" dirty="0" smtClean="0">
                <a:latin typeface="Georgia" panose="02040502050405020303" pitchFamily="18" charset="0"/>
              </a:rPr>
              <a:t>support to countries.</a:t>
            </a:r>
            <a:endParaRPr lang="en-ZA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75" y="663599"/>
            <a:ext cx="8229600" cy="1143000"/>
          </a:xfrm>
        </p:spPr>
        <p:txBody>
          <a:bodyPr/>
          <a:lstStyle/>
          <a:p>
            <a:r>
              <a:rPr lang="en-US" dirty="0" smtClean="0"/>
              <a:t>UNFPA ESATO  Planned activities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747"/>
            <a:ext cx="8229600" cy="2848969"/>
          </a:xfrm>
        </p:spPr>
        <p:txBody>
          <a:bodyPr/>
          <a:lstStyle/>
          <a:p>
            <a:r>
              <a:rPr lang="en-US" dirty="0" smtClean="0"/>
              <a:t>Under regular resource and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1"/>
            <a:r>
              <a:rPr lang="en-US" dirty="0" smtClean="0"/>
              <a:t>2020 round of census</a:t>
            </a:r>
          </a:p>
          <a:p>
            <a:pPr lvl="1"/>
            <a:r>
              <a:rPr lang="en-US" dirty="0" smtClean="0"/>
              <a:t>CRVS</a:t>
            </a:r>
          </a:p>
          <a:p>
            <a:pPr lvl="1"/>
            <a:r>
              <a:rPr lang="en-US" dirty="0" smtClean="0"/>
              <a:t>Data revolution</a:t>
            </a:r>
          </a:p>
          <a:p>
            <a:r>
              <a:rPr lang="en-US" dirty="0" smtClean="0"/>
              <a:t>Under </a:t>
            </a:r>
            <a:r>
              <a:rPr lang="en-US" dirty="0" err="1" smtClean="0"/>
              <a:t>DfiD</a:t>
            </a:r>
            <a:r>
              <a:rPr lang="en-US" dirty="0" smtClean="0"/>
              <a:t> funded project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34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95534" y="492010"/>
            <a:ext cx="8143875" cy="1071563"/>
          </a:xfrm>
        </p:spPr>
        <p:txBody>
          <a:bodyPr/>
          <a:lstStyle/>
          <a:p>
            <a:r>
              <a:rPr lang="en-ZA" sz="2400" b="1" dirty="0">
                <a:latin typeface="Georgia" panose="02040502050405020303" pitchFamily="18" charset="0"/>
              </a:rPr>
              <a:t>UNFPA </a:t>
            </a:r>
            <a:r>
              <a:rPr lang="en-US" sz="2400" b="1" dirty="0">
                <a:latin typeface="Georgia" panose="02040502050405020303" pitchFamily="18" charset="0"/>
              </a:rPr>
              <a:t>ESARO related-activities </a:t>
            </a:r>
            <a:r>
              <a:rPr lang="en-US" sz="2400" b="1" dirty="0" smtClean="0">
                <a:latin typeface="Georgia" panose="02040502050405020303" pitchFamily="18" charset="0"/>
              </a:rPr>
              <a:t>planned </a:t>
            </a:r>
            <a:r>
              <a:rPr lang="en-US" sz="2400" b="1" dirty="0">
                <a:latin typeface="Georgia" panose="02040502050405020303" pitchFamily="18" charset="0"/>
              </a:rPr>
              <a:t>under </a:t>
            </a:r>
            <a:r>
              <a:rPr lang="en-US" sz="2400" b="1" dirty="0" smtClean="0">
                <a:latin typeface="Georgia" panose="02040502050405020303" pitchFamily="18" charset="0"/>
              </a:rPr>
              <a:t>DFID</a:t>
            </a:r>
            <a:endParaRPr lang="en-ZA" sz="24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2952328" cy="4525963"/>
          </a:xfrm>
        </p:spPr>
        <p:txBody>
          <a:bodyPr/>
          <a:lstStyle/>
          <a:p>
            <a:r>
              <a:rPr lang="en-ZA" sz="2400" dirty="0" smtClean="0">
                <a:latin typeface="Georgia" panose="02040502050405020303" pitchFamily="18" charset="0"/>
              </a:rPr>
              <a:t>Support to Creation of regional Centre  of Excellence:</a:t>
            </a:r>
            <a:endParaRPr lang="en-Z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ZA" sz="2400" dirty="0" smtClean="0">
                <a:latin typeface="Georgia" panose="02040502050405020303" pitchFamily="18" charset="0"/>
              </a:rPr>
              <a:t>Training on </a:t>
            </a:r>
            <a:r>
              <a:rPr lang="en-ZA" sz="2400" dirty="0" err="1" smtClean="0">
                <a:latin typeface="Georgia" panose="02040502050405020303" pitchFamily="18" charset="0"/>
              </a:rPr>
              <a:t>CSPro</a:t>
            </a:r>
            <a:r>
              <a:rPr lang="en-ZA" sz="2400" dirty="0" smtClean="0">
                <a:latin typeface="Georgia" panose="02040502050405020303" pitchFamily="18" charset="0"/>
              </a:rPr>
              <a:t> Android</a:t>
            </a:r>
          </a:p>
          <a:p>
            <a:r>
              <a:rPr lang="en-ZA" sz="2400" dirty="0" smtClean="0">
                <a:latin typeface="Georgia" panose="02040502050405020303" pitchFamily="18" charset="0"/>
              </a:rPr>
              <a:t> Exposure of YASD</a:t>
            </a:r>
            <a:endParaRPr lang="en-Z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ZA" sz="2400" dirty="0" smtClean="0">
                <a:latin typeface="Georgia" panose="02040502050405020303" pitchFamily="18" charset="0"/>
              </a:rPr>
              <a:t>Documentation of  best practices in ICT-enabled census:</a:t>
            </a:r>
            <a:endParaRPr lang="en-ZA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518276" y="1340767"/>
            <a:ext cx="30845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2400" kern="0" dirty="0" smtClean="0">
                <a:latin typeface="Georgia" panose="02040502050405020303" pitchFamily="18" charset="0"/>
              </a:rPr>
              <a:t>REDATAM-based IMIS (national, regional, monitoring SDG ICPD related indicators):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2" y="2530161"/>
            <a:ext cx="2514600" cy="2075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99" y="4750159"/>
            <a:ext cx="1836204" cy="17470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99" y="1338973"/>
            <a:ext cx="14287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9069"/>
          </a:xfrm>
        </p:spPr>
        <p:txBody>
          <a:bodyPr/>
          <a:lstStyle/>
          <a:p>
            <a:r>
              <a:rPr lang="en-US" dirty="0" smtClean="0"/>
              <a:t>Progress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3708"/>
            <a:ext cx="4191000" cy="4952456"/>
          </a:xfrm>
        </p:spPr>
        <p:txBody>
          <a:bodyPr/>
          <a:lstStyle/>
          <a:p>
            <a:r>
              <a:rPr lang="en-US" dirty="0" smtClean="0"/>
              <a:t>Technical and Financial  support in 2016-2017 </a:t>
            </a:r>
          </a:p>
          <a:p>
            <a:r>
              <a:rPr lang="en-US" dirty="0" smtClean="0"/>
              <a:t>Procurement of 248 mobile devices </a:t>
            </a:r>
          </a:p>
          <a:p>
            <a:r>
              <a:rPr lang="en-US" dirty="0" smtClean="0"/>
              <a:t>Capacity building in </a:t>
            </a:r>
            <a:r>
              <a:rPr lang="en-US" dirty="0" err="1" smtClean="0"/>
              <a:t>CSPro</a:t>
            </a:r>
            <a:r>
              <a:rPr lang="en-US" dirty="0" smtClean="0"/>
              <a:t> and REDATAM-IMIS</a:t>
            </a:r>
          </a:p>
          <a:p>
            <a:r>
              <a:rPr lang="en-US" dirty="0" smtClean="0"/>
              <a:t>Development of the strategy of the </a:t>
            </a:r>
            <a:r>
              <a:rPr lang="en-US" dirty="0" err="1" smtClean="0"/>
              <a:t>CoE</a:t>
            </a:r>
            <a:endParaRPr lang="en-US" dirty="0" smtClean="0"/>
          </a:p>
          <a:p>
            <a:r>
              <a:rPr lang="en-US" dirty="0" smtClean="0"/>
              <a:t>Establishment of the </a:t>
            </a:r>
            <a:r>
              <a:rPr lang="en-US" dirty="0" err="1" smtClean="0"/>
              <a:t>CoE</a:t>
            </a: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4" y="2516981"/>
            <a:ext cx="3773606" cy="2692400"/>
          </a:xfr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02" y="1311944"/>
            <a:ext cx="13335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77570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63370"/>
          </a:xfrm>
        </p:spPr>
        <p:txBody>
          <a:bodyPr/>
          <a:lstStyle/>
          <a:p>
            <a:r>
              <a:rPr lang="en-US" dirty="0" smtClean="0"/>
              <a:t>Finalize the strategy of the </a:t>
            </a:r>
            <a:r>
              <a:rPr lang="en-US" dirty="0" err="1" smtClean="0"/>
              <a:t>Centres</a:t>
            </a:r>
            <a:r>
              <a:rPr lang="en-US" dirty="0" smtClean="0"/>
              <a:t> of Excellence</a:t>
            </a:r>
          </a:p>
          <a:p>
            <a:r>
              <a:rPr lang="en-US" dirty="0" smtClean="0"/>
              <a:t>Official Launch of the Partnership</a:t>
            </a:r>
          </a:p>
          <a:p>
            <a:r>
              <a:rPr lang="en-US" dirty="0" smtClean="0"/>
              <a:t>Census related Skills Mapping </a:t>
            </a:r>
          </a:p>
          <a:p>
            <a:r>
              <a:rPr lang="en-US" dirty="0" smtClean="0"/>
              <a:t>Update on census and surveys undertaking with technological requirement</a:t>
            </a:r>
          </a:p>
        </p:txBody>
      </p:sp>
    </p:spTree>
    <p:extLst>
      <p:ext uri="{BB962C8B-B14F-4D97-AF65-F5344CB8AC3E}">
        <p14:creationId xmlns:p14="http://schemas.microsoft.com/office/powerpoint/2010/main" val="352795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9548"/>
            <a:ext cx="7772400" cy="899378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66833"/>
            <a:ext cx="6400800" cy="2964976"/>
          </a:xfrm>
        </p:spPr>
        <p:txBody>
          <a:bodyPr/>
          <a:lstStyle/>
          <a:p>
            <a:r>
              <a:rPr lang="en-US" dirty="0" smtClean="0"/>
              <a:t>The Success and relevance of the </a:t>
            </a:r>
            <a:r>
              <a:rPr lang="en-US" dirty="0" err="1" smtClean="0"/>
              <a:t>CoE</a:t>
            </a:r>
            <a:r>
              <a:rPr lang="en-US" dirty="0" smtClean="0"/>
              <a:t> will depend of the 3 </a:t>
            </a:r>
            <a:r>
              <a:rPr lang="en-US" dirty="0" err="1" smtClean="0"/>
              <a:t>centres</a:t>
            </a:r>
            <a:r>
              <a:rPr lang="en-US" dirty="0" smtClean="0"/>
              <a:t> but </a:t>
            </a:r>
            <a:r>
              <a:rPr lang="en-US" dirty="0" smtClean="0"/>
              <a:t>mainly on the willingness of African statisticians and stakeholders support and contribute to its works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906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5534" y="86605"/>
            <a:ext cx="4844956" cy="1071563"/>
          </a:xfrm>
        </p:spPr>
        <p:txBody>
          <a:bodyPr/>
          <a:lstStyle/>
          <a:p>
            <a:r>
              <a:rPr lang="en-US" sz="3600" b="1" dirty="0">
                <a:latin typeface="Georgia" panose="02040502050405020303" pitchFamily="18" charset="0"/>
              </a:rPr>
              <a:t>Justification of the initiative</a:t>
            </a:r>
            <a:endParaRPr lang="en-ZA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96501"/>
            <a:ext cx="8229600" cy="4525963"/>
          </a:xfrm>
        </p:spPr>
        <p:txBody>
          <a:bodyPr/>
          <a:lstStyle/>
          <a:p>
            <a:endParaRPr lang="en-ZA" sz="2400" dirty="0" smtClean="0">
              <a:latin typeface="Georgia" panose="02040502050405020303" pitchFamily="18" charset="0"/>
            </a:endParaRPr>
          </a:p>
          <a:p>
            <a:endParaRPr lang="en-ZA" sz="2400" dirty="0">
              <a:latin typeface="Georgia" panose="02040502050405020303" pitchFamily="18" charset="0"/>
            </a:endParaRPr>
          </a:p>
          <a:p>
            <a:r>
              <a:rPr lang="en-ZA" sz="2400" dirty="0" smtClean="0">
                <a:latin typeface="Georgia" panose="02040502050405020303" pitchFamily="18" charset="0"/>
              </a:rPr>
              <a:t>Moving Africa into </a:t>
            </a:r>
            <a:r>
              <a:rPr lang="en-ZA" sz="2400" dirty="0">
                <a:latin typeface="Georgia" panose="02040502050405020303" pitchFamily="18" charset="0"/>
              </a:rPr>
              <a:t>open data </a:t>
            </a:r>
            <a:r>
              <a:rPr lang="en-ZA" sz="2400" dirty="0" smtClean="0">
                <a:latin typeface="Georgia" panose="02040502050405020303" pitchFamily="18" charset="0"/>
              </a:rPr>
              <a:t>revolution for </a:t>
            </a:r>
            <a:r>
              <a:rPr lang="en-ZA" sz="2400" dirty="0">
                <a:latin typeface="Georgia" panose="02040502050405020303" pitchFamily="18" charset="0"/>
              </a:rPr>
              <a:t>increased accountability and quality delivery in the implementation of the Agenda 2063 and the </a:t>
            </a:r>
            <a:r>
              <a:rPr lang="en-ZA" sz="2400" dirty="0" smtClean="0">
                <a:latin typeface="Georgia" panose="02040502050405020303" pitchFamily="18" charset="0"/>
              </a:rPr>
              <a:t>2030 agenda for Sustainable Development</a:t>
            </a:r>
            <a:r>
              <a:rPr lang="en-US" sz="2400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Georgia" panose="02040502050405020303" pitchFamily="18" charset="0"/>
            </a:endParaRPr>
          </a:p>
          <a:p>
            <a:pPr lvl="0"/>
            <a:r>
              <a:rPr lang="en-US" sz="2400" dirty="0" smtClean="0">
                <a:latin typeface="Georgia" panose="02040502050405020303" pitchFamily="18" charset="0"/>
              </a:rPr>
              <a:t>All </a:t>
            </a:r>
            <a:r>
              <a:rPr lang="en-US" sz="2400" dirty="0">
                <a:latin typeface="Georgia" panose="02040502050405020303" pitchFamily="18" charset="0"/>
              </a:rPr>
              <a:t>the 54 African countries </a:t>
            </a:r>
            <a:r>
              <a:rPr lang="en-US" sz="2400" dirty="0" smtClean="0">
                <a:latin typeface="Georgia" panose="02040502050405020303" pitchFamily="18" charset="0"/>
              </a:rPr>
              <a:t>engaged </a:t>
            </a:r>
            <a:r>
              <a:rPr lang="en-US" sz="2400" dirty="0">
                <a:latin typeface="Georgia" panose="02040502050405020303" pitchFamily="18" charset="0"/>
              </a:rPr>
              <a:t>to embark in </a:t>
            </a:r>
            <a:r>
              <a:rPr lang="en-US" sz="2400" dirty="0" smtClean="0">
                <a:latin typeface="Georgia" panose="02040502050405020303" pitchFamily="18" charset="0"/>
              </a:rPr>
              <a:t>digital census </a:t>
            </a:r>
            <a:r>
              <a:rPr lang="en-US" sz="2400" dirty="0">
                <a:latin typeface="Georgia" panose="02040502050405020303" pitchFamily="18" charset="0"/>
              </a:rPr>
              <a:t>data collection and management </a:t>
            </a:r>
            <a:r>
              <a:rPr lang="en-US" sz="2400" dirty="0" smtClean="0">
                <a:latin typeface="Georgia" panose="02040502050405020303" pitchFamily="18" charset="0"/>
              </a:rPr>
              <a:t>as part of the implementation of  </a:t>
            </a:r>
            <a:r>
              <a:rPr lang="en-US" sz="2400" dirty="0">
                <a:latin typeface="Georgia" panose="02040502050405020303" pitchFamily="18" charset="0"/>
              </a:rPr>
              <a:t>2020 round of censuses (2015-2024</a:t>
            </a:r>
            <a:r>
              <a:rPr lang="en-US" sz="2400" dirty="0" smtClean="0">
                <a:latin typeface="Georgia" panose="02040502050405020303" pitchFamily="18" charset="0"/>
              </a:rPr>
              <a:t>).</a:t>
            </a:r>
            <a:endParaRPr lang="en-ZA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370" cy="1143000"/>
          </a:xfrm>
        </p:spPr>
        <p:txBody>
          <a:bodyPr/>
          <a:lstStyle/>
          <a:p>
            <a:pPr algn="l"/>
            <a:r>
              <a:rPr lang="en-US" sz="3200" b="1" dirty="0">
                <a:latin typeface="Georgia" panose="02040502050405020303" pitchFamily="18" charset="0"/>
              </a:rPr>
              <a:t>Justification of the </a:t>
            </a:r>
            <a:r>
              <a:rPr lang="en-US" sz="3200" b="1" dirty="0" smtClean="0">
                <a:latin typeface="Georgia" panose="02040502050405020303" pitchFamily="18" charset="0"/>
              </a:rPr>
              <a:t>initiative 1/2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>
                <a:latin typeface="Georgia" panose="02040502050405020303" pitchFamily="18" charset="0"/>
              </a:rPr>
              <a:t>So far, 5 countries in Africa have successfully conducted their census data collection using mobile devices, with IBGE technical support (</a:t>
            </a:r>
            <a:r>
              <a:rPr lang="en-ZA" sz="2800" dirty="0" err="1">
                <a:latin typeface="Georgia" panose="02040502050405020303" pitchFamily="18" charset="0"/>
              </a:rPr>
              <a:t>Cabo</a:t>
            </a:r>
            <a:r>
              <a:rPr lang="en-ZA" sz="2800" dirty="0">
                <a:latin typeface="Georgia" panose="02040502050405020303" pitchFamily="18" charset="0"/>
              </a:rPr>
              <a:t> Verde, Sao Tome and Principe, Senegal, Cote d’Ivoire, Lesotho).</a:t>
            </a:r>
          </a:p>
          <a:p>
            <a:pPr lvl="0"/>
            <a:r>
              <a:rPr lang="en-US" sz="2800" dirty="0">
                <a:latin typeface="Georgia" panose="02040502050405020303" pitchFamily="18" charset="0"/>
              </a:rPr>
              <a:t>Increasing number of countries (7 in 2014) requesting such technical support from IBGE.</a:t>
            </a:r>
            <a:endParaRPr lang="en-ZA" sz="2800" dirty="0">
              <a:latin typeface="Georgia" panose="02040502050405020303" pitchFamily="18" charset="0"/>
            </a:endParaRPr>
          </a:p>
          <a:p>
            <a:pPr lvl="0"/>
            <a:r>
              <a:rPr lang="en-US" sz="2800" dirty="0">
                <a:latin typeface="Georgia" panose="02040502050405020303" pitchFamily="18" charset="0"/>
              </a:rPr>
              <a:t>Need for a mid to long term solution to ensure adequate response and also sustainability</a:t>
            </a:r>
            <a:endParaRPr lang="en-ZA" sz="2800" dirty="0">
              <a:latin typeface="Georgia" panose="02040502050405020303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161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Objectives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of ASSD vision to foster coordination and collaboration as well as experience sharing on Population data.</a:t>
            </a:r>
          </a:p>
          <a:p>
            <a:r>
              <a:rPr lang="pt-PT" dirty="0" smtClean="0"/>
              <a:t>Tap into Africa expertise and south-south cooperation for “ICT </a:t>
            </a:r>
            <a:r>
              <a:rPr lang="pt-PT" dirty="0"/>
              <a:t>enabled data production, analysis, dissemination, utilization and management, through multi stakeholder engagement”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0551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4593751" cy="1071563"/>
          </a:xfrm>
        </p:spPr>
        <p:txBody>
          <a:bodyPr/>
          <a:lstStyle/>
          <a:p>
            <a:pPr algn="l"/>
            <a:r>
              <a:rPr lang="en-US" sz="3600" dirty="0" smtClean="0">
                <a:latin typeface="Georgia" panose="02040502050405020303" pitchFamily="18" charset="0"/>
              </a:rPr>
              <a:t>Three +1 Leaders</a:t>
            </a:r>
            <a:endParaRPr lang="en-ZA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83" y="1569493"/>
            <a:ext cx="2952328" cy="4183817"/>
          </a:xfrm>
        </p:spPr>
        <p:txBody>
          <a:bodyPr/>
          <a:lstStyle/>
          <a:p>
            <a:r>
              <a:rPr lang="en-ZA" sz="2400" dirty="0" smtClean="0">
                <a:latin typeface="Georgia" panose="02040502050405020303" pitchFamily="18" charset="0"/>
              </a:rPr>
              <a:t>:</a:t>
            </a:r>
            <a:endParaRPr lang="en-ZA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5" y="3219328"/>
            <a:ext cx="1619250" cy="1133475"/>
          </a:xfrm>
          <a:prstGeom prst="rect">
            <a:avLst/>
          </a:prstGeom>
        </p:spPr>
      </p:pic>
      <p:pic>
        <p:nvPicPr>
          <p:cNvPr id="9" name="image11.jpg" descr="https://pbs.twimg.com/profile_images/1978111128/logo_unfpa_twitter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28625" y="4610310"/>
            <a:ext cx="1143000" cy="1143000"/>
          </a:xfrm>
          <a:prstGeom prst="rect">
            <a:avLst/>
          </a:prstGeom>
          <a:ln/>
        </p:spPr>
      </p:pic>
      <p:pic>
        <p:nvPicPr>
          <p:cNvPr id="11" name="image10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642771" y="4321462"/>
            <a:ext cx="1905635" cy="511175"/>
          </a:xfrm>
          <a:prstGeom prst="rect">
            <a:avLst/>
          </a:prstGeom>
          <a:ln/>
        </p:spPr>
      </p:pic>
      <p:pic>
        <p:nvPicPr>
          <p:cNvPr id="12" name="image17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66479" y="1503879"/>
            <a:ext cx="2637093" cy="923925"/>
          </a:xfrm>
          <a:prstGeom prst="rect">
            <a:avLst/>
          </a:prstGeom>
          <a:ln/>
        </p:spPr>
      </p:pic>
      <p:pic>
        <p:nvPicPr>
          <p:cNvPr id="13" name="image13.png" descr="Home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783957" y="1590460"/>
            <a:ext cx="2377403" cy="1507582"/>
          </a:xfrm>
          <a:prstGeom prst="rect">
            <a:avLst/>
          </a:prstGeom>
          <a:ln/>
        </p:spPr>
      </p:pic>
      <p:pic>
        <p:nvPicPr>
          <p:cNvPr id="14" name="image06.pn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3303572" y="1232142"/>
            <a:ext cx="1909873" cy="154206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27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681273"/>
              </p:ext>
            </p:extLst>
          </p:nvPr>
        </p:nvGraphicFramePr>
        <p:xfrm>
          <a:off x="508397" y="1143000"/>
          <a:ext cx="7912272" cy="424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14350" y="4914900"/>
            <a:ext cx="1971675" cy="300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350" dirty="0">
                <a:solidFill>
                  <a:schemeClr val="bg1"/>
                </a:solidFill>
              </a:rPr>
              <a:t>INNOVATION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86125" y="4912483"/>
            <a:ext cx="1971675" cy="300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350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91166" y="4914900"/>
            <a:ext cx="1971675" cy="300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350" dirty="0">
                <a:solidFill>
                  <a:schemeClr val="bg1"/>
                </a:solidFill>
              </a:rPr>
              <a:t>SKILLS SHARING</a:t>
            </a:r>
          </a:p>
        </p:txBody>
      </p:sp>
      <p:sp>
        <p:nvSpPr>
          <p:cNvPr id="8" name="Seta para a esquerda e para a direita 7"/>
          <p:cNvSpPr/>
          <p:nvPr/>
        </p:nvSpPr>
        <p:spPr>
          <a:xfrm>
            <a:off x="2600325" y="4319232"/>
            <a:ext cx="685800" cy="266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9" name="Seta para a esquerda e para a direita 8"/>
          <p:cNvSpPr/>
          <p:nvPr/>
        </p:nvSpPr>
        <p:spPr>
          <a:xfrm>
            <a:off x="5614987" y="4319232"/>
            <a:ext cx="685800" cy="266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" name="TextBox 2"/>
          <p:cNvSpPr txBox="1"/>
          <p:nvPr/>
        </p:nvSpPr>
        <p:spPr>
          <a:xfrm>
            <a:off x="818866" y="696036"/>
            <a:ext cx="527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Pillars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7030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3774" y="511364"/>
            <a:ext cx="5704764" cy="1071563"/>
          </a:xfrm>
        </p:spPr>
        <p:txBody>
          <a:bodyPr/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Role of the COE</a:t>
            </a:r>
            <a:endParaRPr lang="en-ZA" sz="3600" dirty="0" smtClean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i="1" dirty="0">
                <a:latin typeface="Georgia" panose="02040502050405020303" pitchFamily="18" charset="0"/>
              </a:rPr>
              <a:t>Capacity Building:</a:t>
            </a:r>
            <a:endParaRPr lang="en-ZA" sz="2400" dirty="0">
              <a:latin typeface="Georgia" panose="02040502050405020303" pitchFamily="18" charset="0"/>
            </a:endParaRPr>
          </a:p>
          <a:p>
            <a:pPr lvl="0"/>
            <a:r>
              <a:rPr lang="en-GB" sz="2400" dirty="0">
                <a:latin typeface="Georgia" panose="02040502050405020303" pitchFamily="18" charset="0"/>
              </a:rPr>
              <a:t>Focus on capacity building of </a:t>
            </a:r>
            <a:r>
              <a:rPr lang="en-GB" sz="2400" dirty="0" smtClean="0">
                <a:latin typeface="Georgia" panose="02040502050405020303" pitchFamily="18" charset="0"/>
              </a:rPr>
              <a:t>NSS in general </a:t>
            </a:r>
            <a:r>
              <a:rPr lang="en-GB" sz="2400" dirty="0">
                <a:latin typeface="Georgia" panose="02040502050405020303" pitchFamily="18" charset="0"/>
              </a:rPr>
              <a:t>and NSOs as part of the census in particular;</a:t>
            </a:r>
            <a:endParaRPr lang="en-ZA" sz="2400" dirty="0">
              <a:latin typeface="Georgia" panose="02040502050405020303" pitchFamily="18" charset="0"/>
            </a:endParaRPr>
          </a:p>
          <a:p>
            <a:pPr lvl="0"/>
            <a:r>
              <a:rPr lang="en-GB" sz="2400" dirty="0">
                <a:latin typeface="Georgia" panose="02040502050405020303" pitchFamily="18" charset="0"/>
              </a:rPr>
              <a:t>Incubate talented young African statisticians </a:t>
            </a:r>
            <a:r>
              <a:rPr lang="en-GB" sz="2400" dirty="0" smtClean="0">
                <a:latin typeface="Georgia" panose="02040502050405020303" pitchFamily="18" charset="0"/>
              </a:rPr>
              <a:t>and demographers by </a:t>
            </a:r>
            <a:r>
              <a:rPr lang="en-GB" sz="2400" dirty="0">
                <a:latin typeface="Georgia" panose="02040502050405020303" pitchFamily="18" charset="0"/>
              </a:rPr>
              <a:t>investing in youth exposure, mentoring and coaching, and in South-South collaboration and triangular cooperation to ensure increased and sustainable support to the </a:t>
            </a:r>
            <a:r>
              <a:rPr lang="en-GB" sz="2400" dirty="0" smtClean="0">
                <a:latin typeface="Georgia" panose="02040502050405020303" pitchFamily="18" charset="0"/>
              </a:rPr>
              <a:t>NSS;</a:t>
            </a:r>
            <a:endParaRPr lang="en-ZA" sz="2400" dirty="0">
              <a:latin typeface="Georgia" panose="02040502050405020303" pitchFamily="18" charset="0"/>
            </a:endParaRPr>
          </a:p>
          <a:p>
            <a:r>
              <a:rPr lang="en-GB" sz="2400" dirty="0">
                <a:latin typeface="Georgia" panose="02040502050405020303" pitchFamily="18" charset="0"/>
              </a:rPr>
              <a:t>Serve as regional hub for capacity development: internship; regional training in IMIS development and management, </a:t>
            </a:r>
            <a:r>
              <a:rPr lang="en-GB" sz="2400" dirty="0" err="1">
                <a:latin typeface="Georgia" panose="02040502050405020303" pitchFamily="18" charset="0"/>
              </a:rPr>
              <a:t>CSPro</a:t>
            </a:r>
            <a:r>
              <a:rPr lang="en-GB" sz="2400" dirty="0">
                <a:latin typeface="Georgia" panose="02040502050405020303" pitchFamily="18" charset="0"/>
              </a:rPr>
              <a:t> Android; development of apps based on standard census </a:t>
            </a:r>
            <a:r>
              <a:rPr lang="en-GB" sz="2400" dirty="0" smtClean="0">
                <a:latin typeface="Georgia" panose="02040502050405020303" pitchFamily="18" charset="0"/>
              </a:rPr>
              <a:t>questionnaire;</a:t>
            </a:r>
          </a:p>
          <a:p>
            <a:r>
              <a:rPr lang="en-GB" sz="2400" dirty="0" smtClean="0">
                <a:latin typeface="Georgia" panose="02040502050405020303" pitchFamily="18" charset="0"/>
              </a:rPr>
              <a:t>…</a:t>
            </a: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625" y="415830"/>
            <a:ext cx="4934945" cy="1071563"/>
          </a:xfrm>
        </p:spPr>
        <p:txBody>
          <a:bodyPr/>
          <a:lstStyle/>
          <a:p>
            <a:r>
              <a:rPr lang="en-US" sz="3600" b="1" dirty="0">
                <a:latin typeface="Georgia" panose="02040502050405020303" pitchFamily="18" charset="0"/>
              </a:rPr>
              <a:t>Role of the </a:t>
            </a:r>
            <a:r>
              <a:rPr lang="en-US" sz="3600" b="1" dirty="0" err="1" smtClean="0">
                <a:latin typeface="Georgia" panose="02040502050405020303" pitchFamily="18" charset="0"/>
              </a:rPr>
              <a:t>CoE</a:t>
            </a:r>
            <a:endParaRPr lang="en-ZA" sz="3600" b="1" dirty="0" smtClean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i="1" dirty="0" smtClean="0">
                <a:latin typeface="Georgia" panose="02040502050405020303" pitchFamily="18" charset="0"/>
              </a:rPr>
              <a:t>Knowledge </a:t>
            </a:r>
            <a:r>
              <a:rPr lang="en-GB" sz="2400" b="1" i="1" dirty="0">
                <a:latin typeface="Georgia" panose="02040502050405020303" pitchFamily="18" charset="0"/>
              </a:rPr>
              <a:t>Exchange Platform:</a:t>
            </a:r>
            <a:endParaRPr lang="en-ZA" sz="2400" dirty="0">
              <a:latin typeface="Georgia" panose="02040502050405020303" pitchFamily="18" charset="0"/>
            </a:endParaRPr>
          </a:p>
          <a:p>
            <a:pPr lvl="0"/>
            <a:r>
              <a:rPr lang="en-GB" sz="2400" dirty="0">
                <a:latin typeface="Georgia" panose="02040502050405020303" pitchFamily="18" charset="0"/>
              </a:rPr>
              <a:t>Serve as a virtual and physical regional hub for knowledge access, management, transfer and mobilization to bridge the gap and make connections between research/expertise and policy/practice in the area of quality data for people-centred and sustainable development and with the involvement of the chief technical advisory </a:t>
            </a:r>
            <a:r>
              <a:rPr lang="en-GB" sz="2400" dirty="0" smtClean="0">
                <a:latin typeface="Georgia" panose="02040502050405020303" pitchFamily="18" charset="0"/>
              </a:rPr>
              <a:t>system.</a:t>
            </a:r>
            <a:endParaRPr lang="en-GB" sz="2400" dirty="0">
              <a:latin typeface="Georgia" panose="02040502050405020303" pitchFamily="18" charset="0"/>
            </a:endParaRPr>
          </a:p>
          <a:p>
            <a:r>
              <a:rPr lang="en-GB" sz="2400" dirty="0">
                <a:latin typeface="Georgia" panose="02040502050405020303" pitchFamily="18" charset="0"/>
              </a:rPr>
              <a:t>Empower </a:t>
            </a:r>
            <a:r>
              <a:rPr lang="en-US" sz="2400" dirty="0">
                <a:latin typeface="Georgia" panose="02040502050405020303" pitchFamily="18" charset="0"/>
              </a:rPr>
              <a:t>citizens (mobile vital registration system or medical information for front-line health practitioners in remote or humanitarian settings), </a:t>
            </a:r>
            <a:r>
              <a:rPr lang="en-GB" sz="2400" dirty="0">
                <a:latin typeface="Georgia" panose="02040502050405020303" pitchFamily="18" charset="0"/>
              </a:rPr>
              <a:t>etc.</a:t>
            </a:r>
            <a:endParaRPr lang="en-US" sz="2400" dirty="0">
              <a:latin typeface="Georgia" panose="02040502050405020303" pitchFamily="18" charset="0"/>
            </a:endParaRPr>
          </a:p>
          <a:p>
            <a:pPr lvl="0"/>
            <a:endParaRPr lang="en-GB" sz="24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626" y="470421"/>
            <a:ext cx="4880354" cy="1071563"/>
          </a:xfrm>
        </p:spPr>
        <p:txBody>
          <a:bodyPr/>
          <a:lstStyle/>
          <a:p>
            <a:r>
              <a:rPr lang="en-US" sz="3600" b="1" dirty="0">
                <a:latin typeface="Georgia" panose="02040502050405020303" pitchFamily="18" charset="0"/>
              </a:rPr>
              <a:t>Role of the </a:t>
            </a:r>
            <a:r>
              <a:rPr lang="en-US" sz="3600" b="1" dirty="0" smtClean="0">
                <a:latin typeface="Georgia" panose="02040502050405020303" pitchFamily="18" charset="0"/>
              </a:rPr>
              <a:t>COE</a:t>
            </a:r>
            <a:endParaRPr lang="en-ZA" sz="3600" dirty="0" smtClean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i="1" dirty="0" smtClean="0">
                <a:latin typeface="Georgia" panose="02040502050405020303" pitchFamily="18" charset="0"/>
              </a:rPr>
              <a:t>Innovation </a:t>
            </a:r>
            <a:r>
              <a:rPr lang="en-GB" sz="2400" b="1" i="1" dirty="0">
                <a:latin typeface="Georgia" panose="02040502050405020303" pitchFamily="18" charset="0"/>
              </a:rPr>
              <a:t>Hub to Foster Efficiency within the National Statistical System:</a:t>
            </a:r>
            <a:endParaRPr lang="en-ZA" sz="2400" dirty="0">
              <a:latin typeface="Georgia" panose="02040502050405020303" pitchFamily="18" charset="0"/>
            </a:endParaRPr>
          </a:p>
          <a:p>
            <a:pPr lvl="0"/>
            <a:r>
              <a:rPr lang="en-GB" sz="2400" dirty="0">
                <a:latin typeface="Georgia" panose="02040502050405020303" pitchFamily="18" charset="0"/>
              </a:rPr>
              <a:t>Contribute to the development of applications with the view of finding innovative and forward-looking solutions to known key problems, challenges and opportunities within the national statistical systems (health, education, statistics, civil registration and vital statistics, etc.) in the regions.  </a:t>
            </a:r>
            <a:endParaRPr lang="en-ZA" sz="2400" dirty="0">
              <a:latin typeface="Georgia" panose="02040502050405020303" pitchFamily="18" charset="0"/>
            </a:endParaRPr>
          </a:p>
          <a:p>
            <a:pPr lvl="0"/>
            <a:r>
              <a:rPr lang="en-US" sz="2400" dirty="0">
                <a:latin typeface="Georgia" panose="02040502050405020303" pitchFamily="18" charset="0"/>
              </a:rPr>
              <a:t>Manage effectively and use of the many mobile devices made available as the censuses are conducted in the regions</a:t>
            </a:r>
            <a:r>
              <a:rPr lang="en-GB" sz="2400" dirty="0">
                <a:latin typeface="Georgia" panose="02040502050405020303" pitchFamily="18" charset="0"/>
              </a:rPr>
              <a:t>.</a:t>
            </a:r>
            <a:endParaRPr lang="en-ZA" sz="2400" dirty="0">
              <a:latin typeface="Georgia" panose="02040502050405020303" pitchFamily="18" charset="0"/>
            </a:endParaRPr>
          </a:p>
          <a:p>
            <a:pPr lvl="0"/>
            <a:endParaRPr lang="en-ZA" sz="2400" dirty="0">
              <a:latin typeface="Georgia" panose="02040502050405020303" pitchFamily="18" charset="0"/>
            </a:endParaRPr>
          </a:p>
          <a:p>
            <a:endParaRPr lang="en-US" sz="22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1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783</Words>
  <Application>Microsoft Office PowerPoint</Application>
  <PresentationFormat>On-screen Show (4:3)</PresentationFormat>
  <Paragraphs>97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Georgia</vt:lpstr>
      <vt:lpstr>Office Theme</vt:lpstr>
      <vt:lpstr>African Centres of Excellence in ICT-enabled data  Richmond Tiemoko UNFPA East and Southern Africa Regional Office</vt:lpstr>
      <vt:lpstr>Justification of the initiative</vt:lpstr>
      <vt:lpstr>Justification of the initiative 1/2</vt:lpstr>
      <vt:lpstr>     Objectives</vt:lpstr>
      <vt:lpstr>Three +1 Leaders</vt:lpstr>
      <vt:lpstr>PowerPoint Presentation</vt:lpstr>
      <vt:lpstr>Role of the COE</vt:lpstr>
      <vt:lpstr>Role of the CoE</vt:lpstr>
      <vt:lpstr>Role of the COE</vt:lpstr>
      <vt:lpstr>Strategic Partners</vt:lpstr>
      <vt:lpstr>       UNFPA Role   </vt:lpstr>
      <vt:lpstr>UNFPA ESATO  Planned activities</vt:lpstr>
      <vt:lpstr>UNFPA ESARO related-activities planned under DFID</vt:lpstr>
      <vt:lpstr>Progress</vt:lpstr>
      <vt:lpstr>Next Steps</vt:lpstr>
      <vt:lpstr>Conclusion</vt:lpstr>
    </vt:vector>
  </TitlesOfParts>
  <Manager/>
  <Company>vuyokazis@statssa.gov.za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Vuyokazi Sodo</dc:creator>
  <cp:keywords/>
  <dc:description/>
  <cp:lastModifiedBy>Richmond  Tiemoko</cp:lastModifiedBy>
  <cp:revision>20</cp:revision>
  <dcterms:created xsi:type="dcterms:W3CDTF">2016-10-06T09:13:58Z</dcterms:created>
  <dcterms:modified xsi:type="dcterms:W3CDTF">2016-11-02T14:43:24Z</dcterms:modified>
  <cp:category/>
</cp:coreProperties>
</file>