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3" r:id="rId6"/>
    <p:sldId id="260" r:id="rId7"/>
    <p:sldId id="271" r:id="rId8"/>
    <p:sldId id="272" r:id="rId9"/>
    <p:sldId id="267" r:id="rId10"/>
    <p:sldId id="263" r:id="rId11"/>
    <p:sldId id="269" r:id="rId12"/>
    <p:sldId id="270" r:id="rId13"/>
    <p:sldId id="264" r:id="rId14"/>
    <p:sldId id="265" r:id="rId15"/>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85" autoAdjust="0"/>
    <p:restoredTop sz="94660"/>
  </p:normalViewPr>
  <p:slideViewPr>
    <p:cSldViewPr snapToGrid="0">
      <p:cViewPr varScale="1">
        <p:scale>
          <a:sx n="59" d="100"/>
          <a:sy n="59" d="100"/>
        </p:scale>
        <p:origin x="-389"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289553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131410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3830554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2833487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DDD2E-7674-4809-AC4C-E0A2337E2B46}"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824671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1DDD2E-7674-4809-AC4C-E0A2337E2B46}"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327790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1DDD2E-7674-4809-AC4C-E0A2337E2B46}" type="datetimeFigureOut">
              <a:rPr lang="en-US" smtClean="0"/>
              <a:pPr/>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76536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1DDD2E-7674-4809-AC4C-E0A2337E2B46}" type="datetimeFigureOut">
              <a:rPr lang="en-US" smtClean="0"/>
              <a:pPr/>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402181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1DDD2E-7674-4809-AC4C-E0A2337E2B46}" type="datetimeFigureOut">
              <a:rPr lang="en-US" smtClean="0"/>
              <a:pPr/>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337195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DDD2E-7674-4809-AC4C-E0A2337E2B46}"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153523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DDD2E-7674-4809-AC4C-E0A2337E2B46}"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301354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DDD2E-7674-4809-AC4C-E0A2337E2B46}" type="datetimeFigureOut">
              <a:rPr lang="en-US" smtClean="0"/>
              <a:pPr/>
              <a:t>11/3/2016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DCEA2-4C2F-457B-A8BE-F71B58BE86D6}" type="slidenum">
              <a:rPr lang="en-US" smtClean="0"/>
              <a:pPr/>
              <a:t>‹N°›</a:t>
            </a:fld>
            <a:endParaRPr lang="en-US"/>
          </a:p>
        </p:txBody>
      </p:sp>
    </p:spTree>
    <p:extLst>
      <p:ext uri="{BB962C8B-B14F-4D97-AF65-F5344CB8AC3E}">
        <p14:creationId xmlns:p14="http://schemas.microsoft.com/office/powerpoint/2010/main" xmlns="" val="1796382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6728" y="1072444"/>
            <a:ext cx="9144000" cy="3160889"/>
          </a:xfrm>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3600" b="1" dirty="0" smtClean="0"/>
              <a:t>12</a:t>
            </a:r>
            <a:r>
              <a:rPr lang="en-US" sz="3600" b="1" baseline="30000" dirty="0" smtClean="0"/>
              <a:t>th</a:t>
            </a:r>
            <a:r>
              <a:rPr lang="en-US" sz="3600" b="1" dirty="0" smtClean="0"/>
              <a:t> Africa Symposium on Statistical Development (ASSD) Tunis, Tunisia 02 -04 November, 2016</a:t>
            </a:r>
            <a:br>
              <a:rPr lang="en-US" sz="3600" b="1" dirty="0" smtClean="0"/>
            </a:br>
            <a:r>
              <a:rPr lang="en-US" sz="3600" b="1" dirty="0" smtClean="0"/>
              <a:t/>
            </a:r>
            <a:br>
              <a:rPr lang="en-US" sz="3600" b="1" dirty="0" smtClean="0"/>
            </a:br>
            <a:r>
              <a:rPr lang="en-US" sz="3600" b="1" dirty="0" smtClean="0"/>
              <a:t>Theme: Strengthening Basic Economic Statistics for the Compilation of National Accounts in Africa”</a:t>
            </a:r>
            <a:br>
              <a:rPr lang="en-US" sz="3600" b="1" dirty="0" smtClean="0"/>
            </a:br>
            <a:r>
              <a:rPr lang="en-US" sz="2800" dirty="0"/>
              <a:t/>
            </a:r>
            <a:br>
              <a:rPr lang="en-US" sz="2800" dirty="0"/>
            </a:br>
            <a:r>
              <a:rPr lang="en-US" sz="2000" dirty="0" smtClean="0"/>
              <a:t/>
            </a:r>
            <a:br>
              <a:rPr lang="en-US" sz="2000" dirty="0" smtClean="0"/>
            </a:br>
            <a:endParaRPr lang="en-US" sz="2000" dirty="0"/>
          </a:p>
        </p:txBody>
      </p:sp>
      <p:sp>
        <p:nvSpPr>
          <p:cNvPr id="3" name="Subtitle 2"/>
          <p:cNvSpPr>
            <a:spLocks noGrp="1"/>
          </p:cNvSpPr>
          <p:nvPr>
            <p:ph type="subTitle" idx="1"/>
          </p:nvPr>
        </p:nvSpPr>
        <p:spPr>
          <a:xfrm>
            <a:off x="1433848" y="4245982"/>
            <a:ext cx="9144000" cy="2369784"/>
          </a:xfrm>
        </p:spPr>
        <p:txBody>
          <a:bodyPr>
            <a:normAutofit lnSpcReduction="10000"/>
          </a:bodyPr>
          <a:lstStyle/>
          <a:p>
            <a:r>
              <a:rPr lang="en-US" sz="2800" dirty="0" smtClean="0"/>
              <a:t>Presentation on Compiling Supply and Use Tables (SUTs) in Zimbabwe.</a:t>
            </a:r>
          </a:p>
          <a:p>
            <a:r>
              <a:rPr lang="en-US" sz="2800" dirty="0" smtClean="0"/>
              <a:t>By </a:t>
            </a:r>
            <a:r>
              <a:rPr lang="en-US" sz="2800" dirty="0" err="1" smtClean="0"/>
              <a:t>Mutasa</a:t>
            </a:r>
            <a:r>
              <a:rPr lang="en-US" sz="2800" dirty="0" smtClean="0"/>
              <a:t> </a:t>
            </a:r>
            <a:r>
              <a:rPr lang="en-US" sz="2800" dirty="0" err="1" smtClean="0"/>
              <a:t>Dzinotizei</a:t>
            </a:r>
            <a:r>
              <a:rPr lang="en-US" sz="2800" dirty="0" smtClean="0"/>
              <a:t>,</a:t>
            </a:r>
          </a:p>
          <a:p>
            <a:r>
              <a:rPr lang="en-US" sz="2800" dirty="0" smtClean="0"/>
              <a:t>Director General</a:t>
            </a:r>
          </a:p>
          <a:p>
            <a:r>
              <a:rPr lang="en-US" sz="2800" dirty="0" smtClean="0"/>
              <a:t>Zimbabwe National Statistics Agency</a:t>
            </a:r>
          </a:p>
        </p:txBody>
      </p:sp>
    </p:spTree>
    <p:extLst>
      <p:ext uri="{BB962C8B-B14F-4D97-AF65-F5344CB8AC3E}">
        <p14:creationId xmlns:p14="http://schemas.microsoft.com/office/powerpoint/2010/main" xmlns="" val="2426626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Process</a:t>
            </a:r>
          </a:p>
        </p:txBody>
      </p:sp>
      <p:sp>
        <p:nvSpPr>
          <p:cNvPr id="3" name="Content Placeholder 2"/>
          <p:cNvSpPr>
            <a:spLocks noGrp="1"/>
          </p:cNvSpPr>
          <p:nvPr>
            <p:ph idx="1"/>
          </p:nvPr>
        </p:nvSpPr>
        <p:spPr/>
        <p:txBody>
          <a:bodyPr/>
          <a:lstStyle/>
          <a:p>
            <a:r>
              <a:rPr lang="en-US" dirty="0" smtClean="0"/>
              <a:t>Both the 2008 and 1993 System of National Accounts are being used in compiling the Supply and use tables in Zimbabwe.</a:t>
            </a:r>
          </a:p>
          <a:p>
            <a:r>
              <a:rPr lang="en-US" dirty="0" smtClean="0"/>
              <a:t>Consultants from the international Monetary Fund (IMF)were allowed to review the data set.</a:t>
            </a:r>
          </a:p>
          <a:p>
            <a:r>
              <a:rPr lang="en-US" dirty="0" smtClean="0"/>
              <a:t>A group of </a:t>
            </a:r>
            <a:r>
              <a:rPr lang="en-US" dirty="0"/>
              <a:t>o</a:t>
            </a:r>
            <a:r>
              <a:rPr lang="en-US" dirty="0" smtClean="0"/>
              <a:t>fficers were trained in the compiling of the SUT</a:t>
            </a:r>
          </a:p>
          <a:p>
            <a:r>
              <a:rPr lang="en-US" dirty="0" smtClean="0"/>
              <a:t>This helped ZIMSTAT to move fast in the compilation process.</a:t>
            </a:r>
            <a:endParaRPr lang="en-US" dirty="0"/>
          </a:p>
        </p:txBody>
      </p:sp>
    </p:spTree>
    <p:extLst>
      <p:ext uri="{BB962C8B-B14F-4D97-AF65-F5344CB8AC3E}">
        <p14:creationId xmlns:p14="http://schemas.microsoft.com/office/powerpoint/2010/main" xmlns="" val="1963852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work done to date on Supply and Use tables</a:t>
            </a:r>
            <a:endParaRPr lang="en-US" dirty="0"/>
          </a:p>
        </p:txBody>
      </p:sp>
      <p:sp>
        <p:nvSpPr>
          <p:cNvPr id="3" name="Content Placeholder 2"/>
          <p:cNvSpPr>
            <a:spLocks noGrp="1"/>
          </p:cNvSpPr>
          <p:nvPr>
            <p:ph idx="1"/>
          </p:nvPr>
        </p:nvSpPr>
        <p:spPr/>
        <p:txBody>
          <a:bodyPr>
            <a:normAutofit/>
          </a:bodyPr>
          <a:lstStyle/>
          <a:p>
            <a:r>
              <a:rPr lang="en-US" dirty="0" smtClean="0"/>
              <a:t>Earlier work on Supply and Use tables were  done, 1982, 1992 and 2000 but the  results were never published .</a:t>
            </a:r>
          </a:p>
          <a:p>
            <a:r>
              <a:rPr lang="en-US" dirty="0" smtClean="0"/>
              <a:t>Recent work done was based on the year 2012 because there is a rich set of data provided by different surveys and administrative data.</a:t>
            </a:r>
            <a:endParaRPr lang="en-US" dirty="0"/>
          </a:p>
        </p:txBody>
      </p:sp>
    </p:spTree>
    <p:extLst>
      <p:ext uri="{BB962C8B-B14F-4D97-AF65-F5344CB8AC3E}">
        <p14:creationId xmlns:p14="http://schemas.microsoft.com/office/powerpoint/2010/main" xmlns="" val="12571084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on the 2012 Supply and Use</a:t>
            </a:r>
            <a:endParaRPr lang="en-US" dirty="0"/>
          </a:p>
        </p:txBody>
      </p:sp>
      <p:sp>
        <p:nvSpPr>
          <p:cNvPr id="3" name="Content Placeholder 2"/>
          <p:cNvSpPr>
            <a:spLocks noGrp="1"/>
          </p:cNvSpPr>
          <p:nvPr>
            <p:ph idx="1"/>
          </p:nvPr>
        </p:nvSpPr>
        <p:spPr>
          <a:xfrm>
            <a:off x="838200" y="1825624"/>
            <a:ext cx="10515600" cy="4857397"/>
          </a:xfrm>
        </p:spPr>
        <p:txBody>
          <a:bodyPr>
            <a:normAutofit fontScale="92500" lnSpcReduction="10000"/>
          </a:bodyPr>
          <a:lstStyle/>
          <a:p>
            <a:r>
              <a:rPr lang="en-US" dirty="0" smtClean="0"/>
              <a:t>The Central Product Classification (CPC) rev 2 classifications were used (three Digit level were used).</a:t>
            </a:r>
          </a:p>
          <a:p>
            <a:r>
              <a:rPr lang="en-US" dirty="0" smtClean="0"/>
              <a:t>International  Standard  Classification (ISIC) Rev 4 was used for the industries (three digit level was adopted).</a:t>
            </a:r>
          </a:p>
          <a:p>
            <a:r>
              <a:rPr lang="en-US" dirty="0" smtClean="0"/>
              <a:t>The matrix consists of 213 products and 27 industries.</a:t>
            </a:r>
          </a:p>
          <a:p>
            <a:r>
              <a:rPr lang="en-US" dirty="0" smtClean="0"/>
              <a:t>Work is underway to collapse the products to about 100 products.</a:t>
            </a:r>
          </a:p>
          <a:p>
            <a:r>
              <a:rPr lang="en-US" dirty="0" smtClean="0"/>
              <a:t>Balancing of the Supply and Use tables in also underway as the data keeps on changing in the light of new information being obtained.</a:t>
            </a:r>
          </a:p>
          <a:p>
            <a:r>
              <a:rPr lang="en-US" dirty="0" smtClean="0"/>
              <a:t>The resultant GDP numbers will be adopted into the national accounts both at current and constant prices.</a:t>
            </a:r>
          </a:p>
          <a:p>
            <a:r>
              <a:rPr lang="en-US" dirty="0" smtClean="0"/>
              <a:t>Current work was reviewed by an IMF expert and recommendations are being followed.</a:t>
            </a:r>
          </a:p>
          <a:p>
            <a:endParaRPr lang="en-US" dirty="0" smtClean="0"/>
          </a:p>
          <a:p>
            <a:endParaRPr lang="en-US" dirty="0"/>
          </a:p>
        </p:txBody>
      </p:sp>
    </p:spTree>
    <p:extLst>
      <p:ext uri="{BB962C8B-B14F-4D97-AF65-F5344CB8AC3E}">
        <p14:creationId xmlns:p14="http://schemas.microsoft.com/office/powerpoint/2010/main" xmlns="" val="12446052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Challenges, opportunities and gap analysis</a:t>
            </a:r>
          </a:p>
        </p:txBody>
      </p:sp>
      <p:sp>
        <p:nvSpPr>
          <p:cNvPr id="3" name="Content Placeholder 2"/>
          <p:cNvSpPr>
            <a:spLocks noGrp="1"/>
          </p:cNvSpPr>
          <p:nvPr>
            <p:ph idx="1"/>
          </p:nvPr>
        </p:nvSpPr>
        <p:spPr>
          <a:xfrm>
            <a:off x="838200" y="1325564"/>
            <a:ext cx="10515600" cy="5030080"/>
          </a:xfrm>
        </p:spPr>
        <p:txBody>
          <a:bodyPr>
            <a:normAutofit lnSpcReduction="10000"/>
          </a:bodyPr>
          <a:lstStyle/>
          <a:p>
            <a:r>
              <a:rPr lang="en-US" dirty="0" smtClean="0"/>
              <a:t>ZIMSTAT has vast knowledge of compiling Supply and Use tables but progress has been hampered by shortage of staff (ZIMSTAT cannot hire new staff due to a Government Freeze caused by budgetary constraints. The staff shortage is affecting the Statistician grade.</a:t>
            </a:r>
          </a:p>
          <a:p>
            <a:r>
              <a:rPr lang="en-US" dirty="0" smtClean="0"/>
              <a:t>ZIMSTAT staff participate in workshops organized jointly by MEFMI and IMF, or IMF workshops organized by </a:t>
            </a:r>
            <a:r>
              <a:rPr lang="en-US" dirty="0" err="1" smtClean="0"/>
              <a:t>Afritac</a:t>
            </a:r>
            <a:r>
              <a:rPr lang="en-US" dirty="0" smtClean="0"/>
              <a:t> South, or African Development Bank working hand in glove with SADC and COMESA countries.</a:t>
            </a:r>
          </a:p>
          <a:p>
            <a:r>
              <a:rPr lang="en-US" dirty="0" smtClean="0"/>
              <a:t>A senior member of staff was also invited to attend a national accounts workshop in Washington DC in 2015. The member of staff was assigned work on supply and use tables. The Supply and Use tables are being reviewed in light of new information obtained from surveys.</a:t>
            </a:r>
          </a:p>
          <a:p>
            <a:endParaRPr lang="en-US" dirty="0"/>
          </a:p>
        </p:txBody>
      </p:sp>
    </p:spTree>
    <p:extLst>
      <p:ext uri="{BB962C8B-B14F-4D97-AF65-F5344CB8AC3E}">
        <p14:creationId xmlns:p14="http://schemas.microsoft.com/office/powerpoint/2010/main" xmlns="" val="1373615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br>
              <a:rPr lang="en-US" dirty="0" smtClean="0"/>
            </a:br>
            <a:endParaRPr lang="en-US" dirty="0"/>
          </a:p>
        </p:txBody>
      </p:sp>
      <p:sp>
        <p:nvSpPr>
          <p:cNvPr id="3" name="Content Placeholder 2"/>
          <p:cNvSpPr>
            <a:spLocks noGrp="1"/>
          </p:cNvSpPr>
          <p:nvPr>
            <p:ph idx="1"/>
          </p:nvPr>
        </p:nvSpPr>
        <p:spPr/>
        <p:txBody>
          <a:bodyPr/>
          <a:lstStyle/>
          <a:p>
            <a:r>
              <a:rPr lang="en-US" dirty="0" smtClean="0"/>
              <a:t>Zimbabwe is proud to have started working on supply and use tables.</a:t>
            </a:r>
          </a:p>
          <a:p>
            <a:r>
              <a:rPr lang="en-US" dirty="0" smtClean="0"/>
              <a:t>The results of  Supply and Use Tables will be used to revise the  current Gross Domestic Product numbers.</a:t>
            </a:r>
          </a:p>
          <a:p>
            <a:r>
              <a:rPr lang="en-US" dirty="0" smtClean="0"/>
              <a:t>An aggregate set of Supply and Use tables are expected to be completed at the end of 2016.</a:t>
            </a:r>
          </a:p>
        </p:txBody>
      </p:sp>
    </p:spTree>
    <p:extLst>
      <p:ext uri="{BB962C8B-B14F-4D97-AF65-F5344CB8AC3E}">
        <p14:creationId xmlns:p14="http://schemas.microsoft.com/office/powerpoint/2010/main" xmlns="" val="1158872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Presentation</a:t>
            </a:r>
            <a:endParaRPr lang="en-US" dirty="0"/>
          </a:p>
        </p:txBody>
      </p:sp>
      <p:sp>
        <p:nvSpPr>
          <p:cNvPr id="3" name="Content Placeholder 2"/>
          <p:cNvSpPr>
            <a:spLocks noGrp="1"/>
          </p:cNvSpPr>
          <p:nvPr>
            <p:ph idx="1"/>
          </p:nvPr>
        </p:nvSpPr>
        <p:spPr/>
        <p:txBody>
          <a:bodyPr>
            <a:normAutofit lnSpcReduction="10000"/>
          </a:bodyPr>
          <a:lstStyle/>
          <a:p>
            <a:r>
              <a:rPr lang="en-US" dirty="0" smtClean="0"/>
              <a:t>Introduction and objective of the paper</a:t>
            </a:r>
          </a:p>
          <a:p>
            <a:r>
              <a:rPr lang="en-US" dirty="0" smtClean="0"/>
              <a:t>Benefits of the Supply and Use Table</a:t>
            </a:r>
          </a:p>
          <a:p>
            <a:r>
              <a:rPr lang="en-US" dirty="0" smtClean="0"/>
              <a:t>Data sources for compiling supply and use tables in Zimbabwe</a:t>
            </a:r>
          </a:p>
          <a:p>
            <a:r>
              <a:rPr lang="en-US" dirty="0" smtClean="0"/>
              <a:t>Methodology of compiling supply and use tables in Zimbabwe</a:t>
            </a:r>
            <a:endParaRPr lang="en-US" b="1" dirty="0" smtClean="0"/>
          </a:p>
          <a:p>
            <a:r>
              <a:rPr lang="en-US" dirty="0" smtClean="0"/>
              <a:t>Implementation Process</a:t>
            </a:r>
          </a:p>
          <a:p>
            <a:r>
              <a:rPr lang="en-US" dirty="0" smtClean="0"/>
              <a:t>Summary of work done to date on Supply and Use Tables</a:t>
            </a:r>
          </a:p>
          <a:p>
            <a:r>
              <a:rPr lang="en-US" dirty="0" smtClean="0"/>
              <a:t>Progress on the 2012 Supply and Use Tables</a:t>
            </a:r>
          </a:p>
          <a:p>
            <a:r>
              <a:rPr lang="en-US" dirty="0" smtClean="0"/>
              <a:t>Challenges, opportunities and gap analysis</a:t>
            </a:r>
          </a:p>
          <a:p>
            <a:r>
              <a:rPr lang="en-US" dirty="0" smtClean="0"/>
              <a:t>Conclusions</a:t>
            </a:r>
          </a:p>
        </p:txBody>
      </p:sp>
    </p:spTree>
    <p:extLst>
      <p:ext uri="{BB962C8B-B14F-4D97-AF65-F5344CB8AC3E}">
        <p14:creationId xmlns:p14="http://schemas.microsoft.com/office/powerpoint/2010/main" xmlns="" val="19424636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and objective of the paper</a:t>
            </a:r>
          </a:p>
        </p:txBody>
      </p:sp>
      <p:sp>
        <p:nvSpPr>
          <p:cNvPr id="3" name="Content Placeholder 2"/>
          <p:cNvSpPr>
            <a:spLocks noGrp="1"/>
          </p:cNvSpPr>
          <p:nvPr>
            <p:ph idx="1"/>
          </p:nvPr>
        </p:nvSpPr>
        <p:spPr/>
        <p:txBody>
          <a:bodyPr/>
          <a:lstStyle/>
          <a:p>
            <a:r>
              <a:rPr lang="en-US" dirty="0" smtClean="0"/>
              <a:t>To share the progress made in the compilation of the first comprehensive supply and use tables in Zimbabwe for the year 2012.</a:t>
            </a:r>
          </a:p>
          <a:p>
            <a:r>
              <a:rPr lang="en-US" dirty="0" smtClean="0"/>
              <a:t>To show the advantages of using supply and use tables in computing national accounts.</a:t>
            </a:r>
          </a:p>
          <a:p>
            <a:r>
              <a:rPr lang="en-US" dirty="0" smtClean="0"/>
              <a:t>To show the level of implementation of the System of National Accounts.</a:t>
            </a:r>
          </a:p>
          <a:p>
            <a:r>
              <a:rPr lang="en-US" dirty="0" smtClean="0"/>
              <a:t>To show the challenges faced in compiling supply and use tables.</a:t>
            </a:r>
          </a:p>
          <a:p>
            <a:endParaRPr lang="en-US" dirty="0"/>
          </a:p>
        </p:txBody>
      </p:sp>
    </p:spTree>
    <p:extLst>
      <p:ext uri="{BB962C8B-B14F-4D97-AF65-F5344CB8AC3E}">
        <p14:creationId xmlns:p14="http://schemas.microsoft.com/office/powerpoint/2010/main" xmlns="" val="4173458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the Supply and Use Tables</a:t>
            </a:r>
          </a:p>
        </p:txBody>
      </p:sp>
      <p:sp>
        <p:nvSpPr>
          <p:cNvPr id="3" name="Content Placeholder 2"/>
          <p:cNvSpPr>
            <a:spLocks noGrp="1"/>
          </p:cNvSpPr>
          <p:nvPr>
            <p:ph idx="1"/>
          </p:nvPr>
        </p:nvSpPr>
        <p:spPr/>
        <p:txBody>
          <a:bodyPr>
            <a:normAutofit/>
          </a:bodyPr>
          <a:lstStyle/>
          <a:p>
            <a:pPr lvl="0"/>
            <a:r>
              <a:rPr lang="en-US" dirty="0"/>
              <a:t>The computation of the Gross Domestic Product (GDP) is one of the main functions of a National Statistical Office. </a:t>
            </a:r>
            <a:endParaRPr lang="en-US" dirty="0" smtClean="0"/>
          </a:p>
          <a:p>
            <a:pPr lvl="0"/>
            <a:r>
              <a:rPr lang="en-US" dirty="0" smtClean="0"/>
              <a:t>The </a:t>
            </a:r>
            <a:r>
              <a:rPr lang="en-US" dirty="0"/>
              <a:t>supply and use system is the best framework for compiling both GDP at current and at constant prices in an integrated approach. </a:t>
            </a:r>
          </a:p>
          <a:p>
            <a:pPr lvl="0"/>
            <a:r>
              <a:rPr lang="en-US" dirty="0"/>
              <a:t>Supply and use tables constitute the </a:t>
            </a:r>
            <a:r>
              <a:rPr lang="en-US" dirty="0" err="1"/>
              <a:t>centre</a:t>
            </a:r>
            <a:r>
              <a:rPr lang="en-US" dirty="0"/>
              <a:t> piece of the internationally compatible accounting framework for a systematic and detailed description of the economy, its various components on the supply and demand side and its relations to other economies.</a:t>
            </a:r>
          </a:p>
          <a:p>
            <a:endParaRPr lang="en-US" dirty="0"/>
          </a:p>
        </p:txBody>
      </p:sp>
    </p:spTree>
    <p:extLst>
      <p:ext uri="{BB962C8B-B14F-4D97-AF65-F5344CB8AC3E}">
        <p14:creationId xmlns:p14="http://schemas.microsoft.com/office/powerpoint/2010/main" xmlns="" val="1470428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the Supply and Use </a:t>
            </a:r>
            <a:r>
              <a:rPr lang="en-US" dirty="0" smtClean="0"/>
              <a:t>Tables Continued</a:t>
            </a:r>
            <a:endParaRPr lang="en-US" dirty="0"/>
          </a:p>
        </p:txBody>
      </p:sp>
      <p:sp>
        <p:nvSpPr>
          <p:cNvPr id="3" name="Content Placeholder 2"/>
          <p:cNvSpPr>
            <a:spLocks noGrp="1"/>
          </p:cNvSpPr>
          <p:nvPr>
            <p:ph idx="1"/>
          </p:nvPr>
        </p:nvSpPr>
        <p:spPr/>
        <p:txBody>
          <a:bodyPr>
            <a:normAutofit fontScale="92500"/>
          </a:bodyPr>
          <a:lstStyle/>
          <a:p>
            <a:r>
              <a:rPr lang="en-US" dirty="0"/>
              <a:t>Supply and use tables provide a detailed picture of the supply of goods and services by domestic production and imports and the use of goods and services for intermediate consumption and final use (consumption, gross capital formation, exports).</a:t>
            </a:r>
          </a:p>
          <a:p>
            <a:pPr lvl="0"/>
            <a:r>
              <a:rPr lang="en-US" dirty="0"/>
              <a:t>The use table also shows how the components of value added (compensation of employees, other net taxes on production, consumption of fixed capital, net operating surplus) are generated by industries in the domestic economy. </a:t>
            </a:r>
          </a:p>
          <a:p>
            <a:pPr lvl="0"/>
            <a:r>
              <a:rPr lang="en-US" dirty="0"/>
              <a:t>Thus, supply and use tables give detailed information on the production processes, the interdependencies in production, the use of goods and services and generation of income generated in production. </a:t>
            </a:r>
          </a:p>
          <a:p>
            <a:endParaRPr lang="en-US" dirty="0"/>
          </a:p>
        </p:txBody>
      </p:sp>
    </p:spTree>
    <p:extLst>
      <p:ext uri="{BB962C8B-B14F-4D97-AF65-F5344CB8AC3E}">
        <p14:creationId xmlns:p14="http://schemas.microsoft.com/office/powerpoint/2010/main" xmlns="" val="3653430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4911"/>
          </a:xfrm>
        </p:spPr>
        <p:txBody>
          <a:bodyPr>
            <a:normAutofit/>
          </a:bodyPr>
          <a:lstStyle/>
          <a:p>
            <a:r>
              <a:rPr lang="en-US" sz="3600" dirty="0" smtClean="0"/>
              <a:t>Benefits of the Supply and Use Tables Continued</a:t>
            </a:r>
          </a:p>
        </p:txBody>
      </p:sp>
      <p:sp>
        <p:nvSpPr>
          <p:cNvPr id="3" name="Content Placeholder 2"/>
          <p:cNvSpPr>
            <a:spLocks noGrp="1"/>
          </p:cNvSpPr>
          <p:nvPr>
            <p:ph idx="1"/>
          </p:nvPr>
        </p:nvSpPr>
        <p:spPr>
          <a:xfrm>
            <a:off x="838200" y="1330036"/>
            <a:ext cx="10515600" cy="4987637"/>
          </a:xfrm>
        </p:spPr>
        <p:txBody>
          <a:bodyPr>
            <a:normAutofit fontScale="92500" lnSpcReduction="20000"/>
          </a:bodyPr>
          <a:lstStyle/>
          <a:p>
            <a:r>
              <a:rPr lang="en-US" dirty="0"/>
              <a:t>The supply and use framework is that part of the national accounts system which focuses on the production in an economy. Important macroeconomic aggregates such as GDP, value added, consumption, investment, imports and </a:t>
            </a:r>
            <a:r>
              <a:rPr lang="en-US" dirty="0" smtClean="0"/>
              <a:t>exports are generated. </a:t>
            </a:r>
            <a:endParaRPr lang="en-US" dirty="0"/>
          </a:p>
          <a:p>
            <a:pPr lvl="0"/>
            <a:endParaRPr lang="en-US" dirty="0" smtClean="0"/>
          </a:p>
          <a:p>
            <a:pPr lvl="0"/>
            <a:r>
              <a:rPr lang="en-US" dirty="0" smtClean="0"/>
              <a:t>Supply </a:t>
            </a:r>
            <a:r>
              <a:rPr lang="en-US" dirty="0"/>
              <a:t>and use tables show where goods and services are produced and where they are used in intermediate consumption, final consumption, gross capital formation and exports. </a:t>
            </a:r>
            <a:endParaRPr lang="en-US" dirty="0" smtClean="0"/>
          </a:p>
          <a:p>
            <a:pPr lvl="0"/>
            <a:endParaRPr lang="en-US" dirty="0"/>
          </a:p>
          <a:p>
            <a:pPr lvl="0"/>
            <a:r>
              <a:rPr lang="en-US" dirty="0" smtClean="0"/>
              <a:t>The </a:t>
            </a:r>
            <a:r>
              <a:rPr lang="en-US" dirty="0"/>
              <a:t>supply and use system is the adequate accounting framework for compiling consistent and reliable national accounts </a:t>
            </a:r>
            <a:r>
              <a:rPr lang="en-US" dirty="0" smtClean="0"/>
              <a:t>data and is recommended for the compilation of national accounts. </a:t>
            </a:r>
            <a:endParaRPr lang="en-US" dirty="0"/>
          </a:p>
          <a:p>
            <a:pPr lvl="0"/>
            <a:r>
              <a:rPr lang="en-US" dirty="0" smtClean="0"/>
              <a:t>Provide </a:t>
            </a:r>
            <a:r>
              <a:rPr lang="en-US" dirty="0"/>
              <a:t>an ideal framework for checking the consistency of statistical data on flows of goods and services obtained from different sources. </a:t>
            </a:r>
          </a:p>
        </p:txBody>
      </p:sp>
    </p:spTree>
    <p:extLst>
      <p:ext uri="{BB962C8B-B14F-4D97-AF65-F5344CB8AC3E}">
        <p14:creationId xmlns:p14="http://schemas.microsoft.com/office/powerpoint/2010/main" xmlns="" val="910872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sources for compiling supply and use tables in Zimbabwe</a:t>
            </a:r>
            <a:endParaRPr lang="en-US" dirty="0"/>
          </a:p>
        </p:txBody>
      </p:sp>
      <p:sp>
        <p:nvSpPr>
          <p:cNvPr id="3" name="Content Placeholder 2"/>
          <p:cNvSpPr>
            <a:spLocks noGrp="1"/>
          </p:cNvSpPr>
          <p:nvPr>
            <p:ph idx="1"/>
          </p:nvPr>
        </p:nvSpPr>
        <p:spPr/>
        <p:txBody>
          <a:bodyPr>
            <a:normAutofit lnSpcReduction="10000"/>
          </a:bodyPr>
          <a:lstStyle/>
          <a:p>
            <a:r>
              <a:rPr lang="en-US" dirty="0" smtClean="0"/>
              <a:t>Agriculture and </a:t>
            </a:r>
            <a:r>
              <a:rPr lang="en-US" dirty="0"/>
              <a:t>L</a:t>
            </a:r>
            <a:r>
              <a:rPr lang="en-US" dirty="0" smtClean="0"/>
              <a:t>ivestock Survey (ALS) 2012</a:t>
            </a:r>
          </a:p>
          <a:p>
            <a:r>
              <a:rPr lang="en-US" dirty="0" smtClean="0"/>
              <a:t>Poverty Income Consumption and Expenditure Survey (PICES) 2011/12.</a:t>
            </a:r>
          </a:p>
          <a:p>
            <a:r>
              <a:rPr lang="en-US" dirty="0" smtClean="0"/>
              <a:t>Central Business Register (CBR) 2012</a:t>
            </a:r>
          </a:p>
          <a:p>
            <a:r>
              <a:rPr lang="en-US" dirty="0" smtClean="0"/>
              <a:t>Survey of Services 2013</a:t>
            </a:r>
          </a:p>
          <a:p>
            <a:r>
              <a:rPr lang="en-US" dirty="0" smtClean="0"/>
              <a:t>Insurance, Pension and Provident Fund Reports (IPEC) 2012.</a:t>
            </a:r>
          </a:p>
          <a:p>
            <a:r>
              <a:rPr lang="en-US" dirty="0" smtClean="0"/>
              <a:t>National Income Survey for the Financial Sector (2012)</a:t>
            </a:r>
          </a:p>
          <a:p>
            <a:r>
              <a:rPr lang="en-US" dirty="0" smtClean="0"/>
              <a:t>Survey of Public Corporations (2012)</a:t>
            </a:r>
          </a:p>
          <a:p>
            <a:r>
              <a:rPr lang="en-US" dirty="0" smtClean="0"/>
              <a:t>Government Accounts (2012)</a:t>
            </a:r>
          </a:p>
        </p:txBody>
      </p:sp>
    </p:spTree>
    <p:extLst>
      <p:ext uri="{BB962C8B-B14F-4D97-AF65-F5344CB8AC3E}">
        <p14:creationId xmlns:p14="http://schemas.microsoft.com/office/powerpoint/2010/main" xmlns="" val="123003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 for compiling supply and use tables in </a:t>
            </a:r>
            <a:r>
              <a:rPr lang="en-US" dirty="0" smtClean="0"/>
              <a:t>Zimbabwe Continued</a:t>
            </a:r>
            <a:endParaRPr lang="en-US" dirty="0"/>
          </a:p>
        </p:txBody>
      </p:sp>
      <p:sp>
        <p:nvSpPr>
          <p:cNvPr id="3" name="Content Placeholder 2"/>
          <p:cNvSpPr>
            <a:spLocks noGrp="1"/>
          </p:cNvSpPr>
          <p:nvPr>
            <p:ph idx="1"/>
          </p:nvPr>
        </p:nvSpPr>
        <p:spPr/>
        <p:txBody>
          <a:bodyPr/>
          <a:lstStyle/>
          <a:p>
            <a:r>
              <a:rPr lang="en-US" dirty="0"/>
              <a:t>BOP and External Trade Statistics data (2012)</a:t>
            </a:r>
          </a:p>
          <a:p>
            <a:r>
              <a:rPr lang="en-US" dirty="0" smtClean="0"/>
              <a:t>Non Profit Institutions Serving Households Survey (2012)</a:t>
            </a:r>
          </a:p>
          <a:p>
            <a:r>
              <a:rPr lang="en-US" dirty="0" err="1" smtClean="0"/>
              <a:t>Labour</a:t>
            </a:r>
            <a:r>
              <a:rPr lang="en-US" dirty="0" smtClean="0"/>
              <a:t> Force Survey (2012)</a:t>
            </a:r>
          </a:p>
          <a:p>
            <a:r>
              <a:rPr lang="en-US" dirty="0" smtClean="0"/>
              <a:t>Zimbabwe Population Census Statistics (2012)</a:t>
            </a:r>
          </a:p>
          <a:p>
            <a:r>
              <a:rPr lang="en-US" dirty="0" smtClean="0"/>
              <a:t>Consumer Price Survey (2012)</a:t>
            </a:r>
          </a:p>
          <a:p>
            <a:r>
              <a:rPr lang="en-US" dirty="0" smtClean="0"/>
              <a:t>Taxes data (2012)</a:t>
            </a:r>
          </a:p>
          <a:p>
            <a:r>
              <a:rPr lang="en-US" dirty="0" smtClean="0"/>
              <a:t>Chamber of Mines Data on Mining (2012)</a:t>
            </a:r>
          </a:p>
          <a:p>
            <a:r>
              <a:rPr lang="en-US" dirty="0" smtClean="0"/>
              <a:t>Central Bank Financial Services Statistics (2012)</a:t>
            </a:r>
            <a:endParaRPr lang="en-US" dirty="0"/>
          </a:p>
        </p:txBody>
      </p:sp>
    </p:spTree>
    <p:extLst>
      <p:ext uri="{BB962C8B-B14F-4D97-AF65-F5344CB8AC3E}">
        <p14:creationId xmlns:p14="http://schemas.microsoft.com/office/powerpoint/2010/main" xmlns="" val="3021200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Methodology of compiling supply and use tables in Zimbabwe.</a:t>
            </a:r>
            <a:r>
              <a:rPr lang="en-US" sz="3600" dirty="0"/>
              <a:t/>
            </a:r>
            <a:br>
              <a:rPr lang="en-US" sz="3600" dirty="0"/>
            </a:br>
            <a:endParaRPr lang="en-US" sz="3600" dirty="0"/>
          </a:p>
        </p:txBody>
      </p:sp>
      <p:sp>
        <p:nvSpPr>
          <p:cNvPr id="3" name="Content Placeholder 2"/>
          <p:cNvSpPr>
            <a:spLocks noGrp="1"/>
          </p:cNvSpPr>
          <p:nvPr>
            <p:ph idx="1"/>
          </p:nvPr>
        </p:nvSpPr>
        <p:spPr/>
        <p:txBody>
          <a:bodyPr>
            <a:normAutofit lnSpcReduction="10000"/>
          </a:bodyPr>
          <a:lstStyle/>
          <a:p>
            <a:r>
              <a:rPr lang="en-US" dirty="0" smtClean="0"/>
              <a:t>The year 2012 was ideal because a lot of data sources was available during that year.</a:t>
            </a:r>
          </a:p>
          <a:p>
            <a:r>
              <a:rPr lang="en-US" dirty="0" smtClean="0"/>
              <a:t>Output figures are obtained from the Economic Surveys and from Turnover data derived from the CBR and Taxes data.</a:t>
            </a:r>
          </a:p>
          <a:p>
            <a:r>
              <a:rPr lang="en-US" dirty="0" smtClean="0"/>
              <a:t>Intermediate Consumption are derived from the existing data sources (input/output ratios) or from surveys.</a:t>
            </a:r>
          </a:p>
          <a:p>
            <a:r>
              <a:rPr lang="en-US" dirty="0" smtClean="0"/>
              <a:t>The intermediate consumption figures were subtracted from output figures to get value added (GDP).</a:t>
            </a:r>
          </a:p>
          <a:p>
            <a:r>
              <a:rPr lang="en-US" dirty="0" smtClean="0"/>
              <a:t>The Gross Domestic Product is measured by industry at current and constant prices.</a:t>
            </a:r>
            <a:endParaRPr lang="en-US" dirty="0"/>
          </a:p>
        </p:txBody>
      </p:sp>
    </p:spTree>
    <p:extLst>
      <p:ext uri="{BB962C8B-B14F-4D97-AF65-F5344CB8AC3E}">
        <p14:creationId xmlns:p14="http://schemas.microsoft.com/office/powerpoint/2010/main" xmlns="" val="3527463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1159</Words>
  <Application>Microsoft Office PowerPoint</Application>
  <PresentationFormat>Personnalisé</PresentationFormat>
  <Paragraphs>83</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Office Theme</vt:lpstr>
      <vt:lpstr>             12th Africa Symposium on Statistical Development (ASSD) Tunis, Tunisia 02 -04 November, 2016  Theme: Strengthening Basic Economic Statistics for the Compilation of National Accounts in Africa”   </vt:lpstr>
      <vt:lpstr>Summary of Presentation</vt:lpstr>
      <vt:lpstr>Introduction and objective of the paper</vt:lpstr>
      <vt:lpstr>Benefits of the Supply and Use Tables</vt:lpstr>
      <vt:lpstr>Benefits of the Supply and Use Tables Continued</vt:lpstr>
      <vt:lpstr>Benefits of the Supply and Use Tables Continued</vt:lpstr>
      <vt:lpstr>Data sources for compiling supply and use tables in Zimbabwe</vt:lpstr>
      <vt:lpstr>Data sources for compiling supply and use tables in Zimbabwe Continued</vt:lpstr>
      <vt:lpstr> Methodology of compiling supply and use tables in Zimbabwe. </vt:lpstr>
      <vt:lpstr>Implementation Process</vt:lpstr>
      <vt:lpstr>Summary of work done to date on Supply and Use tables</vt:lpstr>
      <vt:lpstr>Progress on the 2012 Supply and Use</vt:lpstr>
      <vt:lpstr>Challenges, opportunities and gap analysis</vt:lpstr>
      <vt:lpstr>Conclusions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Zimbabwe</dc:title>
  <dc:creator>Preferred Customer</dc:creator>
  <cp:lastModifiedBy>user</cp:lastModifiedBy>
  <cp:revision>83</cp:revision>
  <cp:lastPrinted>2016-10-24T13:28:37Z</cp:lastPrinted>
  <dcterms:created xsi:type="dcterms:W3CDTF">2016-10-20T18:25:36Z</dcterms:created>
  <dcterms:modified xsi:type="dcterms:W3CDTF">2016-11-03T09:06:07Z</dcterms:modified>
</cp:coreProperties>
</file>