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80" r:id="rId9"/>
    <p:sldId id="263" r:id="rId10"/>
    <p:sldId id="270" r:id="rId11"/>
    <p:sldId id="264" r:id="rId12"/>
    <p:sldId id="269" r:id="rId13"/>
    <p:sldId id="265" r:id="rId14"/>
    <p:sldId id="266" r:id="rId15"/>
    <p:sldId id="267" r:id="rId16"/>
    <p:sldId id="268" r:id="rId17"/>
    <p:sldId id="271" r:id="rId18"/>
    <p:sldId id="272" r:id="rId19"/>
    <p:sldId id="273" r:id="rId20"/>
    <p:sldId id="274" r:id="rId21"/>
    <p:sldId id="275" r:id="rId22"/>
    <p:sldId id="276" r:id="rId23"/>
    <p:sldId id="277" r:id="rId24"/>
    <p:sldId id="278" r:id="rId25"/>
    <p:sldId id="279" r:id="rId26"/>
    <p:sldId id="281" r:id="rId27"/>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929037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227474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51827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93080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40974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415783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80300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56178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032589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296295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39614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stretch>
            <a:fillRect/>
          </a:stretch>
        </p:blipFill>
        <p:spPr>
          <a:xfrm>
            <a:off x="8750300" y="0"/>
            <a:ext cx="393700" cy="5892800"/>
          </a:xfrm>
          <a:prstGeom prst="rect">
            <a:avLst/>
          </a:prstGeom>
        </p:spPr>
      </p:pic>
      <p:pic>
        <p:nvPicPr>
          <p:cNvPr id="8" name="Picture 7"/>
          <p:cNvPicPr>
            <a:picLocks noChangeAspect="1"/>
          </p:cNvPicPr>
          <p:nvPr userDrawn="1"/>
        </p:nvPicPr>
        <p:blipFill>
          <a:blip r:embed="rId14"/>
          <a:stretch>
            <a:fillRect/>
          </a:stretch>
        </p:blipFill>
        <p:spPr>
          <a:xfrm>
            <a:off x="0" y="5816600"/>
            <a:ext cx="9131300" cy="76200"/>
          </a:xfrm>
          <a:prstGeom prst="rect">
            <a:avLst/>
          </a:prstGeom>
        </p:spPr>
      </p:pic>
      <p:pic>
        <p:nvPicPr>
          <p:cNvPr id="11" name="Picture 10" descr="bottom-01-01.jpg"/>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249322" y="5961658"/>
            <a:ext cx="8828426" cy="694503"/>
          </a:xfrm>
          <a:prstGeom prst="rect">
            <a:avLst/>
          </a:prstGeom>
        </p:spPr>
      </p:pic>
      <p:pic>
        <p:nvPicPr>
          <p:cNvPr id="12" name="Picture 11" descr="header.jpg"/>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5407039" y="183686"/>
            <a:ext cx="3139440" cy="560832"/>
          </a:xfrm>
          <a:prstGeom prst="rect">
            <a:avLst/>
          </a:prstGeom>
        </p:spPr>
      </p:pic>
    </p:spTree>
    <p:extLst>
      <p:ext uri="{BB962C8B-B14F-4D97-AF65-F5344CB8AC3E}">
        <p14:creationId xmlns:p14="http://schemas.microsoft.com/office/powerpoint/2010/main" val="3754018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over-01-0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894832"/>
          </a:xfrm>
          <a:prstGeom prst="rect">
            <a:avLst/>
          </a:prstGeom>
        </p:spPr>
      </p:pic>
    </p:spTree>
    <p:extLst>
      <p:ext uri="{BB962C8B-B14F-4D97-AF65-F5344CB8AC3E}">
        <p14:creationId xmlns:p14="http://schemas.microsoft.com/office/powerpoint/2010/main" val="3593514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Contd. Administrative Records</a:t>
            </a:r>
            <a:endParaRPr lang="en-US" dirty="0"/>
          </a:p>
        </p:txBody>
      </p:sp>
      <p:sp>
        <p:nvSpPr>
          <p:cNvPr id="3" name="Content Placeholder 2"/>
          <p:cNvSpPr>
            <a:spLocks noGrp="1"/>
          </p:cNvSpPr>
          <p:nvPr>
            <p:ph idx="1"/>
          </p:nvPr>
        </p:nvSpPr>
        <p:spPr>
          <a:xfrm>
            <a:off x="457200" y="968830"/>
            <a:ext cx="8229600" cy="5157334"/>
          </a:xfrm>
        </p:spPr>
        <p:txBody>
          <a:bodyPr/>
          <a:lstStyle/>
          <a:p>
            <a:pPr marL="0" marR="0" indent="0" algn="just">
              <a:lnSpc>
                <a:spcPct val="107000"/>
              </a:lnSpc>
              <a:spcBef>
                <a:spcPts val="0"/>
              </a:spcBef>
              <a:spcAft>
                <a:spcPts val="0"/>
              </a:spcAft>
              <a:buNone/>
            </a:pPr>
            <a:r>
              <a:rPr lang="en-GB" b="1" dirty="0" smtClean="0">
                <a:latin typeface="Century Gothic" panose="020B0502020202020204" pitchFamily="34" charset="0"/>
                <a:ea typeface="Times New Roman" panose="02020603050405020304" pitchFamily="18" charset="0"/>
                <a:cs typeface="Times New Roman" panose="02020603050405020304" pitchFamily="18" charset="0"/>
              </a:rPr>
              <a:t>IX)Records </a:t>
            </a:r>
            <a:r>
              <a:rPr lang="en-GB" b="1" dirty="0">
                <a:latin typeface="Century Gothic" panose="020B0502020202020204" pitchFamily="34" charset="0"/>
                <a:ea typeface="Times New Roman" panose="02020603050405020304" pitchFamily="18" charset="0"/>
                <a:cs typeface="Times New Roman" panose="02020603050405020304" pitchFamily="18" charset="0"/>
              </a:rPr>
              <a:t>prepared for internal uses by corporations:</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0"/>
              </a:spcBef>
              <a:buNone/>
              <a:tabLst>
                <a:tab pos="914400" algn="l"/>
              </a:tabLst>
            </a:pPr>
            <a:r>
              <a:rPr lang="en-GB" sz="2800" b="1" dirty="0" smtClean="0">
                <a:latin typeface="Century Gothic" panose="020B0502020202020204" pitchFamily="34" charset="0"/>
                <a:ea typeface="Times New Roman" panose="02020603050405020304" pitchFamily="18" charset="0"/>
                <a:cs typeface="Times New Roman" panose="02020603050405020304" pitchFamily="18" charset="0"/>
              </a:rPr>
              <a:t>a)</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Business </a:t>
            </a:r>
            <a:r>
              <a:rPr lang="en-GB" sz="2800" dirty="0">
                <a:latin typeface="Century Gothic" panose="020B0502020202020204" pitchFamily="34" charset="0"/>
                <a:ea typeface="Times New Roman" panose="02020603050405020304" pitchFamily="18" charset="0"/>
                <a:cs typeface="Times New Roman" panose="02020603050405020304" pitchFamily="18" charset="0"/>
              </a:rPr>
              <a:t>accounts of corporations that include the income statement, the change in the financial position or cash-flow statement, and the balance sheet</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0"/>
              </a:spcBef>
              <a:spcAft>
                <a:spcPts val="800"/>
              </a:spcAft>
              <a:buNone/>
              <a:tabLst>
                <a:tab pos="914400" algn="l"/>
              </a:tabLst>
            </a:pPr>
            <a:r>
              <a:rPr lang="en-US" sz="2800" b="1" dirty="0">
                <a:latin typeface="Century Gothic" panose="020B0502020202020204" pitchFamily="34" charset="0"/>
                <a:ea typeface="Calibri" panose="020F0502020204030204" pitchFamily="34" charset="0"/>
                <a:cs typeface="Times New Roman" panose="02020603050405020304" pitchFamily="18" charset="0"/>
              </a:rPr>
              <a:t>b</a:t>
            </a:r>
            <a:r>
              <a:rPr lang="en-US" sz="2800" b="1" dirty="0" smtClean="0">
                <a:latin typeface="Century Gothic" panose="020B0502020202020204" pitchFamily="34" charset="0"/>
                <a:ea typeface="Calibri" panose="020F0502020204030204" pitchFamily="34" charset="0"/>
                <a:cs typeface="Times New Roman" panose="02020603050405020304" pitchFamily="18" charset="0"/>
              </a:rPr>
              <a:t>)</a:t>
            </a:r>
            <a:r>
              <a:rPr lang="en-US" sz="2800" dirty="0" smtClean="0">
                <a:latin typeface="Century Gothic" panose="020B0502020202020204" pitchFamily="34" charset="0"/>
                <a:ea typeface="Calibri" panose="020F0502020204030204" pitchFamily="34" charset="0"/>
                <a:cs typeface="Times New Roman" panose="02020603050405020304" pitchFamily="18" charset="0"/>
              </a:rPr>
              <a:t>Quantity </a:t>
            </a:r>
            <a:r>
              <a:rPr lang="en-US" sz="2800" dirty="0">
                <a:latin typeface="Century Gothic" panose="020B0502020202020204" pitchFamily="34" charset="0"/>
                <a:ea typeface="Calibri" panose="020F0502020204030204" pitchFamily="34" charset="0"/>
                <a:cs typeface="Times New Roman" panose="02020603050405020304" pitchFamily="18" charset="0"/>
              </a:rPr>
              <a:t>and Sales information from large corporations (Fuel, Electricity, Water, Communications, Transportation etc...)</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94319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7829"/>
            <a:ext cx="8229600" cy="805542"/>
          </a:xfrm>
        </p:spPr>
        <p:txBody>
          <a:bodyPr/>
          <a:lstStyle/>
          <a:p>
            <a:pPr lvl="0" indent="-342900">
              <a:lnSpc>
                <a:spcPct val="107000"/>
              </a:lnSpc>
              <a:spcBef>
                <a:spcPts val="0"/>
              </a:spcBef>
            </a:pPr>
            <a:r>
              <a:rPr lang="en-GB" sz="3200" b="1" dirty="0" smtClean="0">
                <a:solidFill>
                  <a:prstClr val="black"/>
                </a:solidFill>
              </a:rPr>
              <a:t>Specific National </a:t>
            </a:r>
            <a:r>
              <a:rPr lang="en-GB" sz="3200" b="1" dirty="0">
                <a:solidFill>
                  <a:prstClr val="black"/>
                </a:solidFill>
              </a:rPr>
              <a:t>accounts data in administrative records</a:t>
            </a:r>
            <a:r>
              <a:rPr lang="en-US" sz="3200" dirty="0">
                <a:solidFill>
                  <a:prstClr val="black"/>
                </a:solidFill>
              </a:rPr>
              <a:t/>
            </a:r>
            <a:br>
              <a:rPr lang="en-US" sz="3200" dirty="0">
                <a:solidFill>
                  <a:prstClr val="black"/>
                </a:solidFill>
              </a:rPr>
            </a:br>
            <a:endParaRPr lang="en-US" dirty="0"/>
          </a:p>
        </p:txBody>
      </p:sp>
      <p:sp>
        <p:nvSpPr>
          <p:cNvPr id="3" name="Content Placeholder 2"/>
          <p:cNvSpPr>
            <a:spLocks noGrp="1"/>
          </p:cNvSpPr>
          <p:nvPr>
            <p:ph idx="1"/>
          </p:nvPr>
        </p:nvSpPr>
        <p:spPr>
          <a:xfrm>
            <a:off x="457200" y="1589314"/>
            <a:ext cx="8229600" cy="4536849"/>
          </a:xfrm>
        </p:spPr>
        <p:txBody>
          <a:bodyPr/>
          <a:lstStyle/>
          <a:p>
            <a:pPr marL="0" marR="0" algn="just">
              <a:lnSpc>
                <a:spcPct val="107000"/>
              </a:lnSpc>
              <a:spcBef>
                <a:spcPts val="0"/>
              </a:spcBef>
              <a:spcAft>
                <a:spcPts val="800"/>
              </a:spcAft>
            </a:pPr>
            <a:r>
              <a:rPr lang="en-GB" dirty="0">
                <a:latin typeface="Century Gothic" panose="020B0502020202020204" pitchFamily="34" charset="0"/>
                <a:ea typeface="Times New Roman" panose="02020603050405020304" pitchFamily="18" charset="0"/>
                <a:cs typeface="Times New Roman" panose="02020603050405020304" pitchFamily="18" charset="0"/>
              </a:rPr>
              <a:t>Administrative records can provide information on production accounts and final uses of the government sector </a:t>
            </a:r>
            <a:r>
              <a:rPr lang="en-GB" dirty="0" smtClean="0">
                <a:latin typeface="Century Gothic" panose="020B0502020202020204" pitchFamily="34" charset="0"/>
                <a:ea typeface="Times New Roman" panose="02020603050405020304" pitchFamily="18" charset="0"/>
                <a:cs typeface="Times New Roman" panose="02020603050405020304" pitchFamily="18" charset="0"/>
              </a:rPr>
              <a:t>the </a:t>
            </a:r>
            <a:r>
              <a:rPr lang="en-GB" dirty="0">
                <a:latin typeface="Century Gothic" panose="020B0502020202020204" pitchFamily="34" charset="0"/>
                <a:ea typeface="Times New Roman" panose="02020603050405020304" pitchFamily="18" charset="0"/>
                <a:cs typeface="Times New Roman" panose="02020603050405020304" pitchFamily="18" charset="0"/>
              </a:rPr>
              <a:t>financial corporations sector, the non-financial corporations sector and Rest of the world sector</a:t>
            </a:r>
            <a:r>
              <a:rPr lang="en-GB" dirty="0" smtClean="0">
                <a:latin typeface="Century Gothic" panose="020B0502020202020204" pitchFamily="34" charset="0"/>
                <a:ea typeface="Times New Roman" panose="02020603050405020304" pitchFamily="18" charset="0"/>
                <a:cs typeface="Times New Roman" panose="02020603050405020304" pitchFamily="18" charset="0"/>
              </a:rPr>
              <a:t>.</a:t>
            </a:r>
          </a:p>
          <a:p>
            <a:pPr marL="0" marR="0" algn="just">
              <a:lnSpc>
                <a:spcPct val="107000"/>
              </a:lnSpc>
              <a:spcBef>
                <a:spcPts val="0"/>
              </a:spcBef>
              <a:spcAft>
                <a:spcPts val="800"/>
              </a:spcAft>
            </a:pPr>
            <a:r>
              <a:rPr lang="en-GB" dirty="0" smtClean="0">
                <a:latin typeface="Century Gothic" panose="020B0502020202020204" pitchFamily="34" charset="0"/>
                <a:ea typeface="Calibri" panose="020F0502020204030204" pitchFamily="34" charset="0"/>
                <a:cs typeface="Times New Roman" panose="02020603050405020304" pitchFamily="18" charset="0"/>
              </a:rPr>
              <a:t>Household sector data is not obtainable from admin data it need survey data</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344365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pPr marL="0" marR="0" algn="just">
              <a:lnSpc>
                <a:spcPct val="107000"/>
              </a:lnSpc>
              <a:spcBef>
                <a:spcPts val="0"/>
              </a:spcBef>
              <a:spcAft>
                <a:spcPts val="800"/>
              </a:spcAft>
            </a:pPr>
            <a:r>
              <a:rPr lang="en-GB" sz="2800" dirty="0">
                <a:latin typeface="Century Gothic" panose="020B0502020202020204" pitchFamily="34" charset="0"/>
                <a:ea typeface="Times New Roman" panose="02020603050405020304" pitchFamily="18" charset="0"/>
                <a:cs typeface="Times New Roman" panose="02020603050405020304" pitchFamily="18" charset="0"/>
              </a:rPr>
              <a:t>Government revenue and expenditure statistics, money and banking statistics and the financial information of insurance companies, pension funds etc.. can provide information on transactions of property income and current transfers between various sectors of the economy</a:t>
            </a:r>
            <a:r>
              <a:rPr lang="en-GB" dirty="0">
                <a:latin typeface="Century Gothic" panose="020B0502020202020204" pitchFamily="34" charset="0"/>
                <a:ea typeface="Times New Roman" panose="02020603050405020304" pitchFamily="18"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1313226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1012372"/>
            <a:ext cx="8229600" cy="5113792"/>
          </a:xfrm>
        </p:spPr>
        <p:txBody>
          <a:bodyPr/>
          <a:lstStyle/>
          <a:p>
            <a:pPr algn="just"/>
            <a:r>
              <a:rPr lang="en-GB" sz="2800" dirty="0">
                <a:latin typeface="Century Gothic" panose="020B0502020202020204" pitchFamily="34" charset="0"/>
                <a:ea typeface="Times New Roman" panose="02020603050405020304" pitchFamily="18" charset="0"/>
                <a:cs typeface="Times New Roman" panose="02020603050405020304" pitchFamily="18" charset="0"/>
              </a:rPr>
              <a:t>Taking advantage of administrative records in the compilation of national accounts </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requires a close working relationship with </a:t>
            </a:r>
            <a:r>
              <a:rPr lang="en-GB" sz="2800" dirty="0">
                <a:latin typeface="Century Gothic" panose="020B0502020202020204" pitchFamily="34" charset="0"/>
                <a:ea typeface="Times New Roman" panose="02020603050405020304" pitchFamily="18" charset="0"/>
                <a:cs typeface="Times New Roman" panose="02020603050405020304" pitchFamily="18" charset="0"/>
              </a:rPr>
              <a:t>the agencies that are responsible for those </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records and the success depends </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on the </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compiling agency specifying </a:t>
            </a:r>
            <a:r>
              <a:rPr lang="en-GB" sz="2800" dirty="0">
                <a:latin typeface="Century Gothic" panose="020B0502020202020204" pitchFamily="34" charset="0"/>
                <a:ea typeface="Times New Roman" panose="02020603050405020304" pitchFamily="18" charset="0"/>
                <a:cs typeface="Times New Roman" panose="02020603050405020304" pitchFamily="18" charset="0"/>
              </a:rPr>
              <a:t>the details that are necessary for national accounts; the ability to utilize those records; and the speed with which the records are made available</a:t>
            </a:r>
            <a:endParaRPr lang="en-US" sz="2800" dirty="0"/>
          </a:p>
        </p:txBody>
      </p:sp>
    </p:spTree>
    <p:extLst>
      <p:ext uri="{BB962C8B-B14F-4D97-AF65-F5344CB8AC3E}">
        <p14:creationId xmlns:p14="http://schemas.microsoft.com/office/powerpoint/2010/main" val="40715979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ea typeface="Times New Roman" panose="02020603050405020304" pitchFamily="18" charset="0"/>
                <a:cs typeface="Times New Roman" panose="02020603050405020304" pitchFamily="18" charset="0"/>
              </a:rPr>
              <a:t>Quality </a:t>
            </a:r>
            <a:r>
              <a:rPr lang="en-GB" b="1" dirty="0" smtClean="0">
                <a:latin typeface="Century Gothic" panose="020B0502020202020204" pitchFamily="34" charset="0"/>
                <a:ea typeface="Times New Roman" panose="02020603050405020304" pitchFamily="18" charset="0"/>
                <a:cs typeface="Times New Roman" panose="02020603050405020304" pitchFamily="18" charset="0"/>
              </a:rPr>
              <a:t>evaluation for Administrative Records data</a:t>
            </a:r>
            <a:endParaRPr lang="en-US" dirty="0"/>
          </a:p>
        </p:txBody>
      </p:sp>
      <p:sp>
        <p:nvSpPr>
          <p:cNvPr id="3" name="Content Placeholder 2"/>
          <p:cNvSpPr>
            <a:spLocks noGrp="1"/>
          </p:cNvSpPr>
          <p:nvPr>
            <p:ph idx="1"/>
          </p:nvPr>
        </p:nvSpPr>
        <p:spPr/>
        <p:txBody>
          <a:bodyPr/>
          <a:lstStyle/>
          <a:p>
            <a:pPr marL="0" marR="0" indent="0" algn="just">
              <a:lnSpc>
                <a:spcPct val="107000"/>
              </a:lnSpc>
              <a:spcBef>
                <a:spcPts val="0"/>
              </a:spcBef>
              <a:spcAft>
                <a:spcPts val="0"/>
              </a:spcAft>
              <a:buNone/>
            </a:pPr>
            <a:r>
              <a:rPr lang="en-US" b="1" dirty="0" smtClean="0">
                <a:latin typeface="Calibri" panose="020F0502020204030204" pitchFamily="34" charset="0"/>
                <a:ea typeface="Calibri" panose="020F0502020204030204" pitchFamily="34" charset="0"/>
                <a:cs typeface="Times New Roman" panose="02020603050405020304" pitchFamily="18" charset="0"/>
              </a:rPr>
              <a:t>Key Aspects</a:t>
            </a:r>
            <a:r>
              <a:rPr lang="en-US" dirty="0" smtClean="0">
                <a:latin typeface="Calibri" panose="020F0502020204030204" pitchFamily="34"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Bef>
                <a:spcPts val="0"/>
              </a:spcBef>
              <a:buFont typeface="+mj-lt"/>
              <a:buAutoNum type="alphaLcParenR"/>
              <a:tabLst>
                <a:tab pos="914400" algn="l"/>
              </a:tabLst>
            </a:pPr>
            <a:r>
              <a:rPr lang="en-GB" dirty="0" smtClean="0">
                <a:latin typeface="Century Gothic" panose="020B0502020202020204" pitchFamily="34" charset="0"/>
                <a:ea typeface="Times New Roman" panose="02020603050405020304" pitchFamily="18" charset="0"/>
                <a:cs typeface="Times New Roman" panose="02020603050405020304" pitchFamily="18" charset="0"/>
              </a:rPr>
              <a:t>Coverage </a:t>
            </a:r>
            <a:r>
              <a:rPr lang="en-GB" dirty="0">
                <a:latin typeface="Century Gothic" panose="020B0502020202020204" pitchFamily="34" charset="0"/>
                <a:ea typeface="Times New Roman" panose="02020603050405020304" pitchFamily="18" charset="0"/>
                <a:cs typeface="Times New Roman" panose="02020603050405020304" pitchFamily="18" charset="0"/>
              </a:rPr>
              <a:t>and reliability are high;</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Bef>
                <a:spcPts val="0"/>
              </a:spcBef>
              <a:buFont typeface="+mj-lt"/>
              <a:buAutoNum type="alphaLcParenR"/>
              <a:tabLst>
                <a:tab pos="914400" algn="l"/>
              </a:tabLst>
            </a:pPr>
            <a:r>
              <a:rPr lang="en-GB" dirty="0">
                <a:latin typeface="Century Gothic" panose="020B0502020202020204" pitchFamily="34" charset="0"/>
                <a:ea typeface="Times New Roman" panose="02020603050405020304" pitchFamily="18" charset="0"/>
                <a:cs typeface="Times New Roman" panose="02020603050405020304" pitchFamily="18" charset="0"/>
              </a:rPr>
              <a:t>Timeliness is low </a:t>
            </a:r>
            <a:r>
              <a:rPr lang="en-GB" i="1" dirty="0" smtClean="0">
                <a:latin typeface="Century Gothic" panose="020B0502020202020204" pitchFamily="34" charset="0"/>
                <a:ea typeface="Times New Roman" panose="02020603050405020304" pitchFamily="18" charset="0"/>
                <a:cs typeface="Times New Roman" panose="02020603050405020304" pitchFamily="18" charset="0"/>
              </a:rPr>
              <a:t>(</a:t>
            </a:r>
            <a:r>
              <a:rPr lang="en-GB" sz="2800" i="1" dirty="0" smtClean="0">
                <a:latin typeface="Century Gothic" panose="020B0502020202020204" pitchFamily="34" charset="0"/>
                <a:ea typeface="Times New Roman" panose="02020603050405020304" pitchFamily="18" charset="0"/>
                <a:cs typeface="Times New Roman" panose="02020603050405020304" pitchFamily="18" charset="0"/>
              </a:rPr>
              <a:t>it </a:t>
            </a:r>
            <a:r>
              <a:rPr lang="en-GB" sz="2800" i="1" dirty="0">
                <a:latin typeface="Century Gothic" panose="020B0502020202020204" pitchFamily="34" charset="0"/>
                <a:ea typeface="Times New Roman" panose="02020603050405020304" pitchFamily="18" charset="0"/>
                <a:cs typeface="Times New Roman" panose="02020603050405020304" pitchFamily="18" charset="0"/>
              </a:rPr>
              <a:t>takes time to process </a:t>
            </a:r>
            <a:r>
              <a:rPr lang="en-GB" sz="2800" i="1" dirty="0" smtClean="0">
                <a:latin typeface="Century Gothic" panose="020B0502020202020204" pitchFamily="34" charset="0"/>
                <a:ea typeface="Times New Roman" panose="02020603050405020304" pitchFamily="18" charset="0"/>
                <a:cs typeface="Times New Roman" panose="02020603050405020304" pitchFamily="18" charset="0"/>
              </a:rPr>
              <a:t>reports)</a:t>
            </a:r>
            <a:endParaRPr lang="en-US" i="1" dirty="0">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n-US" dirty="0"/>
          </a:p>
        </p:txBody>
      </p:sp>
    </p:spTree>
    <p:extLst>
      <p:ext uri="{BB962C8B-B14F-4D97-AF65-F5344CB8AC3E}">
        <p14:creationId xmlns:p14="http://schemas.microsoft.com/office/powerpoint/2010/main" val="32318231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entury Gothic" panose="020B0502020202020204" pitchFamily="34" charset="0"/>
                <a:ea typeface="Calibri" panose="020F0502020204030204" pitchFamily="34" charset="0"/>
                <a:cs typeface="Times New Roman" panose="02020603050405020304" pitchFamily="18" charset="0"/>
              </a:rPr>
              <a:t>Important matters to note on </a:t>
            </a:r>
            <a:r>
              <a:rPr lang="en-US" b="1" dirty="0">
                <a:latin typeface="Century Gothic" panose="020B0502020202020204" pitchFamily="34" charset="0"/>
                <a:ea typeface="Calibri" panose="020F0502020204030204" pitchFamily="34" charset="0"/>
                <a:cs typeface="Times New Roman" panose="02020603050405020304" pitchFamily="18" charset="0"/>
              </a:rPr>
              <a:t>Administrative Data</a:t>
            </a:r>
            <a:endParaRPr lang="en-US" dirty="0"/>
          </a:p>
        </p:txBody>
      </p:sp>
      <p:sp>
        <p:nvSpPr>
          <p:cNvPr id="3" name="Content Placeholder 2"/>
          <p:cNvSpPr>
            <a:spLocks noGrp="1"/>
          </p:cNvSpPr>
          <p:nvPr>
            <p:ph idx="1"/>
          </p:nvPr>
        </p:nvSpPr>
        <p:spPr/>
        <p:txBody>
          <a:bodyPr/>
          <a:lstStyle/>
          <a:p>
            <a:pPr marL="0" marR="0" algn="just">
              <a:lnSpc>
                <a:spcPct val="107000"/>
              </a:lnSpc>
              <a:spcBef>
                <a:spcPts val="0"/>
              </a:spcBef>
              <a:spcAft>
                <a:spcPts val="800"/>
              </a:spcAft>
            </a:pPr>
            <a:r>
              <a:rPr lang="en-US" sz="2800" dirty="0">
                <a:latin typeface="Century Gothic" panose="020B0502020202020204" pitchFamily="34" charset="0"/>
                <a:ea typeface="Calibri" panose="020F0502020204030204" pitchFamily="34" charset="0"/>
                <a:cs typeface="Times New Roman" panose="02020603050405020304" pitchFamily="18" charset="0"/>
              </a:rPr>
              <a:t>Administrative data tend to be used more in Quarterly National Accounts (QNA) than in Annual National Accounts (ANA).</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2800" dirty="0">
                <a:latin typeface="Century Gothic" panose="020B0502020202020204" pitchFamily="34" charset="0"/>
                <a:ea typeface="Calibri" panose="020F0502020204030204" pitchFamily="34" charset="0"/>
                <a:cs typeface="Times New Roman" panose="02020603050405020304" pitchFamily="18" charset="0"/>
              </a:rPr>
              <a:t>Administrative data systems </a:t>
            </a:r>
            <a:r>
              <a:rPr lang="en-US" sz="2800" dirty="0" smtClean="0">
                <a:latin typeface="Century Gothic" panose="020B0502020202020204" pitchFamily="34" charset="0"/>
                <a:ea typeface="Calibri" panose="020F0502020204030204" pitchFamily="34" charset="0"/>
                <a:cs typeface="Times New Roman" panose="02020603050405020304" pitchFamily="18" charset="0"/>
              </a:rPr>
              <a:t>generally </a:t>
            </a:r>
            <a:r>
              <a:rPr lang="en-US" sz="2800" dirty="0">
                <a:latin typeface="Century Gothic" panose="020B0502020202020204" pitchFamily="34" charset="0"/>
                <a:ea typeface="Calibri" panose="020F0502020204030204" pitchFamily="34" charset="0"/>
                <a:cs typeface="Times New Roman" panose="02020603050405020304" pitchFamily="18" charset="0"/>
              </a:rPr>
              <a:t>designed with other objectives than obtaining statistics</a:t>
            </a:r>
            <a:r>
              <a:rPr lang="en-US" sz="2800" dirty="0" smtClean="0">
                <a:latin typeface="Century Gothic" panose="020B0502020202020204" pitchFamily="34" charset="0"/>
                <a:ea typeface="Calibri" panose="020F0502020204030204" pitchFamily="34" charset="0"/>
                <a:cs typeface="Times New Roman" panose="02020603050405020304" pitchFamily="18" charset="0"/>
              </a:rPr>
              <a:t>,</a:t>
            </a:r>
          </a:p>
          <a:p>
            <a:pPr marL="0" marR="0" algn="just">
              <a:lnSpc>
                <a:spcPct val="107000"/>
              </a:lnSpc>
              <a:spcBef>
                <a:spcPts val="0"/>
              </a:spcBef>
              <a:spcAft>
                <a:spcPts val="800"/>
              </a:spcAft>
            </a:pPr>
            <a:r>
              <a:rPr lang="en-US" sz="2800" dirty="0" smtClean="0">
                <a:latin typeface="Century Gothic" panose="020B0502020202020204" pitchFamily="34" charset="0"/>
                <a:ea typeface="Calibri" panose="020F0502020204030204" pitchFamily="34" charset="0"/>
                <a:cs typeface="Times New Roman" panose="02020603050405020304" pitchFamily="18" charset="0"/>
              </a:rPr>
              <a:t> </a:t>
            </a:r>
            <a:r>
              <a:rPr lang="en-US" sz="2800" dirty="0">
                <a:latin typeface="Century Gothic" panose="020B0502020202020204" pitchFamily="34" charset="0"/>
                <a:ea typeface="Calibri" panose="020F0502020204030204" pitchFamily="34" charset="0"/>
                <a:cs typeface="Times New Roman" panose="02020603050405020304" pitchFamily="18" charset="0"/>
              </a:rPr>
              <a:t>T</a:t>
            </a:r>
            <a:r>
              <a:rPr lang="en-US" sz="2800" dirty="0" smtClean="0">
                <a:latin typeface="Century Gothic" panose="020B0502020202020204" pitchFamily="34" charset="0"/>
                <a:ea typeface="Calibri" panose="020F0502020204030204" pitchFamily="34" charset="0"/>
                <a:cs typeface="Times New Roman" panose="02020603050405020304" pitchFamily="18" charset="0"/>
              </a:rPr>
              <a:t>here </a:t>
            </a:r>
            <a:r>
              <a:rPr lang="en-US" sz="2800" dirty="0">
                <a:latin typeface="Century Gothic" panose="020B0502020202020204" pitchFamily="34" charset="0"/>
                <a:ea typeface="Calibri" panose="020F0502020204030204" pitchFamily="34" charset="0"/>
                <a:cs typeface="Times New Roman" panose="02020603050405020304" pitchFamily="18" charset="0"/>
              </a:rPr>
              <a:t>may be limitations </a:t>
            </a:r>
            <a:r>
              <a:rPr lang="en-US" sz="2800" dirty="0" smtClean="0">
                <a:latin typeface="Century Gothic" panose="020B0502020202020204" pitchFamily="34" charset="0"/>
                <a:ea typeface="Calibri" panose="020F0502020204030204" pitchFamily="34" charset="0"/>
                <a:cs typeface="Times New Roman" panose="02020603050405020304" pitchFamily="18" charset="0"/>
              </a:rPr>
              <a:t>in terms of coverage</a:t>
            </a:r>
            <a:r>
              <a:rPr lang="en-US" sz="2800" dirty="0">
                <a:latin typeface="Century Gothic" panose="020B0502020202020204" pitchFamily="34" charset="0"/>
                <a:ea typeface="Calibri" panose="020F0502020204030204" pitchFamily="34" charset="0"/>
                <a:cs typeface="Times New Roman" panose="02020603050405020304" pitchFamily="18" charset="0"/>
              </a:rPr>
              <a:t>, units, data definitions, period covered, and level of detail</a:t>
            </a:r>
            <a:r>
              <a:rPr lang="en-US" dirty="0">
                <a:latin typeface="Century Gothic" panose="020B0502020202020204" pitchFamily="34"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030261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pPr algn="just"/>
            <a:r>
              <a:rPr lang="en-US" dirty="0" smtClean="0">
                <a:latin typeface="Century Gothic" panose="020B0502020202020204" pitchFamily="34" charset="0"/>
                <a:ea typeface="Calibri" panose="020F0502020204030204" pitchFamily="34" charset="0"/>
                <a:cs typeface="Times New Roman" panose="02020603050405020304" pitchFamily="18" charset="0"/>
              </a:rPr>
              <a:t>Due to some limitations, </a:t>
            </a:r>
            <a:r>
              <a:rPr lang="en-US" dirty="0">
                <a:latin typeface="Century Gothic" panose="020B0502020202020204" pitchFamily="34" charset="0"/>
                <a:ea typeface="Calibri" panose="020F0502020204030204" pitchFamily="34" charset="0"/>
                <a:cs typeface="Times New Roman" panose="02020603050405020304" pitchFamily="18" charset="0"/>
              </a:rPr>
              <a:t>direct statistical collections may be preferred for annual data. </a:t>
            </a:r>
            <a:endParaRPr lang="en-US" dirty="0" smtClean="0">
              <a:latin typeface="Century Gothic" panose="020B0502020202020204" pitchFamily="34" charset="0"/>
              <a:ea typeface="Calibri" panose="020F0502020204030204" pitchFamily="34" charset="0"/>
              <a:cs typeface="Times New Roman" panose="02020603050405020304" pitchFamily="18" charset="0"/>
            </a:endParaRPr>
          </a:p>
          <a:p>
            <a:pPr algn="just"/>
            <a:r>
              <a:rPr lang="en-US" dirty="0" smtClean="0">
                <a:latin typeface="Century Gothic" panose="020B0502020202020204" pitchFamily="34" charset="0"/>
                <a:ea typeface="Calibri" panose="020F0502020204030204" pitchFamily="34" charset="0"/>
                <a:cs typeface="Times New Roman" panose="02020603050405020304" pitchFamily="18" charset="0"/>
              </a:rPr>
              <a:t>On the other hand, </a:t>
            </a:r>
            <a:r>
              <a:rPr lang="en-US" dirty="0">
                <a:latin typeface="Century Gothic" panose="020B0502020202020204" pitchFamily="34" charset="0"/>
                <a:ea typeface="Calibri" panose="020F0502020204030204" pitchFamily="34" charset="0"/>
                <a:cs typeface="Times New Roman" panose="02020603050405020304" pitchFamily="18" charset="0"/>
              </a:rPr>
              <a:t>the costs and response burden associated with a survey can be </a:t>
            </a:r>
            <a:r>
              <a:rPr lang="en-US" dirty="0" smtClean="0">
                <a:latin typeface="Century Gothic" panose="020B0502020202020204" pitchFamily="34" charset="0"/>
                <a:ea typeface="Calibri" panose="020F0502020204030204" pitchFamily="34" charset="0"/>
                <a:cs typeface="Times New Roman" panose="02020603050405020304" pitchFamily="18" charset="0"/>
              </a:rPr>
              <a:t>avoided through effective use of Admin data. </a:t>
            </a:r>
            <a:endParaRPr lang="en-US" dirty="0"/>
          </a:p>
        </p:txBody>
      </p:sp>
    </p:spTree>
    <p:extLst>
      <p:ext uri="{BB962C8B-B14F-4D97-AF65-F5344CB8AC3E}">
        <p14:creationId xmlns:p14="http://schemas.microsoft.com/office/powerpoint/2010/main" val="34451886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838200"/>
            <a:ext cx="8229600" cy="5287964"/>
          </a:xfrm>
        </p:spPr>
        <p:txBody>
          <a:bodyPr/>
          <a:lstStyle/>
          <a:p>
            <a:pPr marL="0" marR="0" algn="just">
              <a:lnSpc>
                <a:spcPct val="107000"/>
              </a:lnSpc>
              <a:spcBef>
                <a:spcPts val="0"/>
              </a:spcBef>
              <a:spcAft>
                <a:spcPts val="800"/>
              </a:spcAft>
            </a:pPr>
            <a:r>
              <a:rPr lang="en-US" sz="2800" dirty="0">
                <a:latin typeface="Century Gothic" panose="020B0502020202020204" pitchFamily="34" charset="0"/>
                <a:ea typeface="Calibri" panose="020F0502020204030204" pitchFamily="34" charset="0"/>
                <a:cs typeface="Times New Roman" panose="02020603050405020304" pitchFamily="18" charset="0"/>
              </a:rPr>
              <a:t>An important type of administrative data for QNA is from value added tax (VAT) </a:t>
            </a:r>
            <a:r>
              <a:rPr lang="en-US" sz="2800" dirty="0" smtClean="0">
                <a:latin typeface="Century Gothic" panose="020B0502020202020204" pitchFamily="34" charset="0"/>
                <a:ea typeface="Calibri" panose="020F0502020204030204" pitchFamily="34" charset="0"/>
                <a:cs typeface="Times New Roman" panose="02020603050405020304" pitchFamily="18" charset="0"/>
              </a:rPr>
              <a:t>systems.</a:t>
            </a:r>
          </a:p>
          <a:p>
            <a:pPr marL="0" marR="0" algn="just">
              <a:lnSpc>
                <a:spcPct val="107000"/>
              </a:lnSpc>
              <a:spcBef>
                <a:spcPts val="0"/>
              </a:spcBef>
              <a:spcAft>
                <a:spcPts val="800"/>
              </a:spcAft>
            </a:pPr>
            <a:r>
              <a:rPr lang="en-US" sz="2800" dirty="0" smtClean="0">
                <a:latin typeface="Century Gothic" panose="020B0502020202020204" pitchFamily="34" charset="0"/>
                <a:ea typeface="Calibri" panose="020F0502020204030204" pitchFamily="34" charset="0"/>
                <a:cs typeface="Times New Roman" panose="02020603050405020304" pitchFamily="18" charset="0"/>
              </a:rPr>
              <a:t> VAT </a:t>
            </a:r>
            <a:r>
              <a:rPr lang="en-US" sz="2800" dirty="0">
                <a:latin typeface="Century Gothic" panose="020B0502020202020204" pitchFamily="34" charset="0"/>
                <a:ea typeface="Calibri" panose="020F0502020204030204" pitchFamily="34" charset="0"/>
                <a:cs typeface="Times New Roman" panose="02020603050405020304" pitchFamily="18" charset="0"/>
              </a:rPr>
              <a:t>systems collect monthly or quarterly data on sales and purchases as part of the tax collection process. </a:t>
            </a:r>
            <a:endParaRPr lang="en-US" sz="2800" dirty="0" smtClean="0">
              <a:latin typeface="Century Gothic" panose="020B050202020202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2800" dirty="0" smtClean="0">
                <a:latin typeface="Century Gothic" panose="020B0502020202020204" pitchFamily="34" charset="0"/>
                <a:ea typeface="Calibri" panose="020F0502020204030204" pitchFamily="34" charset="0"/>
                <a:cs typeface="Times New Roman" panose="02020603050405020304" pitchFamily="18" charset="0"/>
              </a:rPr>
              <a:t>The </a:t>
            </a:r>
            <a:r>
              <a:rPr lang="en-US" sz="2800" dirty="0">
                <a:latin typeface="Century Gothic" panose="020B0502020202020204" pitchFamily="34" charset="0"/>
                <a:ea typeface="Calibri" panose="020F0502020204030204" pitchFamily="34" charset="0"/>
                <a:cs typeface="Times New Roman" panose="02020603050405020304" pitchFamily="18" charset="0"/>
              </a:rPr>
              <a:t>data may also be suitable for statistical purposes and are being used in an increasing number of countries</a:t>
            </a:r>
            <a:r>
              <a:rPr lang="en-US" sz="2800" dirty="0" smtClean="0">
                <a:latin typeface="Century Gothic" panose="020B0502020202020204" pitchFamily="34" charset="0"/>
                <a:ea typeface="Calibri" panose="020F0502020204030204" pitchFamily="34" charset="0"/>
                <a:cs typeface="Times New Roman" panose="02020603050405020304" pitchFamily="18" charset="0"/>
              </a:rPr>
              <a:t>.</a:t>
            </a:r>
          </a:p>
          <a:p>
            <a:pPr marL="0" marR="0" algn="just">
              <a:lnSpc>
                <a:spcPct val="107000"/>
              </a:lnSpc>
              <a:spcBef>
                <a:spcPts val="0"/>
              </a:spcBef>
              <a:spcAft>
                <a:spcPts val="800"/>
              </a:spcAft>
            </a:pPr>
            <a:r>
              <a:rPr lang="en-US" sz="2800" dirty="0" smtClean="0">
                <a:latin typeface="Century Gothic" panose="020B0502020202020204" pitchFamily="34" charset="0"/>
                <a:ea typeface="Calibri" panose="020F0502020204030204" pitchFamily="34" charset="0"/>
                <a:cs typeface="Times New Roman" panose="02020603050405020304" pitchFamily="18" charset="0"/>
              </a:rPr>
              <a:t> </a:t>
            </a:r>
            <a:r>
              <a:rPr lang="en-US" sz="2800" dirty="0">
                <a:latin typeface="Century Gothic" panose="020B0502020202020204" pitchFamily="34" charset="0"/>
                <a:ea typeface="Calibri" panose="020F0502020204030204" pitchFamily="34" charset="0"/>
                <a:cs typeface="Times New Roman" panose="02020603050405020304" pitchFamily="18" charset="0"/>
              </a:rPr>
              <a:t>VAT systems have the benefit of offering comprehensive or, at least, very wide coverage.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5224552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pPr algn="just"/>
            <a:r>
              <a:rPr lang="en-US" dirty="0">
                <a:latin typeface="Century Gothic" panose="020B0502020202020204" pitchFamily="34" charset="0"/>
                <a:ea typeface="Calibri" panose="020F0502020204030204" pitchFamily="34" charset="0"/>
                <a:cs typeface="Times New Roman" panose="02020603050405020304" pitchFamily="18" charset="0"/>
              </a:rPr>
              <a:t>VAT systems are not always designed with statistical objectives in </a:t>
            </a:r>
            <a:r>
              <a:rPr lang="en-US" dirty="0" smtClean="0">
                <a:latin typeface="Century Gothic" panose="020B0502020202020204" pitchFamily="34" charset="0"/>
                <a:ea typeface="Calibri" panose="020F0502020204030204" pitchFamily="34" charset="0"/>
                <a:cs typeface="Times New Roman" panose="02020603050405020304" pitchFamily="18" charset="0"/>
              </a:rPr>
              <a:t>mind which in cases leads to  </a:t>
            </a:r>
            <a:r>
              <a:rPr lang="en-US" dirty="0">
                <a:latin typeface="Century Gothic" panose="020B0502020202020204" pitchFamily="34" charset="0"/>
                <a:ea typeface="Calibri" panose="020F0502020204030204" pitchFamily="34" charset="0"/>
                <a:cs typeface="Times New Roman" panose="02020603050405020304" pitchFamily="18" charset="0"/>
              </a:rPr>
              <a:t>problems with regard to national accounts requirements on issues such as timeliness, timing, industry classifications, units, and limited product detail. </a:t>
            </a:r>
            <a:endParaRPr lang="en-US" dirty="0"/>
          </a:p>
        </p:txBody>
      </p:sp>
    </p:spTree>
    <p:extLst>
      <p:ext uri="{BB962C8B-B14F-4D97-AF65-F5344CB8AC3E}">
        <p14:creationId xmlns:p14="http://schemas.microsoft.com/office/powerpoint/2010/main" val="9775288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1055914"/>
            <a:ext cx="8229600" cy="5070249"/>
          </a:xfrm>
        </p:spPr>
        <p:txBody>
          <a:bodyPr/>
          <a:lstStyle/>
          <a:p>
            <a:pPr marL="0" marR="0" algn="just">
              <a:lnSpc>
                <a:spcPct val="107000"/>
              </a:lnSpc>
              <a:spcBef>
                <a:spcPts val="0"/>
              </a:spcBef>
              <a:spcAft>
                <a:spcPts val="800"/>
              </a:spcAft>
            </a:pPr>
            <a:r>
              <a:rPr lang="en-US" sz="2800" dirty="0" smtClean="0">
                <a:latin typeface="Century Gothic" panose="020B0502020202020204" pitchFamily="34" charset="0"/>
                <a:ea typeface="Calibri" panose="020F0502020204030204" pitchFamily="34" charset="0"/>
                <a:cs typeface="Times New Roman" panose="02020603050405020304" pitchFamily="18" charset="0"/>
              </a:rPr>
              <a:t>There is often a need for extensive interaction with </a:t>
            </a:r>
            <a:r>
              <a:rPr lang="en-US" sz="2800" dirty="0">
                <a:latin typeface="Century Gothic" panose="020B0502020202020204" pitchFamily="34" charset="0"/>
                <a:ea typeface="Calibri" panose="020F0502020204030204" pitchFamily="34" charset="0"/>
                <a:cs typeface="Times New Roman" panose="02020603050405020304" pitchFamily="18" charset="0"/>
              </a:rPr>
              <a:t>the tax collection authorities to understand the data, to produce tabulations in a form suitable for national accounts compilation, and to make adjustments to tax forms and procedures to better meet statistical objectives.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575797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94656"/>
            <a:ext cx="8229600" cy="622981"/>
          </a:xfrm>
        </p:spPr>
        <p:txBody>
          <a:bodyPr/>
          <a:lstStyle/>
          <a:p>
            <a:r>
              <a:rPr lang="en-US" dirty="0" smtClean="0"/>
              <a:t>USE OF ADMINISTRATIVE DATA</a:t>
            </a:r>
            <a:endParaRPr lang="en-US" dirty="0"/>
          </a:p>
        </p:txBody>
      </p:sp>
      <p:sp>
        <p:nvSpPr>
          <p:cNvPr id="3" name="Content Placeholder 2"/>
          <p:cNvSpPr>
            <a:spLocks noGrp="1"/>
          </p:cNvSpPr>
          <p:nvPr>
            <p:ph idx="1"/>
          </p:nvPr>
        </p:nvSpPr>
        <p:spPr/>
        <p:txBody>
          <a:bodyPr/>
          <a:lstStyle/>
          <a:p>
            <a:pPr marL="0" indent="0">
              <a:buNone/>
            </a:pPr>
            <a:r>
              <a:rPr lang="en-US" dirty="0" smtClean="0"/>
              <a:t>  </a:t>
            </a:r>
          </a:p>
          <a:p>
            <a:pPr marL="0" indent="0" algn="ctr">
              <a:buNone/>
            </a:pPr>
            <a:endParaRPr lang="en-US" dirty="0"/>
          </a:p>
          <a:p>
            <a:pPr marL="0" indent="0" algn="ctr">
              <a:buNone/>
            </a:pPr>
            <a:r>
              <a:rPr lang="en-US" dirty="0" smtClean="0"/>
              <a:t>BOTSWANA</a:t>
            </a:r>
            <a:endParaRPr lang="en-US" dirty="0"/>
          </a:p>
        </p:txBody>
      </p:sp>
    </p:spTree>
    <p:extLst>
      <p:ext uri="{BB962C8B-B14F-4D97-AF65-F5344CB8AC3E}">
        <p14:creationId xmlns:p14="http://schemas.microsoft.com/office/powerpoint/2010/main" val="28190695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pPr marL="0" marR="0" algn="just">
              <a:lnSpc>
                <a:spcPct val="107000"/>
              </a:lnSpc>
              <a:spcBef>
                <a:spcPts val="0"/>
              </a:spcBef>
              <a:spcAft>
                <a:spcPts val="800"/>
              </a:spcAft>
            </a:pPr>
            <a:r>
              <a:rPr lang="en-US" sz="2800" dirty="0">
                <a:latin typeface="Century Gothic" panose="020B0502020202020204" pitchFamily="34" charset="0"/>
                <a:ea typeface="Calibri" panose="020F0502020204030204" pitchFamily="34" charset="0"/>
                <a:cs typeface="Times New Roman" panose="02020603050405020304" pitchFamily="18" charset="0"/>
              </a:rPr>
              <a:t>Other product tax systems may also provide data on the underlying flows of taxable products, such as alcohol and petroleum.</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just"/>
            <a:r>
              <a:rPr lang="en-US" sz="2800" dirty="0">
                <a:latin typeface="Century Gothic" panose="020B0502020202020204" pitchFamily="34" charset="0"/>
                <a:ea typeface="Calibri" panose="020F0502020204030204" pitchFamily="34" charset="0"/>
                <a:cs typeface="Times New Roman" panose="02020603050405020304" pitchFamily="18" charset="0"/>
              </a:rPr>
              <a:t>In Botswana data from administrative records is augmented by data from quarterly business surveys and annual business surveys.</a:t>
            </a:r>
            <a:endParaRPr lang="en-US" sz="2800" dirty="0"/>
          </a:p>
        </p:txBody>
      </p:sp>
    </p:spTree>
    <p:extLst>
      <p:ext uri="{BB962C8B-B14F-4D97-AF65-F5344CB8AC3E}">
        <p14:creationId xmlns:p14="http://schemas.microsoft.com/office/powerpoint/2010/main" val="19636058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74914"/>
          </a:xfrm>
        </p:spPr>
        <p:txBody>
          <a:bodyPr/>
          <a:lstStyle/>
          <a:p>
            <a:pPr lvl="0" indent="457200">
              <a:lnSpc>
                <a:spcPct val="107000"/>
              </a:lnSpc>
              <a:spcBef>
                <a:spcPts val="0"/>
              </a:spcBef>
              <a:spcAft>
                <a:spcPts val="800"/>
              </a:spcAft>
            </a:pPr>
            <a:r>
              <a:rPr lang="en-US" dirty="0">
                <a:solidFill>
                  <a:prstClr val="black"/>
                </a:solidFill>
              </a:rPr>
              <a:t>Memorandum of Understanding</a:t>
            </a:r>
            <a:r>
              <a:rPr lang="en-US" sz="3200" dirty="0">
                <a:solidFill>
                  <a:prstClr val="black"/>
                </a:solidFill>
              </a:rPr>
              <a:t/>
            </a:r>
            <a:br>
              <a:rPr lang="en-US" sz="3200" dirty="0">
                <a:solidFill>
                  <a:prstClr val="black"/>
                </a:solidFill>
              </a:rPr>
            </a:br>
            <a:endParaRPr lang="en-US" dirty="0"/>
          </a:p>
        </p:txBody>
      </p:sp>
      <p:sp>
        <p:nvSpPr>
          <p:cNvPr id="3" name="Content Placeholder 2"/>
          <p:cNvSpPr>
            <a:spLocks noGrp="1"/>
          </p:cNvSpPr>
          <p:nvPr>
            <p:ph idx="1"/>
          </p:nvPr>
        </p:nvSpPr>
        <p:spPr>
          <a:xfrm>
            <a:off x="457200" y="1317172"/>
            <a:ext cx="8229600" cy="4808992"/>
          </a:xfrm>
        </p:spPr>
        <p:txBody>
          <a:bodyPr/>
          <a:lstStyle/>
          <a:p>
            <a:pPr algn="just"/>
            <a:r>
              <a:rPr lang="en-US" sz="2800" dirty="0">
                <a:latin typeface="Century Gothic" panose="020B0502020202020204" pitchFamily="34" charset="0"/>
                <a:ea typeface="Calibri" panose="020F0502020204030204" pitchFamily="34" charset="0"/>
                <a:cs typeface="Times New Roman" panose="02020603050405020304" pitchFamily="18" charset="0"/>
              </a:rPr>
              <a:t>Statistics Botswana and Botswana Unified Revenue Services (BURS) signed a memorandum of understanding (</a:t>
            </a:r>
            <a:r>
              <a:rPr lang="en-US" sz="2800" dirty="0" err="1" smtClean="0">
                <a:latin typeface="Century Gothic" panose="020B0502020202020204" pitchFamily="34" charset="0"/>
                <a:ea typeface="Calibri" panose="020F0502020204030204" pitchFamily="34" charset="0"/>
                <a:cs typeface="Times New Roman" panose="02020603050405020304" pitchFamily="18" charset="0"/>
              </a:rPr>
              <a:t>MoU</a:t>
            </a:r>
            <a:r>
              <a:rPr lang="en-US" sz="2800" dirty="0" smtClean="0">
                <a:latin typeface="Century Gothic" panose="020B0502020202020204" pitchFamily="34" charset="0"/>
                <a:ea typeface="Calibri" panose="020F0502020204030204" pitchFamily="34" charset="0"/>
                <a:cs typeface="Times New Roman" panose="02020603050405020304" pitchFamily="18" charset="0"/>
              </a:rPr>
              <a:t>) </a:t>
            </a:r>
            <a:r>
              <a:rPr lang="en-US" sz="2800" dirty="0">
                <a:latin typeface="Century Gothic" panose="020B0502020202020204" pitchFamily="34" charset="0"/>
                <a:ea typeface="Calibri" panose="020F0502020204030204" pitchFamily="34" charset="0"/>
                <a:cs typeface="Times New Roman" panose="02020603050405020304" pitchFamily="18" charset="0"/>
              </a:rPr>
              <a:t>in the year 2015. </a:t>
            </a:r>
            <a:endParaRPr lang="en-US" sz="2800" dirty="0" smtClean="0">
              <a:latin typeface="Century Gothic" panose="020B0502020202020204" pitchFamily="34" charset="0"/>
              <a:ea typeface="Calibri" panose="020F0502020204030204" pitchFamily="34" charset="0"/>
              <a:cs typeface="Times New Roman" panose="02020603050405020304" pitchFamily="18" charset="0"/>
            </a:endParaRPr>
          </a:p>
          <a:p>
            <a:pPr algn="just"/>
            <a:r>
              <a:rPr lang="en-US" dirty="0" smtClean="0">
                <a:latin typeface="Century Gothic" panose="020B0502020202020204" pitchFamily="34" charset="0"/>
                <a:ea typeface="Calibri" panose="020F0502020204030204" pitchFamily="34" charset="0"/>
                <a:cs typeface="Times New Roman" panose="02020603050405020304" pitchFamily="18" charset="0"/>
              </a:rPr>
              <a:t>The </a:t>
            </a:r>
            <a:r>
              <a:rPr lang="en-US" dirty="0">
                <a:latin typeface="Century Gothic" panose="020B0502020202020204" pitchFamily="34" charset="0"/>
                <a:ea typeface="Calibri" panose="020F0502020204030204" pitchFamily="34" charset="0"/>
                <a:cs typeface="Times New Roman" panose="02020603050405020304" pitchFamily="18" charset="0"/>
              </a:rPr>
              <a:t>agencies mutually understand that, subject to legislative provisions, information available to one agency, which is relevant to the </a:t>
            </a:r>
            <a:r>
              <a:rPr lang="en-US" dirty="0" smtClean="0">
                <a:latin typeface="Century Gothic" panose="020B0502020202020204" pitchFamily="34" charset="0"/>
                <a:ea typeface="Calibri" panose="020F0502020204030204" pitchFamily="34" charset="0"/>
                <a:cs typeface="Times New Roman" panose="02020603050405020304" pitchFamily="18" charset="0"/>
              </a:rPr>
              <a:t>responsibilities </a:t>
            </a:r>
            <a:r>
              <a:rPr lang="en-US" dirty="0">
                <a:latin typeface="Century Gothic" panose="020B0502020202020204" pitchFamily="34" charset="0"/>
                <a:ea typeface="Calibri" panose="020F0502020204030204" pitchFamily="34" charset="0"/>
                <a:cs typeface="Times New Roman" panose="02020603050405020304" pitchFamily="18" charset="0"/>
              </a:rPr>
              <a:t>of the other agency, will be </a:t>
            </a:r>
            <a:r>
              <a:rPr lang="en-US" dirty="0" smtClean="0">
                <a:latin typeface="Century Gothic" panose="020B0502020202020204" pitchFamily="34" charset="0"/>
                <a:ea typeface="Calibri" panose="020F0502020204030204" pitchFamily="34" charset="0"/>
                <a:cs typeface="Times New Roman" panose="02020603050405020304" pitchFamily="18" charset="0"/>
              </a:rPr>
              <a:t>shared.</a:t>
            </a:r>
            <a:endParaRPr lang="en-US" dirty="0"/>
          </a:p>
        </p:txBody>
      </p:sp>
    </p:spTree>
    <p:extLst>
      <p:ext uri="{BB962C8B-B14F-4D97-AF65-F5344CB8AC3E}">
        <p14:creationId xmlns:p14="http://schemas.microsoft.com/office/powerpoint/2010/main" val="14040117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968830"/>
            <a:ext cx="8229600" cy="5157334"/>
          </a:xfrm>
        </p:spPr>
        <p:txBody>
          <a:bodyPr/>
          <a:lstStyle/>
          <a:p>
            <a:pPr algn="just"/>
            <a:r>
              <a:rPr lang="en-US" dirty="0">
                <a:latin typeface="Century Gothic" panose="020B0502020202020204" pitchFamily="34" charset="0"/>
                <a:ea typeface="Calibri" panose="020F0502020204030204" pitchFamily="34" charset="0"/>
                <a:cs typeface="Times New Roman" panose="02020603050405020304" pitchFamily="18" charset="0"/>
              </a:rPr>
              <a:t>The agencies recognize that the provision of timely, accurate, and relevant information about the Business Register, National Accounts and Trade Statistics is a vital component of each agency’s function to encourage well-informed decision making. </a:t>
            </a:r>
            <a:endParaRPr lang="en-US" dirty="0"/>
          </a:p>
        </p:txBody>
      </p:sp>
    </p:spTree>
    <p:extLst>
      <p:ext uri="{BB962C8B-B14F-4D97-AF65-F5344CB8AC3E}">
        <p14:creationId xmlns:p14="http://schemas.microsoft.com/office/powerpoint/2010/main" val="30376850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1023258"/>
            <a:ext cx="8229600" cy="5102906"/>
          </a:xfrm>
        </p:spPr>
        <p:txBody>
          <a:bodyPr/>
          <a:lstStyle/>
          <a:p>
            <a:pPr algn="just">
              <a:lnSpc>
                <a:spcPct val="115000"/>
              </a:lnSpc>
              <a:spcAft>
                <a:spcPts val="1000"/>
              </a:spcAft>
            </a:pPr>
            <a:r>
              <a:rPr lang="en-US" dirty="0">
                <a:latin typeface="Century Gothic" panose="020B0502020202020204" pitchFamily="34" charset="0"/>
                <a:ea typeface="Calibri" panose="020F0502020204030204" pitchFamily="34" charset="0"/>
                <a:cs typeface="Times New Roman" panose="02020603050405020304" pitchFamily="18" charset="0"/>
              </a:rPr>
              <a:t>They mutually understand that cooperation on the definitions, collection, purpose of use or usage, classifications, on-going management and publication of information acquired from the Botswana Unified Revenue Service is desirable.</a:t>
            </a:r>
            <a:endParaRPr lang="en-US" dirty="0"/>
          </a:p>
          <a:p>
            <a:endParaRPr lang="en-US" dirty="0"/>
          </a:p>
        </p:txBody>
      </p:sp>
    </p:spTree>
    <p:extLst>
      <p:ext uri="{BB962C8B-B14F-4D97-AF65-F5344CB8AC3E}">
        <p14:creationId xmlns:p14="http://schemas.microsoft.com/office/powerpoint/2010/main" val="11721571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957944"/>
            <a:ext cx="8229600" cy="5168220"/>
          </a:xfrm>
        </p:spPr>
        <p:txBody>
          <a:bodyPr/>
          <a:lstStyle/>
          <a:p>
            <a:pPr marL="0" marR="0" algn="just">
              <a:lnSpc>
                <a:spcPct val="107000"/>
              </a:lnSpc>
              <a:spcBef>
                <a:spcPts val="0"/>
              </a:spcBef>
              <a:spcAft>
                <a:spcPts val="800"/>
              </a:spcAft>
            </a:pPr>
            <a:r>
              <a:rPr lang="en-US" dirty="0">
                <a:latin typeface="Century Gothic" panose="020B0502020202020204" pitchFamily="34" charset="0"/>
                <a:ea typeface="Calibri" panose="020F0502020204030204" pitchFamily="34" charset="0"/>
                <a:cs typeface="Times New Roman" panose="02020603050405020304" pitchFamily="18" charset="0"/>
              </a:rPr>
              <a:t>Statistics Botswana and BURS formed a technical working committee for implementing memorandum of Understanding and terms of reference were drafted. </a:t>
            </a:r>
            <a:endParaRPr lang="en-US" dirty="0" smtClean="0">
              <a:latin typeface="Century Gothic" panose="020B050202020202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dirty="0" smtClean="0">
                <a:latin typeface="Century Gothic" panose="020B0502020202020204" pitchFamily="34" charset="0"/>
                <a:ea typeface="Calibri" panose="020F0502020204030204" pitchFamily="34" charset="0"/>
                <a:cs typeface="Times New Roman" panose="02020603050405020304" pitchFamily="18" charset="0"/>
              </a:rPr>
              <a:t>The </a:t>
            </a:r>
            <a:r>
              <a:rPr lang="en-US" dirty="0">
                <a:latin typeface="Century Gothic" panose="020B0502020202020204" pitchFamily="34" charset="0"/>
                <a:ea typeface="Calibri" panose="020F0502020204030204" pitchFamily="34" charset="0"/>
                <a:cs typeface="Times New Roman" panose="02020603050405020304" pitchFamily="18" charset="0"/>
              </a:rPr>
              <a:t>technical committee will have the key advisory role to ensure the highest quality of the results of the activities are achieved.</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075756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NSDS</a:t>
            </a:r>
            <a:endParaRPr lang="en-US" dirty="0"/>
          </a:p>
        </p:txBody>
      </p:sp>
      <p:sp>
        <p:nvSpPr>
          <p:cNvPr id="3" name="Content Placeholder 2"/>
          <p:cNvSpPr>
            <a:spLocks noGrp="1"/>
          </p:cNvSpPr>
          <p:nvPr>
            <p:ph idx="1"/>
          </p:nvPr>
        </p:nvSpPr>
        <p:spPr>
          <a:xfrm>
            <a:off x="457200" y="968830"/>
            <a:ext cx="8229600" cy="5157334"/>
          </a:xfrm>
        </p:spPr>
        <p:txBody>
          <a:bodyPr/>
          <a:lstStyle/>
          <a:p>
            <a:r>
              <a:rPr lang="en-US" dirty="0" smtClean="0"/>
              <a:t>The tax authority is to be a sector in the NSDS.</a:t>
            </a:r>
            <a:endParaRPr lang="en-US" dirty="0"/>
          </a:p>
        </p:txBody>
      </p:sp>
    </p:spTree>
    <p:extLst>
      <p:ext uri="{BB962C8B-B14F-4D97-AF65-F5344CB8AC3E}">
        <p14:creationId xmlns:p14="http://schemas.microsoft.com/office/powerpoint/2010/main" val="32736901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
            </a:r>
            <a:br>
              <a:rPr lang="en-ZA" dirty="0" smtClean="0"/>
            </a:br>
            <a:r>
              <a:rPr lang="en-ZA" dirty="0"/>
              <a:t/>
            </a:r>
            <a:br>
              <a:rPr lang="en-ZA" dirty="0"/>
            </a:br>
            <a:r>
              <a:rPr lang="en-ZA" dirty="0" smtClean="0"/>
              <a:t/>
            </a:r>
            <a:br>
              <a:rPr lang="en-ZA" dirty="0" smtClean="0"/>
            </a:br>
            <a:endParaRPr lang="en-ZA" dirty="0"/>
          </a:p>
        </p:txBody>
      </p:sp>
      <p:sp>
        <p:nvSpPr>
          <p:cNvPr id="3" name="Content Placeholder 2"/>
          <p:cNvSpPr>
            <a:spLocks noGrp="1"/>
          </p:cNvSpPr>
          <p:nvPr>
            <p:ph idx="1"/>
          </p:nvPr>
        </p:nvSpPr>
        <p:spPr/>
        <p:txBody>
          <a:bodyPr/>
          <a:lstStyle/>
          <a:p>
            <a:pPr marL="0" indent="0">
              <a:buNone/>
            </a:pPr>
            <a:endParaRPr lang="en-ZA" dirty="0" smtClean="0"/>
          </a:p>
          <a:p>
            <a:pPr marL="0" indent="0">
              <a:buNone/>
            </a:pPr>
            <a:endParaRPr lang="en-ZA" dirty="0"/>
          </a:p>
          <a:p>
            <a:pPr marL="0" indent="0" algn="ctr">
              <a:buNone/>
            </a:pPr>
            <a:r>
              <a:rPr lang="en-ZA" i="1" dirty="0" smtClean="0"/>
              <a:t>Thank you</a:t>
            </a:r>
            <a:endParaRPr lang="en-ZA" i="1" dirty="0"/>
          </a:p>
        </p:txBody>
      </p:sp>
    </p:spTree>
    <p:extLst>
      <p:ext uri="{BB962C8B-B14F-4D97-AF65-F5344CB8AC3E}">
        <p14:creationId xmlns:p14="http://schemas.microsoft.com/office/powerpoint/2010/main" val="2915481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a:xfrm>
            <a:off x="457200" y="914400"/>
            <a:ext cx="8229600" cy="5211763"/>
          </a:xfrm>
        </p:spPr>
        <p:txBody>
          <a:bodyPr/>
          <a:lstStyle/>
          <a:p>
            <a:r>
              <a:rPr lang="en-US" dirty="0" smtClean="0"/>
              <a:t>National Accounts Data Sources</a:t>
            </a:r>
          </a:p>
          <a:p>
            <a:pPr marL="0" marR="0" algn="just">
              <a:lnSpc>
                <a:spcPct val="107000"/>
              </a:lnSpc>
              <a:spcBef>
                <a:spcPts val="0"/>
              </a:spcBef>
              <a:spcAft>
                <a:spcPts val="0"/>
              </a:spcAft>
            </a:pPr>
            <a:r>
              <a:rPr lang="en-GB" dirty="0" smtClean="0"/>
              <a:t>National accounts data in administrative records</a:t>
            </a:r>
            <a:endParaRPr lang="en-US" dirty="0" smtClean="0"/>
          </a:p>
          <a:p>
            <a:pPr marL="0" marR="0" indent="457200">
              <a:lnSpc>
                <a:spcPct val="107000"/>
              </a:lnSpc>
              <a:spcBef>
                <a:spcPts val="0"/>
              </a:spcBef>
              <a:spcAft>
                <a:spcPts val="800"/>
              </a:spcAft>
            </a:pPr>
            <a:r>
              <a:rPr lang="en-US" dirty="0"/>
              <a:t> </a:t>
            </a:r>
            <a:r>
              <a:rPr lang="en-GB" dirty="0"/>
              <a:t>Quality evaluation</a:t>
            </a:r>
          </a:p>
          <a:p>
            <a:pPr marL="0" marR="0" indent="457200">
              <a:spcBef>
                <a:spcPts val="0"/>
              </a:spcBef>
              <a:spcAft>
                <a:spcPts val="800"/>
              </a:spcAft>
            </a:pPr>
            <a:r>
              <a:rPr lang="en-US" dirty="0" smtClean="0"/>
              <a:t>Important Matters to Note on Administrative</a:t>
            </a:r>
          </a:p>
          <a:p>
            <a:pPr marL="0" marR="0" indent="0">
              <a:spcBef>
                <a:spcPts val="0"/>
              </a:spcBef>
              <a:spcAft>
                <a:spcPts val="800"/>
              </a:spcAft>
              <a:buNone/>
            </a:pPr>
            <a:r>
              <a:rPr lang="en-US" dirty="0"/>
              <a:t> </a:t>
            </a:r>
            <a:r>
              <a:rPr lang="en-US" dirty="0" smtClean="0"/>
              <a:t>    Data</a:t>
            </a:r>
          </a:p>
          <a:p>
            <a:pPr marL="0" marR="0" indent="457200">
              <a:lnSpc>
                <a:spcPct val="107000"/>
              </a:lnSpc>
              <a:spcBef>
                <a:spcPts val="0"/>
              </a:spcBef>
              <a:spcAft>
                <a:spcPts val="800"/>
              </a:spcAft>
            </a:pPr>
            <a:r>
              <a:rPr lang="en-US" dirty="0" smtClean="0"/>
              <a:t>Memorandum of Understanding</a:t>
            </a:r>
          </a:p>
          <a:p>
            <a:pPr marL="0" marR="0" indent="457200">
              <a:lnSpc>
                <a:spcPct val="107000"/>
              </a:lnSpc>
              <a:spcBef>
                <a:spcPts val="0"/>
              </a:spcBef>
              <a:spcAft>
                <a:spcPts val="800"/>
              </a:spcAft>
            </a:pPr>
            <a:r>
              <a:rPr lang="en-US" dirty="0" smtClean="0"/>
              <a:t>NSDS</a:t>
            </a:r>
            <a:endParaRPr lang="en-US" dirty="0"/>
          </a:p>
          <a:p>
            <a:endParaRPr lang="en-US" dirty="0"/>
          </a:p>
        </p:txBody>
      </p:sp>
    </p:spTree>
    <p:extLst>
      <p:ext uri="{BB962C8B-B14F-4D97-AF65-F5344CB8AC3E}">
        <p14:creationId xmlns:p14="http://schemas.microsoft.com/office/powerpoint/2010/main" val="1654290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lvl="0" indent="-342900">
              <a:spcBef>
                <a:spcPct val="20000"/>
              </a:spcBef>
            </a:pPr>
            <a:r>
              <a:rPr lang="en-US" dirty="0">
                <a:solidFill>
                  <a:prstClr val="black"/>
                </a:solidFill>
              </a:rPr>
              <a:t>National Accounts Data Sources</a:t>
            </a:r>
            <a:r>
              <a:rPr lang="en-US" sz="3600" dirty="0">
                <a:solidFill>
                  <a:prstClr val="black"/>
                </a:solidFill>
              </a:rPr>
              <a:t/>
            </a:r>
            <a:br>
              <a:rPr lang="en-US" sz="3600" dirty="0">
                <a:solidFill>
                  <a:prstClr val="black"/>
                </a:solidFill>
              </a:rPr>
            </a:br>
            <a:endParaRPr lang="en-US" sz="3600" dirty="0"/>
          </a:p>
        </p:txBody>
      </p:sp>
      <p:sp>
        <p:nvSpPr>
          <p:cNvPr id="3" name="Content Placeholder 2"/>
          <p:cNvSpPr>
            <a:spLocks noGrp="1"/>
          </p:cNvSpPr>
          <p:nvPr>
            <p:ph idx="1"/>
          </p:nvPr>
        </p:nvSpPr>
        <p:spPr/>
        <p:txBody>
          <a:bodyPr/>
          <a:lstStyle/>
          <a:p>
            <a:pPr marL="0" marR="0" indent="0">
              <a:lnSpc>
                <a:spcPct val="107000"/>
              </a:lnSpc>
              <a:spcBef>
                <a:spcPts val="0"/>
              </a:spcBef>
              <a:spcAft>
                <a:spcPts val="0"/>
              </a:spcAft>
              <a:buNone/>
            </a:pP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Main </a:t>
            </a:r>
            <a:r>
              <a:rPr lang="en-GB" sz="2800" dirty="0">
                <a:latin typeface="Century Gothic" panose="020B0502020202020204" pitchFamily="34" charset="0"/>
                <a:ea typeface="Times New Roman" panose="02020603050405020304" pitchFamily="18" charset="0"/>
                <a:cs typeface="Times New Roman" panose="02020603050405020304" pitchFamily="18" charset="0"/>
              </a:rPr>
              <a:t>sources</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Bef>
                <a:spcPts val="0"/>
              </a:spcBef>
              <a:buFont typeface="+mj-lt"/>
              <a:buAutoNum type="alphaLcParenR"/>
              <a:tabLst>
                <a:tab pos="914400" algn="l"/>
              </a:tabLst>
            </a:pPr>
            <a:r>
              <a:rPr lang="en-GB" sz="2800" dirty="0">
                <a:latin typeface="Century Gothic" panose="020B0502020202020204" pitchFamily="34" charset="0"/>
                <a:ea typeface="Times New Roman" panose="02020603050405020304" pitchFamily="18" charset="0"/>
                <a:cs typeface="Times New Roman" panose="02020603050405020304" pitchFamily="18" charset="0"/>
              </a:rPr>
              <a:t>Administrative records;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Bef>
                <a:spcPts val="0"/>
              </a:spcBef>
              <a:buFont typeface="+mj-lt"/>
              <a:buAutoNum type="alphaLcParenR"/>
              <a:tabLst>
                <a:tab pos="914400" algn="l"/>
              </a:tabLst>
            </a:pPr>
            <a:r>
              <a:rPr lang="en-GB" sz="2800" dirty="0">
                <a:latin typeface="Century Gothic" panose="020B0502020202020204" pitchFamily="34" charset="0"/>
                <a:ea typeface="Times New Roman" panose="02020603050405020304" pitchFamily="18" charset="0"/>
                <a:cs typeface="Times New Roman" panose="02020603050405020304" pitchFamily="18" charset="0"/>
              </a:rPr>
              <a:t>Statistical methods: (Surveys and Census)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Bef>
                <a:spcPts val="0"/>
              </a:spcBef>
              <a:buFont typeface="+mj-lt"/>
              <a:buAutoNum type="alphaLcParenR"/>
              <a:tabLst>
                <a:tab pos="914400" algn="l"/>
              </a:tabLst>
            </a:pPr>
            <a:r>
              <a:rPr lang="en-GB" sz="2800" dirty="0">
                <a:latin typeface="Century Gothic" panose="020B0502020202020204" pitchFamily="34" charset="0"/>
                <a:ea typeface="Times New Roman" panose="02020603050405020304" pitchFamily="18" charset="0"/>
                <a:cs typeface="Times New Roman" panose="02020603050405020304" pitchFamily="18" charset="0"/>
              </a:rPr>
              <a:t> Estimation methods in the national accounts </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departments.</a:t>
            </a:r>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0"/>
              </a:spcBef>
              <a:buNone/>
            </a:pP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                         -Balancing Item method</a:t>
            </a:r>
            <a:endParaRPr lang="en-US" sz="2800" dirty="0" smtClean="0">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lnSpc>
                <a:spcPct val="107000"/>
              </a:lnSpc>
              <a:spcBef>
                <a:spcPts val="0"/>
              </a:spcBef>
              <a:buNone/>
            </a:pP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                         -Commodity </a:t>
            </a:r>
            <a:r>
              <a:rPr lang="en-GB" sz="2800" dirty="0">
                <a:latin typeface="Century Gothic" panose="020B0502020202020204" pitchFamily="34" charset="0"/>
                <a:ea typeface="Times New Roman" panose="02020603050405020304" pitchFamily="18" charset="0"/>
                <a:cs typeface="Times New Roman" panose="02020603050405020304" pitchFamily="18" charset="0"/>
              </a:rPr>
              <a:t>flow </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method</a:t>
            </a:r>
            <a:endParaRPr lang="en-US" sz="2800" dirty="0" smtClean="0">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lnSpc>
                <a:spcPct val="107000"/>
              </a:lnSpc>
              <a:spcBef>
                <a:spcPts val="0"/>
              </a:spcBef>
              <a:buNone/>
            </a:pP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                         - Benchmark ratio method</a:t>
            </a:r>
            <a:endParaRPr lang="en-US" sz="2800" dirty="0" smtClean="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74713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8714"/>
            <a:ext cx="8229600" cy="818924"/>
          </a:xfrm>
        </p:spPr>
        <p:txBody>
          <a:bodyPr/>
          <a:lstStyle/>
          <a:p>
            <a:pPr marL="342900" lvl="0" indent="-342900">
              <a:spcBef>
                <a:spcPct val="20000"/>
              </a:spcBef>
            </a:pPr>
            <a:r>
              <a:rPr lang="en-US" dirty="0">
                <a:solidFill>
                  <a:prstClr val="black"/>
                </a:solidFill>
              </a:rPr>
              <a:t>Data from Administrative Records</a:t>
            </a:r>
            <a:r>
              <a:rPr lang="en-US" sz="3200" dirty="0">
                <a:solidFill>
                  <a:prstClr val="black"/>
                </a:solidFill>
              </a:rPr>
              <a:t/>
            </a:r>
            <a:br>
              <a:rPr lang="en-US" sz="3200" dirty="0">
                <a:solidFill>
                  <a:prstClr val="black"/>
                </a:solidFill>
              </a:rPr>
            </a:br>
            <a:endParaRPr lang="en-US" dirty="0"/>
          </a:p>
        </p:txBody>
      </p:sp>
      <p:sp>
        <p:nvSpPr>
          <p:cNvPr id="3" name="Content Placeholder 2"/>
          <p:cNvSpPr>
            <a:spLocks noGrp="1"/>
          </p:cNvSpPr>
          <p:nvPr>
            <p:ph idx="1"/>
          </p:nvPr>
        </p:nvSpPr>
        <p:spPr/>
        <p:txBody>
          <a:bodyPr/>
          <a:lstStyle/>
          <a:p>
            <a:pPr marL="571500" marR="0" indent="-571500" algn="just">
              <a:lnSpc>
                <a:spcPct val="107000"/>
              </a:lnSpc>
              <a:spcBef>
                <a:spcPts val="0"/>
              </a:spcBef>
              <a:spcAft>
                <a:spcPts val="0"/>
              </a:spcAft>
              <a:buFont typeface="+mj-lt"/>
              <a:buAutoNum type="romanUcPeriod"/>
            </a:pPr>
            <a:r>
              <a:rPr lang="en-GB" sz="2800" b="1" dirty="0" smtClean="0">
                <a:latin typeface="Century Gothic" panose="020B0502020202020204" pitchFamily="34" charset="0"/>
                <a:ea typeface="Times New Roman" panose="02020603050405020304" pitchFamily="18" charset="0"/>
                <a:cs typeface="Times New Roman" panose="02020603050405020304" pitchFamily="18" charset="0"/>
              </a:rPr>
              <a:t>Records </a:t>
            </a:r>
            <a:r>
              <a:rPr lang="en-GB" sz="2800" b="1" dirty="0">
                <a:latin typeface="Century Gothic" panose="020B0502020202020204" pitchFamily="34" charset="0"/>
                <a:ea typeface="Times New Roman" panose="02020603050405020304" pitchFamily="18" charset="0"/>
                <a:cs typeface="Times New Roman" panose="02020603050405020304" pitchFamily="18" charset="0"/>
              </a:rPr>
              <a:t>prepared and submitted to higher authority by mandates:</a:t>
            </a:r>
            <a:endParaRPr lang="en-US" sz="2800" b="1"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Bef>
                <a:spcPts val="0"/>
              </a:spcBef>
              <a:buFont typeface="+mj-lt"/>
              <a:buAutoNum type="alphaLcParenR"/>
              <a:tabLst>
                <a:tab pos="914400" algn="l"/>
              </a:tabLst>
            </a:pPr>
            <a:r>
              <a:rPr lang="en-GB" sz="2800" dirty="0">
                <a:latin typeface="Century Gothic" panose="020B0502020202020204" pitchFamily="34" charset="0"/>
                <a:ea typeface="Times New Roman" panose="02020603050405020304" pitchFamily="18" charset="0"/>
                <a:cs typeface="Times New Roman" panose="02020603050405020304" pitchFamily="18" charset="0"/>
              </a:rPr>
              <a:t>Government revenue and expenditure statistics (compiled by the </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Ministry </a:t>
            </a:r>
            <a:r>
              <a:rPr lang="en-GB" sz="2800" dirty="0">
                <a:latin typeface="Century Gothic" panose="020B0502020202020204" pitchFamily="34" charset="0"/>
                <a:ea typeface="Times New Roman" panose="02020603050405020304" pitchFamily="18" charset="0"/>
                <a:cs typeface="Times New Roman" panose="02020603050405020304" pitchFamily="18" charset="0"/>
              </a:rPr>
              <a:t>of finance on government budget);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Bef>
                <a:spcPts val="0"/>
              </a:spcBef>
              <a:buFont typeface="+mj-lt"/>
              <a:buAutoNum type="alphaLcParenR"/>
              <a:tabLst>
                <a:tab pos="914400" algn="l"/>
              </a:tabLst>
            </a:pPr>
            <a:r>
              <a:rPr lang="en-GB" sz="2800" dirty="0">
                <a:latin typeface="Century Gothic" panose="020B0502020202020204" pitchFamily="34" charset="0"/>
                <a:ea typeface="Times New Roman" panose="02020603050405020304" pitchFamily="18" charset="0"/>
                <a:cs typeface="Times New Roman" panose="02020603050405020304" pitchFamily="18" charset="0"/>
              </a:rPr>
              <a:t>Foreign trade statistics (i.e., exports and imports of goods through customs);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Bef>
                <a:spcPts val="0"/>
              </a:spcBef>
              <a:buFont typeface="+mj-lt"/>
              <a:buAutoNum type="alphaLcParenR"/>
              <a:tabLst>
                <a:tab pos="914400" algn="l"/>
              </a:tabLst>
            </a:pPr>
            <a:r>
              <a:rPr lang="en-GB" sz="2800" dirty="0">
                <a:latin typeface="Century Gothic" panose="020B0502020202020204" pitchFamily="34" charset="0"/>
                <a:ea typeface="Times New Roman" panose="02020603050405020304" pitchFamily="18" charset="0"/>
                <a:cs typeface="Times New Roman" panose="02020603050405020304" pitchFamily="18" charset="0"/>
              </a:rPr>
              <a:t>Money and banking statistics (compiled by the central bank</a:t>
            </a:r>
            <a:r>
              <a:rPr lang="en-GB" sz="2800" dirty="0" smtClean="0">
                <a:latin typeface="Century Gothic" panose="020B0502020202020204" pitchFamily="34" charset="0"/>
                <a:ea typeface="Times New Roman" panose="02020603050405020304" pitchFamily="18" charset="0"/>
                <a:cs typeface="Times New Roman" panose="02020603050405020304" pitchFamily="18" charset="0"/>
              </a:rPr>
              <a:t>);</a:t>
            </a:r>
            <a:endParaRPr lang="en-US"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25724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prstClr val="black"/>
                </a:solidFill>
              </a:rPr>
              <a:t>Contd. Administrative </a:t>
            </a:r>
            <a:r>
              <a:rPr lang="en-US" dirty="0">
                <a:solidFill>
                  <a:prstClr val="black"/>
                </a:solidFill>
              </a:rPr>
              <a:t>Records</a:t>
            </a:r>
            <a:endParaRPr lang="en-US" dirty="0"/>
          </a:p>
        </p:txBody>
      </p:sp>
      <p:sp>
        <p:nvSpPr>
          <p:cNvPr id="3" name="Content Placeholder 2"/>
          <p:cNvSpPr>
            <a:spLocks noGrp="1"/>
          </p:cNvSpPr>
          <p:nvPr>
            <p:ph idx="1"/>
          </p:nvPr>
        </p:nvSpPr>
        <p:spPr>
          <a:xfrm>
            <a:off x="457200" y="892629"/>
            <a:ext cx="8229600" cy="5233535"/>
          </a:xfrm>
        </p:spPr>
        <p:txBody>
          <a:bodyPr/>
          <a:lstStyle/>
          <a:p>
            <a:pPr marL="0" lvl="0" indent="0" algn="just">
              <a:lnSpc>
                <a:spcPct val="107000"/>
              </a:lnSpc>
              <a:spcBef>
                <a:spcPts val="0"/>
              </a:spcBef>
              <a:buNone/>
              <a:tabLst>
                <a:tab pos="914400" algn="l"/>
              </a:tabLst>
            </a:pP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II)Reports prepared NBFIRA </a:t>
            </a: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 Non Bank Financial Institutions Regulatory Authority</a:t>
            </a:r>
            <a:endPar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endParaRPr>
          </a:p>
          <a:p>
            <a:pPr marL="514350" lvl="0" indent="-514350" algn="just">
              <a:lnSpc>
                <a:spcPct val="107000"/>
              </a:lnSpc>
              <a:spcBef>
                <a:spcPts val="0"/>
              </a:spcBef>
              <a:buFont typeface="+mj-lt"/>
              <a:buAutoNum type="alphaLcParenR"/>
              <a:tabLst>
                <a:tab pos="914400" algn="l"/>
              </a:tabLst>
            </a:pP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Reports </a:t>
            </a: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on insurance companies </a:t>
            </a:r>
            <a:r>
              <a:rPr lang="en-GB" sz="2800"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(life insurers, non-life insurers, re insurers and insurance brokers </a:t>
            </a:r>
            <a:r>
              <a:rPr lang="en-GB" sz="2800"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including </a:t>
            </a:r>
            <a:r>
              <a:rPr lang="en-GB" sz="2800"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fund administration </a:t>
            </a:r>
            <a:r>
              <a:rPr lang="en-GB" sz="2800"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business)</a:t>
            </a:r>
            <a:endParaRPr lang="en-US" sz="28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lnSpc>
                <a:spcPct val="107000"/>
              </a:lnSpc>
              <a:spcBef>
                <a:spcPts val="0"/>
              </a:spcBef>
              <a:buNone/>
              <a:tabLst>
                <a:tab pos="914400" algn="l"/>
              </a:tabLst>
            </a:pP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b</a:t>
            </a: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)Reports on </a:t>
            </a: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Capital markets </a:t>
            </a:r>
            <a:r>
              <a:rPr lang="en-GB" sz="2800"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(Stock exchange, Central Securities Depository and Stock </a:t>
            </a:r>
            <a:r>
              <a:rPr lang="en-GB" sz="2800"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brokers)</a:t>
            </a:r>
            <a:endParaRPr lang="en-US" sz="28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lnSpc>
                <a:spcPct val="107000"/>
              </a:lnSpc>
              <a:spcBef>
                <a:spcPts val="0"/>
              </a:spcBef>
              <a:buNone/>
              <a:tabLst>
                <a:tab pos="914400" algn="l"/>
              </a:tabLst>
            </a:pP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c</a:t>
            </a: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)Reports on lending Activities </a:t>
            </a:r>
            <a:r>
              <a:rPr lang="en-GB" sz="2800"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(Micro lenders and Pawn shops)</a:t>
            </a:r>
            <a:endParaRPr lang="en-US" sz="28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571500" lvl="0" indent="0" algn="just">
              <a:lnSpc>
                <a:spcPct val="107000"/>
              </a:lnSpc>
              <a:spcBef>
                <a:spcPts val="0"/>
              </a:spcBef>
              <a:buNone/>
            </a:pPr>
            <a:endParaRPr lang="en-US" dirty="0"/>
          </a:p>
        </p:txBody>
      </p:sp>
    </p:spTree>
    <p:extLst>
      <p:ext uri="{BB962C8B-B14F-4D97-AF65-F5344CB8AC3E}">
        <p14:creationId xmlns:p14="http://schemas.microsoft.com/office/powerpoint/2010/main" val="38973867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prstClr val="black"/>
                </a:solidFill>
              </a:rPr>
              <a:t>Contd. Administrative </a:t>
            </a:r>
            <a:r>
              <a:rPr lang="en-US" dirty="0">
                <a:solidFill>
                  <a:prstClr val="black"/>
                </a:solidFill>
              </a:rPr>
              <a:t>Records</a:t>
            </a:r>
            <a:endParaRPr lang="en-US" dirty="0"/>
          </a:p>
        </p:txBody>
      </p:sp>
      <p:sp>
        <p:nvSpPr>
          <p:cNvPr id="3" name="Content Placeholder 2"/>
          <p:cNvSpPr>
            <a:spLocks noGrp="1"/>
          </p:cNvSpPr>
          <p:nvPr>
            <p:ph idx="1"/>
          </p:nvPr>
        </p:nvSpPr>
        <p:spPr>
          <a:xfrm>
            <a:off x="457200" y="1132114"/>
            <a:ext cx="8229600" cy="4994049"/>
          </a:xfrm>
        </p:spPr>
        <p:txBody>
          <a:bodyPr/>
          <a:lstStyle/>
          <a:p>
            <a:pPr marL="571500" indent="0" algn="just">
              <a:lnSpc>
                <a:spcPct val="107000"/>
              </a:lnSpc>
              <a:spcBef>
                <a:spcPts val="0"/>
              </a:spcBef>
              <a:buNone/>
            </a:pP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d</a:t>
            </a: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)Reports </a:t>
            </a: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on Investment Institutions </a:t>
            </a:r>
            <a:r>
              <a:rPr lang="en-GB" sz="2800"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(Asset managers) </a:t>
            </a:r>
            <a:endParaRPr lang="en-US"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571500" lvl="0" indent="0" algn="just">
              <a:lnSpc>
                <a:spcPct val="107000"/>
              </a:lnSpc>
              <a:spcBef>
                <a:spcPts val="0"/>
              </a:spcBef>
              <a:buNone/>
            </a:pPr>
            <a:r>
              <a:rPr lang="en-GB" sz="2800"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e) </a:t>
            </a: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Reports on Pension funds and medical </a:t>
            </a: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Aids</a:t>
            </a:r>
            <a:endParaRPr lang="en-US" dirty="0">
              <a:solidFill>
                <a:prstClr val="black"/>
              </a:solidFill>
            </a:endParaRPr>
          </a:p>
          <a:p>
            <a:endParaRPr lang="en-US" dirty="0"/>
          </a:p>
        </p:txBody>
      </p:sp>
    </p:spTree>
    <p:extLst>
      <p:ext uri="{BB962C8B-B14F-4D97-AF65-F5344CB8AC3E}">
        <p14:creationId xmlns:p14="http://schemas.microsoft.com/office/powerpoint/2010/main" val="2635306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
            </a:r>
            <a:br>
              <a:rPr lang="en-ZA" dirty="0" smtClean="0"/>
            </a:br>
            <a:r>
              <a:rPr lang="en-ZA" dirty="0"/>
              <a:t/>
            </a:r>
            <a:br>
              <a:rPr lang="en-ZA" dirty="0"/>
            </a:br>
            <a:endParaRPr lang="en-ZA" dirty="0"/>
          </a:p>
        </p:txBody>
      </p:sp>
      <p:sp>
        <p:nvSpPr>
          <p:cNvPr id="3" name="Content Placeholder 2"/>
          <p:cNvSpPr>
            <a:spLocks noGrp="1"/>
          </p:cNvSpPr>
          <p:nvPr>
            <p:ph idx="1"/>
          </p:nvPr>
        </p:nvSpPr>
        <p:spPr/>
        <p:txBody>
          <a:bodyPr/>
          <a:lstStyle/>
          <a:p>
            <a:pPr marL="0" lvl="0" indent="0" algn="just">
              <a:lnSpc>
                <a:spcPct val="107000"/>
              </a:lnSpc>
              <a:spcBef>
                <a:spcPts val="0"/>
              </a:spcBef>
              <a:buNone/>
              <a:tabLst>
                <a:tab pos="914400" algn="l"/>
              </a:tabLst>
            </a:pPr>
            <a:r>
              <a:rPr lang="en-GB"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III) Tax </a:t>
            </a:r>
            <a:r>
              <a:rPr lang="en-GB"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records </a:t>
            </a:r>
            <a:r>
              <a:rPr lang="en-GB"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e.g. VAT, Excise taxes (processed by tax authority);</a:t>
            </a:r>
            <a:endParaRPr lang="en-US"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0"/>
              </a:spcBef>
              <a:buNone/>
              <a:tabLst>
                <a:tab pos="914400" algn="l"/>
              </a:tabLst>
            </a:pPr>
            <a:r>
              <a:rPr lang="en-GB"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IV) Balance </a:t>
            </a:r>
            <a:r>
              <a:rPr lang="en-GB"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of Payments </a:t>
            </a:r>
            <a:r>
              <a:rPr lang="en-GB"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(Exports and Imports of goods and services)</a:t>
            </a:r>
            <a:endParaRPr lang="en-US"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ZA" dirty="0"/>
          </a:p>
        </p:txBody>
      </p:sp>
    </p:spTree>
    <p:extLst>
      <p:ext uri="{BB962C8B-B14F-4D97-AF65-F5344CB8AC3E}">
        <p14:creationId xmlns:p14="http://schemas.microsoft.com/office/powerpoint/2010/main" val="1495463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prstClr val="black"/>
                </a:solidFill>
              </a:rPr>
              <a:t>Contd. Administrative </a:t>
            </a:r>
            <a:r>
              <a:rPr lang="en-US" dirty="0">
                <a:solidFill>
                  <a:prstClr val="black"/>
                </a:solidFill>
              </a:rPr>
              <a:t>Records</a:t>
            </a:r>
            <a:endParaRPr lang="en-US" dirty="0"/>
          </a:p>
        </p:txBody>
      </p:sp>
      <p:sp>
        <p:nvSpPr>
          <p:cNvPr id="3" name="Content Placeholder 2"/>
          <p:cNvSpPr>
            <a:spLocks noGrp="1"/>
          </p:cNvSpPr>
          <p:nvPr>
            <p:ph idx="1"/>
          </p:nvPr>
        </p:nvSpPr>
        <p:spPr>
          <a:xfrm>
            <a:off x="457200" y="1132114"/>
            <a:ext cx="8229600" cy="4994049"/>
          </a:xfrm>
        </p:spPr>
        <p:txBody>
          <a:bodyPr/>
          <a:lstStyle/>
          <a:p>
            <a:pPr marL="0" lvl="0" indent="0" algn="just">
              <a:lnSpc>
                <a:spcPct val="107000"/>
              </a:lnSpc>
              <a:spcBef>
                <a:spcPts val="0"/>
              </a:spcBef>
              <a:buNone/>
              <a:tabLst>
                <a:tab pos="914400" algn="l"/>
              </a:tabLst>
            </a:pP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V</a:t>
            </a: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)Social </a:t>
            </a: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security system </a:t>
            </a:r>
            <a:r>
              <a:rPr lang="en-GB" sz="2800"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(Wages/salaries, </a:t>
            </a:r>
            <a:r>
              <a:rPr lang="en-GB" sz="2800"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social contributions</a:t>
            </a:r>
            <a:r>
              <a:rPr lang="en-GB" sz="2800"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a:t>
            </a:r>
            <a:endParaRPr lang="en-US"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0"/>
              </a:spcBef>
              <a:buNone/>
              <a:tabLst>
                <a:tab pos="914400" algn="l"/>
              </a:tabLst>
            </a:pP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VI)Mineral </a:t>
            </a: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Production Statistics</a:t>
            </a:r>
            <a:r>
              <a:rPr lang="en-GB" sz="2800"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 compiled by Department of Mines</a:t>
            </a:r>
            <a:endParaRPr lang="en-US"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0"/>
              </a:spcBef>
              <a:buNone/>
              <a:tabLst>
                <a:tab pos="914400" algn="l"/>
              </a:tabLst>
            </a:pPr>
            <a:r>
              <a:rPr lang="en-GB" sz="2800" b="1"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VII)Exports </a:t>
            </a:r>
            <a:r>
              <a:rPr lang="en-GB" sz="2800" b="1"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of Rough and Polished diamonds </a:t>
            </a:r>
            <a:r>
              <a:rPr lang="en-GB" sz="2800"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(Diamond hub</a:t>
            </a:r>
            <a:r>
              <a:rPr lang="en-GB" sz="2800" dirty="0" smtClean="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a:t>
            </a:r>
          </a:p>
          <a:p>
            <a:pPr marL="0" lvl="0" indent="0" algn="just">
              <a:lnSpc>
                <a:spcPct val="107000"/>
              </a:lnSpc>
              <a:spcBef>
                <a:spcPts val="0"/>
              </a:spcBef>
              <a:buNone/>
              <a:tabLst>
                <a:tab pos="914400" algn="l"/>
              </a:tabLst>
            </a:pPr>
            <a:r>
              <a:rPr lang="en-GB" sz="2800" b="1" dirty="0" smtClean="0">
                <a:solidFill>
                  <a:prstClr val="black"/>
                </a:solidFill>
                <a:latin typeface="Century Gothic" panose="020B0502020202020204" pitchFamily="34" charset="0"/>
                <a:ea typeface="Calibri" panose="020F0502020204030204" pitchFamily="34" charset="0"/>
                <a:cs typeface="Times New Roman" panose="02020603050405020304" pitchFamily="18" charset="0"/>
              </a:rPr>
              <a:t>VIII)Tourism Statistics </a:t>
            </a:r>
            <a:r>
              <a:rPr lang="en-GB" sz="2800" dirty="0" smtClean="0">
                <a:solidFill>
                  <a:prstClr val="black"/>
                </a:solidFill>
                <a:latin typeface="Century Gothic" panose="020B0502020202020204" pitchFamily="34" charset="0"/>
                <a:ea typeface="Calibri" panose="020F0502020204030204" pitchFamily="34" charset="0"/>
                <a:cs typeface="Times New Roman" panose="02020603050405020304" pitchFamily="18" charset="0"/>
              </a:rPr>
              <a:t>(Arrivals and Departures)</a:t>
            </a:r>
            <a:endParaRPr lang="en-US"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0"/>
              </a:spcBef>
              <a:buNone/>
            </a:pPr>
            <a:r>
              <a:rPr lang="en-GB" sz="2800" dirty="0">
                <a:solidFill>
                  <a:prstClr val="black"/>
                </a:solidFill>
                <a:latin typeface="Century Gothic" panose="020B0502020202020204" pitchFamily="34" charset="0"/>
                <a:ea typeface="Times New Roman" panose="02020603050405020304" pitchFamily="18" charset="0"/>
                <a:cs typeface="Times New Roman" panose="02020603050405020304" pitchFamily="18" charset="0"/>
              </a:rPr>
              <a:t> </a:t>
            </a:r>
            <a:endParaRPr lang="en-US"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884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316</TotalTime>
  <Words>1013</Words>
  <Application>Microsoft Office PowerPoint</Application>
  <PresentationFormat>On-screen Show (4:3)</PresentationFormat>
  <Paragraphs>92</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Century Gothic</vt:lpstr>
      <vt:lpstr>Times New Roman</vt:lpstr>
      <vt:lpstr>Office Theme</vt:lpstr>
      <vt:lpstr>PowerPoint Presentation</vt:lpstr>
      <vt:lpstr>USE OF ADMINISTRATIVE DATA</vt:lpstr>
      <vt:lpstr>Contents</vt:lpstr>
      <vt:lpstr>National Accounts Data Sources </vt:lpstr>
      <vt:lpstr>Data from Administrative Records </vt:lpstr>
      <vt:lpstr>Contd. Administrative Records</vt:lpstr>
      <vt:lpstr>Contd. Administrative Records</vt:lpstr>
      <vt:lpstr>  </vt:lpstr>
      <vt:lpstr>Contd. Administrative Records</vt:lpstr>
      <vt:lpstr>Contd. Administrative Records</vt:lpstr>
      <vt:lpstr>Specific National accounts data in administrative records </vt:lpstr>
      <vt:lpstr>Contd.</vt:lpstr>
      <vt:lpstr>Contd.</vt:lpstr>
      <vt:lpstr>Quality evaluation for Administrative Records data</vt:lpstr>
      <vt:lpstr>Important matters to note on Administrative Data</vt:lpstr>
      <vt:lpstr>Contd.</vt:lpstr>
      <vt:lpstr>Contd.</vt:lpstr>
      <vt:lpstr>Contd.</vt:lpstr>
      <vt:lpstr>Contd.</vt:lpstr>
      <vt:lpstr>Contd.</vt:lpstr>
      <vt:lpstr>Memorandum of Understanding </vt:lpstr>
      <vt:lpstr>Contd.</vt:lpstr>
      <vt:lpstr>Contd.</vt:lpstr>
      <vt:lpstr>Contd.</vt:lpstr>
      <vt:lpstr>NSDS</vt:lpstr>
      <vt:lpstr>   </vt:lpstr>
    </vt:vector>
  </TitlesOfParts>
  <Manager/>
  <Company>vuyokazis@statssa.gov.za</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Vuyokazi Sodo</dc:creator>
  <cp:keywords/>
  <dc:description/>
  <cp:lastModifiedBy>burton mguni</cp:lastModifiedBy>
  <cp:revision>61</cp:revision>
  <cp:lastPrinted>2016-10-20T06:43:12Z</cp:lastPrinted>
  <dcterms:created xsi:type="dcterms:W3CDTF">2016-10-06T09:13:58Z</dcterms:created>
  <dcterms:modified xsi:type="dcterms:W3CDTF">2016-10-24T14:51:07Z</dcterms:modified>
  <cp:category/>
</cp:coreProperties>
</file>