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58" r:id="rId7"/>
    <p:sldId id="259" r:id="rId8"/>
    <p:sldId id="272" r:id="rId9"/>
    <p:sldId id="265" r:id="rId10"/>
    <p:sldId id="273" r:id="rId11"/>
    <p:sldId id="27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018256" y="3350830"/>
            <a:ext cx="51074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Arial"/>
                <a:cs typeface="Arial"/>
              </a:rPr>
              <a:t>ASSD </a:t>
            </a:r>
            <a:r>
              <a:rPr lang="en-US" sz="3200" b="1" dirty="0" smtClean="0">
                <a:solidFill>
                  <a:srgbClr val="00B0F0"/>
                </a:solidFill>
                <a:latin typeface="Arial"/>
                <a:cs typeface="Arial"/>
              </a:rPr>
              <a:t>Secretariat  </a:t>
            </a:r>
            <a:r>
              <a:rPr lang="en-US" sz="3200" b="1" dirty="0">
                <a:solidFill>
                  <a:srgbClr val="00B0F0"/>
                </a:solidFill>
                <a:latin typeface="Arial"/>
                <a:cs typeface="Arial"/>
              </a:rPr>
              <a:t>Report</a:t>
            </a:r>
            <a:endParaRPr lang="en-ZA" sz="3200" dirty="0"/>
          </a:p>
        </p:txBody>
      </p:sp>
      <p:sp>
        <p:nvSpPr>
          <p:cNvPr id="3" name="Rectangle 2"/>
          <p:cNvSpPr/>
          <p:nvPr/>
        </p:nvSpPr>
        <p:spPr>
          <a:xfrm>
            <a:off x="2414239" y="3916871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ZA" sz="2400" b="1" dirty="0" smtClean="0">
              <a:solidFill>
                <a:srgbClr val="C00000"/>
              </a:solidFill>
            </a:endParaRPr>
          </a:p>
          <a:p>
            <a:pPr algn="ctr"/>
            <a:r>
              <a:rPr lang="en-ZA" sz="2400" b="1" dirty="0" smtClean="0">
                <a:solidFill>
                  <a:srgbClr val="C00000"/>
                </a:solidFill>
              </a:rPr>
              <a:t>Risenga </a:t>
            </a:r>
            <a:r>
              <a:rPr lang="en-ZA" sz="2400" b="1" dirty="0">
                <a:solidFill>
                  <a:srgbClr val="C00000"/>
                </a:solidFill>
              </a:rPr>
              <a:t>Maluleke</a:t>
            </a:r>
          </a:p>
          <a:p>
            <a:pPr algn="ctr"/>
            <a:endParaRPr lang="en-ZA" b="1" dirty="0">
              <a:solidFill>
                <a:srgbClr val="C00000"/>
              </a:solidFill>
            </a:endParaRPr>
          </a:p>
          <a:p>
            <a:pPr algn="ctr"/>
            <a:endParaRPr lang="en-Z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19110" y="1523998"/>
            <a:ext cx="8215313" cy="394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Austerity measures present funding challenges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10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The Secretariat should serve only to coordinate, countries continue to do their work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10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New multilateral bodies and structures should not make us loose the focus, the enemy is still there</a:t>
            </a: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519113" y="645556"/>
            <a:ext cx="8229600" cy="69215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ASSD Challenges</a:t>
            </a:r>
          </a:p>
        </p:txBody>
      </p:sp>
    </p:spTree>
    <p:extLst>
      <p:ext uri="{BB962C8B-B14F-4D97-AF65-F5344CB8AC3E}">
        <p14:creationId xmlns:p14="http://schemas.microsoft.com/office/powerpoint/2010/main" val="418213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19109" y="1337706"/>
            <a:ext cx="8215313" cy="394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The </a:t>
            </a:r>
            <a:r>
              <a:rPr lang="en-US" sz="2400" dirty="0">
                <a:cs typeface="Arial" panose="020B0604020202020204" pitchFamily="34" charset="0"/>
              </a:rPr>
              <a:t>ASSD continues to advocate for </a:t>
            </a:r>
            <a:r>
              <a:rPr lang="en-US" sz="2400" dirty="0" smtClean="0">
                <a:cs typeface="Arial" panose="020B0604020202020204" pitchFamily="34" charset="0"/>
              </a:rPr>
              <a:t>ownership of our destiny by </a:t>
            </a:r>
            <a:r>
              <a:rPr lang="en-US" sz="2400" dirty="0">
                <a:cs typeface="Arial" panose="020B0604020202020204" pitchFamily="34" charset="0"/>
              </a:rPr>
              <a:t>African countries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Focus on 2020 RPHCs and use of technology to improve </a:t>
            </a:r>
            <a:r>
              <a:rPr lang="en-US" sz="2400" dirty="0" smtClean="0">
                <a:cs typeface="Arial" panose="020B0604020202020204" pitchFamily="34" charset="0"/>
              </a:rPr>
              <a:t>censuses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ZA" sz="2400" dirty="0"/>
              <a:t>I</a:t>
            </a:r>
            <a:r>
              <a:rPr lang="en-ZA" sz="2400" dirty="0" smtClean="0"/>
              <a:t>mplementation </a:t>
            </a:r>
            <a:r>
              <a:rPr lang="en-ZA" sz="2400" dirty="0"/>
              <a:t>of the Africa Programme on Accelerated Improvement of Civil Registration and Vital Statistics (APAI-CRVS) </a:t>
            </a:r>
            <a:endParaRPr lang="en-US" sz="2400" dirty="0"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Coordinated tapping </a:t>
            </a:r>
            <a:r>
              <a:rPr lang="en-US" sz="2400" dirty="0">
                <a:cs typeface="Arial" panose="020B0604020202020204" pitchFamily="34" charset="0"/>
              </a:rPr>
              <a:t>into international best practice to improve statistical </a:t>
            </a:r>
            <a:r>
              <a:rPr lang="en-US" sz="2400" dirty="0" smtClean="0">
                <a:cs typeface="Arial" panose="020B0604020202020204" pitchFamily="34" charset="0"/>
              </a:rPr>
              <a:t>production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Economics Statistics our baby now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Africa: Agenda </a:t>
            </a:r>
            <a:r>
              <a:rPr lang="en-US" sz="2400" dirty="0" smtClean="0">
                <a:cs typeface="Arial" panose="020B0604020202020204" pitchFamily="34" charset="0"/>
              </a:rPr>
              <a:t>2063 </a:t>
            </a:r>
            <a:r>
              <a:rPr lang="en-US" sz="2400" dirty="0" smtClean="0">
                <a:cs typeface="Arial" panose="020B0604020202020204" pitchFamily="34" charset="0"/>
              </a:rPr>
              <a:t>within the context of the Post-2015 Development Agenda w.r.t. SGDs </a:t>
            </a:r>
            <a:endParaRPr lang="en-US" sz="2400" dirty="0">
              <a:cs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519113" y="645556"/>
            <a:ext cx="8229600" cy="69215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Conclusion and Way forward</a:t>
            </a:r>
          </a:p>
        </p:txBody>
      </p:sp>
    </p:spTree>
    <p:extLst>
      <p:ext uri="{BB962C8B-B14F-4D97-AF65-F5344CB8AC3E}">
        <p14:creationId xmlns:p14="http://schemas.microsoft.com/office/powerpoint/2010/main" val="309910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34400" y="2525303"/>
            <a:ext cx="7646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42963">
              <a:defRPr/>
            </a:pPr>
            <a:r>
              <a:rPr lang="en-GB" sz="5400" b="1" dirty="0">
                <a:solidFill>
                  <a:srgbClr val="606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Thank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Z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400" dirty="0">
              <a:latin typeface="Baskerville Old Face" panose="02020602080505020303" pitchFamily="18" charset="0"/>
            </a:endParaRPr>
          </a:p>
          <a:p>
            <a:r>
              <a:rPr lang="en-ZA" sz="1400" dirty="0" smtClean="0">
                <a:solidFill>
                  <a:schemeClr val="bg1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municipalities</a:t>
            </a:r>
            <a:endParaRPr lang="en-ZA" sz="1400" dirty="0">
              <a:solidFill>
                <a:schemeClr val="bg1"/>
              </a:solidFill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3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400" y="14648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3200" b="1" dirty="0">
                <a:solidFill>
                  <a:srgbClr val="00B0F0"/>
                </a:solidFill>
                <a:ea typeface="+mj-ea"/>
                <a:cs typeface="+mj-cs"/>
              </a:rPr>
              <a:t>Presentation </a:t>
            </a:r>
            <a:r>
              <a:rPr lang="en-ZA" sz="3200" b="1" dirty="0" smtClean="0">
                <a:solidFill>
                  <a:srgbClr val="00B0F0"/>
                </a:solidFill>
                <a:ea typeface="+mj-ea"/>
                <a:cs typeface="+mj-cs"/>
              </a:rPr>
              <a:t>Outline</a:t>
            </a:r>
            <a:endParaRPr lang="en-ZA" sz="3200" dirty="0"/>
          </a:p>
        </p:txBody>
      </p:sp>
      <p:sp>
        <p:nvSpPr>
          <p:cNvPr id="3" name="Rectangle 2"/>
          <p:cNvSpPr/>
          <p:nvPr/>
        </p:nvSpPr>
        <p:spPr>
          <a:xfrm>
            <a:off x="756000" y="1015200"/>
            <a:ext cx="7646400" cy="35578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>
                <a:ea typeface="ＭＳ Ｐゴシック" pitchFamily="34" charset="-128"/>
                <a:cs typeface="Arial" panose="020B0604020202020204" pitchFamily="34" charset="0"/>
              </a:rPr>
              <a:t>ASSD programme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ZA" sz="3200" dirty="0">
                <a:cs typeface="Arial" panose="020B0604020202020204" pitchFamily="34" charset="0"/>
              </a:rPr>
              <a:t>Progress </a:t>
            </a:r>
            <a:r>
              <a:rPr lang="en-ZA" sz="3200" dirty="0" smtClean="0">
                <a:cs typeface="Arial" panose="020B0604020202020204" pitchFamily="34" charset="0"/>
              </a:rPr>
              <a:t>recorded on RPHC and CRVS phases</a:t>
            </a:r>
            <a:endParaRPr lang="en-ZA" sz="3200" dirty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>
                <a:cs typeface="Arial" panose="020B0604020202020204" pitchFamily="34" charset="0"/>
              </a:rPr>
              <a:t>11</a:t>
            </a:r>
            <a:r>
              <a:rPr lang="en-US" altLang="en-US" sz="3200" baseline="30000" dirty="0" smtClean="0">
                <a:cs typeface="Arial" panose="020B0604020202020204" pitchFamily="34" charset="0"/>
              </a:rPr>
              <a:t>th</a:t>
            </a:r>
            <a:r>
              <a:rPr lang="en-US" altLang="en-US" sz="3200" dirty="0" smtClean="0">
                <a:cs typeface="Arial" panose="020B0604020202020204" pitchFamily="34" charset="0"/>
              </a:rPr>
              <a:t> ASSD Resolutions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en-US" altLang="en-US" sz="3200" dirty="0" smtClean="0">
                <a:ea typeface="ＭＳ Ｐゴシック" pitchFamily="34" charset="-128"/>
                <a:cs typeface="Arial" panose="020B0604020202020204" pitchFamily="34" charset="0"/>
              </a:rPr>
              <a:t>Challenges  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en-US" altLang="en-US" sz="3200" dirty="0" smtClean="0">
                <a:ea typeface="ＭＳ Ｐゴシック" pitchFamily="34" charset="-128"/>
                <a:cs typeface="Arial" panose="020B0604020202020204" pitchFamily="34" charset="0"/>
              </a:rPr>
              <a:t>Conclusion </a:t>
            </a:r>
            <a:r>
              <a:rPr lang="en-US" altLang="en-US" sz="3200" dirty="0">
                <a:ea typeface="ＭＳ Ｐゴシック" pitchFamily="34" charset="-128"/>
                <a:cs typeface="Arial" panose="020B0604020202020204" pitchFamily="34" charset="0"/>
              </a:rPr>
              <a:t>and Way forward</a:t>
            </a:r>
          </a:p>
          <a:p>
            <a:r>
              <a:rPr lang="en-ZA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municipalities</a:t>
            </a:r>
            <a:endParaRPr lang="en-ZA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-134201" y="2736156"/>
            <a:ext cx="9525744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 Tzu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60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Enemy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The Terrain</a:t>
            </a:r>
            <a:endParaRPr lang="en-ZA" altLang="en-US" sz="6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5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19111" y="1523999"/>
            <a:ext cx="8215313" cy="394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Lack of integration on the continent: socio-economic, political and cultural matters</a:t>
            </a: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9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Lack of harmonization of systems, including systems of national statistics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9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Self-liquidating competition that diminishes our collective strength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9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A coordinating mechanism that falters, leading to decay in systems</a:t>
            </a: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3200" i="1" dirty="0" smtClean="0">
              <a:solidFill>
                <a:srgbClr val="00B0F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519113" y="645556"/>
            <a:ext cx="8229600" cy="69215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Enemy</a:t>
            </a:r>
          </a:p>
        </p:txBody>
      </p:sp>
    </p:spTree>
    <p:extLst>
      <p:ext uri="{BB962C8B-B14F-4D97-AF65-F5344CB8AC3E}">
        <p14:creationId xmlns:p14="http://schemas.microsoft.com/office/powerpoint/2010/main" val="289189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19110" y="1523998"/>
            <a:ext cx="8215313" cy="394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err="1" smtClean="0"/>
              <a:t>Yaondé</a:t>
            </a:r>
            <a:r>
              <a:rPr lang="en-US" sz="3200" dirty="0" smtClean="0"/>
              <a:t>, Cameroon, November 2005: The center could not hold</a:t>
            </a:r>
            <a:endParaRPr lang="en-US" sz="10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Cape Town, January 2006, South Africa: Birth of the ASSD</a:t>
            </a:r>
            <a:endParaRPr lang="en-US" sz="10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/>
              <a:t>Ouagadougou, Burkina Faso, May </a:t>
            </a:r>
            <a:r>
              <a:rPr lang="en-US" sz="3200" dirty="0" smtClean="0"/>
              <a:t>2006: In-conflict and post-conflict countries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Durban, South Africa: 57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Session of the ISI</a:t>
            </a:r>
            <a:endParaRPr lang="en-US" sz="10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Enter Policy: Conferences of Ministers of Civil Registration</a:t>
            </a: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519113" y="645556"/>
            <a:ext cx="8229600" cy="69215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Mandate</a:t>
            </a:r>
          </a:p>
        </p:txBody>
      </p:sp>
    </p:spTree>
    <p:extLst>
      <p:ext uri="{BB962C8B-B14F-4D97-AF65-F5344CB8AC3E}">
        <p14:creationId xmlns:p14="http://schemas.microsoft.com/office/powerpoint/2010/main" val="193857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400" y="14648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3200" b="1" dirty="0" smtClean="0">
                <a:solidFill>
                  <a:srgbClr val="00B0F0"/>
                </a:solidFill>
                <a:ea typeface="+mj-ea"/>
                <a:cs typeface="+mj-cs"/>
              </a:rPr>
              <a:t>ASSD Programme</a:t>
            </a:r>
            <a:endParaRPr lang="en-ZA" sz="3200" dirty="0"/>
          </a:p>
        </p:txBody>
      </p:sp>
      <p:sp>
        <p:nvSpPr>
          <p:cNvPr id="3" name="Rectangle 2"/>
          <p:cNvSpPr/>
          <p:nvPr/>
        </p:nvSpPr>
        <p:spPr>
          <a:xfrm>
            <a:off x="626400" y="797303"/>
            <a:ext cx="7646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400" b="1" dirty="0" smtClean="0"/>
              <a:t>11 </a:t>
            </a:r>
            <a:r>
              <a:rPr lang="en-US" altLang="en-US" sz="2400" b="1" dirty="0"/>
              <a:t>ASSDs held to </a:t>
            </a:r>
            <a:r>
              <a:rPr lang="en-US" altLang="en-US" sz="2400" b="1" dirty="0" smtClean="0"/>
              <a:t>date:-</a:t>
            </a:r>
          </a:p>
          <a:p>
            <a:pPr>
              <a:buFontTx/>
              <a:buChar char="•"/>
            </a:pPr>
            <a:endParaRPr lang="en-US" altLang="en-US" sz="1400" dirty="0"/>
          </a:p>
          <a:p>
            <a:pPr>
              <a:buFontTx/>
              <a:buChar char="•"/>
            </a:pPr>
            <a:endParaRPr lang="en-US" altLang="en-US" sz="1400" dirty="0" smtClean="0"/>
          </a:p>
          <a:p>
            <a:pPr>
              <a:buFontTx/>
              <a:buChar char="•"/>
            </a:pPr>
            <a:endParaRPr lang="en-US" altLang="en-US" sz="1400" dirty="0"/>
          </a:p>
          <a:p>
            <a:pPr>
              <a:buFontTx/>
              <a:buChar char="•"/>
            </a:pPr>
            <a:endParaRPr lang="en-US" altLang="en-US" sz="1400" dirty="0" smtClean="0"/>
          </a:p>
          <a:p>
            <a:pPr>
              <a:buFontTx/>
              <a:buChar char="•"/>
            </a:pPr>
            <a:endParaRPr lang="en-US" altLang="en-US" sz="1400" dirty="0"/>
          </a:p>
          <a:p>
            <a:pPr>
              <a:buFontTx/>
              <a:buChar char="•"/>
            </a:pPr>
            <a:endParaRPr lang="en-US" altLang="en-US" sz="1400" dirty="0" smtClean="0"/>
          </a:p>
          <a:p>
            <a:pPr>
              <a:buFontTx/>
              <a:buChar char="•"/>
            </a:pPr>
            <a:endParaRPr lang="en-US" altLang="en-US" sz="1400" dirty="0"/>
          </a:p>
          <a:p>
            <a:pPr>
              <a:buFontTx/>
              <a:buChar char="•"/>
            </a:pPr>
            <a:endParaRPr lang="en-US" altLang="en-US" sz="1400" dirty="0"/>
          </a:p>
          <a:p>
            <a:endParaRPr lang="en-US" altLang="en-US" sz="1400" dirty="0" smtClean="0"/>
          </a:p>
          <a:p>
            <a:endParaRPr lang="en-US" altLang="en-US" sz="1400" dirty="0"/>
          </a:p>
          <a:p>
            <a:endParaRPr lang="en-US" altLang="en-US" sz="1400" dirty="0" smtClean="0"/>
          </a:p>
          <a:p>
            <a:endParaRPr lang="en-US" altLang="en-US" sz="1400" dirty="0"/>
          </a:p>
          <a:p>
            <a:r>
              <a:rPr lang="en-ZA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municipalities</a:t>
            </a:r>
            <a:endParaRPr lang="en-ZA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13"/>
          <p:cNvSpPr>
            <a:spLocks/>
          </p:cNvSpPr>
          <p:nvPr/>
        </p:nvSpPr>
        <p:spPr bwMode="auto">
          <a:xfrm>
            <a:off x="414000" y="2048412"/>
            <a:ext cx="2184084" cy="2206968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72D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18288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2860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27432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2004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ctr">
              <a:defRPr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2006- 2012 </a:t>
            </a:r>
            <a:r>
              <a:rPr lang="en-US" sz="1600" b="1" dirty="0" err="1"/>
              <a:t>M</a:t>
            </a:r>
            <a:r>
              <a:rPr lang="en-US" altLang="en-US" sz="1600" b="1" dirty="0" err="1" smtClean="0"/>
              <a:t>obilisation</a:t>
            </a:r>
            <a:r>
              <a:rPr lang="en-US" altLang="en-US" sz="1600" b="1" dirty="0" smtClean="0"/>
              <a:t> </a:t>
            </a:r>
            <a:r>
              <a:rPr lang="en-US" altLang="en-US" sz="1600" b="1" dirty="0"/>
              <a:t>of </a:t>
            </a:r>
            <a:endParaRPr lang="en-US" altLang="en-US" sz="1600" b="1" dirty="0" smtClean="0"/>
          </a:p>
          <a:p>
            <a:pPr algn="ctr">
              <a:defRPr/>
            </a:pPr>
            <a:r>
              <a:rPr lang="en-US" altLang="en-US" sz="1600" b="1" dirty="0" smtClean="0"/>
              <a:t>2010 </a:t>
            </a:r>
            <a:r>
              <a:rPr lang="en-US" altLang="en-US" sz="1600" b="1" dirty="0"/>
              <a:t>Round of Population and Housing </a:t>
            </a:r>
            <a:endParaRPr lang="en-US" altLang="en-US" sz="1600" b="1" dirty="0" smtClean="0"/>
          </a:p>
          <a:p>
            <a:pPr algn="ctr">
              <a:defRPr/>
            </a:pPr>
            <a:r>
              <a:rPr lang="en-US" altLang="en-US" sz="1600" b="1" dirty="0" smtClean="0"/>
              <a:t>Censuses</a:t>
            </a:r>
            <a:endParaRPr lang="en-US" altLang="en-US" sz="1600" b="1" dirty="0"/>
          </a:p>
          <a:p>
            <a:pPr algn="ctr" eaLnBrk="1">
              <a:defRPr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AutoShape 13"/>
          <p:cNvSpPr>
            <a:spLocks/>
          </p:cNvSpPr>
          <p:nvPr/>
        </p:nvSpPr>
        <p:spPr bwMode="auto">
          <a:xfrm>
            <a:off x="3276000" y="1854640"/>
            <a:ext cx="2184084" cy="2206968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72D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18288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2860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27432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2004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ctr">
              <a:defRPr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2012- 2015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</a:rPr>
              <a:t>Accelerated improvement of Civil Registration and Vital Statistics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AutoShape 13"/>
          <p:cNvSpPr>
            <a:spLocks/>
          </p:cNvSpPr>
          <p:nvPr/>
        </p:nvSpPr>
        <p:spPr bwMode="auto">
          <a:xfrm>
            <a:off x="6361340" y="1924389"/>
            <a:ext cx="2184084" cy="2206968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72D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defTabSz="584200"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18288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2860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27432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200400" algn="ctr" defTabSz="58420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ctr" eaLnBrk="1">
              <a:defRPr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2016</a:t>
            </a:r>
          </a:p>
          <a:p>
            <a:pPr algn="ctr" eaLnBrk="1">
              <a:defRPr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Economic Statistics</a:t>
            </a:r>
          </a:p>
          <a:p>
            <a:pPr algn="ctr" eaLnBrk="1">
              <a:defRPr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>
              <a:defRPr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2020 Round of Population and </a:t>
            </a:r>
          </a:p>
          <a:p>
            <a:pPr algn="ctr" eaLnBrk="1">
              <a:defRPr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Housing </a:t>
            </a:r>
          </a:p>
          <a:p>
            <a:pPr algn="ctr" eaLnBrk="1">
              <a:defRPr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Censuses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4188879" y="2108719"/>
            <a:ext cx="961065" cy="5006341"/>
          </a:xfrm>
          <a:prstGeom prst="rightBrace">
            <a:avLst/>
          </a:prstGeom>
          <a:ln w="47625"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251"/>
          <p:cNvSpPr>
            <a:spLocks/>
          </p:cNvSpPr>
          <p:nvPr/>
        </p:nvSpPr>
        <p:spPr bwMode="auto">
          <a:xfrm>
            <a:off x="2301322" y="2419178"/>
            <a:ext cx="1017878" cy="339725"/>
          </a:xfrm>
          <a:custGeom>
            <a:avLst/>
            <a:gdLst>
              <a:gd name="T0" fmla="*/ 0 w 728"/>
              <a:gd name="T1" fmla="*/ 0 h 552"/>
              <a:gd name="T2" fmla="*/ 2147483647 w 728"/>
              <a:gd name="T3" fmla="*/ 2147483647 h 552"/>
              <a:gd name="T4" fmla="*/ 2147483647 w 728"/>
              <a:gd name="T5" fmla="*/ 2147483647 h 552"/>
              <a:gd name="T6" fmla="*/ 0 60000 65536"/>
              <a:gd name="T7" fmla="*/ 0 60000 65536"/>
              <a:gd name="T8" fmla="*/ 0 60000 65536"/>
              <a:gd name="T9" fmla="*/ 0 w 728"/>
              <a:gd name="T10" fmla="*/ 0 h 552"/>
              <a:gd name="T11" fmla="*/ 728 w 728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8" h="552">
                <a:moveTo>
                  <a:pt x="0" y="0"/>
                </a:moveTo>
                <a:cubicBezTo>
                  <a:pt x="175" y="22"/>
                  <a:pt x="351" y="44"/>
                  <a:pt x="472" y="136"/>
                </a:cubicBezTo>
                <a:cubicBezTo>
                  <a:pt x="593" y="228"/>
                  <a:pt x="660" y="390"/>
                  <a:pt x="728" y="5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2000" tIns="72000" rIns="72000" bIns="72000">
            <a:spAutoFit/>
          </a:bodyPr>
          <a:lstStyle/>
          <a:p>
            <a:endParaRPr lang="en-US"/>
          </a:p>
        </p:txBody>
      </p:sp>
      <p:sp>
        <p:nvSpPr>
          <p:cNvPr id="10" name="Freeform 251"/>
          <p:cNvSpPr>
            <a:spLocks/>
          </p:cNvSpPr>
          <p:nvPr/>
        </p:nvSpPr>
        <p:spPr bwMode="auto">
          <a:xfrm>
            <a:off x="5371200" y="2419178"/>
            <a:ext cx="990140" cy="424822"/>
          </a:xfrm>
          <a:custGeom>
            <a:avLst/>
            <a:gdLst>
              <a:gd name="T0" fmla="*/ 0 w 728"/>
              <a:gd name="T1" fmla="*/ 0 h 552"/>
              <a:gd name="T2" fmla="*/ 2147483647 w 728"/>
              <a:gd name="T3" fmla="*/ 2147483647 h 552"/>
              <a:gd name="T4" fmla="*/ 2147483647 w 728"/>
              <a:gd name="T5" fmla="*/ 2147483647 h 552"/>
              <a:gd name="T6" fmla="*/ 0 60000 65536"/>
              <a:gd name="T7" fmla="*/ 0 60000 65536"/>
              <a:gd name="T8" fmla="*/ 0 60000 65536"/>
              <a:gd name="T9" fmla="*/ 0 w 728"/>
              <a:gd name="T10" fmla="*/ 0 h 552"/>
              <a:gd name="T11" fmla="*/ 728 w 728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8" h="552">
                <a:moveTo>
                  <a:pt x="0" y="0"/>
                </a:moveTo>
                <a:cubicBezTo>
                  <a:pt x="175" y="22"/>
                  <a:pt x="351" y="44"/>
                  <a:pt x="472" y="136"/>
                </a:cubicBezTo>
                <a:cubicBezTo>
                  <a:pt x="593" y="228"/>
                  <a:pt x="660" y="390"/>
                  <a:pt x="728" y="55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2000" tIns="72000" rIns="72000" bIns="72000"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980191" y="5122280"/>
            <a:ext cx="3259801" cy="400110"/>
          </a:xfrm>
          <a:prstGeom prst="rect">
            <a:avLst/>
          </a:prstGeom>
          <a:noFill/>
          <a:ln w="15875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2000" b="1" dirty="0" smtClean="0"/>
              <a:t>STRATEGIC SHIFTS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8500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400" y="14648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3200" b="1" dirty="0" smtClean="0">
                <a:solidFill>
                  <a:srgbClr val="00B0F0"/>
                </a:solidFill>
                <a:ea typeface="+mj-ea"/>
                <a:cs typeface="+mj-cs"/>
              </a:rPr>
              <a:t>PROGRESS RECORDED</a:t>
            </a:r>
            <a:endParaRPr lang="en-ZA" sz="3200" dirty="0"/>
          </a:p>
        </p:txBody>
      </p:sp>
      <p:sp>
        <p:nvSpPr>
          <p:cNvPr id="3" name="Rectangle 2"/>
          <p:cNvSpPr/>
          <p:nvPr/>
        </p:nvSpPr>
        <p:spPr>
          <a:xfrm>
            <a:off x="626400" y="797303"/>
            <a:ext cx="79272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en-US" sz="1400" b="1" dirty="0" smtClean="0">
              <a:cs typeface="Arial" panose="020B0604020202020204" pitchFamily="34" charset="0"/>
            </a:endParaRPr>
          </a:p>
          <a:p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2006- 2012: 2010 Round Population and Housing Censuses</a:t>
            </a: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50  out of 54 African countries undertook their censuses</a:t>
            </a:r>
          </a:p>
          <a:p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2012-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2015- CRVS Round: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       I</a:t>
            </a:r>
            <a:r>
              <a:rPr lang="en-ZA" sz="2000" dirty="0" err="1" smtClean="0"/>
              <a:t>mplementation</a:t>
            </a:r>
            <a:r>
              <a:rPr lang="en-ZA" sz="2000" dirty="0" smtClean="0"/>
              <a:t> </a:t>
            </a:r>
            <a:r>
              <a:rPr lang="en-ZA" sz="2000" dirty="0"/>
              <a:t>of the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Africa Programme on the Accelerated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		Improvement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of Civil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Registration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and Vital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Statistics(APAI-			CRVS)</a:t>
            </a:r>
            <a:r>
              <a:rPr lang="en-ZA" sz="2000" dirty="0" smtClean="0"/>
              <a:t> </a:t>
            </a:r>
            <a:r>
              <a:rPr lang="en-ZA" sz="2000" dirty="0"/>
              <a:t>programme since its inception in </a:t>
            </a:r>
            <a:r>
              <a:rPr lang="en-ZA" sz="2000" dirty="0" smtClean="0"/>
              <a:t>2010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2015 onwards- Focus on Economic Statistics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Parallel to that a</a:t>
            </a:r>
            <a:r>
              <a:rPr lang="en-US" sz="2000" dirty="0" smtClean="0">
                <a:cs typeface="Arial" panose="020B0604020202020204" pitchFamily="34" charset="0"/>
              </a:rPr>
              <a:t>ccelerating programmes </a:t>
            </a:r>
            <a:r>
              <a:rPr lang="en-US" sz="2000" dirty="0">
                <a:cs typeface="Arial" panose="020B0604020202020204" pitchFamily="34" charset="0"/>
              </a:rPr>
              <a:t>on 2020 </a:t>
            </a:r>
            <a:r>
              <a:rPr lang="en-US" sz="2000" dirty="0" smtClean="0">
                <a:cs typeface="Arial" panose="020B0604020202020204" pitchFamily="34" charset="0"/>
              </a:rPr>
              <a:t>RPHC and APAI-	CRVS</a:t>
            </a:r>
            <a:endParaRPr lang="en-ZA" sz="1400" dirty="0">
              <a:solidFill>
                <a:schemeClr val="bg1"/>
              </a:solidFill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624048" y="849600"/>
            <a:ext cx="7339152" cy="1365250"/>
            <a:chOff x="1447799" y="1701800"/>
            <a:chExt cx="7078590" cy="1365250"/>
          </a:xfrm>
        </p:grpSpPr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1447799" y="1828800"/>
              <a:ext cx="2870296" cy="1214438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 sz="1400" b="1" dirty="0">
                  <a:solidFill>
                    <a:schemeClr val="tx2">
                      <a:lumMod val="75000"/>
                    </a:schemeClr>
                  </a:solidFill>
                </a:rPr>
                <a:t>2006- 2012 </a:t>
              </a:r>
            </a:p>
            <a:p>
              <a:pPr algn="ctr"/>
              <a:r>
                <a:rPr lang="en-US" sz="1400" b="1" dirty="0" smtClean="0">
                  <a:solidFill>
                    <a:schemeClr val="tx2">
                      <a:lumMod val="75000"/>
                    </a:schemeClr>
                  </a:solidFill>
                </a:rPr>
                <a:t>RPHCs</a:t>
              </a:r>
              <a:endParaRPr lang="en-US" sz="1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" name="AutoShape 6"/>
            <p:cNvSpPr>
              <a:spLocks noChangeArrowheads="1"/>
            </p:cNvSpPr>
            <p:nvPr/>
          </p:nvSpPr>
          <p:spPr bwMode="auto">
            <a:xfrm>
              <a:off x="3428999" y="1752600"/>
              <a:ext cx="2729356" cy="1314450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2">
                      <a:lumMod val="75000"/>
                    </a:schemeClr>
                  </a:solidFill>
                </a:rPr>
                <a:t>2012- </a:t>
              </a:r>
              <a:r>
                <a:rPr lang="en-US" sz="1400" b="1" dirty="0" smtClean="0">
                  <a:solidFill>
                    <a:schemeClr val="tx2">
                      <a:lumMod val="75000"/>
                    </a:schemeClr>
                  </a:solidFill>
                </a:rPr>
                <a:t>2015 CRVS</a:t>
              </a:r>
              <a:endParaRPr lang="en-US" sz="1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5372100" y="1701800"/>
              <a:ext cx="3154289" cy="1314450"/>
            </a:xfrm>
            <a:prstGeom prst="flowChartDecision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sz="1400" b="1" dirty="0" smtClean="0">
                  <a:solidFill>
                    <a:schemeClr val="tx2">
                      <a:lumMod val="75000"/>
                    </a:schemeClr>
                  </a:solidFill>
                </a:rPr>
                <a:t>2016</a:t>
              </a:r>
            </a:p>
            <a:p>
              <a:pPr algn="ctr" eaLnBrk="1" hangingPunct="1"/>
              <a:r>
                <a:rPr lang="en-US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Constantia" pitchFamily="18" charset="0"/>
                </a:rPr>
                <a:t>Economic </a:t>
              </a:r>
            </a:p>
            <a:p>
              <a:pPr algn="ctr" eaLnBrk="1" hangingPunct="1"/>
              <a:r>
                <a:rPr lang="en-US" altLang="en-US" sz="1400" b="1" dirty="0" smtClean="0">
                  <a:solidFill>
                    <a:schemeClr val="tx2">
                      <a:lumMod val="75000"/>
                    </a:schemeClr>
                  </a:solidFill>
                  <a:latin typeface="Constantia" pitchFamily="18" charset="0"/>
                </a:rPr>
                <a:t>Statistics</a:t>
              </a:r>
              <a:endParaRPr lang="en-US" altLang="en-US" dirty="0">
                <a:latin typeface="Constantia" pitchFamily="18" charset="0"/>
              </a:endParaRPr>
            </a:p>
          </p:txBody>
        </p:sp>
        <p:cxnSp>
          <p:nvCxnSpPr>
            <p:cNvPr id="17" name="AutoShape 8"/>
            <p:cNvCxnSpPr>
              <a:cxnSpLocks noChangeShapeType="1"/>
            </p:cNvCxnSpPr>
            <p:nvPr/>
          </p:nvCxnSpPr>
          <p:spPr bwMode="auto">
            <a:xfrm>
              <a:off x="3162300" y="2425700"/>
              <a:ext cx="8286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9"/>
            <p:cNvCxnSpPr>
              <a:cxnSpLocks noChangeShapeType="1"/>
            </p:cNvCxnSpPr>
            <p:nvPr/>
          </p:nvCxnSpPr>
          <p:spPr bwMode="auto">
            <a:xfrm>
              <a:off x="5029200" y="2387600"/>
              <a:ext cx="8286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46380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3237" y="1523998"/>
            <a:ext cx="8617528" cy="3948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Enhanced for data for urgent and instant decision-making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Advanced users raising critical questions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Governance, gender, culture, sustainability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Enter Policy: Conferences of Ministers of Civil Registration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Technology</a:t>
            </a:r>
            <a:r>
              <a:rPr lang="en-US" sz="3200" dirty="0"/>
              <a:t>: collection and dissemination of </a:t>
            </a:r>
            <a:r>
              <a:rPr lang="en-US" sz="3200" dirty="0" smtClean="0"/>
              <a:t>data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dirty="0" smtClean="0"/>
              <a:t>Global Partnerships: UN World Data Forum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10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32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519113" y="645556"/>
            <a:ext cx="8229600" cy="69215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 Dimensions</a:t>
            </a:r>
          </a:p>
        </p:txBody>
      </p:sp>
    </p:spTree>
    <p:extLst>
      <p:ext uri="{BB962C8B-B14F-4D97-AF65-F5344CB8AC3E}">
        <p14:creationId xmlns:p14="http://schemas.microsoft.com/office/powerpoint/2010/main" val="250666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400" y="146481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2800" b="1" dirty="0" smtClean="0">
                <a:solidFill>
                  <a:srgbClr val="00B0F0"/>
                </a:solidFill>
                <a:ea typeface="+mj-ea"/>
                <a:cs typeface="+mj-cs"/>
              </a:rPr>
              <a:t>Africa at UNSC</a:t>
            </a:r>
            <a:endParaRPr lang="en-ZA" sz="2800" dirty="0"/>
          </a:p>
        </p:txBody>
      </p:sp>
      <p:sp>
        <p:nvSpPr>
          <p:cNvPr id="3" name="Rectangle 2"/>
          <p:cNvSpPr/>
          <p:nvPr/>
        </p:nvSpPr>
        <p:spPr>
          <a:xfrm>
            <a:off x="626400" y="797303"/>
            <a:ext cx="764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17375E"/>
                </a:solidFill>
                <a:latin typeface="Calibri" pitchFamily="34" charset="0"/>
              </a:rPr>
              <a:t>Africa’s Role in the United Nations Statistical Commission… Navigating Through the Challenging </a:t>
            </a:r>
            <a:r>
              <a:rPr lang="en-US" sz="2400" b="1" dirty="0" smtClean="0">
                <a:solidFill>
                  <a:srgbClr val="17375E"/>
                </a:solidFill>
                <a:latin typeface="Calibri" pitchFamily="34" charset="0"/>
              </a:rPr>
              <a:t>Issues:-</a:t>
            </a:r>
            <a:endParaRPr lang="en-ZA" sz="1400" dirty="0">
              <a:solidFill>
                <a:schemeClr val="bg1"/>
              </a:solidFill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2" y="2050390"/>
            <a:ext cx="2932620" cy="260881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794550" y="1628300"/>
            <a:ext cx="1452737" cy="4023700"/>
            <a:chOff x="2903220" y="2480310"/>
            <a:chExt cx="1920240" cy="3174202"/>
          </a:xfrm>
        </p:grpSpPr>
        <p:cxnSp>
          <p:nvCxnSpPr>
            <p:cNvPr id="6" name="Curved Connector 5"/>
            <p:cNvCxnSpPr/>
            <p:nvPr/>
          </p:nvCxnSpPr>
          <p:spPr>
            <a:xfrm flipV="1">
              <a:off x="2903220" y="2480310"/>
              <a:ext cx="1920240" cy="1301730"/>
            </a:xfrm>
            <a:prstGeom prst="curvedConnector3">
              <a:avLst/>
            </a:prstGeom>
            <a:ln w="136525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urved Connector 6"/>
            <p:cNvCxnSpPr/>
            <p:nvPr/>
          </p:nvCxnSpPr>
          <p:spPr>
            <a:xfrm>
              <a:off x="2917126" y="3782040"/>
              <a:ext cx="1906334" cy="491224"/>
            </a:xfrm>
            <a:prstGeom prst="curvedConnector3">
              <a:avLst/>
            </a:prstGeom>
            <a:ln w="136525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urved Connector 7"/>
            <p:cNvCxnSpPr/>
            <p:nvPr/>
          </p:nvCxnSpPr>
          <p:spPr>
            <a:xfrm>
              <a:off x="2917126" y="3782040"/>
              <a:ext cx="1892428" cy="1872472"/>
            </a:xfrm>
            <a:prstGeom prst="curvedConnector3">
              <a:avLst>
                <a:gd name="adj1" fmla="val 50000"/>
              </a:avLst>
            </a:prstGeom>
            <a:ln w="130175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52547" y="1628300"/>
            <a:ext cx="4550968" cy="1316999"/>
            <a:chOff x="4905808" y="431831"/>
            <a:chExt cx="4367792" cy="1776533"/>
          </a:xfrm>
        </p:grpSpPr>
        <p:pic>
          <p:nvPicPr>
            <p:cNvPr id="10" name="Picture 4" descr="http://iris.info.yorku.ca/files/2007/09/ClimateChangeIcon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2739" y="431831"/>
              <a:ext cx="1122918" cy="1138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4905808" y="1668646"/>
              <a:ext cx="4367792" cy="539718"/>
            </a:xfrm>
            <a:prstGeom prst="rect">
              <a:avLst/>
            </a:prstGeom>
            <a:noFill/>
            <a:ln w="15875">
              <a:solidFill>
                <a:schemeClr val="accent1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Climate change and official statistics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49600" y="3163067"/>
            <a:ext cx="4195137" cy="1149567"/>
            <a:chOff x="4794356" y="2689423"/>
            <a:chExt cx="4116781" cy="1523406"/>
          </a:xfrm>
        </p:grpSpPr>
        <p:pic>
          <p:nvPicPr>
            <p:cNvPr id="15" name="Picture 6" descr="http://pressroom.ipc-undp.org/wp-content/uploads/2014/05/MDGs.png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6451" y="2689423"/>
              <a:ext cx="1855497" cy="8339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4794356" y="3812719"/>
              <a:ext cx="4116781" cy="400110"/>
            </a:xfrm>
            <a:prstGeom prst="rect">
              <a:avLst/>
            </a:prstGeom>
            <a:noFill/>
            <a:ln w="15875"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Development indicators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336431" y="4492800"/>
            <a:ext cx="4467084" cy="1274644"/>
            <a:chOff x="4827854" y="4764488"/>
            <a:chExt cx="4121659" cy="1341356"/>
          </a:xfrm>
        </p:grpSpPr>
        <p:grpSp>
          <p:nvGrpSpPr>
            <p:cNvPr id="18" name="Group 17"/>
            <p:cNvGrpSpPr/>
            <p:nvPr/>
          </p:nvGrpSpPr>
          <p:grpSpPr>
            <a:xfrm>
              <a:off x="5206814" y="4764488"/>
              <a:ext cx="3363740" cy="388700"/>
              <a:chOff x="5324493" y="5364190"/>
              <a:chExt cx="3363740" cy="388700"/>
            </a:xfrm>
          </p:grpSpPr>
          <p:pic>
            <p:nvPicPr>
              <p:cNvPr id="20" name="Picture 8" descr="http://siteresources.worldbank.org/ICPEXT/Images/branding_ICP.gif"/>
              <p:cNvPicPr>
                <a:picLocks noChangeAspect="1" noChangeArrowheads="1"/>
              </p:cNvPicPr>
              <p:nvPr/>
            </p:nvPicPr>
            <p:blipFill>
              <a:blip r:embed="rId5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4493" y="5364190"/>
                <a:ext cx="3363740" cy="3887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25530" y="5657086"/>
                <a:ext cx="228600" cy="85725"/>
              </a:xfrm>
              <a:prstGeom prst="rect">
                <a:avLst/>
              </a:prstGeom>
            </p:spPr>
          </p:pic>
        </p:grpSp>
        <p:sp>
          <p:nvSpPr>
            <p:cNvPr id="19" name="Rectangle 18"/>
            <p:cNvSpPr/>
            <p:nvPr/>
          </p:nvSpPr>
          <p:spPr>
            <a:xfrm>
              <a:off x="4827854" y="5397958"/>
              <a:ext cx="4121659" cy="707886"/>
            </a:xfrm>
            <a:prstGeom prst="rect">
              <a:avLst/>
            </a:prstGeom>
            <a:noFill/>
            <a:ln w="15875"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International Comparisons </a:t>
              </a:r>
              <a:r>
                <a:rPr lang="en-US" sz="2000" dirty="0" smtClean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</a:t>
              </a:r>
              <a:endPara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83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388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The Enemy</vt:lpstr>
      <vt:lpstr>The Mandate</vt:lpstr>
      <vt:lpstr>PowerPoint Presentation</vt:lpstr>
      <vt:lpstr>PowerPoint Presentation</vt:lpstr>
      <vt:lpstr>New Dimensions</vt:lpstr>
      <vt:lpstr>PowerPoint Presentation</vt:lpstr>
      <vt:lpstr>ASSD Challenges</vt:lpstr>
      <vt:lpstr>Conclusion and Way forward</vt:lpstr>
      <vt:lpstr>PowerPoint Presentation</vt:lpstr>
    </vt:vector>
  </TitlesOfParts>
  <Company>vuyokazis@statssa.gov.za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Vuyokazi Sodo</dc:creator>
  <cp:lastModifiedBy>MphoM</cp:lastModifiedBy>
  <cp:revision>38</cp:revision>
  <dcterms:created xsi:type="dcterms:W3CDTF">2016-10-06T09:13:58Z</dcterms:created>
  <dcterms:modified xsi:type="dcterms:W3CDTF">2016-11-14T12:13:09Z</dcterms:modified>
</cp:coreProperties>
</file>