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3" r:id="rId4"/>
    <p:sldId id="261" r:id="rId5"/>
    <p:sldId id="262" r:id="rId6"/>
    <p:sldId id="283" r:id="rId7"/>
    <p:sldId id="264" r:id="rId8"/>
    <p:sldId id="266" r:id="rId9"/>
    <p:sldId id="287" r:id="rId10"/>
    <p:sldId id="286" r:id="rId11"/>
    <p:sldId id="281" r:id="rId12"/>
    <p:sldId id="288" r:id="rId13"/>
    <p:sldId id="282" r:id="rId14"/>
    <p:sldId id="269" r:id="rId15"/>
    <p:sldId id="268" r:id="rId16"/>
    <p:sldId id="284" r:id="rId17"/>
    <p:sldId id="289" r:id="rId18"/>
    <p:sldId id="290" r:id="rId19"/>
    <p:sldId id="291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1180" y="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E25CE-514E-4ADB-A573-7AAB7E7A501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492231-AD67-4516-B9CB-0F5E5DB94501}">
      <dgm:prSet phldrT="[Texte]" custT="1"/>
      <dgm:spPr/>
      <dgm:t>
        <a:bodyPr/>
        <a:lstStyle/>
        <a:p>
          <a:r>
            <a:rPr lang="fr-FR" sz="3600" dirty="0"/>
            <a:t>DCNSEA</a:t>
          </a:r>
        </a:p>
      </dgm:t>
    </dgm:pt>
    <dgm:pt modelId="{182E7ABD-5812-4302-9209-828247284758}" type="parTrans" cxnId="{8456B6ED-DD16-4340-8A6B-9699B16CEB32}">
      <dgm:prSet/>
      <dgm:spPr/>
      <dgm:t>
        <a:bodyPr/>
        <a:lstStyle/>
        <a:p>
          <a:endParaRPr lang="fr-FR"/>
        </a:p>
      </dgm:t>
    </dgm:pt>
    <dgm:pt modelId="{B32A9D17-0B8B-484A-AA12-97D057B3E7EB}" type="sibTrans" cxnId="{8456B6ED-DD16-4340-8A6B-9699B16CEB32}">
      <dgm:prSet/>
      <dgm:spPr/>
      <dgm:t>
        <a:bodyPr/>
        <a:lstStyle/>
        <a:p>
          <a:endParaRPr lang="fr-FR"/>
        </a:p>
      </dgm:t>
    </dgm:pt>
    <dgm:pt modelId="{2FCB2195-7CA5-41CD-82FB-7D3963A1DABF}">
      <dgm:prSet phldrT="[Texte]"/>
      <dgm:spPr/>
      <dgm:t>
        <a:bodyPr/>
        <a:lstStyle/>
        <a:p>
          <a:r>
            <a:rPr lang="fr-FR" dirty="0"/>
            <a:t>Bureau de la Comptabilité Nationale</a:t>
          </a:r>
        </a:p>
      </dgm:t>
    </dgm:pt>
    <dgm:pt modelId="{13173EA0-BF5E-40B9-8D7D-563E9BF6A83D}" type="parTrans" cxnId="{26A29C2A-8666-4D3E-BFC0-8BAE15D7DD87}">
      <dgm:prSet/>
      <dgm:spPr/>
      <dgm:t>
        <a:bodyPr/>
        <a:lstStyle/>
        <a:p>
          <a:endParaRPr lang="fr-FR"/>
        </a:p>
      </dgm:t>
    </dgm:pt>
    <dgm:pt modelId="{302AC9FA-82AF-48E6-ACA8-307CC46773A9}" type="sibTrans" cxnId="{26A29C2A-8666-4D3E-BFC0-8BAE15D7DD87}">
      <dgm:prSet/>
      <dgm:spPr/>
      <dgm:t>
        <a:bodyPr/>
        <a:lstStyle/>
        <a:p>
          <a:endParaRPr lang="fr-FR"/>
        </a:p>
      </dgm:t>
    </dgm:pt>
    <dgm:pt modelId="{DC4768ED-FB56-456D-A685-7926689CABC1}">
      <dgm:prSet phldrT="[Texte]"/>
      <dgm:spPr/>
      <dgm:t>
        <a:bodyPr/>
        <a:lstStyle/>
        <a:p>
          <a:r>
            <a:rPr lang="fr-FR" dirty="0"/>
            <a:t>Bureau des Synthèse et Etudes Analytiques</a:t>
          </a:r>
        </a:p>
      </dgm:t>
    </dgm:pt>
    <dgm:pt modelId="{ECEC14DC-6807-4FCC-8160-2ABB1A49A834}" type="parTrans" cxnId="{16480FF8-AB6D-4C2C-AF91-E5AA554AA120}">
      <dgm:prSet/>
      <dgm:spPr/>
      <dgm:t>
        <a:bodyPr/>
        <a:lstStyle/>
        <a:p>
          <a:endParaRPr lang="fr-FR"/>
        </a:p>
      </dgm:t>
    </dgm:pt>
    <dgm:pt modelId="{7A460319-D3A9-435F-91C0-492A9C4457EF}" type="sibTrans" cxnId="{16480FF8-AB6D-4C2C-AF91-E5AA554AA120}">
      <dgm:prSet/>
      <dgm:spPr/>
      <dgm:t>
        <a:bodyPr/>
        <a:lstStyle/>
        <a:p>
          <a:endParaRPr lang="fr-FR"/>
        </a:p>
      </dgm:t>
    </dgm:pt>
    <dgm:pt modelId="{E0A97B8D-8CED-45F1-9BBE-0011EFBE630F}" type="pres">
      <dgm:prSet presAssocID="{839E25CE-514E-4ADB-A573-7AAB7E7A501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D9F9A13-106A-4908-A866-29D2DEC17B7A}" type="pres">
      <dgm:prSet presAssocID="{21492231-AD67-4516-B9CB-0F5E5DB94501}" presName="root1" presStyleCnt="0"/>
      <dgm:spPr/>
    </dgm:pt>
    <dgm:pt modelId="{7E9B2976-9F46-4B36-9365-4FD71FE3D8B2}" type="pres">
      <dgm:prSet presAssocID="{21492231-AD67-4516-B9CB-0F5E5DB94501}" presName="LevelOneTextNode" presStyleLbl="node0" presStyleIdx="0" presStyleCnt="1" custScaleY="45313" custLinFactX="63651" custLinFactNeighborX="100000" custLinFactNeighborY="34219">
        <dgm:presLayoutVars>
          <dgm:chPref val="3"/>
        </dgm:presLayoutVars>
      </dgm:prSet>
      <dgm:spPr/>
    </dgm:pt>
    <dgm:pt modelId="{8DC3C981-505B-4AFF-A92A-DB4C266B50B6}" type="pres">
      <dgm:prSet presAssocID="{21492231-AD67-4516-B9CB-0F5E5DB94501}" presName="level2hierChild" presStyleCnt="0"/>
      <dgm:spPr/>
    </dgm:pt>
    <dgm:pt modelId="{F0F56430-F85F-40EA-8B4A-20CB82D3DB11}" type="pres">
      <dgm:prSet presAssocID="{13173EA0-BF5E-40B9-8D7D-563E9BF6A83D}" presName="conn2-1" presStyleLbl="parChTrans1D2" presStyleIdx="0" presStyleCnt="2"/>
      <dgm:spPr/>
    </dgm:pt>
    <dgm:pt modelId="{2BD0E93D-9178-4644-A6EE-29A59B3598EC}" type="pres">
      <dgm:prSet presAssocID="{13173EA0-BF5E-40B9-8D7D-563E9BF6A83D}" presName="connTx" presStyleLbl="parChTrans1D2" presStyleIdx="0" presStyleCnt="2"/>
      <dgm:spPr/>
    </dgm:pt>
    <dgm:pt modelId="{EB067FAB-7243-4F9E-9A0A-7181A9208EEF}" type="pres">
      <dgm:prSet presAssocID="{2FCB2195-7CA5-41CD-82FB-7D3963A1DABF}" presName="root2" presStyleCnt="0"/>
      <dgm:spPr/>
    </dgm:pt>
    <dgm:pt modelId="{1246DD1A-654C-4859-B479-0E33DC815254}" type="pres">
      <dgm:prSet presAssocID="{2FCB2195-7CA5-41CD-82FB-7D3963A1DABF}" presName="LevelTwoTextNode" presStyleLbl="node2" presStyleIdx="0" presStyleCnt="2" custLinFactY="65247" custLinFactNeighborX="45103" custLinFactNeighborY="100000">
        <dgm:presLayoutVars>
          <dgm:chPref val="3"/>
        </dgm:presLayoutVars>
      </dgm:prSet>
      <dgm:spPr/>
    </dgm:pt>
    <dgm:pt modelId="{83F5FBDE-52B4-4877-B7DA-2CA7C38767FB}" type="pres">
      <dgm:prSet presAssocID="{2FCB2195-7CA5-41CD-82FB-7D3963A1DABF}" presName="level3hierChild" presStyleCnt="0"/>
      <dgm:spPr/>
    </dgm:pt>
    <dgm:pt modelId="{14159B29-70FD-49D4-AE50-1A5B7E2DE552}" type="pres">
      <dgm:prSet presAssocID="{ECEC14DC-6807-4FCC-8160-2ABB1A49A834}" presName="conn2-1" presStyleLbl="parChTrans1D2" presStyleIdx="1" presStyleCnt="2"/>
      <dgm:spPr/>
    </dgm:pt>
    <dgm:pt modelId="{46A55B6C-ED50-4475-97B4-910598A17014}" type="pres">
      <dgm:prSet presAssocID="{ECEC14DC-6807-4FCC-8160-2ABB1A49A834}" presName="connTx" presStyleLbl="parChTrans1D2" presStyleIdx="1" presStyleCnt="2"/>
      <dgm:spPr/>
    </dgm:pt>
    <dgm:pt modelId="{B62E964C-947D-4F56-8910-A939609A87BF}" type="pres">
      <dgm:prSet presAssocID="{DC4768ED-FB56-456D-A685-7926689CABC1}" presName="root2" presStyleCnt="0"/>
      <dgm:spPr/>
    </dgm:pt>
    <dgm:pt modelId="{C1CC7619-A893-467E-ACC8-BFBB78EB7DE7}" type="pres">
      <dgm:prSet presAssocID="{DC4768ED-FB56-456D-A685-7926689CABC1}" presName="LevelTwoTextNode" presStyleLbl="node2" presStyleIdx="1" presStyleCnt="2" custLinFactY="82566" custLinFactNeighborX="45103" custLinFactNeighborY="100000">
        <dgm:presLayoutVars>
          <dgm:chPref val="3"/>
        </dgm:presLayoutVars>
      </dgm:prSet>
      <dgm:spPr/>
    </dgm:pt>
    <dgm:pt modelId="{F085405D-BF03-48E4-8815-672723D00810}" type="pres">
      <dgm:prSet presAssocID="{DC4768ED-FB56-456D-A685-7926689CABC1}" presName="level3hierChild" presStyleCnt="0"/>
      <dgm:spPr/>
    </dgm:pt>
  </dgm:ptLst>
  <dgm:cxnLst>
    <dgm:cxn modelId="{29EF8878-611B-4BB6-AEED-4FD1AE2768F6}" type="presOf" srcId="{21492231-AD67-4516-B9CB-0F5E5DB94501}" destId="{7E9B2976-9F46-4B36-9365-4FD71FE3D8B2}" srcOrd="0" destOrd="0" presId="urn:microsoft.com/office/officeart/2008/layout/HorizontalMultiLevelHierarchy"/>
    <dgm:cxn modelId="{FAEC468A-F4FB-43E1-BB2B-7D65625EEA4F}" type="presOf" srcId="{DC4768ED-FB56-456D-A685-7926689CABC1}" destId="{C1CC7619-A893-467E-ACC8-BFBB78EB7DE7}" srcOrd="0" destOrd="0" presId="urn:microsoft.com/office/officeart/2008/layout/HorizontalMultiLevelHierarchy"/>
    <dgm:cxn modelId="{16AAE76B-A3F5-4CD2-952A-76EDEA73495C}" type="presOf" srcId="{13173EA0-BF5E-40B9-8D7D-563E9BF6A83D}" destId="{F0F56430-F85F-40EA-8B4A-20CB82D3DB11}" srcOrd="0" destOrd="0" presId="urn:microsoft.com/office/officeart/2008/layout/HorizontalMultiLevelHierarchy"/>
    <dgm:cxn modelId="{8456B6ED-DD16-4340-8A6B-9699B16CEB32}" srcId="{839E25CE-514E-4ADB-A573-7AAB7E7A501F}" destId="{21492231-AD67-4516-B9CB-0F5E5DB94501}" srcOrd="0" destOrd="0" parTransId="{182E7ABD-5812-4302-9209-828247284758}" sibTransId="{B32A9D17-0B8B-484A-AA12-97D057B3E7EB}"/>
    <dgm:cxn modelId="{354ED329-501B-4EA7-88F9-980622261813}" type="presOf" srcId="{ECEC14DC-6807-4FCC-8160-2ABB1A49A834}" destId="{14159B29-70FD-49D4-AE50-1A5B7E2DE552}" srcOrd="0" destOrd="0" presId="urn:microsoft.com/office/officeart/2008/layout/HorizontalMultiLevelHierarchy"/>
    <dgm:cxn modelId="{54E4CD41-05E2-4B7A-8A13-1F897CB1805D}" type="presOf" srcId="{839E25CE-514E-4ADB-A573-7AAB7E7A501F}" destId="{E0A97B8D-8CED-45F1-9BBE-0011EFBE630F}" srcOrd="0" destOrd="0" presId="urn:microsoft.com/office/officeart/2008/layout/HorizontalMultiLevelHierarchy"/>
    <dgm:cxn modelId="{16480FF8-AB6D-4C2C-AF91-E5AA554AA120}" srcId="{21492231-AD67-4516-B9CB-0F5E5DB94501}" destId="{DC4768ED-FB56-456D-A685-7926689CABC1}" srcOrd="1" destOrd="0" parTransId="{ECEC14DC-6807-4FCC-8160-2ABB1A49A834}" sibTransId="{7A460319-D3A9-435F-91C0-492A9C4457EF}"/>
    <dgm:cxn modelId="{C2384B2F-C9D2-409D-A88F-D9B4249B1E15}" type="presOf" srcId="{13173EA0-BF5E-40B9-8D7D-563E9BF6A83D}" destId="{2BD0E93D-9178-4644-A6EE-29A59B3598EC}" srcOrd="1" destOrd="0" presId="urn:microsoft.com/office/officeart/2008/layout/HorizontalMultiLevelHierarchy"/>
    <dgm:cxn modelId="{26A29C2A-8666-4D3E-BFC0-8BAE15D7DD87}" srcId="{21492231-AD67-4516-B9CB-0F5E5DB94501}" destId="{2FCB2195-7CA5-41CD-82FB-7D3963A1DABF}" srcOrd="0" destOrd="0" parTransId="{13173EA0-BF5E-40B9-8D7D-563E9BF6A83D}" sibTransId="{302AC9FA-82AF-48E6-ACA8-307CC46773A9}"/>
    <dgm:cxn modelId="{54ECFC62-FE35-4CFC-BD51-E08ED00EED04}" type="presOf" srcId="{ECEC14DC-6807-4FCC-8160-2ABB1A49A834}" destId="{46A55B6C-ED50-4475-97B4-910598A17014}" srcOrd="1" destOrd="0" presId="urn:microsoft.com/office/officeart/2008/layout/HorizontalMultiLevelHierarchy"/>
    <dgm:cxn modelId="{3BC7CCFF-C151-42DD-AD6E-C2A2CE0EA4F0}" type="presOf" srcId="{2FCB2195-7CA5-41CD-82FB-7D3963A1DABF}" destId="{1246DD1A-654C-4859-B479-0E33DC815254}" srcOrd="0" destOrd="0" presId="urn:microsoft.com/office/officeart/2008/layout/HorizontalMultiLevelHierarchy"/>
    <dgm:cxn modelId="{D21B178C-5C10-4127-9C7C-06381933FE3E}" type="presParOf" srcId="{E0A97B8D-8CED-45F1-9BBE-0011EFBE630F}" destId="{2D9F9A13-106A-4908-A866-29D2DEC17B7A}" srcOrd="0" destOrd="0" presId="urn:microsoft.com/office/officeart/2008/layout/HorizontalMultiLevelHierarchy"/>
    <dgm:cxn modelId="{C1DCD5E1-435B-42FB-A06E-3F950B042E06}" type="presParOf" srcId="{2D9F9A13-106A-4908-A866-29D2DEC17B7A}" destId="{7E9B2976-9F46-4B36-9365-4FD71FE3D8B2}" srcOrd="0" destOrd="0" presId="urn:microsoft.com/office/officeart/2008/layout/HorizontalMultiLevelHierarchy"/>
    <dgm:cxn modelId="{15793599-4AEB-4123-A4C3-DDA250A214A9}" type="presParOf" srcId="{2D9F9A13-106A-4908-A866-29D2DEC17B7A}" destId="{8DC3C981-505B-4AFF-A92A-DB4C266B50B6}" srcOrd="1" destOrd="0" presId="urn:microsoft.com/office/officeart/2008/layout/HorizontalMultiLevelHierarchy"/>
    <dgm:cxn modelId="{FE48E144-C2E2-41CE-887C-DBBEB2832869}" type="presParOf" srcId="{8DC3C981-505B-4AFF-A92A-DB4C266B50B6}" destId="{F0F56430-F85F-40EA-8B4A-20CB82D3DB11}" srcOrd="0" destOrd="0" presId="urn:microsoft.com/office/officeart/2008/layout/HorizontalMultiLevelHierarchy"/>
    <dgm:cxn modelId="{A25FE5E5-E1E2-4618-89B7-0A1B74DA7C89}" type="presParOf" srcId="{F0F56430-F85F-40EA-8B4A-20CB82D3DB11}" destId="{2BD0E93D-9178-4644-A6EE-29A59B3598EC}" srcOrd="0" destOrd="0" presId="urn:microsoft.com/office/officeart/2008/layout/HorizontalMultiLevelHierarchy"/>
    <dgm:cxn modelId="{00A55087-C978-44B0-834B-B7FB2C8CE25D}" type="presParOf" srcId="{8DC3C981-505B-4AFF-A92A-DB4C266B50B6}" destId="{EB067FAB-7243-4F9E-9A0A-7181A9208EEF}" srcOrd="1" destOrd="0" presId="urn:microsoft.com/office/officeart/2008/layout/HorizontalMultiLevelHierarchy"/>
    <dgm:cxn modelId="{3BB4D7AC-D74C-4375-9E76-5AE187701959}" type="presParOf" srcId="{EB067FAB-7243-4F9E-9A0A-7181A9208EEF}" destId="{1246DD1A-654C-4859-B479-0E33DC815254}" srcOrd="0" destOrd="0" presId="urn:microsoft.com/office/officeart/2008/layout/HorizontalMultiLevelHierarchy"/>
    <dgm:cxn modelId="{99C4B591-CCB1-475C-AA29-10FB6F0F4E34}" type="presParOf" srcId="{EB067FAB-7243-4F9E-9A0A-7181A9208EEF}" destId="{83F5FBDE-52B4-4877-B7DA-2CA7C38767FB}" srcOrd="1" destOrd="0" presId="urn:microsoft.com/office/officeart/2008/layout/HorizontalMultiLevelHierarchy"/>
    <dgm:cxn modelId="{552C5751-032F-48F3-AB34-DEF5F8E8C2D0}" type="presParOf" srcId="{8DC3C981-505B-4AFF-A92A-DB4C266B50B6}" destId="{14159B29-70FD-49D4-AE50-1A5B7E2DE552}" srcOrd="2" destOrd="0" presId="urn:microsoft.com/office/officeart/2008/layout/HorizontalMultiLevelHierarchy"/>
    <dgm:cxn modelId="{D2C91DD1-2482-45AF-B4D2-88EB8F1D5310}" type="presParOf" srcId="{14159B29-70FD-49D4-AE50-1A5B7E2DE552}" destId="{46A55B6C-ED50-4475-97B4-910598A17014}" srcOrd="0" destOrd="0" presId="urn:microsoft.com/office/officeart/2008/layout/HorizontalMultiLevelHierarchy"/>
    <dgm:cxn modelId="{8E275363-697B-49C9-8D05-A6C0D3F3EA9C}" type="presParOf" srcId="{8DC3C981-505B-4AFF-A92A-DB4C266B50B6}" destId="{B62E964C-947D-4F56-8910-A939609A87BF}" srcOrd="3" destOrd="0" presId="urn:microsoft.com/office/officeart/2008/layout/HorizontalMultiLevelHierarchy"/>
    <dgm:cxn modelId="{074FD9CE-3B36-4D18-B2CB-6C8DB1EE93A1}" type="presParOf" srcId="{B62E964C-947D-4F56-8910-A939609A87BF}" destId="{C1CC7619-A893-467E-ACC8-BFBB78EB7DE7}" srcOrd="0" destOrd="0" presId="urn:microsoft.com/office/officeart/2008/layout/HorizontalMultiLevelHierarchy"/>
    <dgm:cxn modelId="{8AEB2B13-F8E5-4F81-9EF7-A973435247BE}" type="presParOf" srcId="{B62E964C-947D-4F56-8910-A939609A87BF}" destId="{F085405D-BF03-48E4-8815-672723D0081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59B29-70FD-49D4-AE50-1A5B7E2DE552}">
      <dsp:nvSpPr>
        <dsp:cNvPr id="0" name=""/>
        <dsp:cNvSpPr/>
      </dsp:nvSpPr>
      <dsp:spPr>
        <a:xfrm>
          <a:off x="3178116" y="3143239"/>
          <a:ext cx="385198" cy="534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599" y="0"/>
              </a:lnTo>
              <a:lnTo>
                <a:pt x="192599" y="534680"/>
              </a:lnTo>
              <a:lnTo>
                <a:pt x="385198" y="5346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354241" y="3394105"/>
        <a:ext cx="32949" cy="32949"/>
      </dsp:txXfrm>
    </dsp:sp>
    <dsp:sp modelId="{F0F56430-F85F-40EA-8B4A-20CB82D3DB11}">
      <dsp:nvSpPr>
        <dsp:cNvPr id="0" name=""/>
        <dsp:cNvSpPr/>
      </dsp:nvSpPr>
      <dsp:spPr>
        <a:xfrm>
          <a:off x="3178116" y="2825371"/>
          <a:ext cx="385198" cy="317868"/>
        </a:xfrm>
        <a:custGeom>
          <a:avLst/>
          <a:gdLst/>
          <a:ahLst/>
          <a:cxnLst/>
          <a:rect l="0" t="0" r="0" b="0"/>
          <a:pathLst>
            <a:path>
              <a:moveTo>
                <a:pt x="0" y="317868"/>
              </a:moveTo>
              <a:lnTo>
                <a:pt x="192599" y="317868"/>
              </a:lnTo>
              <a:lnTo>
                <a:pt x="192599" y="0"/>
              </a:lnTo>
              <a:lnTo>
                <a:pt x="38519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358230" y="2971820"/>
        <a:ext cx="24970" cy="24970"/>
      </dsp:txXfrm>
    </dsp:sp>
    <dsp:sp modelId="{7E9B2976-9F46-4B36-9365-4FD71FE3D8B2}">
      <dsp:nvSpPr>
        <dsp:cNvPr id="0" name=""/>
        <dsp:cNvSpPr/>
      </dsp:nvSpPr>
      <dsp:spPr>
        <a:xfrm rot="16200000">
          <a:off x="1871276" y="2757159"/>
          <a:ext cx="184152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DCNSEA</a:t>
          </a:r>
        </a:p>
      </dsp:txBody>
      <dsp:txXfrm>
        <a:off x="1871276" y="2757159"/>
        <a:ext cx="1841520" cy="772160"/>
      </dsp:txXfrm>
    </dsp:sp>
    <dsp:sp modelId="{1246DD1A-654C-4859-B479-0E33DC815254}">
      <dsp:nvSpPr>
        <dsp:cNvPr id="0" name=""/>
        <dsp:cNvSpPr/>
      </dsp:nvSpPr>
      <dsp:spPr>
        <a:xfrm>
          <a:off x="3563315" y="2439291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Bureau de la Comptabilité Nationale</a:t>
          </a:r>
        </a:p>
      </dsp:txBody>
      <dsp:txXfrm>
        <a:off x="3563315" y="2439291"/>
        <a:ext cx="2532684" cy="772160"/>
      </dsp:txXfrm>
    </dsp:sp>
    <dsp:sp modelId="{C1CC7619-A893-467E-ACC8-BFBB78EB7DE7}">
      <dsp:nvSpPr>
        <dsp:cNvPr id="0" name=""/>
        <dsp:cNvSpPr/>
      </dsp:nvSpPr>
      <dsp:spPr>
        <a:xfrm>
          <a:off x="3563315" y="3291840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Bureau des Synthèse et Etudes Analytiques</a:t>
          </a:r>
        </a:p>
      </dsp:txBody>
      <dsp:txXfrm>
        <a:off x="3563315" y="3291840"/>
        <a:ext cx="2532684" cy="772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97869" y="3769282"/>
            <a:ext cx="83622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Processus d’élaboration des agrégats macroéconomiques (Comptabilité Nationale) au Sénégal : utilisation des données administratives  </a:t>
            </a:r>
          </a:p>
          <a:p>
            <a:pPr algn="ctr"/>
            <a:endParaRPr lang="fr-FR" sz="2400" b="1" dirty="0"/>
          </a:p>
          <a:p>
            <a:pPr algn="ctr"/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Par Adama SECK,</a:t>
            </a:r>
          </a:p>
          <a:p>
            <a:pPr algn="ctr"/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Chef du Bureau de la Comptabilité National/ANSD</a:t>
            </a:r>
          </a:p>
        </p:txBody>
      </p:sp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02F0-50B9-4EE8-B818-17FFF7511254}" type="slidenum">
              <a:rPr lang="en-US"/>
              <a:pPr/>
              <a:t>10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3437" y="535447"/>
            <a:ext cx="7772400" cy="914400"/>
          </a:xfrm>
          <a:ln/>
        </p:spPr>
        <p:txBody>
          <a:bodyPr/>
          <a:lstStyle/>
          <a:p>
            <a:r>
              <a:rPr lang="fr-FR" sz="3200" dirty="0"/>
              <a:t>5.2. Sources administratives utilisées dans les comptes nationaux? </a:t>
            </a:r>
            <a:endParaRPr lang="fr-FR" sz="3200" b="1" dirty="0">
              <a:solidFill>
                <a:srgbClr val="0000FF"/>
              </a:solidFill>
            </a:endParaRP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597052" y="1493231"/>
            <a:ext cx="7849545" cy="4160692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666309" y="1590177"/>
            <a:ext cx="7677563" cy="8381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2400" b="1" dirty="0">
                <a:solidFill>
                  <a:srgbClr val="000000"/>
                </a:solidFill>
              </a:rPr>
              <a:t>Déclarations Statistiques et Fiscales</a:t>
            </a:r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677680" y="4610778"/>
            <a:ext cx="7705280" cy="95240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2400" b="1" dirty="0">
                <a:solidFill>
                  <a:srgbClr val="000000"/>
                </a:solidFill>
              </a:rPr>
              <a:t>Echanges Extérieurs</a:t>
            </a:r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677680" y="2470246"/>
            <a:ext cx="7708157" cy="9709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2400" b="1" dirty="0">
                <a:solidFill>
                  <a:srgbClr val="000000"/>
                </a:solidFill>
              </a:rPr>
              <a:t>Opérations  Financières de l’Etat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672315" y="3524976"/>
            <a:ext cx="7688291" cy="10742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fr-FR" sz="2400" b="1" dirty="0">
                <a:solidFill>
                  <a:srgbClr val="000000"/>
                </a:solidFill>
              </a:rPr>
              <a:t>Comptes des Banques et Assurances</a:t>
            </a:r>
          </a:p>
        </p:txBody>
      </p:sp>
    </p:spTree>
    <p:extLst>
      <p:ext uri="{BB962C8B-B14F-4D97-AF65-F5344CB8AC3E}">
        <p14:creationId xmlns:p14="http://schemas.microsoft.com/office/powerpoint/2010/main" val="278700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365" grpId="0" animBg="1" autoUpdateAnimBg="0"/>
      <p:bldP spid="143366" grpId="0" animBg="1" autoUpdateAnimBg="0"/>
      <p:bldP spid="143367" grpId="0" animBg="1" autoUpdateAnimBg="0"/>
      <p:bldP spid="14336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571472" y="569510"/>
            <a:ext cx="7786710" cy="859227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5.1.1. DSF : Sources</a:t>
            </a:r>
            <a:endParaRPr lang="fr-FR" sz="2800" b="1" dirty="0">
              <a:solidFill>
                <a:srgbClr val="0000FF"/>
              </a:solidFill>
              <a:highlight>
                <a:srgbClr val="FFFF00"/>
              </a:highlight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AAAFB-2CCF-4E10-82CB-76569F6114D0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31118" y="1477598"/>
            <a:ext cx="76776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400" dirty="0"/>
              <a:t>Répertoire Nationale National des Entreprises et Associations (NINEA), </a:t>
            </a:r>
            <a:r>
              <a:rPr lang="fr-FR" sz="2400" dirty="0"/>
              <a:t>Ce répertoire enregistre toutes les entreprises disposant d’un NINEA</a:t>
            </a:r>
            <a:endParaRPr lang="fr-FR" sz="2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400" dirty="0"/>
              <a:t>Centre Unique de Collecte des Informations (CUCI)</a:t>
            </a:r>
          </a:p>
          <a:p>
            <a:pPr marL="3943350" lvl="8" indent="-285750" algn="just">
              <a:buFont typeface="Wingdings" panose="05000000000000000000" pitchFamily="2" charset="2"/>
              <a:buChar char="§"/>
            </a:pPr>
            <a:r>
              <a:rPr lang="fr-FR" sz="2400" i="1" dirty="0"/>
              <a:t>Banque de données Economiques et Financières (BDEF)</a:t>
            </a:r>
            <a:endParaRPr lang="fr-FR" sz="1600" i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400" dirty="0"/>
              <a:t>Fréquence : les DSF sont fournies en 5 exemplaires avant fin avril de l’année n+1 (</a:t>
            </a:r>
            <a:r>
              <a:rPr lang="fr-FR" sz="2400" i="1" dirty="0"/>
              <a:t>guichet unique DGID depuis 2011</a:t>
            </a:r>
            <a:r>
              <a:rPr lang="fr-FR" sz="2400" dirty="0"/>
              <a:t>)</a:t>
            </a:r>
          </a:p>
        </p:txBody>
      </p:sp>
      <p:sp>
        <p:nvSpPr>
          <p:cNvPr id="3" name="Flèche : droite à entaille 2"/>
          <p:cNvSpPr/>
          <p:nvPr/>
        </p:nvSpPr>
        <p:spPr>
          <a:xfrm>
            <a:off x="2352312" y="3309700"/>
            <a:ext cx="1800879" cy="550324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345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571472" y="569510"/>
            <a:ext cx="7786710" cy="859227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5.1.2. DSF : traitements </a:t>
            </a:r>
            <a:endParaRPr lang="fr-FR" sz="2800" b="1" dirty="0">
              <a:solidFill>
                <a:srgbClr val="0000FF"/>
              </a:solidFill>
              <a:highlight>
                <a:srgbClr val="FFFF00"/>
              </a:highlight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AAAFB-2CCF-4E10-82CB-76569F6114D0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31118" y="1477598"/>
            <a:ext cx="76776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800" dirty="0"/>
              <a:t>Classement des nouvelles unités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800" dirty="0"/>
              <a:t>Saisie, correction des erreurs et estimation des données manquantes 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800" dirty="0"/>
              <a:t>Passage du SYSCOA aux données de comptabilité nationale</a:t>
            </a:r>
          </a:p>
          <a:p>
            <a:pPr marL="2571750" lvl="5" indent="-285750" algn="just">
              <a:buFont typeface="Wingdings" panose="05000000000000000000" pitchFamily="2" charset="2"/>
              <a:buChar char="§"/>
            </a:pPr>
            <a:r>
              <a:rPr lang="fr-FR" sz="2800" i="1" dirty="0"/>
              <a:t>Comptes de branche des activités du secteur industriel et des services marchands</a:t>
            </a:r>
          </a:p>
          <a:p>
            <a:pPr marL="2571750" lvl="5" indent="-285750" algn="just">
              <a:buFont typeface="Wingdings" panose="05000000000000000000" pitchFamily="2" charset="2"/>
              <a:buChar char="§"/>
            </a:pPr>
            <a:r>
              <a:rPr lang="fr-FR" sz="2800" i="1" dirty="0"/>
              <a:t>Compte des sociétés non financières </a:t>
            </a:r>
          </a:p>
        </p:txBody>
      </p:sp>
      <p:sp>
        <p:nvSpPr>
          <p:cNvPr id="6" name="Flèche : droite à entaille 5"/>
          <p:cNvSpPr/>
          <p:nvPr/>
        </p:nvSpPr>
        <p:spPr>
          <a:xfrm>
            <a:off x="1181111" y="4180610"/>
            <a:ext cx="1800879" cy="550324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52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47DB4-0C4F-4340-BD07-626CD546CE56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  <p:sp>
        <p:nvSpPr>
          <p:cNvPr id="31747" name="Titre 1"/>
          <p:cNvSpPr>
            <a:spLocks noGrp="1"/>
          </p:cNvSpPr>
          <p:nvPr>
            <p:ph type="title"/>
          </p:nvPr>
        </p:nvSpPr>
        <p:spPr>
          <a:xfrm>
            <a:off x="573899" y="636588"/>
            <a:ext cx="7643813" cy="571500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5.2. Sources et traitement des services financiers</a:t>
            </a:r>
          </a:p>
        </p:txBody>
      </p:sp>
      <p:sp>
        <p:nvSpPr>
          <p:cNvPr id="31749" name="Titre 1"/>
          <p:cNvSpPr txBox="1">
            <a:spLocks/>
          </p:cNvSpPr>
          <p:nvPr/>
        </p:nvSpPr>
        <p:spPr bwMode="auto">
          <a:xfrm>
            <a:off x="214313" y="1395922"/>
            <a:ext cx="8786812" cy="460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fr-BE" sz="2400" b="1" dirty="0">
                <a:solidFill>
                  <a:schemeClr val="tx2">
                    <a:lumMod val="75000"/>
                  </a:schemeClr>
                </a:solidFill>
              </a:rPr>
              <a:t>Banque Centrale </a:t>
            </a:r>
            <a:r>
              <a:rPr lang="fr-BE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La situation consolidée des banques et établissement financiers DEC2080. Elle permet: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i="1" dirty="0"/>
              <a:t>de calculer la production des banques et établissements financiers qui est constituée des services divers rendus à la clientèle et le revenu de l’actif immobilier en propre des institutions de crédits, et les services d’intermédiation indirectement mesurée</a:t>
            </a:r>
            <a:r>
              <a:rPr lang="fr-BE" dirty="0"/>
              <a:t>.</a:t>
            </a:r>
          </a:p>
          <a:p>
            <a:r>
              <a:rPr lang="fr-BE" sz="2000" b="1" dirty="0">
                <a:solidFill>
                  <a:schemeClr val="tx2">
                    <a:lumMod val="75000"/>
                  </a:schemeClr>
                </a:solidFill>
              </a:rPr>
              <a:t>Direction de la Réglementation et de la Supervision des Système Financiers Décentralisés (DRS-SFD)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Les comptes consolidés des institutions de microfinance. Cette source permet: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i="1" dirty="0"/>
              <a:t>de compléter la situation des banques</a:t>
            </a:r>
          </a:p>
          <a:p>
            <a:r>
              <a:rPr lang="fr-FR" sz="2400" b="1" dirty="0">
                <a:solidFill>
                  <a:schemeClr val="tx2">
                    <a:lumMod val="75000"/>
                  </a:schemeClr>
                </a:solidFill>
              </a:rPr>
              <a:t>Direction des Assurances (DA)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Elle fournie les comptes consolidés du secteur des assurances. La source  est utilisée pour: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dirty="0"/>
              <a:t>Évaluer la production des sociétés d’assurances</a:t>
            </a:r>
          </a:p>
          <a:p>
            <a:r>
              <a:rPr lang="fr-FR" b="1" dirty="0"/>
              <a:t>NB : les auxiliaires financiers sont appréhendés à travers la BDEF</a:t>
            </a:r>
          </a:p>
          <a:p>
            <a:pPr algn="just">
              <a:buFontTx/>
              <a:buChar char="-"/>
            </a:pPr>
            <a:endParaRPr lang="fr-FR" sz="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871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AAAFB-2CCF-4E10-82CB-76569F6114D0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17327"/>
              </p:ext>
            </p:extLst>
          </p:nvPr>
        </p:nvGraphicFramePr>
        <p:xfrm>
          <a:off x="214283" y="1416971"/>
          <a:ext cx="8301504" cy="4160172"/>
        </p:xfrm>
        <a:graphic>
          <a:graphicData uri="http://schemas.openxmlformats.org/drawingml/2006/table">
            <a:tbl>
              <a:tblPr/>
              <a:tblGrid>
                <a:gridCol w="2102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6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752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Sous-secteurs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Sources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4134"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Administrations centrales 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kern="12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Etat</a:t>
                      </a: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Situation d’exécution du budget de l’Etat à travers le Système Intégré de Gestion des Finances Publiques (SIGFIP) 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Situation d’exécution du Budget Consolidé des Investissements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Tableau des opérations financières de l’Etat (TOFE)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3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Organismes Divers de l’Administration Centrale (ODAC)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Documents comptables des ODAC (Etablissements Publics tels que Hôpitaux, Universités publiques, etc.)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340"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Collectivités locales et</a:t>
                      </a:r>
                      <a:r>
                        <a:rPr lang="fr-FR" sz="1050" b="1" baseline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Organismes Divers de l’Administration Locale (ODAL)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kern="12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Collectivités locales</a:t>
                      </a:r>
                    </a:p>
                  </a:txBody>
                  <a:tcPr marL="31262" marR="31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Direction Générale de la Comptabilité publique et du Trésor pour leur compte de gestion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5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kern="12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ODAL</a:t>
                      </a:r>
                    </a:p>
                  </a:txBody>
                  <a:tcPr marL="31262" marR="31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092">
                <a:tc grid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kern="12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Administrations de sécurité sociale</a:t>
                      </a: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050" b="1" dirty="0">
                          <a:latin typeface="Arial"/>
                          <a:ea typeface="Calibri"/>
                          <a:cs typeface="Times New Roman"/>
                        </a:rPr>
                        <a:t>Documents comptables de la Caisse de Sécurité Sociale et de l’Institut de Prévoyance Retraite du Sénégal</a:t>
                      </a:r>
                      <a:endParaRPr lang="fr-FR" sz="10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262" marR="312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65247" y="467413"/>
            <a:ext cx="8629539" cy="340701"/>
          </a:xfrm>
        </p:spPr>
        <p:txBody>
          <a:bodyPr/>
          <a:lstStyle/>
          <a:p>
            <a:r>
              <a:rPr lang="fr-FR" sz="2800" b="1" dirty="0">
                <a:solidFill>
                  <a:srgbClr val="0000FF"/>
                </a:solidFill>
              </a:rPr>
              <a:t>5.3.1. Sources des services de l’Administration publique</a:t>
            </a:r>
          </a:p>
        </p:txBody>
      </p:sp>
    </p:spTree>
    <p:extLst>
      <p:ext uri="{BB962C8B-B14F-4D97-AF65-F5344CB8AC3E}">
        <p14:creationId xmlns:p14="http://schemas.microsoft.com/office/powerpoint/2010/main" val="90566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230345" y="739470"/>
            <a:ext cx="8257521" cy="907846"/>
          </a:xfrm>
        </p:spPr>
        <p:txBody>
          <a:bodyPr/>
          <a:lstStyle/>
          <a:p>
            <a:r>
              <a:rPr lang="fr-FR" sz="2800" b="1" dirty="0">
                <a:solidFill>
                  <a:srgbClr val="0000FF"/>
                </a:solidFill>
              </a:rPr>
              <a:t>5.3.2. Traitements des services de l’Administration publique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AAAFB-2CCF-4E10-82CB-76569F6114D0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94007" y="1647316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Mettre à jour le passage entre la nomenclature budgétaire et celle des comptes nationaux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Assurer la cohérence des données du TOFE et celles de la situation d’exécution du budget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Estimer les données manquantes des organismes divers de l’administration centrale (ODAC), de la sécurité sociale pour les comptes provisoires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fr-FR" sz="2400" i="1" dirty="0"/>
              <a:t>Evaluer la production des services d’administration centrale, locale etc.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fr-FR" sz="2400" i="1" dirty="0"/>
              <a:t>Etablir le compte du secteur des APU</a:t>
            </a:r>
          </a:p>
        </p:txBody>
      </p:sp>
    </p:spTree>
    <p:extLst>
      <p:ext uri="{BB962C8B-B14F-4D97-AF65-F5344CB8AC3E}">
        <p14:creationId xmlns:p14="http://schemas.microsoft.com/office/powerpoint/2010/main" val="912428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47DB4-0C4F-4340-BD07-626CD546CE56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31747" name="Titre 1"/>
          <p:cNvSpPr>
            <a:spLocks noGrp="1"/>
          </p:cNvSpPr>
          <p:nvPr>
            <p:ph type="title"/>
          </p:nvPr>
        </p:nvSpPr>
        <p:spPr>
          <a:xfrm>
            <a:off x="573899" y="636588"/>
            <a:ext cx="7643813" cy="571500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5.4.1. Sources échanges extérieurs</a:t>
            </a:r>
          </a:p>
        </p:txBody>
      </p:sp>
      <p:sp>
        <p:nvSpPr>
          <p:cNvPr id="31749" name="Titre 1"/>
          <p:cNvSpPr txBox="1">
            <a:spLocks/>
          </p:cNvSpPr>
          <p:nvPr/>
        </p:nvSpPr>
        <p:spPr bwMode="auto">
          <a:xfrm>
            <a:off x="244305" y="1375090"/>
            <a:ext cx="8442495" cy="333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fr-BE" sz="2400" b="1" dirty="0"/>
              <a:t>DOUANE</a:t>
            </a:r>
            <a:r>
              <a:rPr lang="fr-BE" sz="2400" dirty="0"/>
              <a:t> : </a:t>
            </a:r>
            <a:r>
              <a:rPr lang="fr-FR" sz="2400" dirty="0"/>
              <a:t>les exportations et importations sur les biens proviennent de la douane</a:t>
            </a:r>
          </a:p>
          <a:p>
            <a:pPr algn="just"/>
            <a:endParaRPr lang="fr-FR" sz="2000" dirty="0"/>
          </a:p>
          <a:p>
            <a:pPr algn="just"/>
            <a:r>
              <a:rPr lang="fr-FR" sz="2400" b="1" dirty="0">
                <a:solidFill>
                  <a:schemeClr val="tx2">
                    <a:lumMod val="75000"/>
                  </a:schemeClr>
                </a:solidFill>
              </a:rPr>
              <a:t>BANQUE CENTRALE</a:t>
            </a:r>
            <a:r>
              <a:rPr lang="fr-FR" sz="2400" dirty="0"/>
              <a:t>: fournie les exportations et importations sur les services. Ces informations provient de l’exploitation de la balance des paiements détaillées</a:t>
            </a:r>
          </a:p>
          <a:p>
            <a:pPr algn="just"/>
            <a:endParaRPr lang="fr-F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087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47DB4-0C4F-4340-BD07-626CD546CE56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sp>
        <p:nvSpPr>
          <p:cNvPr id="31747" name="Titre 1"/>
          <p:cNvSpPr>
            <a:spLocks noGrp="1"/>
          </p:cNvSpPr>
          <p:nvPr>
            <p:ph type="title"/>
          </p:nvPr>
        </p:nvSpPr>
        <p:spPr>
          <a:xfrm>
            <a:off x="573899" y="636588"/>
            <a:ext cx="7643813" cy="571500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5.4.2. traitement échanges extérieurs</a:t>
            </a:r>
          </a:p>
        </p:txBody>
      </p:sp>
      <p:sp>
        <p:nvSpPr>
          <p:cNvPr id="31749" name="Titre 1"/>
          <p:cNvSpPr txBox="1">
            <a:spLocks/>
          </p:cNvSpPr>
          <p:nvPr/>
        </p:nvSpPr>
        <p:spPr bwMode="auto">
          <a:xfrm>
            <a:off x="244305" y="1375090"/>
            <a:ext cx="8442495" cy="333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2">
                    <a:lumMod val="75000"/>
                  </a:schemeClr>
                </a:solidFill>
              </a:rPr>
              <a:t>Traiter les données douanières pour les rendre conforme au cadre conceptuel des statistiques du commerce extérieurs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2">
                    <a:lumMod val="75000"/>
                  </a:schemeClr>
                </a:solidFill>
              </a:rPr>
              <a:t>Elaborer une table de correspondance entre la nomenclature de comptabilité nationale et le système harmonisé (SH2012)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fr-FR" sz="2800" i="1" dirty="0">
                <a:solidFill>
                  <a:schemeClr val="tx2">
                    <a:lumMod val="75000"/>
                  </a:schemeClr>
                </a:solidFill>
              </a:rPr>
              <a:t>Etablir le compte du reste du monde</a:t>
            </a:r>
          </a:p>
          <a:p>
            <a:pPr algn="just"/>
            <a:endParaRPr lang="fr-F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793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94944"/>
            <a:ext cx="8229600" cy="722694"/>
          </a:xfrm>
        </p:spPr>
        <p:txBody>
          <a:bodyPr/>
          <a:lstStyle/>
          <a:p>
            <a:pPr algn="l"/>
            <a:r>
              <a:rPr lang="fr-FR" sz="2800" b="1" dirty="0">
                <a:solidFill>
                  <a:srgbClr val="0000FF"/>
                </a:solidFill>
              </a:rPr>
              <a:t>5.5. Avantages des sources administratives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moins couteuses</a:t>
            </a:r>
          </a:p>
          <a:p>
            <a:pPr lvl="0"/>
            <a:r>
              <a:rPr lang="fr-FR" dirty="0"/>
              <a:t>l’exhaustivité de la couverture de la population à laquelle s’applique le processus administratif</a:t>
            </a:r>
          </a:p>
          <a:p>
            <a:pPr lvl="0"/>
            <a:r>
              <a:rPr lang="fr-FR" dirty="0"/>
              <a:t>régularité </a:t>
            </a:r>
          </a:p>
          <a:p>
            <a:pPr lvl="0"/>
            <a:r>
              <a:rPr lang="fr-FR" dirty="0"/>
              <a:t>réduction de la charge de réponse des entreprises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845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9496"/>
            <a:ext cx="8229600" cy="878142"/>
          </a:xfrm>
        </p:spPr>
        <p:txBody>
          <a:bodyPr/>
          <a:lstStyle/>
          <a:p>
            <a:r>
              <a:rPr lang="fr-FR" sz="2800" b="1" dirty="0">
                <a:solidFill>
                  <a:srgbClr val="0000FF"/>
                </a:solidFill>
              </a:rPr>
              <a:t>5.6. Contraintes liées à l’utilisation des administratives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08494"/>
            <a:ext cx="8229600" cy="4379657"/>
          </a:xfrm>
        </p:spPr>
        <p:txBody>
          <a:bodyPr/>
          <a:lstStyle/>
          <a:p>
            <a:pPr lvl="0"/>
            <a:r>
              <a:rPr lang="fr-FR" dirty="0"/>
              <a:t>l’accès aux données administratives (données sur l’armement …)</a:t>
            </a:r>
          </a:p>
          <a:p>
            <a:pPr lvl="0"/>
            <a:r>
              <a:rPr lang="fr-FR" dirty="0"/>
              <a:t> différence de cadre conceptuel avec les comptes nationaux</a:t>
            </a:r>
          </a:p>
          <a:p>
            <a:pPr lvl="0"/>
            <a:r>
              <a:rPr lang="fr-FR" dirty="0"/>
              <a:t>Différence dans la classification</a:t>
            </a:r>
          </a:p>
          <a:p>
            <a:pPr lvl="0"/>
            <a:r>
              <a:rPr lang="fr-FR" dirty="0"/>
              <a:t>Des fréquences qui posent souvent problème (année budgétaire et année civil)</a:t>
            </a:r>
          </a:p>
          <a:p>
            <a:r>
              <a:rPr lang="fr-FR" dirty="0"/>
              <a:t>Vulnérabilité aux changement de la politique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337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INRODUCTION</a:t>
            </a:r>
          </a:p>
          <a:p>
            <a:r>
              <a:rPr lang="fr-FR" sz="2400" dirty="0"/>
              <a:t>LE CADRE INSTITUTIONNEL DES COMPTES NATIONAUX SENEGALAIS</a:t>
            </a:r>
          </a:p>
          <a:p>
            <a:r>
              <a:rPr lang="fr-FR" sz="2400" dirty="0"/>
              <a:t>QUELQUES CARACTERISTIQUES DES COMPTES NATIONAUX (fréquence, délais de publication, organisation)</a:t>
            </a:r>
          </a:p>
          <a:p>
            <a:r>
              <a:rPr lang="fr-FR" sz="2400" dirty="0"/>
              <a:t>SOURCES ADMINISTRATIVES DANS LES COMPTES NATIONAUX</a:t>
            </a:r>
          </a:p>
          <a:p>
            <a:r>
              <a:rPr lang="fr-FR" sz="2400" dirty="0"/>
              <a:t>DONNEES ADMINISTRATIVES : </a:t>
            </a:r>
            <a:r>
              <a:rPr lang="fr-FR" sz="2400" i="1" dirty="0"/>
              <a:t>sources et méthodes de traitement </a:t>
            </a:r>
          </a:p>
          <a:p>
            <a:r>
              <a:rPr lang="fr-FR" sz="2400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257890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3856"/>
            <a:ext cx="8229600" cy="663782"/>
          </a:xfrm>
        </p:spPr>
        <p:txBody>
          <a:bodyPr/>
          <a:lstStyle/>
          <a:p>
            <a:r>
              <a:rPr lang="fr-FR" dirty="0"/>
              <a:t>6. Procédure de validation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02438"/>
          </a:xfrm>
        </p:spPr>
        <p:txBody>
          <a:bodyPr/>
          <a:lstStyle/>
          <a:p>
            <a:r>
              <a:rPr lang="fr-FR" sz="2800" dirty="0"/>
              <a:t>Après les traitements sectoriels :</a:t>
            </a:r>
          </a:p>
          <a:p>
            <a:pPr lvl="1"/>
            <a:r>
              <a:rPr lang="fr-FR" sz="2400" dirty="0"/>
              <a:t>Séances de partage au sein de la Division, </a:t>
            </a:r>
          </a:p>
          <a:p>
            <a:pPr lvl="1"/>
            <a:r>
              <a:rPr lang="fr-FR" sz="2400" dirty="0"/>
              <a:t>1</a:t>
            </a:r>
            <a:r>
              <a:rPr lang="fr-FR" sz="2400" baseline="30000" dirty="0"/>
              <a:t>ère</a:t>
            </a:r>
            <a:r>
              <a:rPr lang="fr-FR" sz="2400" dirty="0"/>
              <a:t> réunion avec les points focaux (état d’avancement des travaux, difficultés rencontrées, explications souhaitées…)</a:t>
            </a:r>
          </a:p>
          <a:p>
            <a:r>
              <a:rPr lang="fr-FR" sz="2800" dirty="0"/>
              <a:t>Après la synthèse : </a:t>
            </a:r>
          </a:p>
          <a:p>
            <a:pPr lvl="1"/>
            <a:r>
              <a:rPr lang="fr-FR" sz="2400" dirty="0"/>
              <a:t>Validation au sein de la DSECN et de la DG</a:t>
            </a:r>
          </a:p>
          <a:p>
            <a:pPr lvl="1"/>
            <a:r>
              <a:rPr lang="fr-FR" sz="2400" dirty="0"/>
              <a:t> 2</a:t>
            </a:r>
            <a:r>
              <a:rPr lang="fr-FR" sz="2400" baseline="30000" dirty="0"/>
              <a:t>ème</a:t>
            </a:r>
            <a:r>
              <a:rPr lang="fr-FR" sz="2400" dirty="0"/>
              <a:t> Réunion avec les points focaux des Ministères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59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63114"/>
            <a:ext cx="8229600" cy="754523"/>
          </a:xfrm>
        </p:spPr>
        <p:txBody>
          <a:bodyPr/>
          <a:lstStyle/>
          <a:p>
            <a:r>
              <a:rPr lang="fr-FR" dirty="0"/>
              <a:t>7. Diffusion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Note d’analyse (y c les principaux tableaux de résultats)</a:t>
            </a:r>
          </a:p>
          <a:p>
            <a:pPr lvl="1"/>
            <a:r>
              <a:rPr lang="fr-FR" dirty="0"/>
              <a:t>Sur le site de l’ANSD</a:t>
            </a:r>
          </a:p>
          <a:p>
            <a:pPr lvl="1"/>
            <a:r>
              <a:rPr lang="fr-FR" dirty="0"/>
              <a:t>Transmission aux organes de presse et aux partenaires</a:t>
            </a:r>
          </a:p>
          <a:p>
            <a:pPr lvl="1"/>
            <a:r>
              <a:rPr lang="fr-FR" dirty="0"/>
              <a:t>Edition d’un format « papier »</a:t>
            </a:r>
          </a:p>
          <a:p>
            <a:r>
              <a:rPr lang="fr-FR" dirty="0"/>
              <a:t>Tableaux complémentaires</a:t>
            </a:r>
          </a:p>
          <a:p>
            <a:pPr lvl="1"/>
            <a:r>
              <a:rPr lang="fr-FR" dirty="0"/>
              <a:t>Sur demande à l’ANSD</a:t>
            </a:r>
          </a:p>
          <a:p>
            <a:pPr lvl="1">
              <a:buNone/>
            </a:pPr>
            <a:endParaRPr lang="fr-FR" dirty="0"/>
          </a:p>
          <a:p>
            <a:pPr lvl="1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042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691034"/>
            <a:ext cx="8229600" cy="726603"/>
          </a:xfrm>
        </p:spPr>
        <p:txBody>
          <a:bodyPr/>
          <a:lstStyle/>
          <a:p>
            <a:r>
              <a:rPr lang="fr-FR" b="1" dirty="0">
                <a:solidFill>
                  <a:srgbClr val="0000FF"/>
                </a:solidFill>
              </a:rPr>
              <a:t>Conclusion et perspectives</a:t>
            </a:r>
            <a:br>
              <a:rPr lang="fr-FR" b="1" dirty="0">
                <a:solidFill>
                  <a:srgbClr val="0000FF"/>
                </a:solidFill>
              </a:rPr>
            </a:b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270388"/>
          </a:xfrm>
        </p:spPr>
        <p:txBody>
          <a:bodyPr/>
          <a:lstStyle/>
          <a:p>
            <a:r>
              <a:rPr lang="fr-FR" sz="2800" dirty="0"/>
              <a:t>Les sources administratives sont les principales données utilisées pour les comptes nationaux du Sénégal</a:t>
            </a:r>
          </a:p>
          <a:p>
            <a:r>
              <a:rPr lang="fr-FR" sz="2800" dirty="0"/>
              <a:t>Changement d’année de base et adoption du SCN 2008:</a:t>
            </a:r>
          </a:p>
          <a:p>
            <a:pPr lvl="1"/>
            <a:r>
              <a:rPr lang="fr-FR" sz="2000" dirty="0"/>
              <a:t>Travaux entamés en 2015</a:t>
            </a:r>
          </a:p>
          <a:p>
            <a:pPr lvl="1"/>
            <a:r>
              <a:rPr lang="fr-FR" sz="2000" dirty="0"/>
              <a:t>Nouvelle année de base 2014</a:t>
            </a:r>
          </a:p>
          <a:p>
            <a:pPr lvl="1"/>
            <a:r>
              <a:rPr lang="fr-FR" sz="2000" dirty="0"/>
              <a:t>Nouvelles nomenclatures d’activités et de produits (en cohérence avec la NAEMA, rev1 et NOPEMA, rev1)</a:t>
            </a:r>
          </a:p>
          <a:p>
            <a:pPr lvl="1"/>
            <a:r>
              <a:rPr lang="fr-FR" sz="2000" dirty="0"/>
              <a:t>RGE et enquêtes sectorielles </a:t>
            </a:r>
          </a:p>
          <a:p>
            <a:pPr marL="342900" lvl="1" indent="-342900">
              <a:buFont typeface="Arial" charset="0"/>
              <a:buChar char="•"/>
            </a:pPr>
            <a:r>
              <a:rPr lang="fr-FR" dirty="0"/>
              <a:t>Utilisation du module ERETES</a:t>
            </a:r>
          </a:p>
          <a:p>
            <a:pPr lvl="1"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18354F-859C-431D-A280-30467C12DC3F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1357313" y="0"/>
            <a:ext cx="75009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fr-FR" sz="4400" b="1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735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765292"/>
            <a:ext cx="8229600" cy="762425"/>
          </a:xfrm>
        </p:spPr>
        <p:txBody>
          <a:bodyPr/>
          <a:lstStyle/>
          <a:p>
            <a:r>
              <a:rPr lang="nl-BE" sz="3200" dirty="0"/>
              <a:t>INTRODUCTION 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8013" y="1417638"/>
            <a:ext cx="8089900" cy="4346554"/>
          </a:xfrm>
        </p:spPr>
        <p:txBody>
          <a:bodyPr/>
          <a:lstStyle/>
          <a:p>
            <a:pPr marL="0" indent="0">
              <a:buNone/>
            </a:pPr>
            <a:r>
              <a:rPr lang="nl-BE" sz="2400" b="1" dirty="0" err="1"/>
              <a:t>Qu'est-ce</a:t>
            </a:r>
            <a:r>
              <a:rPr lang="nl-BE" sz="2400" b="1" dirty="0"/>
              <a:t> que la </a:t>
            </a:r>
            <a:r>
              <a:rPr lang="nl-BE" sz="2400" b="1" dirty="0" err="1"/>
              <a:t>comptabilité</a:t>
            </a:r>
            <a:r>
              <a:rPr lang="nl-BE" sz="2400" b="1" dirty="0"/>
              <a:t> nationale ?</a:t>
            </a:r>
          </a:p>
          <a:p>
            <a:r>
              <a:rPr lang="nl-BE" sz="2000" dirty="0" err="1"/>
              <a:t>Cadre</a:t>
            </a:r>
            <a:r>
              <a:rPr lang="nl-BE" sz="2000" dirty="0"/>
              <a:t> </a:t>
            </a:r>
            <a:r>
              <a:rPr lang="nl-BE" sz="2000" dirty="0" err="1"/>
              <a:t>comptable</a:t>
            </a:r>
            <a:r>
              <a:rPr lang="nl-BE" sz="2000" dirty="0"/>
              <a:t> </a:t>
            </a:r>
            <a:r>
              <a:rPr lang="nl-BE" sz="2000" dirty="0" err="1"/>
              <a:t>offrant</a:t>
            </a:r>
            <a:r>
              <a:rPr lang="nl-BE" sz="2000" dirty="0"/>
              <a:t> </a:t>
            </a:r>
            <a:r>
              <a:rPr lang="nl-BE" sz="2000" dirty="0" err="1"/>
              <a:t>une</a:t>
            </a:r>
            <a:r>
              <a:rPr lang="nl-BE" sz="2000" dirty="0"/>
              <a:t> </a:t>
            </a:r>
            <a:r>
              <a:rPr lang="nl-BE" sz="2000" dirty="0" err="1"/>
              <a:t>représentation</a:t>
            </a:r>
            <a:r>
              <a:rPr lang="nl-BE" sz="2000" dirty="0"/>
              <a:t> globale </a:t>
            </a:r>
            <a:r>
              <a:rPr lang="nl-BE" sz="2000" dirty="0" err="1"/>
              <a:t>détaillée</a:t>
            </a:r>
            <a:r>
              <a:rPr lang="nl-BE" sz="2000" dirty="0"/>
              <a:t> et </a:t>
            </a:r>
            <a:r>
              <a:rPr lang="nl-BE" sz="2000" dirty="0" err="1"/>
              <a:t>chiffrée</a:t>
            </a:r>
            <a:r>
              <a:rPr lang="nl-BE" sz="2000" dirty="0"/>
              <a:t> de </a:t>
            </a:r>
            <a:r>
              <a:rPr lang="nl-BE" sz="2000" dirty="0" err="1"/>
              <a:t>l'économie</a:t>
            </a:r>
            <a:r>
              <a:rPr lang="nl-BE" sz="2000" dirty="0"/>
              <a:t> </a:t>
            </a:r>
            <a:r>
              <a:rPr lang="nl-BE" sz="2000" dirty="0" err="1"/>
              <a:t>d’un</a:t>
            </a:r>
            <a:r>
              <a:rPr lang="nl-BE" sz="2000" dirty="0"/>
              <a:t> </a:t>
            </a:r>
            <a:r>
              <a:rPr lang="nl-BE" sz="2000" dirty="0" err="1"/>
              <a:t>pays</a:t>
            </a:r>
            <a:endParaRPr lang="nl-BE" sz="1050" i="1" u="sng" dirty="0"/>
          </a:p>
          <a:p>
            <a:pPr lvl="1"/>
            <a:r>
              <a:rPr lang="nl-BE" sz="1600" i="1" dirty="0"/>
              <a:t>collecte et </a:t>
            </a:r>
            <a:r>
              <a:rPr lang="nl-BE" sz="1600" i="1" dirty="0" err="1"/>
              <a:t>organisation</a:t>
            </a:r>
            <a:r>
              <a:rPr lang="nl-BE" sz="1600" i="1" dirty="0"/>
              <a:t> de </a:t>
            </a:r>
            <a:r>
              <a:rPr lang="nl-BE" sz="1600" i="1" dirty="0" err="1"/>
              <a:t>l'information</a:t>
            </a:r>
            <a:r>
              <a:rPr lang="nl-BE" sz="1600" i="1" dirty="0"/>
              <a:t> </a:t>
            </a:r>
            <a:r>
              <a:rPr lang="nl-BE" sz="1600" i="1" dirty="0" err="1"/>
              <a:t>statistique</a:t>
            </a:r>
            <a:endParaRPr lang="nl-BE" sz="1600" i="1" dirty="0"/>
          </a:p>
          <a:p>
            <a:pPr lvl="1"/>
            <a:r>
              <a:rPr lang="nl-BE" sz="1600" i="1" dirty="0" err="1"/>
              <a:t>représentation</a:t>
            </a:r>
            <a:r>
              <a:rPr lang="nl-BE" sz="1600" i="1" dirty="0"/>
              <a:t> des circuits </a:t>
            </a:r>
            <a:r>
              <a:rPr lang="nl-BE" sz="1600" i="1" dirty="0" err="1"/>
              <a:t>économiques</a:t>
            </a:r>
            <a:endParaRPr lang="nl-BE" sz="1600" i="1" dirty="0"/>
          </a:p>
          <a:p>
            <a:pPr lvl="1"/>
            <a:r>
              <a:rPr lang="nl-BE" sz="1600" i="1" dirty="0" err="1"/>
              <a:t>cohérence</a:t>
            </a:r>
            <a:r>
              <a:rPr lang="nl-BE" sz="1600" i="1" dirty="0"/>
              <a:t> </a:t>
            </a:r>
            <a:r>
              <a:rPr lang="nl-BE" sz="1600" i="1" dirty="0" err="1"/>
              <a:t>d'ensemble</a:t>
            </a:r>
            <a:endParaRPr lang="nl-BE" sz="1600" i="1" dirty="0"/>
          </a:p>
          <a:p>
            <a:pPr lvl="1"/>
            <a:r>
              <a:rPr lang="nl-BE" sz="1600" i="1" dirty="0" err="1"/>
              <a:t>évaluation</a:t>
            </a:r>
            <a:r>
              <a:rPr lang="nl-BE" sz="1600" i="1" dirty="0"/>
              <a:t> </a:t>
            </a:r>
            <a:r>
              <a:rPr lang="nl-BE" sz="1600" i="1" dirty="0" err="1"/>
              <a:t>d'agrégats</a:t>
            </a:r>
            <a:endParaRPr lang="nl-BE" sz="900" i="1" dirty="0"/>
          </a:p>
          <a:p>
            <a:r>
              <a:rPr lang="nl-BE" sz="2000" dirty="0" err="1"/>
              <a:t>Informations</a:t>
            </a:r>
            <a:r>
              <a:rPr lang="nl-BE" sz="2000" dirty="0"/>
              <a:t> </a:t>
            </a:r>
            <a:r>
              <a:rPr lang="nl-BE" sz="2000" dirty="0" err="1"/>
              <a:t>économiques</a:t>
            </a:r>
            <a:r>
              <a:rPr lang="nl-BE" sz="2000" dirty="0"/>
              <a:t> de premier </a:t>
            </a:r>
            <a:r>
              <a:rPr lang="nl-BE" sz="2000" dirty="0" err="1"/>
              <a:t>ordre</a:t>
            </a:r>
            <a:r>
              <a:rPr lang="nl-BE" sz="2000" dirty="0"/>
              <a:t> et </a:t>
            </a:r>
            <a:r>
              <a:rPr lang="nl-BE" sz="2000" dirty="0" err="1"/>
              <a:t>reflet</a:t>
            </a:r>
            <a:r>
              <a:rPr lang="nl-BE" sz="2000" dirty="0"/>
              <a:t> </a:t>
            </a:r>
            <a:r>
              <a:rPr lang="nl-BE" sz="2000" dirty="0" err="1"/>
              <a:t>d'une</a:t>
            </a:r>
            <a:r>
              <a:rPr lang="nl-BE" sz="2000" dirty="0"/>
              <a:t> </a:t>
            </a:r>
            <a:r>
              <a:rPr lang="nl-BE" sz="2000" dirty="0" err="1"/>
              <a:t>réalité</a:t>
            </a:r>
            <a:r>
              <a:rPr lang="nl-BE" sz="2000" dirty="0"/>
              <a:t> </a:t>
            </a:r>
            <a:r>
              <a:rPr lang="nl-BE" sz="2000" dirty="0" err="1"/>
              <a:t>économique</a:t>
            </a:r>
            <a:endParaRPr lang="nl-BE" sz="1000" dirty="0"/>
          </a:p>
          <a:p>
            <a:r>
              <a:rPr lang="nl-BE" sz="2000" dirty="0" err="1"/>
              <a:t>Comparabilité</a:t>
            </a:r>
            <a:r>
              <a:rPr lang="nl-BE" sz="2000" dirty="0"/>
              <a:t> internationale</a:t>
            </a:r>
          </a:p>
          <a:p>
            <a:r>
              <a:rPr lang="fr-FR" sz="2000" dirty="0"/>
              <a:t>Présentation portant notamment sur le cadre institutionnel et l’organisation des travaux d’élaboration des comptes nationaux, les sources administratives et leurs méthodes de traitement </a:t>
            </a:r>
          </a:p>
          <a:p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157767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8214"/>
            <a:ext cx="8229600" cy="789424"/>
          </a:xfrm>
        </p:spPr>
        <p:txBody>
          <a:bodyPr/>
          <a:lstStyle/>
          <a:p>
            <a:r>
              <a:rPr lang="fr-FR" sz="4000" dirty="0"/>
              <a:t>1. Cadre juridique et institutionnel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7378"/>
            <a:ext cx="8008772" cy="4218208"/>
          </a:xfrm>
        </p:spPr>
        <p:txBody>
          <a:bodyPr/>
          <a:lstStyle/>
          <a:p>
            <a:r>
              <a:rPr lang="fr-FR" sz="2400" dirty="0"/>
              <a:t>Production des comptes nationaux: mission dévolue à l’ANSD (loi 2004.21)</a:t>
            </a:r>
          </a:p>
          <a:p>
            <a:r>
              <a:rPr lang="fr-FR" sz="2400" dirty="0"/>
              <a:t>Au sein de l’ANSD, les comptes nationaux sont produits par la Division de la Comptabilité Nationale, des Synthèses et Etudes Analytiques (DCNSEA) </a:t>
            </a:r>
          </a:p>
          <a:p>
            <a:r>
              <a:rPr lang="fr-FR" sz="2400" dirty="0"/>
              <a:t>La DCNSEA comprend 2 bureaux:</a:t>
            </a:r>
          </a:p>
          <a:p>
            <a:pPr>
              <a:buNone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58614015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9992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23510"/>
            <a:ext cx="8229600" cy="894127"/>
          </a:xfrm>
        </p:spPr>
        <p:txBody>
          <a:bodyPr/>
          <a:lstStyle/>
          <a:p>
            <a:r>
              <a:rPr lang="fr-FR" dirty="0"/>
              <a:t>2.1. Types de comptes produits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428737"/>
            <a:ext cx="8229600" cy="4152914"/>
          </a:xfrm>
        </p:spPr>
        <p:txBody>
          <a:bodyPr/>
          <a:lstStyle/>
          <a:p>
            <a:r>
              <a:rPr lang="fr-FR" sz="2400" dirty="0"/>
              <a:t>Comptes nationaux annuels</a:t>
            </a:r>
          </a:p>
          <a:p>
            <a:pPr lvl="1"/>
            <a:r>
              <a:rPr lang="fr-FR" sz="2000" dirty="0"/>
              <a:t>Comptes de biens et services (Tableaux entrées-sorties)</a:t>
            </a:r>
          </a:p>
          <a:p>
            <a:pPr lvl="1"/>
            <a:r>
              <a:rPr lang="fr-FR" sz="2000" dirty="0"/>
              <a:t>Comptes de secteurs institutionnels (Tableau des comptes économiques intégrés)</a:t>
            </a:r>
          </a:p>
          <a:p>
            <a:r>
              <a:rPr lang="fr-FR" sz="2400" dirty="0"/>
              <a:t>Comptes nationaux trimestriels</a:t>
            </a:r>
          </a:p>
          <a:p>
            <a:pPr lvl="1"/>
            <a:r>
              <a:rPr lang="fr-FR" sz="2000" dirty="0"/>
              <a:t>PIB trimestriel en volume</a:t>
            </a:r>
          </a:p>
          <a:p>
            <a:pPr lvl="1"/>
            <a:r>
              <a:rPr lang="fr-FR" sz="2000" dirty="0"/>
              <a:t>Autres développements (en cours)</a:t>
            </a:r>
          </a:p>
          <a:p>
            <a:pPr>
              <a:buNone/>
            </a:pPr>
            <a:r>
              <a:rPr lang="fr-FR" sz="2000" dirty="0"/>
              <a:t>De façon moins régulière</a:t>
            </a:r>
          </a:p>
          <a:p>
            <a:r>
              <a:rPr lang="fr-FR" sz="1800" dirty="0"/>
              <a:t>Comptes nationaux sectoriels et comptes satellites (avec les partenaires sectoriels)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174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88745"/>
            <a:ext cx="8229600" cy="1143000"/>
          </a:xfrm>
        </p:spPr>
        <p:txBody>
          <a:bodyPr/>
          <a:lstStyle/>
          <a:p>
            <a:r>
              <a:rPr lang="fr-FR" sz="3600" dirty="0"/>
              <a:t>2.2. Types de comptes et fréquence des publications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2761"/>
            <a:ext cx="8229600" cy="3566858"/>
          </a:xfrm>
        </p:spPr>
        <p:txBody>
          <a:bodyPr/>
          <a:lstStyle/>
          <a:p>
            <a:r>
              <a:rPr lang="fr-FR" sz="2800" dirty="0"/>
              <a:t> Comptes nationaux trimestriels publiés à T+75 </a:t>
            </a:r>
          </a:p>
          <a:p>
            <a:r>
              <a:rPr lang="fr-FR" sz="2800" dirty="0"/>
              <a:t>Série de 3 années de comptes élaborés par an pour les comptes annuels </a:t>
            </a:r>
            <a:r>
              <a:rPr lang="fr-FR" sz="2400" dirty="0"/>
              <a:t>( </a:t>
            </a:r>
            <a:r>
              <a:rPr lang="fr-FR" sz="2400" i="1" dirty="0"/>
              <a:t>provisoires n-1, semi-définitifs n-2, définitifs n-3</a:t>
            </a:r>
            <a:r>
              <a:rPr lang="fr-FR" sz="2400" dirty="0"/>
              <a:t>)</a:t>
            </a:r>
          </a:p>
          <a:p>
            <a:pPr lvl="1">
              <a:buNone/>
            </a:pPr>
            <a:r>
              <a:rPr lang="fr-FR" sz="2400" dirty="0"/>
              <a:t>Exemple: comptes provisoires 2015, </a:t>
            </a:r>
            <a:r>
              <a:rPr lang="fr-FR" sz="2400" dirty="0" err="1"/>
              <a:t>s.déf</a:t>
            </a:r>
            <a:r>
              <a:rPr lang="fr-FR" sz="2400" dirty="0"/>
              <a:t> 2104 et </a:t>
            </a:r>
            <a:r>
              <a:rPr lang="fr-FR" sz="2400" dirty="0" err="1"/>
              <a:t>déf</a:t>
            </a:r>
            <a:r>
              <a:rPr lang="fr-FR" sz="2400" dirty="0"/>
              <a:t>. 2013 publiés en novembres 2016</a:t>
            </a:r>
          </a:p>
          <a:p>
            <a:pPr>
              <a:buNone/>
            </a:pPr>
            <a:r>
              <a:rPr lang="fr-FR" sz="2800" dirty="0"/>
              <a:t>		Remarque: Année de base: 1999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0886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52399" y="474650"/>
            <a:ext cx="8891550" cy="942988"/>
          </a:xfrm>
        </p:spPr>
        <p:txBody>
          <a:bodyPr/>
          <a:lstStyle/>
          <a:p>
            <a:r>
              <a:rPr lang="fr-FR" sz="3200" dirty="0"/>
              <a:t>3. Organisation pour l’élaboration des comptes nationaux annuels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0307"/>
          </a:xfrm>
        </p:spPr>
        <p:txBody>
          <a:bodyPr/>
          <a:lstStyle/>
          <a:p>
            <a:r>
              <a:rPr lang="fr-FR" sz="2400" dirty="0"/>
              <a:t>Désignation de Responsables de secteurs</a:t>
            </a:r>
          </a:p>
          <a:p>
            <a:r>
              <a:rPr lang="fr-FR" sz="2400" dirty="0"/>
              <a:t>Elaboration d’un planning d’élaboration des comptes nationaux dont les principales étapes sont les suivantes:</a:t>
            </a:r>
          </a:p>
          <a:p>
            <a:pPr lvl="1"/>
            <a:r>
              <a:rPr lang="fr-FR" sz="2000" dirty="0"/>
              <a:t>Lancement de la campagne</a:t>
            </a:r>
          </a:p>
          <a:p>
            <a:pPr lvl="1"/>
            <a:r>
              <a:rPr lang="fr-FR" sz="2000" dirty="0"/>
              <a:t>Collecte des données sources </a:t>
            </a:r>
          </a:p>
          <a:p>
            <a:pPr lvl="1"/>
            <a:r>
              <a:rPr lang="fr-FR" sz="2000" dirty="0"/>
              <a:t>Traitements sectoriels</a:t>
            </a:r>
          </a:p>
          <a:p>
            <a:pPr lvl="1"/>
            <a:r>
              <a:rPr lang="fr-FR" sz="2000" dirty="0"/>
              <a:t>Partage des traitements sectoriels</a:t>
            </a:r>
          </a:p>
          <a:p>
            <a:pPr lvl="1"/>
            <a:r>
              <a:rPr lang="fr-FR" sz="2000" dirty="0"/>
              <a:t>Synthèse</a:t>
            </a:r>
          </a:p>
          <a:p>
            <a:pPr lvl="1"/>
            <a:r>
              <a:rPr lang="fr-FR" sz="2000" dirty="0"/>
              <a:t>Validation</a:t>
            </a:r>
          </a:p>
          <a:p>
            <a:r>
              <a:rPr lang="fr-FR" sz="2400" dirty="0"/>
              <a:t>Mise en place d’un cadre de collaboration avec les points focaux les Ministères</a:t>
            </a:r>
          </a:p>
          <a:p>
            <a:endParaRPr lang="fr-FR" sz="2800" dirty="0"/>
          </a:p>
          <a:p>
            <a:pPr>
              <a:buNone/>
            </a:pP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71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994"/>
            <a:ext cx="8229600" cy="712643"/>
          </a:xfrm>
        </p:spPr>
        <p:txBody>
          <a:bodyPr/>
          <a:lstStyle/>
          <a:p>
            <a:pPr algn="l"/>
            <a:r>
              <a:rPr lang="fr-FR" sz="3200" dirty="0"/>
              <a:t>4. Normes et outils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9962"/>
          </a:xfrm>
        </p:spPr>
        <p:txBody>
          <a:bodyPr/>
          <a:lstStyle/>
          <a:p>
            <a:r>
              <a:rPr lang="fr-FR" sz="2800" dirty="0"/>
              <a:t>Nomenclatures: </a:t>
            </a:r>
          </a:p>
          <a:p>
            <a:pPr lvl="1"/>
            <a:r>
              <a:rPr lang="fr-FR" sz="2400" dirty="0"/>
              <a:t>NOPEMAS: adaptation de la NOPEMA (AFRISTAT) dérivée de la CPC, </a:t>
            </a:r>
            <a:r>
              <a:rPr lang="fr-FR" sz="2400" dirty="0" err="1"/>
              <a:t>rév</a:t>
            </a:r>
            <a:r>
              <a:rPr lang="fr-FR" sz="2400" dirty="0"/>
              <a:t>.1</a:t>
            </a:r>
          </a:p>
          <a:p>
            <a:pPr lvl="1"/>
            <a:r>
              <a:rPr lang="fr-FR" sz="2400" dirty="0"/>
              <a:t>NAEMAS: adaptation de la NAEMA (AFRISTAT) dérivée de la CITI, </a:t>
            </a:r>
            <a:r>
              <a:rPr lang="fr-FR" sz="2400" dirty="0" err="1"/>
              <a:t>rév</a:t>
            </a:r>
            <a:r>
              <a:rPr lang="fr-FR" sz="2400" dirty="0"/>
              <a:t>.3</a:t>
            </a:r>
          </a:p>
          <a:p>
            <a:r>
              <a:rPr lang="fr-FR" sz="2800" dirty="0"/>
              <a:t>Manuel de référence : Système de Comptabilité Nationale (SCN 93)</a:t>
            </a:r>
          </a:p>
          <a:p>
            <a:r>
              <a:rPr lang="fr-FR" sz="2800" dirty="0"/>
              <a:t>Application informatique: développée sous Access et Excel (macro)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1463F-54C8-4B12-B808-A89DE00620D4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21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25936"/>
            <a:ext cx="8229600" cy="1109844"/>
          </a:xfrm>
        </p:spPr>
        <p:txBody>
          <a:bodyPr/>
          <a:lstStyle/>
          <a:p>
            <a:r>
              <a:rPr lang="fr-FR" sz="3600" dirty="0"/>
              <a:t>5.1. Sources administratives</a:t>
            </a:r>
            <a:endParaRPr lang="fr-FR" sz="3600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500034" y="1905581"/>
            <a:ext cx="8229600" cy="367606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800" b="1" i="1" dirty="0">
                <a:solidFill>
                  <a:schemeClr val="accent1">
                    <a:lumMod val="75000"/>
                  </a:schemeClr>
                </a:solidFill>
              </a:rPr>
              <a:t>Qu’est-ce qu’une source administrative?</a:t>
            </a:r>
          </a:p>
          <a:p>
            <a:pPr marL="0" indent="0">
              <a:buNone/>
            </a:pPr>
            <a:r>
              <a:rPr lang="fr-FR" sz="2800" b="1" dirty="0"/>
              <a:t>Ce sont des informations qui : </a:t>
            </a:r>
          </a:p>
          <a:p>
            <a:pPr lvl="0"/>
            <a:r>
              <a:rPr lang="fr-FR" sz="2400" dirty="0"/>
              <a:t>résultent d’une exigence des autorités;</a:t>
            </a:r>
          </a:p>
          <a:p>
            <a:pPr lvl="0"/>
            <a:r>
              <a:rPr lang="fr-FR" sz="2400" dirty="0"/>
              <a:t>ont pour objet de faciliter la gouvernance d’un programme</a:t>
            </a:r>
          </a:p>
          <a:p>
            <a:pPr lvl="0"/>
            <a:r>
              <a:rPr lang="fr-FR" sz="2400" dirty="0"/>
              <a:t>permettent de superviser et surveiller le respect des obligations légales</a:t>
            </a:r>
          </a:p>
          <a:p>
            <a:r>
              <a:rPr lang="fr-FR" sz="2400" dirty="0"/>
              <a:t>n’ont pas été collectées à priori pour la statistique </a:t>
            </a:r>
            <a:r>
              <a:rPr lang="fr-FR" sz="20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r-FR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39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</TotalTime>
  <Words>1278</Words>
  <Application>Microsoft Office PowerPoint</Application>
  <PresentationFormat>Affichage à l'écran (4:3)</PresentationFormat>
  <Paragraphs>173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Berlin Sans FB Demi</vt:lpstr>
      <vt:lpstr>Calibri</vt:lpstr>
      <vt:lpstr>Symbol</vt:lpstr>
      <vt:lpstr>Times New Roman</vt:lpstr>
      <vt:lpstr>Wingdings</vt:lpstr>
      <vt:lpstr>Office Theme</vt:lpstr>
      <vt:lpstr>Présentation PowerPoint</vt:lpstr>
      <vt:lpstr>PLAN</vt:lpstr>
      <vt:lpstr>INTRODUCTION </vt:lpstr>
      <vt:lpstr>1. Cadre juridique et institutionnel</vt:lpstr>
      <vt:lpstr>2.1. Types de comptes produits</vt:lpstr>
      <vt:lpstr>2.2. Types de comptes et fréquence des publications</vt:lpstr>
      <vt:lpstr>3. Organisation pour l’élaboration des comptes nationaux annuels</vt:lpstr>
      <vt:lpstr>4. Normes et outils</vt:lpstr>
      <vt:lpstr>5.1. Sources administratives</vt:lpstr>
      <vt:lpstr>5.2. Sources administratives utilisées dans les comptes nationaux? </vt:lpstr>
      <vt:lpstr>5.1.1. DSF : Sources</vt:lpstr>
      <vt:lpstr>5.1.2. DSF : traitements </vt:lpstr>
      <vt:lpstr>5.2. Sources et traitement des services financiers</vt:lpstr>
      <vt:lpstr>5.3.1. Sources des services de l’Administration publique</vt:lpstr>
      <vt:lpstr>5.3.2. Traitements des services de l’Administration publique</vt:lpstr>
      <vt:lpstr>5.4.1. Sources échanges extérieurs</vt:lpstr>
      <vt:lpstr>5.4.2. traitement échanges extérieurs</vt:lpstr>
      <vt:lpstr>5.5. Avantages des sources administratives </vt:lpstr>
      <vt:lpstr>5.6. Contraintes liées à l’utilisation des administratives </vt:lpstr>
      <vt:lpstr>6. Procédure de validation </vt:lpstr>
      <vt:lpstr>7. Diffusion</vt:lpstr>
      <vt:lpstr>Conclusion et perspectives </vt:lpstr>
    </vt:vector>
  </TitlesOfParts>
  <Manager/>
  <Company>vuyokazis@statssa.gov.za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Vuyokazi Sodo</dc:creator>
  <cp:keywords/>
  <dc:description/>
  <cp:lastModifiedBy>Adama Seck</cp:lastModifiedBy>
  <cp:revision>86</cp:revision>
  <dcterms:created xsi:type="dcterms:W3CDTF">2016-10-06T09:13:58Z</dcterms:created>
  <dcterms:modified xsi:type="dcterms:W3CDTF">2016-10-31T14:46:44Z</dcterms:modified>
  <cp:category/>
</cp:coreProperties>
</file>