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9"/>
  </p:notesMasterIdLst>
  <p:sldIdLst>
    <p:sldId id="256" r:id="rId2"/>
    <p:sldId id="286" r:id="rId3"/>
    <p:sldId id="273" r:id="rId4"/>
    <p:sldId id="288" r:id="rId5"/>
    <p:sldId id="271" r:id="rId6"/>
    <p:sldId id="272" r:id="rId7"/>
    <p:sldId id="275" r:id="rId8"/>
    <p:sldId id="276" r:id="rId9"/>
    <p:sldId id="281" r:id="rId10"/>
    <p:sldId id="277" r:id="rId11"/>
    <p:sldId id="278" r:id="rId12"/>
    <p:sldId id="280" r:id="rId13"/>
    <p:sldId id="287" r:id="rId14"/>
    <p:sldId id="290" r:id="rId15"/>
    <p:sldId id="289" r:id="rId16"/>
    <p:sldId id="291" r:id="rId17"/>
    <p:sldId id="293" r:id="rId1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snapToGrid="0" snapToObjects="1">
      <p:cViewPr varScale="1">
        <p:scale>
          <a:sx n="64" d="100"/>
          <a:sy n="64" d="100"/>
        </p:scale>
        <p:origin x="-1470"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332BA1E-6653-4C9C-A27B-686679C17AD6}" type="datetimeFigureOut">
              <a:rPr lang="en-US" smtClean="0"/>
              <a:pPr/>
              <a:t>10/31/2016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9E7F9D8-E52B-463A-9237-6A21469C042A}"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Rot="1" noChangeAspect="1" noChangeArrowheads="1" noTextEdit="1"/>
          </p:cNvSpPr>
          <p:nvPr>
            <p:ph type="sldImg"/>
          </p:nvPr>
        </p:nvSpPr>
        <p:spPr>
          <a:ln/>
        </p:spPr>
      </p:sp>
      <p:sp>
        <p:nvSpPr>
          <p:cNvPr id="54275" name="Rectangle 3"/>
          <p:cNvSpPr>
            <a:spLocks noGrp="1" noChangeArrowheads="1"/>
          </p:cNvSpPr>
          <p:nvPr>
            <p:ph type="body" idx="1"/>
          </p:nvPr>
        </p:nvSpPr>
        <p:spPr>
          <a:noFill/>
          <a:ln/>
        </p:spPr>
        <p:txBody>
          <a:bodyPr/>
          <a:lstStyle/>
          <a:p>
            <a:pPr eaLnBrk="1" hangingPunct="1"/>
            <a:endParaRPr lang="sw-KE" smtClean="0">
              <a:latin typeface="Calibri"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Rot="1" noChangeAspect="1" noChangeArrowheads="1" noTextEdit="1"/>
          </p:cNvSpPr>
          <p:nvPr>
            <p:ph type="sldImg"/>
          </p:nvPr>
        </p:nvSpPr>
        <p:spPr>
          <a:ln/>
        </p:spPr>
      </p:sp>
      <p:sp>
        <p:nvSpPr>
          <p:cNvPr id="54275" name="Rectangle 3"/>
          <p:cNvSpPr>
            <a:spLocks noGrp="1" noChangeArrowheads="1"/>
          </p:cNvSpPr>
          <p:nvPr>
            <p:ph type="body" idx="1"/>
          </p:nvPr>
        </p:nvSpPr>
        <p:spPr>
          <a:noFill/>
          <a:ln/>
        </p:spPr>
        <p:txBody>
          <a:bodyPr/>
          <a:lstStyle/>
          <a:p>
            <a:pPr eaLnBrk="1" hangingPunct="1"/>
            <a:endParaRPr lang="sw-KE" smtClean="0">
              <a:latin typeface="Calibri"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Rot="1" noChangeAspect="1" noChangeArrowheads="1" noTextEdit="1"/>
          </p:cNvSpPr>
          <p:nvPr>
            <p:ph type="sldImg"/>
          </p:nvPr>
        </p:nvSpPr>
        <p:spPr>
          <a:ln/>
        </p:spPr>
      </p:sp>
      <p:sp>
        <p:nvSpPr>
          <p:cNvPr id="54275" name="Rectangle 3"/>
          <p:cNvSpPr>
            <a:spLocks noGrp="1" noChangeArrowheads="1"/>
          </p:cNvSpPr>
          <p:nvPr>
            <p:ph type="body" idx="1"/>
          </p:nvPr>
        </p:nvSpPr>
        <p:spPr>
          <a:noFill/>
          <a:ln/>
        </p:spPr>
        <p:txBody>
          <a:bodyPr/>
          <a:lstStyle/>
          <a:p>
            <a:pPr eaLnBrk="1" hangingPunct="1"/>
            <a:endParaRPr lang="sw-KE" smtClean="0">
              <a:latin typeface="Calibri"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Rot="1" noChangeAspect="1" noChangeArrowheads="1" noTextEdit="1"/>
          </p:cNvSpPr>
          <p:nvPr>
            <p:ph type="sldImg"/>
          </p:nvPr>
        </p:nvSpPr>
        <p:spPr>
          <a:ln/>
        </p:spPr>
      </p:sp>
      <p:sp>
        <p:nvSpPr>
          <p:cNvPr id="54275" name="Rectangle 3"/>
          <p:cNvSpPr>
            <a:spLocks noGrp="1" noChangeArrowheads="1"/>
          </p:cNvSpPr>
          <p:nvPr>
            <p:ph type="body" idx="1"/>
          </p:nvPr>
        </p:nvSpPr>
        <p:spPr>
          <a:noFill/>
          <a:ln/>
        </p:spPr>
        <p:txBody>
          <a:bodyPr/>
          <a:lstStyle/>
          <a:p>
            <a:pPr eaLnBrk="1" hangingPunct="1"/>
            <a:endParaRPr lang="sw-KE" smtClean="0">
              <a:latin typeface="Calibri"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43DC9F54-F9D0-9540-B80C-575D9C8303A3}" type="datetimeFigureOut">
              <a:rPr lang="en-US" smtClean="0"/>
              <a:pPr/>
              <a:t>10/31/2016</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18AA3F92-1B13-2B46-8DDE-4C60312779E0}" type="slidenum">
              <a:rPr lang="en-US" smtClean="0"/>
              <a:pPr/>
              <a:t>‹#›</a:t>
            </a:fld>
            <a:endParaRPr lang="en-US"/>
          </a:p>
        </p:txBody>
      </p:sp>
    </p:spTree>
    <p:extLst>
      <p:ext uri="{BB962C8B-B14F-4D97-AF65-F5344CB8AC3E}">
        <p14:creationId xmlns="" xmlns:p14="http://schemas.microsoft.com/office/powerpoint/2010/main" val="39290373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43DC9F54-F9D0-9540-B80C-575D9C8303A3}" type="datetimeFigureOut">
              <a:rPr lang="en-US" smtClean="0"/>
              <a:pPr/>
              <a:t>10/31/2016</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18AA3F92-1B13-2B46-8DDE-4C60312779E0}" type="slidenum">
              <a:rPr lang="en-US" smtClean="0"/>
              <a:pPr/>
              <a:t>‹#›</a:t>
            </a:fld>
            <a:endParaRPr lang="en-US"/>
          </a:p>
        </p:txBody>
      </p:sp>
    </p:spTree>
    <p:extLst>
      <p:ext uri="{BB962C8B-B14F-4D97-AF65-F5344CB8AC3E}">
        <p14:creationId xmlns="" xmlns:p14="http://schemas.microsoft.com/office/powerpoint/2010/main" val="32274747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43DC9F54-F9D0-9540-B80C-575D9C8303A3}" type="datetimeFigureOut">
              <a:rPr lang="en-US" smtClean="0"/>
              <a:pPr/>
              <a:t>10/31/2016</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18AA3F92-1B13-2B46-8DDE-4C60312779E0}" type="slidenum">
              <a:rPr lang="en-US" smtClean="0"/>
              <a:pPr/>
              <a:t>‹#›</a:t>
            </a:fld>
            <a:endParaRPr lang="en-US"/>
          </a:p>
        </p:txBody>
      </p:sp>
    </p:spTree>
    <p:extLst>
      <p:ext uri="{BB962C8B-B14F-4D97-AF65-F5344CB8AC3E}">
        <p14:creationId xmlns="" xmlns:p14="http://schemas.microsoft.com/office/powerpoint/2010/main" val="15182702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43DC9F54-F9D0-9540-B80C-575D9C8303A3}" type="datetimeFigureOut">
              <a:rPr lang="en-US" smtClean="0"/>
              <a:pPr/>
              <a:t>10/31/2016</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18AA3F92-1B13-2B46-8DDE-4C60312779E0}" type="slidenum">
              <a:rPr lang="en-US" smtClean="0"/>
              <a:pPr/>
              <a:t>‹#›</a:t>
            </a:fld>
            <a:endParaRPr lang="en-US"/>
          </a:p>
        </p:txBody>
      </p:sp>
    </p:spTree>
    <p:extLst>
      <p:ext uri="{BB962C8B-B14F-4D97-AF65-F5344CB8AC3E}">
        <p14:creationId xmlns="" xmlns:p14="http://schemas.microsoft.com/office/powerpoint/2010/main" val="19308064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43DC9F54-F9D0-9540-B80C-575D9C8303A3}" type="datetimeFigureOut">
              <a:rPr lang="en-US" smtClean="0"/>
              <a:pPr/>
              <a:t>10/31/2016</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18AA3F92-1B13-2B46-8DDE-4C60312779E0}" type="slidenum">
              <a:rPr lang="en-US" smtClean="0"/>
              <a:pPr/>
              <a:t>‹#›</a:t>
            </a:fld>
            <a:endParaRPr lang="en-US"/>
          </a:p>
        </p:txBody>
      </p:sp>
    </p:spTree>
    <p:extLst>
      <p:ext uri="{BB962C8B-B14F-4D97-AF65-F5344CB8AC3E}">
        <p14:creationId xmlns="" xmlns:p14="http://schemas.microsoft.com/office/powerpoint/2010/main" val="34097459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43DC9F54-F9D0-9540-B80C-575D9C8303A3}" type="datetimeFigureOut">
              <a:rPr lang="en-US" smtClean="0"/>
              <a:pPr/>
              <a:t>10/31/2016</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18AA3F92-1B13-2B46-8DDE-4C60312779E0}" type="slidenum">
              <a:rPr lang="en-US" smtClean="0"/>
              <a:pPr/>
              <a:t>‹#›</a:t>
            </a:fld>
            <a:endParaRPr lang="en-US"/>
          </a:p>
        </p:txBody>
      </p:sp>
    </p:spTree>
    <p:extLst>
      <p:ext uri="{BB962C8B-B14F-4D97-AF65-F5344CB8AC3E}">
        <p14:creationId xmlns="" xmlns:p14="http://schemas.microsoft.com/office/powerpoint/2010/main" val="24157836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43DC9F54-F9D0-9540-B80C-575D9C8303A3}" type="datetimeFigureOut">
              <a:rPr lang="en-US" smtClean="0"/>
              <a:pPr/>
              <a:t>10/31/2016</a:t>
            </a:fld>
            <a:endParaRPr lang="en-US"/>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18AA3F92-1B13-2B46-8DDE-4C60312779E0}" type="slidenum">
              <a:rPr lang="en-US" smtClean="0"/>
              <a:pPr/>
              <a:t>‹#›</a:t>
            </a:fld>
            <a:endParaRPr lang="en-US"/>
          </a:p>
        </p:txBody>
      </p:sp>
    </p:spTree>
    <p:extLst>
      <p:ext uri="{BB962C8B-B14F-4D97-AF65-F5344CB8AC3E}">
        <p14:creationId xmlns="" xmlns:p14="http://schemas.microsoft.com/office/powerpoint/2010/main" val="28030069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43DC9F54-F9D0-9540-B80C-575D9C8303A3}" type="datetimeFigureOut">
              <a:rPr lang="en-US" smtClean="0"/>
              <a:pPr/>
              <a:t>10/31/2016</a:t>
            </a:fld>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18AA3F92-1B13-2B46-8DDE-4C60312779E0}" type="slidenum">
              <a:rPr lang="en-US" smtClean="0"/>
              <a:pPr/>
              <a:t>‹#›</a:t>
            </a:fld>
            <a:endParaRPr lang="en-US"/>
          </a:p>
        </p:txBody>
      </p:sp>
    </p:spTree>
    <p:extLst>
      <p:ext uri="{BB962C8B-B14F-4D97-AF65-F5344CB8AC3E}">
        <p14:creationId xmlns="" xmlns:p14="http://schemas.microsoft.com/office/powerpoint/2010/main" val="35617826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43DC9F54-F9D0-9540-B80C-575D9C8303A3}" type="datetimeFigureOut">
              <a:rPr lang="en-US" smtClean="0"/>
              <a:pPr/>
              <a:t>10/31/2016</a:t>
            </a:fld>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18AA3F92-1B13-2B46-8DDE-4C60312779E0}" type="slidenum">
              <a:rPr lang="en-US" smtClean="0"/>
              <a:pPr/>
              <a:t>‹#›</a:t>
            </a:fld>
            <a:endParaRPr lang="en-US"/>
          </a:p>
        </p:txBody>
      </p:sp>
    </p:spTree>
    <p:extLst>
      <p:ext uri="{BB962C8B-B14F-4D97-AF65-F5344CB8AC3E}">
        <p14:creationId xmlns="" xmlns:p14="http://schemas.microsoft.com/office/powerpoint/2010/main" val="2032589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43DC9F54-F9D0-9540-B80C-575D9C8303A3}" type="datetimeFigureOut">
              <a:rPr lang="en-US" smtClean="0"/>
              <a:pPr/>
              <a:t>10/31/2016</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18AA3F92-1B13-2B46-8DDE-4C60312779E0}" type="slidenum">
              <a:rPr lang="en-US" smtClean="0"/>
              <a:pPr/>
              <a:t>‹#›</a:t>
            </a:fld>
            <a:endParaRPr lang="en-US"/>
          </a:p>
        </p:txBody>
      </p:sp>
    </p:spTree>
    <p:extLst>
      <p:ext uri="{BB962C8B-B14F-4D97-AF65-F5344CB8AC3E}">
        <p14:creationId xmlns="" xmlns:p14="http://schemas.microsoft.com/office/powerpoint/2010/main" val="12962958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43DC9F54-F9D0-9540-B80C-575D9C8303A3}" type="datetimeFigureOut">
              <a:rPr lang="en-US" smtClean="0"/>
              <a:pPr/>
              <a:t>10/31/2016</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18AA3F92-1B13-2B46-8DDE-4C60312779E0}" type="slidenum">
              <a:rPr lang="en-US" smtClean="0"/>
              <a:pPr/>
              <a:t>‹#›</a:t>
            </a:fld>
            <a:endParaRPr lang="en-US"/>
          </a:p>
        </p:txBody>
      </p:sp>
    </p:spTree>
    <p:extLst>
      <p:ext uri="{BB962C8B-B14F-4D97-AF65-F5344CB8AC3E}">
        <p14:creationId xmlns="" xmlns:p14="http://schemas.microsoft.com/office/powerpoint/2010/main" val="339614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13"/>
          <a:stretch>
            <a:fillRect/>
          </a:stretch>
        </p:blipFill>
        <p:spPr>
          <a:xfrm>
            <a:off x="8750300" y="0"/>
            <a:ext cx="393700" cy="5892800"/>
          </a:xfrm>
          <a:prstGeom prst="rect">
            <a:avLst/>
          </a:prstGeom>
        </p:spPr>
      </p:pic>
      <p:pic>
        <p:nvPicPr>
          <p:cNvPr id="8" name="Picture 7"/>
          <p:cNvPicPr>
            <a:picLocks noChangeAspect="1"/>
          </p:cNvPicPr>
          <p:nvPr userDrawn="1"/>
        </p:nvPicPr>
        <p:blipFill>
          <a:blip r:embed="rId14"/>
          <a:stretch>
            <a:fillRect/>
          </a:stretch>
        </p:blipFill>
        <p:spPr>
          <a:xfrm>
            <a:off x="0" y="5816600"/>
            <a:ext cx="9131300" cy="76200"/>
          </a:xfrm>
          <a:prstGeom prst="rect">
            <a:avLst/>
          </a:prstGeom>
        </p:spPr>
      </p:pic>
      <p:pic>
        <p:nvPicPr>
          <p:cNvPr id="11" name="Picture 10" descr="bottom-01-01.jpg"/>
          <p:cNvPicPr>
            <a:picLocks noChangeAspect="1"/>
          </p:cNvPicPr>
          <p:nvPr userDrawn="1"/>
        </p:nvPicPr>
        <p:blipFill>
          <a:blip r:embed="rId15">
            <a:extLst>
              <a:ext uri="{28A0092B-C50C-407E-A947-70E740481C1C}">
                <a14:useLocalDpi xmlns="" xmlns:a14="http://schemas.microsoft.com/office/drawing/2010/main" val="0"/>
              </a:ext>
            </a:extLst>
          </a:blip>
          <a:stretch>
            <a:fillRect/>
          </a:stretch>
        </p:blipFill>
        <p:spPr>
          <a:xfrm>
            <a:off x="249322" y="5961658"/>
            <a:ext cx="8828426" cy="694503"/>
          </a:xfrm>
          <a:prstGeom prst="rect">
            <a:avLst/>
          </a:prstGeom>
        </p:spPr>
      </p:pic>
      <p:pic>
        <p:nvPicPr>
          <p:cNvPr id="12" name="Picture 11" descr="header.jpg"/>
          <p:cNvPicPr>
            <a:picLocks noChangeAspect="1"/>
          </p:cNvPicPr>
          <p:nvPr userDrawn="1"/>
        </p:nvPicPr>
        <p:blipFill>
          <a:blip r:embed="rId16">
            <a:extLst>
              <a:ext uri="{28A0092B-C50C-407E-A947-70E740481C1C}">
                <a14:useLocalDpi xmlns="" xmlns:a14="http://schemas.microsoft.com/office/drawing/2010/main" val="0"/>
              </a:ext>
            </a:extLst>
          </a:blip>
          <a:stretch>
            <a:fillRect/>
          </a:stretch>
        </p:blipFill>
        <p:spPr>
          <a:xfrm>
            <a:off x="5407039" y="183686"/>
            <a:ext cx="3139440" cy="560832"/>
          </a:xfrm>
          <a:prstGeom prst="rect">
            <a:avLst/>
          </a:prstGeom>
        </p:spPr>
      </p:pic>
    </p:spTree>
    <p:extLst>
      <p:ext uri="{BB962C8B-B14F-4D97-AF65-F5344CB8AC3E}">
        <p14:creationId xmlns="" xmlns:p14="http://schemas.microsoft.com/office/powerpoint/2010/main" val="37540188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cover-01-01.jpg"/>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0" y="0"/>
            <a:ext cx="9144000" cy="5894832"/>
          </a:xfrm>
          <a:prstGeom prst="rect">
            <a:avLst/>
          </a:prstGeom>
        </p:spPr>
      </p:pic>
      <p:sp>
        <p:nvSpPr>
          <p:cNvPr id="4" name="Content Placeholder 3"/>
          <p:cNvSpPr>
            <a:spLocks noGrp="1"/>
          </p:cNvSpPr>
          <p:nvPr>
            <p:ph idx="1"/>
          </p:nvPr>
        </p:nvSpPr>
        <p:spPr>
          <a:xfrm>
            <a:off x="457200" y="2863121"/>
            <a:ext cx="8229600" cy="3031711"/>
          </a:xfrm>
        </p:spPr>
        <p:txBody>
          <a:bodyPr/>
          <a:lstStyle/>
          <a:p>
            <a:pPr algn="ctr">
              <a:spcBef>
                <a:spcPct val="50000"/>
              </a:spcBef>
              <a:buNone/>
            </a:pPr>
            <a:r>
              <a:rPr lang="en-US" sz="2800" b="1" dirty="0" smtClean="0">
                <a:solidFill>
                  <a:srgbClr val="FF0000"/>
                </a:solidFill>
                <a:latin typeface="Comic Sans MS" pitchFamily="66" charset="0"/>
              </a:rPr>
              <a:t>Supporting </a:t>
            </a:r>
            <a:r>
              <a:rPr lang="en-US" sz="2800" b="1" dirty="0" smtClean="0">
                <a:solidFill>
                  <a:srgbClr val="FF0000"/>
                </a:solidFill>
                <a:latin typeface="Comic Sans MS" pitchFamily="66" charset="0"/>
              </a:rPr>
              <a:t>the Revision &amp; Rebasing of the </a:t>
            </a:r>
            <a:endParaRPr lang="en-US" sz="2800" b="1" dirty="0" smtClean="0">
              <a:solidFill>
                <a:srgbClr val="FF0000"/>
              </a:solidFill>
              <a:latin typeface="Comic Sans MS" pitchFamily="66" charset="0"/>
            </a:endParaRPr>
          </a:p>
          <a:p>
            <a:pPr algn="ctr">
              <a:spcBef>
                <a:spcPct val="50000"/>
              </a:spcBef>
              <a:buNone/>
            </a:pPr>
            <a:r>
              <a:rPr lang="en-US" sz="2800" b="1" dirty="0" smtClean="0">
                <a:solidFill>
                  <a:srgbClr val="FF0000"/>
                </a:solidFill>
                <a:latin typeface="Comic Sans MS" pitchFamily="66" charset="0"/>
              </a:rPr>
              <a:t>National Accounts</a:t>
            </a:r>
            <a:endParaRPr lang="en-US" sz="2800" b="1" dirty="0" smtClean="0">
              <a:solidFill>
                <a:srgbClr val="FF0000"/>
              </a:solidFill>
              <a:latin typeface="Comic Sans MS" pitchFamily="66" charset="0"/>
            </a:endParaRPr>
          </a:p>
          <a:p>
            <a:pPr algn="ctr">
              <a:spcBef>
                <a:spcPct val="50000"/>
              </a:spcBef>
              <a:buNone/>
            </a:pPr>
            <a:endParaRPr lang="en-US" sz="2800" b="1" i="1" dirty="0" smtClean="0">
              <a:latin typeface="Times New Roman" pitchFamily="18" charset="0"/>
            </a:endParaRPr>
          </a:p>
          <a:p>
            <a:pPr algn="ctr">
              <a:spcBef>
                <a:spcPct val="50000"/>
              </a:spcBef>
              <a:buNone/>
            </a:pPr>
            <a:r>
              <a:rPr lang="en-US" sz="1600" b="1" dirty="0" smtClean="0">
                <a:latin typeface="Comic Sans MS" pitchFamily="66" charset="0"/>
              </a:rPr>
              <a:t>Benjamin </a:t>
            </a:r>
            <a:r>
              <a:rPr lang="en-US" sz="1600" b="1" dirty="0" err="1" smtClean="0">
                <a:latin typeface="Comic Sans MS" pitchFamily="66" charset="0"/>
              </a:rPr>
              <a:t>Muchiri</a:t>
            </a:r>
            <a:endParaRPr lang="en-US" sz="1600" b="1" dirty="0" smtClean="0">
              <a:latin typeface="Comic Sans MS" pitchFamily="66" charset="0"/>
            </a:endParaRPr>
          </a:p>
          <a:p>
            <a:pPr algn="ctr">
              <a:spcBef>
                <a:spcPct val="50000"/>
              </a:spcBef>
              <a:buNone/>
            </a:pPr>
            <a:endParaRPr lang="en-US" sz="500" b="1" dirty="0" smtClean="0">
              <a:latin typeface="Comic Sans MS" pitchFamily="66" charset="0"/>
            </a:endParaRPr>
          </a:p>
          <a:p>
            <a:pPr algn="ctr">
              <a:spcBef>
                <a:spcPts val="0"/>
              </a:spcBef>
              <a:buNone/>
            </a:pPr>
            <a:r>
              <a:rPr lang="en-US" sz="1600" b="1" dirty="0" smtClean="0">
                <a:latin typeface="Comic Sans MS" pitchFamily="66" charset="0"/>
              </a:rPr>
              <a:t>Kenya National Bureau of Statistics</a:t>
            </a:r>
          </a:p>
          <a:p>
            <a:pPr algn="ctr">
              <a:spcBef>
                <a:spcPct val="50000"/>
              </a:spcBef>
              <a:buNone/>
            </a:pPr>
            <a:endParaRPr lang="en-US" sz="500" b="1" dirty="0" smtClean="0">
              <a:latin typeface="Comic Sans MS" pitchFamily="66" charset="0"/>
            </a:endParaRPr>
          </a:p>
          <a:p>
            <a:pPr algn="ctr">
              <a:buNone/>
            </a:pPr>
            <a:r>
              <a:rPr lang="en-US" sz="1600" b="1" dirty="0" smtClean="0">
                <a:latin typeface="Comic Sans MS" pitchFamily="66" charset="0"/>
              </a:rPr>
              <a:t>31</a:t>
            </a:r>
            <a:r>
              <a:rPr lang="en-US" sz="1600" b="1" baseline="30000" dirty="0" smtClean="0">
                <a:latin typeface="Comic Sans MS" pitchFamily="66" charset="0"/>
              </a:rPr>
              <a:t>st</a:t>
            </a:r>
            <a:r>
              <a:rPr lang="en-US" sz="1600" b="1" dirty="0" smtClean="0">
                <a:latin typeface="Comic Sans MS" pitchFamily="66" charset="0"/>
              </a:rPr>
              <a:t> </a:t>
            </a:r>
            <a:r>
              <a:rPr lang="en-US" sz="1600" b="1" dirty="0" smtClean="0">
                <a:latin typeface="Comic Sans MS" pitchFamily="66" charset="0"/>
              </a:rPr>
              <a:t>October, 2016</a:t>
            </a:r>
          </a:p>
          <a:p>
            <a:endParaRPr lang="en-US" dirty="0"/>
          </a:p>
        </p:txBody>
      </p:sp>
    </p:spTree>
    <p:extLst>
      <p:ext uri="{BB962C8B-B14F-4D97-AF65-F5344CB8AC3E}">
        <p14:creationId xmlns="" xmlns:p14="http://schemas.microsoft.com/office/powerpoint/2010/main" val="35935144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lvl="0">
              <a:buFont typeface="Wingdings" pitchFamily="2" charset="2"/>
              <a:buChar char="§"/>
            </a:pPr>
            <a:r>
              <a:rPr lang="en-US" sz="2200" dirty="0" smtClean="0">
                <a:solidFill>
                  <a:schemeClr val="tx1"/>
                </a:solidFill>
                <a:latin typeface="Comic Sans MS" pitchFamily="66" charset="0"/>
              </a:rPr>
              <a:t>Kenya Integrated Household Budget Survey 2005/06;</a:t>
            </a:r>
          </a:p>
          <a:p>
            <a:pPr lvl="0">
              <a:buFont typeface="Wingdings" pitchFamily="2" charset="2"/>
              <a:buChar char="§"/>
            </a:pPr>
            <a:r>
              <a:rPr lang="en-US" sz="2200" dirty="0" smtClean="0">
                <a:solidFill>
                  <a:schemeClr val="tx1"/>
                </a:solidFill>
                <a:latin typeface="Comic Sans MS" pitchFamily="66" charset="0"/>
              </a:rPr>
              <a:t>Kenya Population and Housing Census 2009;</a:t>
            </a:r>
          </a:p>
          <a:p>
            <a:pPr lvl="0">
              <a:buFont typeface="Wingdings" pitchFamily="2" charset="2"/>
              <a:buChar char="§"/>
            </a:pPr>
            <a:r>
              <a:rPr lang="en-US" sz="2200" dirty="0" smtClean="0">
                <a:solidFill>
                  <a:schemeClr val="tx1"/>
                </a:solidFill>
                <a:latin typeface="Comic Sans MS" pitchFamily="66" charset="0"/>
              </a:rPr>
              <a:t>Census of Industrial Production (CIP) 2010;</a:t>
            </a:r>
          </a:p>
          <a:p>
            <a:pPr lvl="0">
              <a:buFont typeface="Wingdings" pitchFamily="2" charset="2"/>
              <a:buChar char="§"/>
            </a:pPr>
            <a:r>
              <a:rPr lang="en-US" sz="2200" dirty="0" smtClean="0">
                <a:solidFill>
                  <a:schemeClr val="tx1"/>
                </a:solidFill>
                <a:latin typeface="Comic Sans MS" pitchFamily="66" charset="0"/>
              </a:rPr>
              <a:t>Integrated Survey of Services (ISS) 2010);</a:t>
            </a:r>
          </a:p>
          <a:p>
            <a:pPr lvl="0">
              <a:buFont typeface="Wingdings" pitchFamily="2" charset="2"/>
              <a:buChar char="§"/>
            </a:pPr>
            <a:r>
              <a:rPr lang="en-US" sz="2200" dirty="0" smtClean="0">
                <a:solidFill>
                  <a:schemeClr val="tx1"/>
                </a:solidFill>
                <a:latin typeface="Comic Sans MS" pitchFamily="66" charset="0"/>
              </a:rPr>
              <a:t>Survey of Trade Margins 2010</a:t>
            </a:r>
          </a:p>
          <a:p>
            <a:pPr lvl="0">
              <a:buFont typeface="Wingdings" pitchFamily="2" charset="2"/>
              <a:buChar char="§"/>
            </a:pPr>
            <a:r>
              <a:rPr lang="en-US" sz="2200" dirty="0" smtClean="0">
                <a:solidFill>
                  <a:schemeClr val="tx1"/>
                </a:solidFill>
                <a:latin typeface="Comic Sans MS" pitchFamily="66" charset="0"/>
              </a:rPr>
              <a:t>Cost of Agricultural Production Survey (CAPS) 2011;</a:t>
            </a:r>
          </a:p>
          <a:p>
            <a:pPr lvl="0">
              <a:buFont typeface="Wingdings" pitchFamily="2" charset="2"/>
              <a:buChar char="§"/>
            </a:pPr>
            <a:r>
              <a:rPr lang="en-US" sz="2200" dirty="0" smtClean="0">
                <a:solidFill>
                  <a:schemeClr val="tx1"/>
                </a:solidFill>
                <a:latin typeface="Comic Sans MS" pitchFamily="66" charset="0"/>
              </a:rPr>
              <a:t>Construction Survey (under International Comparison Program- ICP), 2011;</a:t>
            </a:r>
          </a:p>
          <a:p>
            <a:pPr lvl="0">
              <a:buFont typeface="Wingdings" pitchFamily="2" charset="2"/>
              <a:buChar char="§"/>
            </a:pPr>
            <a:r>
              <a:rPr lang="en-US" sz="2200" dirty="0" smtClean="0">
                <a:solidFill>
                  <a:schemeClr val="tx1"/>
                </a:solidFill>
                <a:latin typeface="Comic Sans MS" pitchFamily="66" charset="0"/>
              </a:rPr>
              <a:t>National Education Accounts conducted by KNBS, MOE(Ministry of Education) and UNESCO, 2012 and;</a:t>
            </a:r>
          </a:p>
          <a:p>
            <a:pPr lvl="0">
              <a:buFont typeface="Wingdings" pitchFamily="2" charset="2"/>
              <a:buChar char="§"/>
            </a:pPr>
            <a:r>
              <a:rPr lang="en-US" sz="2200" dirty="0" smtClean="0">
                <a:solidFill>
                  <a:schemeClr val="tx1"/>
                </a:solidFill>
                <a:latin typeface="Comic Sans MS" pitchFamily="66" charset="0"/>
              </a:rPr>
              <a:t>Livestock reports by IGAD and ILRI</a:t>
            </a:r>
          </a:p>
          <a:p>
            <a:endParaRPr lang="en-US" sz="2200" dirty="0">
              <a:solidFill>
                <a:schemeClr val="tx1"/>
              </a:solidFill>
            </a:endParaRPr>
          </a:p>
        </p:txBody>
      </p:sp>
      <p:sp>
        <p:nvSpPr>
          <p:cNvPr id="3" name="Title 2"/>
          <p:cNvSpPr>
            <a:spLocks noGrp="1"/>
          </p:cNvSpPr>
          <p:nvPr>
            <p:ph type="title"/>
          </p:nvPr>
        </p:nvSpPr>
        <p:spPr>
          <a:xfrm>
            <a:off x="457200" y="704538"/>
            <a:ext cx="8229600" cy="713100"/>
          </a:xfrm>
        </p:spPr>
        <p:txBody>
          <a:bodyPr/>
          <a:lstStyle/>
          <a:p>
            <a:r>
              <a:rPr lang="en-US" sz="3500" b="1" dirty="0" smtClean="0">
                <a:solidFill>
                  <a:srgbClr val="FF0000"/>
                </a:solidFill>
                <a:latin typeface="Comic Sans MS" pitchFamily="66" charset="0"/>
              </a:rPr>
              <a:t>Key Surveys/Censuses undertaken</a:t>
            </a:r>
            <a:endParaRPr lang="en-US" sz="3500" b="1" dirty="0">
              <a:solidFill>
                <a:srgbClr val="FF0000"/>
              </a:solidFill>
              <a:latin typeface="Comic Sans MS" pitchFamily="66"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Font typeface="Wingdings" pitchFamily="2" charset="2"/>
              <a:buChar char="§"/>
            </a:pPr>
            <a:r>
              <a:rPr lang="en-US" sz="2400" dirty="0" smtClean="0">
                <a:solidFill>
                  <a:schemeClr val="tx1"/>
                </a:solidFill>
                <a:latin typeface="Comic Sans MS" pitchFamily="66" charset="0"/>
              </a:rPr>
              <a:t>In addition to the listed intermittent sources, the following administrative sources were also utilized</a:t>
            </a:r>
            <a:r>
              <a:rPr lang="en-US" dirty="0" smtClean="0">
                <a:solidFill>
                  <a:schemeClr val="tx1"/>
                </a:solidFill>
                <a:latin typeface="Comic Sans MS" pitchFamily="66" charset="0"/>
              </a:rPr>
              <a:t>:</a:t>
            </a:r>
          </a:p>
          <a:p>
            <a:pPr lvl="1"/>
            <a:r>
              <a:rPr lang="en-US" sz="2000" dirty="0" smtClean="0">
                <a:solidFill>
                  <a:schemeClr val="tx1"/>
                </a:solidFill>
                <a:latin typeface="Comic Sans MS" pitchFamily="66" charset="0"/>
              </a:rPr>
              <a:t>Government Finance Statistics;</a:t>
            </a:r>
          </a:p>
          <a:p>
            <a:pPr lvl="1"/>
            <a:r>
              <a:rPr lang="en-US" sz="2000" dirty="0" smtClean="0">
                <a:solidFill>
                  <a:schemeClr val="tx1"/>
                </a:solidFill>
                <a:latin typeface="Comic Sans MS" pitchFamily="66" charset="0"/>
              </a:rPr>
              <a:t>VAT turnover data  from Kenya Revenue Authority</a:t>
            </a:r>
          </a:p>
          <a:p>
            <a:pPr lvl="1"/>
            <a:r>
              <a:rPr lang="en-US" sz="2000" dirty="0" smtClean="0">
                <a:solidFill>
                  <a:schemeClr val="tx1"/>
                </a:solidFill>
                <a:latin typeface="Comic Sans MS" pitchFamily="66" charset="0"/>
              </a:rPr>
              <a:t>Balance of Payments;</a:t>
            </a:r>
          </a:p>
          <a:p>
            <a:pPr lvl="1"/>
            <a:r>
              <a:rPr lang="en-US" sz="2000" dirty="0" smtClean="0">
                <a:solidFill>
                  <a:schemeClr val="tx1"/>
                </a:solidFill>
                <a:latin typeface="Comic Sans MS" pitchFamily="66" charset="0"/>
              </a:rPr>
              <a:t>Trade Statistics;</a:t>
            </a:r>
          </a:p>
          <a:p>
            <a:pPr lvl="1"/>
            <a:r>
              <a:rPr lang="en-US" sz="2000" dirty="0" err="1" smtClean="0">
                <a:solidFill>
                  <a:schemeClr val="tx1"/>
                </a:solidFill>
                <a:latin typeface="Comic Sans MS" pitchFamily="66" charset="0"/>
              </a:rPr>
              <a:t>Labour</a:t>
            </a:r>
            <a:r>
              <a:rPr lang="en-US" sz="2000" dirty="0" smtClean="0">
                <a:solidFill>
                  <a:schemeClr val="tx1"/>
                </a:solidFill>
                <a:latin typeface="Comic Sans MS" pitchFamily="66" charset="0"/>
              </a:rPr>
              <a:t> Enumeration Survey;</a:t>
            </a:r>
          </a:p>
          <a:p>
            <a:pPr lvl="1"/>
            <a:r>
              <a:rPr lang="en-US" sz="2000" dirty="0" smtClean="0">
                <a:solidFill>
                  <a:schemeClr val="tx1"/>
                </a:solidFill>
                <a:latin typeface="Comic Sans MS" pitchFamily="66" charset="0"/>
              </a:rPr>
              <a:t>Monetary and Financial Statistics from Central Bank of Kenya and;</a:t>
            </a:r>
          </a:p>
          <a:p>
            <a:pPr lvl="1"/>
            <a:r>
              <a:rPr lang="en-US" sz="2000" dirty="0" smtClean="0">
                <a:solidFill>
                  <a:schemeClr val="tx1"/>
                </a:solidFill>
                <a:latin typeface="Comic Sans MS" pitchFamily="66" charset="0"/>
              </a:rPr>
              <a:t>Other relevant administrative records from various Ministries.</a:t>
            </a:r>
          </a:p>
          <a:p>
            <a:endParaRPr lang="en-US" dirty="0">
              <a:solidFill>
                <a:schemeClr val="tx1"/>
              </a:solidFill>
            </a:endParaRPr>
          </a:p>
        </p:txBody>
      </p:sp>
      <p:sp>
        <p:nvSpPr>
          <p:cNvPr id="3" name="Title 2"/>
          <p:cNvSpPr>
            <a:spLocks noGrp="1"/>
          </p:cNvSpPr>
          <p:nvPr>
            <p:ph type="title"/>
          </p:nvPr>
        </p:nvSpPr>
        <p:spPr>
          <a:xfrm>
            <a:off x="457200" y="794478"/>
            <a:ext cx="8229600" cy="623159"/>
          </a:xfrm>
        </p:spPr>
        <p:txBody>
          <a:bodyPr>
            <a:normAutofit fontScale="90000"/>
          </a:bodyPr>
          <a:lstStyle/>
          <a:p>
            <a:r>
              <a:rPr lang="en-US" sz="3600" b="1" dirty="0" smtClean="0">
                <a:solidFill>
                  <a:srgbClr val="FF0000"/>
                </a:solidFill>
                <a:latin typeface="Comic Sans MS" pitchFamily="66" charset="0"/>
              </a:rPr>
              <a:t>Other data sources (</a:t>
            </a:r>
            <a:r>
              <a:rPr lang="en-US" sz="3600" b="1" dirty="0" err="1" smtClean="0">
                <a:solidFill>
                  <a:srgbClr val="FF0000"/>
                </a:solidFill>
                <a:latin typeface="Comic Sans MS" pitchFamily="66" charset="0"/>
              </a:rPr>
              <a:t>contd</a:t>
            </a:r>
            <a:r>
              <a:rPr lang="en-US" sz="3600" b="1" dirty="0" smtClean="0">
                <a:solidFill>
                  <a:srgbClr val="FF0000"/>
                </a:solidFill>
                <a:latin typeface="Comic Sans MS" pitchFamily="66" charset="0"/>
              </a:rPr>
              <a:t>)</a:t>
            </a:r>
            <a:endParaRPr lang="en-US" sz="3600" b="1" dirty="0">
              <a:solidFill>
                <a:srgbClr val="FF0000"/>
              </a:solidFill>
              <a:latin typeface="Comic Sans MS" pitchFamily="66"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3"/>
          <p:cNvSpPr>
            <a:spLocks noGrp="1"/>
          </p:cNvSpPr>
          <p:nvPr>
            <p:ph idx="1"/>
          </p:nvPr>
        </p:nvSpPr>
        <p:spPr>
          <a:xfrm>
            <a:off x="533400" y="1752600"/>
            <a:ext cx="8153400" cy="4419600"/>
          </a:xfrm>
        </p:spPr>
        <p:txBody>
          <a:bodyPr/>
          <a:lstStyle/>
          <a:p>
            <a:pPr>
              <a:buFont typeface="Wingdings" pitchFamily="2" charset="2"/>
              <a:buChar char="§"/>
            </a:pPr>
            <a:r>
              <a:rPr lang="en-US" sz="2400" dirty="0" smtClean="0">
                <a:solidFill>
                  <a:schemeClr val="tx1"/>
                </a:solidFill>
                <a:latin typeface="Comic Sans MS" pitchFamily="66" charset="0"/>
              </a:rPr>
              <a:t>Revised annual and quarterly national accounts statistics for the period 2006 to 2013</a:t>
            </a:r>
          </a:p>
          <a:p>
            <a:pPr>
              <a:buFont typeface="Wingdings" pitchFamily="2" charset="2"/>
              <a:buChar char="§"/>
            </a:pPr>
            <a:r>
              <a:rPr lang="en-US" sz="2400" dirty="0" smtClean="0">
                <a:solidFill>
                  <a:schemeClr val="tx1"/>
                </a:solidFill>
                <a:latin typeface="Comic Sans MS" pitchFamily="66" charset="0"/>
              </a:rPr>
              <a:t> Supply and Use Tables (SUT) </a:t>
            </a:r>
          </a:p>
          <a:p>
            <a:pPr>
              <a:buFont typeface="Wingdings" pitchFamily="2" charset="2"/>
              <a:buChar char="§"/>
            </a:pPr>
            <a:r>
              <a:rPr lang="en-US" sz="2400" dirty="0" smtClean="0">
                <a:latin typeface="Comic Sans MS" pitchFamily="66" charset="0"/>
              </a:rPr>
              <a:t>IOT and SAM</a:t>
            </a:r>
            <a:endParaRPr lang="en-US" sz="2400" dirty="0" smtClean="0">
              <a:solidFill>
                <a:schemeClr val="tx1"/>
              </a:solidFill>
              <a:latin typeface="Comic Sans MS" pitchFamily="66" charset="0"/>
            </a:endParaRPr>
          </a:p>
        </p:txBody>
      </p:sp>
      <p:sp>
        <p:nvSpPr>
          <p:cNvPr id="6146" name="Rectangle 2"/>
          <p:cNvSpPr>
            <a:spLocks noGrp="1"/>
          </p:cNvSpPr>
          <p:nvPr>
            <p:ph type="title"/>
          </p:nvPr>
        </p:nvSpPr>
        <p:spPr>
          <a:xfrm>
            <a:off x="457200" y="824458"/>
            <a:ext cx="8229600" cy="699541"/>
          </a:xfrm>
        </p:spPr>
        <p:txBody>
          <a:bodyPr/>
          <a:lstStyle/>
          <a:p>
            <a:pPr>
              <a:lnSpc>
                <a:spcPct val="90000"/>
              </a:lnSpc>
            </a:pPr>
            <a:r>
              <a:rPr lang="en-US" sz="3600" b="1" dirty="0" smtClean="0">
                <a:solidFill>
                  <a:srgbClr val="FF0000"/>
                </a:solidFill>
                <a:latin typeface="Comic Sans MS" pitchFamily="66" charset="0"/>
              </a:rPr>
              <a:t>Outputs of the revision</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34518"/>
            <a:ext cx="8229600" cy="1079292"/>
          </a:xfrm>
        </p:spPr>
        <p:txBody>
          <a:bodyPr/>
          <a:lstStyle/>
          <a:p>
            <a:r>
              <a:rPr lang="en-US" sz="3200" b="1" dirty="0" smtClean="0">
                <a:solidFill>
                  <a:srgbClr val="FF0000"/>
                </a:solidFill>
                <a:latin typeface="Comic Sans MS" pitchFamily="66" charset="0"/>
              </a:rPr>
              <a:t>Supporting the Revision </a:t>
            </a:r>
            <a:r>
              <a:rPr lang="en-US" sz="3200" b="1" dirty="0" smtClean="0">
                <a:solidFill>
                  <a:srgbClr val="FF0000"/>
                </a:solidFill>
                <a:latin typeface="Comic Sans MS" pitchFamily="66" charset="0"/>
              </a:rPr>
              <a:t>&amp; </a:t>
            </a:r>
            <a:r>
              <a:rPr lang="en-US" sz="3200" b="1" dirty="0" smtClean="0">
                <a:solidFill>
                  <a:srgbClr val="FF0000"/>
                </a:solidFill>
                <a:latin typeface="Comic Sans MS" pitchFamily="66" charset="0"/>
              </a:rPr>
              <a:t>Rebasing of the National Accounts</a:t>
            </a:r>
            <a:endParaRPr lang="en-US" sz="3200" b="1" dirty="0">
              <a:solidFill>
                <a:srgbClr val="FF0000"/>
              </a:solidFill>
              <a:latin typeface="Comic Sans MS" pitchFamily="66" charset="0"/>
            </a:endParaRPr>
          </a:p>
        </p:txBody>
      </p:sp>
      <p:sp>
        <p:nvSpPr>
          <p:cNvPr id="3" name="Content Placeholder 2"/>
          <p:cNvSpPr>
            <a:spLocks noGrp="1"/>
          </p:cNvSpPr>
          <p:nvPr>
            <p:ph idx="1"/>
          </p:nvPr>
        </p:nvSpPr>
        <p:spPr>
          <a:xfrm>
            <a:off x="457200" y="2023672"/>
            <a:ext cx="8229600" cy="4102491"/>
          </a:xfrm>
        </p:spPr>
        <p:txBody>
          <a:bodyPr/>
          <a:lstStyle/>
          <a:p>
            <a:r>
              <a:rPr lang="en-US" sz="3000" dirty="0" smtClean="0">
                <a:latin typeface="Comic Sans MS" pitchFamily="66" charset="0"/>
              </a:rPr>
              <a:t>What is needed</a:t>
            </a:r>
          </a:p>
          <a:p>
            <a:pPr lvl="1">
              <a:buFont typeface="Arial" pitchFamily="34" charset="0"/>
              <a:buChar char="•"/>
            </a:pPr>
            <a:r>
              <a:rPr lang="en-US" sz="2400" dirty="0" smtClean="0">
                <a:latin typeface="Comic Sans MS" pitchFamily="66" charset="0"/>
              </a:rPr>
              <a:t>Benchmark surveys, censuses and studies</a:t>
            </a:r>
          </a:p>
          <a:p>
            <a:pPr lvl="1">
              <a:buFont typeface="Arial" pitchFamily="34" charset="0"/>
              <a:buChar char="•"/>
            </a:pPr>
            <a:r>
              <a:rPr lang="en-US" sz="2400" dirty="0" smtClean="0">
                <a:latin typeface="Comic Sans MS" pitchFamily="66" charset="0"/>
              </a:rPr>
              <a:t>Quality administrative records and registers</a:t>
            </a:r>
          </a:p>
          <a:p>
            <a:pPr lvl="1">
              <a:buFont typeface="Arial" pitchFamily="34" charset="0"/>
              <a:buChar char="•"/>
            </a:pPr>
            <a:r>
              <a:rPr lang="en-US" sz="2400" dirty="0" smtClean="0">
                <a:latin typeface="Comic Sans MS" pitchFamily="66" charset="0"/>
              </a:rPr>
              <a:t>Human capacity</a:t>
            </a:r>
          </a:p>
          <a:p>
            <a:pPr lvl="1">
              <a:buFont typeface="Arial" pitchFamily="34" charset="0"/>
              <a:buChar char="•"/>
            </a:pPr>
            <a:r>
              <a:rPr lang="en-US" sz="2400" dirty="0" smtClean="0">
                <a:latin typeface="Comic Sans MS" pitchFamily="66" charset="0"/>
              </a:rPr>
              <a:t>Physical </a:t>
            </a:r>
            <a:r>
              <a:rPr lang="en-US" sz="2400" dirty="0" smtClean="0">
                <a:latin typeface="Comic Sans MS" pitchFamily="66" charset="0"/>
              </a:rPr>
              <a:t>infrastructure</a:t>
            </a:r>
          </a:p>
          <a:p>
            <a:pPr lvl="1">
              <a:buFont typeface="Arial" pitchFamily="34" charset="0"/>
              <a:buChar char="•"/>
            </a:pPr>
            <a:r>
              <a:rPr lang="en-US" sz="2400" dirty="0" smtClean="0">
                <a:latin typeface="Comic Sans MS" pitchFamily="66" charset="0"/>
              </a:rPr>
              <a:t>Financial resources </a:t>
            </a:r>
          </a:p>
          <a:p>
            <a:pPr lvl="1">
              <a:buFont typeface="Arial" pitchFamily="34" charset="0"/>
              <a:buChar char="•"/>
            </a:pPr>
            <a:r>
              <a:rPr lang="en-US" sz="2400" dirty="0" smtClean="0">
                <a:latin typeface="Comic Sans MS" pitchFamily="66" charset="0"/>
              </a:rPr>
              <a:t>Support from other departments/units within the NSOs</a:t>
            </a:r>
          </a:p>
          <a:p>
            <a:pPr lvl="1">
              <a:buNone/>
            </a:pPr>
            <a:endParaRPr lang="en-US" sz="2400" dirty="0" smtClean="0">
              <a:latin typeface="Comic Sans MS" pitchFamily="66"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54636"/>
            <a:ext cx="8229600" cy="1045564"/>
          </a:xfrm>
        </p:spPr>
        <p:txBody>
          <a:bodyPr/>
          <a:lstStyle/>
          <a:p>
            <a:r>
              <a:rPr lang="en-US" sz="3200" b="1" dirty="0" smtClean="0">
                <a:solidFill>
                  <a:srgbClr val="FF0000"/>
                </a:solidFill>
                <a:latin typeface="Comic Sans MS" pitchFamily="66" charset="0"/>
              </a:rPr>
              <a:t>Supporting the Revision and Rebasing of the National Accounts</a:t>
            </a:r>
            <a:endParaRPr lang="en-US" sz="3200" b="1" dirty="0">
              <a:solidFill>
                <a:srgbClr val="FF0000"/>
              </a:solidFill>
              <a:latin typeface="Comic Sans MS" pitchFamily="66" charset="0"/>
            </a:endParaRPr>
          </a:p>
        </p:txBody>
      </p:sp>
      <p:sp>
        <p:nvSpPr>
          <p:cNvPr id="3" name="Content Placeholder 2"/>
          <p:cNvSpPr>
            <a:spLocks noGrp="1"/>
          </p:cNvSpPr>
          <p:nvPr>
            <p:ph idx="1"/>
          </p:nvPr>
        </p:nvSpPr>
        <p:spPr>
          <a:xfrm>
            <a:off x="457200" y="1783830"/>
            <a:ext cx="8229600" cy="4342333"/>
          </a:xfrm>
        </p:spPr>
        <p:txBody>
          <a:bodyPr/>
          <a:lstStyle/>
          <a:p>
            <a:pPr lvl="1">
              <a:buFont typeface="Arial" pitchFamily="34" charset="0"/>
              <a:buChar char="•"/>
            </a:pPr>
            <a:r>
              <a:rPr lang="en-US" dirty="0" smtClean="0">
                <a:latin typeface="Comic Sans MS" pitchFamily="66" charset="0"/>
              </a:rPr>
              <a:t>Strengthening the legal framework  </a:t>
            </a:r>
          </a:p>
          <a:p>
            <a:pPr lvl="2">
              <a:buFont typeface="Arial" pitchFamily="34" charset="0"/>
              <a:buChar char="•"/>
            </a:pPr>
            <a:r>
              <a:rPr lang="en-US" sz="2000" dirty="0" smtClean="0">
                <a:latin typeface="Comic Sans MS" pitchFamily="66" charset="0"/>
              </a:rPr>
              <a:t>To enable NSOs access to all available administrative records and registers that are useful for compilation of statistics e.g. from revenues authorities </a:t>
            </a:r>
          </a:p>
          <a:p>
            <a:pPr lvl="2">
              <a:buFont typeface="Arial" pitchFamily="34" charset="0"/>
              <a:buChar char="•"/>
            </a:pPr>
            <a:r>
              <a:rPr lang="en-US" sz="2000" dirty="0" smtClean="0">
                <a:latin typeface="Comic Sans MS" pitchFamily="66" charset="0"/>
              </a:rPr>
              <a:t>To guarantee reasonable resources for core activities of </a:t>
            </a:r>
            <a:r>
              <a:rPr lang="en-US" sz="2000" dirty="0" smtClean="0">
                <a:latin typeface="Comic Sans MS" pitchFamily="66" charset="0"/>
              </a:rPr>
              <a:t>NSOs</a:t>
            </a:r>
          </a:p>
          <a:p>
            <a:pPr lvl="2">
              <a:buNone/>
            </a:pPr>
            <a:endParaRPr lang="en-US" sz="2000" dirty="0" smtClean="0">
              <a:latin typeface="Comic Sans MS" pitchFamily="66" charset="0"/>
            </a:endParaRPr>
          </a:p>
          <a:p>
            <a:pPr lvl="1">
              <a:buFont typeface="Arial" pitchFamily="34" charset="0"/>
              <a:buChar char="•"/>
            </a:pPr>
            <a:r>
              <a:rPr lang="en-US" dirty="0" smtClean="0">
                <a:latin typeface="Comic Sans MS" pitchFamily="66" charset="0"/>
              </a:rPr>
              <a:t>Strengthening NSS </a:t>
            </a:r>
          </a:p>
          <a:p>
            <a:pPr lvl="2">
              <a:buFont typeface="Arial" pitchFamily="34" charset="0"/>
              <a:buChar char="•"/>
            </a:pPr>
            <a:r>
              <a:rPr lang="en-US" sz="2000" dirty="0" smtClean="0">
                <a:latin typeface="Comic Sans MS" pitchFamily="66" charset="0"/>
              </a:rPr>
              <a:t>For better coordination of collecting and validating data for use in compilation of the NA</a:t>
            </a:r>
          </a:p>
          <a:p>
            <a:pPr lvl="2">
              <a:buFont typeface="Arial" pitchFamily="34" charset="0"/>
              <a:buChar char="•"/>
            </a:pPr>
            <a:r>
              <a:rPr lang="en-US" sz="2000" dirty="0" smtClean="0">
                <a:latin typeface="Comic Sans MS" pitchFamily="66" charset="0"/>
              </a:rPr>
              <a:t>Capacity building of data producers/providers</a:t>
            </a:r>
            <a:endParaRPr lang="en-US" sz="2000" dirty="0">
              <a:latin typeface="Comic Sans MS" pitchFamily="66"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49508"/>
            <a:ext cx="8229600" cy="1004341"/>
          </a:xfrm>
        </p:spPr>
        <p:txBody>
          <a:bodyPr/>
          <a:lstStyle/>
          <a:p>
            <a:r>
              <a:rPr lang="en-US" sz="3200" b="1" dirty="0" smtClean="0">
                <a:solidFill>
                  <a:srgbClr val="FF0000"/>
                </a:solidFill>
                <a:latin typeface="Comic Sans MS" pitchFamily="66" charset="0"/>
              </a:rPr>
              <a:t>Supporting the Revision and Rebasing of the National Accounts</a:t>
            </a:r>
            <a:endParaRPr lang="en-US" sz="3200" dirty="0"/>
          </a:p>
        </p:txBody>
      </p:sp>
      <p:sp>
        <p:nvSpPr>
          <p:cNvPr id="3" name="Content Placeholder 2"/>
          <p:cNvSpPr>
            <a:spLocks noGrp="1"/>
          </p:cNvSpPr>
          <p:nvPr>
            <p:ph idx="1"/>
          </p:nvPr>
        </p:nvSpPr>
        <p:spPr>
          <a:xfrm>
            <a:off x="457200" y="1948720"/>
            <a:ext cx="8229600" cy="4177443"/>
          </a:xfrm>
        </p:spPr>
        <p:txBody>
          <a:bodyPr/>
          <a:lstStyle/>
          <a:p>
            <a:pPr lvl="1">
              <a:buFont typeface="Arial" pitchFamily="34" charset="0"/>
              <a:buChar char="•"/>
            </a:pPr>
            <a:r>
              <a:rPr lang="en-US" sz="2400" b="1" dirty="0" smtClean="0">
                <a:latin typeface="Comic Sans MS" pitchFamily="66" charset="0"/>
              </a:rPr>
              <a:t>Data collection</a:t>
            </a:r>
            <a:r>
              <a:rPr lang="en-US" sz="2400" dirty="0" smtClean="0">
                <a:latin typeface="Comic Sans MS" pitchFamily="66" charset="0"/>
              </a:rPr>
              <a:t>: should be </a:t>
            </a:r>
            <a:r>
              <a:rPr lang="en-US" sz="2400" dirty="0" smtClean="0">
                <a:latin typeface="Comic Sans MS" pitchFamily="66" charset="0"/>
              </a:rPr>
              <a:t>a consultative and participatory process that </a:t>
            </a:r>
            <a:r>
              <a:rPr lang="en-US" sz="2400" dirty="0" smtClean="0">
                <a:latin typeface="Comic Sans MS" pitchFamily="66" charset="0"/>
              </a:rPr>
              <a:t>involves </a:t>
            </a:r>
            <a:r>
              <a:rPr lang="en-US" sz="2400" dirty="0" smtClean="0">
                <a:latin typeface="Comic Sans MS" pitchFamily="66" charset="0"/>
              </a:rPr>
              <a:t>various data producers, data suppliers and data </a:t>
            </a:r>
            <a:r>
              <a:rPr lang="en-US" sz="2400" dirty="0" smtClean="0">
                <a:latin typeface="Comic Sans MS" pitchFamily="66" charset="0"/>
              </a:rPr>
              <a:t>users </a:t>
            </a:r>
            <a:r>
              <a:rPr lang="en-US" sz="2400" dirty="0" err="1" smtClean="0">
                <a:latin typeface="Comic Sans MS" pitchFamily="66" charset="0"/>
              </a:rPr>
              <a:t>e.g</a:t>
            </a:r>
            <a:r>
              <a:rPr lang="en-US" sz="2400" dirty="0" smtClean="0">
                <a:latin typeface="Comic Sans MS" pitchFamily="66" charset="0"/>
              </a:rPr>
              <a:t> Gov </a:t>
            </a:r>
            <a:r>
              <a:rPr lang="en-US" sz="2400" dirty="0" smtClean="0">
                <a:latin typeface="Comic Sans MS" pitchFamily="66" charset="0"/>
              </a:rPr>
              <a:t>Ministries, Departments and </a:t>
            </a:r>
            <a:r>
              <a:rPr lang="en-US" sz="2400" dirty="0" smtClean="0">
                <a:latin typeface="Comic Sans MS" pitchFamily="66" charset="0"/>
              </a:rPr>
              <a:t>Agencies, Research institutions</a:t>
            </a:r>
          </a:p>
          <a:p>
            <a:pPr lvl="1">
              <a:buNone/>
            </a:pPr>
            <a:endParaRPr lang="en-US" sz="1000" dirty="0" smtClean="0">
              <a:latin typeface="Comic Sans MS" pitchFamily="66" charset="0"/>
            </a:endParaRPr>
          </a:p>
          <a:p>
            <a:pPr marL="749300" indent="-284163"/>
            <a:r>
              <a:rPr lang="en-US" sz="2400" b="1" dirty="0" smtClean="0">
                <a:latin typeface="Comic Sans MS" pitchFamily="66" charset="0"/>
              </a:rPr>
              <a:t>Validation:</a:t>
            </a:r>
            <a:r>
              <a:rPr lang="en-US" sz="2400" dirty="0" smtClean="0">
                <a:latin typeface="Comic Sans MS" pitchFamily="66" charset="0"/>
              </a:rPr>
              <a:t> need for involvement of </a:t>
            </a:r>
            <a:r>
              <a:rPr lang="en-US" sz="2400" dirty="0" smtClean="0">
                <a:latin typeface="Comic Sans MS" pitchFamily="66" charset="0"/>
              </a:rPr>
              <a:t>key stakeholders </a:t>
            </a:r>
            <a:r>
              <a:rPr lang="en-US" sz="2400" dirty="0" smtClean="0">
                <a:latin typeface="Comic Sans MS" pitchFamily="66" charset="0"/>
              </a:rPr>
              <a:t>e.g. through consultative meetings</a:t>
            </a:r>
          </a:p>
          <a:p>
            <a:pPr marL="749300" indent="-284163">
              <a:buNone/>
            </a:pPr>
            <a:endParaRPr lang="en-US" sz="1000" dirty="0" smtClean="0">
              <a:latin typeface="Comic Sans MS" pitchFamily="66" charset="0"/>
            </a:endParaRPr>
          </a:p>
          <a:p>
            <a:pPr marL="749300" indent="-284163"/>
            <a:r>
              <a:rPr lang="en-US" sz="2400" b="1" dirty="0" smtClean="0">
                <a:latin typeface="Comic Sans MS" pitchFamily="66" charset="0"/>
              </a:rPr>
              <a:t>Dissemination: </a:t>
            </a:r>
            <a:r>
              <a:rPr lang="en-US" sz="2400" dirty="0" smtClean="0">
                <a:latin typeface="Comic Sans MS" pitchFamily="66" charset="0"/>
              </a:rPr>
              <a:t>explain </a:t>
            </a:r>
            <a:r>
              <a:rPr lang="en-US" sz="2400" dirty="0" smtClean="0">
                <a:latin typeface="Comic Sans MS" pitchFamily="66" charset="0"/>
              </a:rPr>
              <a:t>clearly to users </a:t>
            </a:r>
            <a:r>
              <a:rPr lang="en-US" sz="2400" dirty="0" smtClean="0">
                <a:latin typeface="Comic Sans MS" pitchFamily="66" charset="0"/>
              </a:rPr>
              <a:t>for wider acceptability and use of NA</a:t>
            </a:r>
            <a:endParaRPr lang="en-US" sz="2400" dirty="0" smtClean="0">
              <a:latin typeface="Comic Sans MS" pitchFamily="66" charset="0"/>
            </a:endParaRPr>
          </a:p>
          <a:p>
            <a:endParaRPr lang="en-US" sz="18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54636"/>
            <a:ext cx="8229600" cy="1045564"/>
          </a:xfrm>
        </p:spPr>
        <p:txBody>
          <a:bodyPr/>
          <a:lstStyle/>
          <a:p>
            <a:r>
              <a:rPr lang="en-US" sz="3200" b="1" dirty="0" smtClean="0">
                <a:solidFill>
                  <a:srgbClr val="FF0000"/>
                </a:solidFill>
                <a:latin typeface="Comic Sans MS" pitchFamily="66" charset="0"/>
              </a:rPr>
              <a:t>Supporting the Revision </a:t>
            </a:r>
            <a:r>
              <a:rPr lang="en-US" sz="3200" b="1" dirty="0" smtClean="0">
                <a:solidFill>
                  <a:srgbClr val="FF0000"/>
                </a:solidFill>
                <a:latin typeface="Comic Sans MS" pitchFamily="66" charset="0"/>
              </a:rPr>
              <a:t>&amp;</a:t>
            </a:r>
            <a:r>
              <a:rPr lang="en-US" sz="3200" b="1" dirty="0" smtClean="0">
                <a:solidFill>
                  <a:srgbClr val="FF0000"/>
                </a:solidFill>
                <a:latin typeface="Comic Sans MS" pitchFamily="66" charset="0"/>
              </a:rPr>
              <a:t> </a:t>
            </a:r>
            <a:r>
              <a:rPr lang="en-US" sz="3200" b="1" dirty="0" smtClean="0">
                <a:solidFill>
                  <a:srgbClr val="FF0000"/>
                </a:solidFill>
                <a:latin typeface="Comic Sans MS" pitchFamily="66" charset="0"/>
              </a:rPr>
              <a:t>Rebasing of the National Accounts</a:t>
            </a:r>
            <a:endParaRPr lang="en-US" sz="3200" b="1" dirty="0">
              <a:solidFill>
                <a:srgbClr val="FF0000"/>
              </a:solidFill>
              <a:latin typeface="Comic Sans MS" pitchFamily="66" charset="0"/>
            </a:endParaRPr>
          </a:p>
        </p:txBody>
      </p:sp>
      <p:sp>
        <p:nvSpPr>
          <p:cNvPr id="3" name="Content Placeholder 2"/>
          <p:cNvSpPr>
            <a:spLocks noGrp="1"/>
          </p:cNvSpPr>
          <p:nvPr>
            <p:ph idx="1"/>
          </p:nvPr>
        </p:nvSpPr>
        <p:spPr>
          <a:xfrm>
            <a:off x="457200" y="1600200"/>
            <a:ext cx="8229600" cy="4525964"/>
          </a:xfrm>
        </p:spPr>
        <p:txBody>
          <a:bodyPr/>
          <a:lstStyle/>
          <a:p>
            <a:pPr lvl="1">
              <a:buFont typeface="Arial" pitchFamily="34" charset="0"/>
              <a:buChar char="•"/>
            </a:pPr>
            <a:r>
              <a:rPr lang="en-US" dirty="0" smtClean="0">
                <a:latin typeface="Comic Sans MS" pitchFamily="66" charset="0"/>
              </a:rPr>
              <a:t>Attractive/Commensurate </a:t>
            </a:r>
            <a:r>
              <a:rPr lang="en-US" dirty="0" smtClean="0">
                <a:latin typeface="Comic Sans MS" pitchFamily="66" charset="0"/>
              </a:rPr>
              <a:t>terms of employment for NA staff</a:t>
            </a:r>
          </a:p>
          <a:p>
            <a:pPr lvl="2">
              <a:buFont typeface="Arial" pitchFamily="34" charset="0"/>
              <a:buChar char="•"/>
            </a:pPr>
            <a:r>
              <a:rPr lang="en-US" sz="2000" dirty="0" smtClean="0">
                <a:latin typeface="Comic Sans MS" pitchFamily="66" charset="0"/>
              </a:rPr>
              <a:t>To encourage retention  </a:t>
            </a:r>
          </a:p>
          <a:p>
            <a:pPr lvl="2">
              <a:buFont typeface="Arial" pitchFamily="34" charset="0"/>
              <a:buChar char="•"/>
            </a:pPr>
            <a:r>
              <a:rPr lang="en-US" sz="2000" dirty="0" smtClean="0">
                <a:latin typeface="Comic Sans MS" pitchFamily="66" charset="0"/>
              </a:rPr>
              <a:t>In recognition of the level of effort that is needed for the compilation of NAS</a:t>
            </a:r>
          </a:p>
          <a:p>
            <a:pPr lvl="2">
              <a:buFont typeface="Arial" pitchFamily="34" charset="0"/>
              <a:buChar char="•"/>
            </a:pPr>
            <a:r>
              <a:rPr lang="en-US" sz="2000" dirty="0" smtClean="0">
                <a:latin typeface="Comic Sans MS" pitchFamily="66" charset="0"/>
              </a:rPr>
              <a:t>Encourage internship and those found to be good in NA to be absorbed</a:t>
            </a:r>
          </a:p>
          <a:p>
            <a:pPr lvl="1">
              <a:buFont typeface="Arial" pitchFamily="34" charset="0"/>
              <a:buChar char="•"/>
            </a:pPr>
            <a:r>
              <a:rPr lang="en-US" dirty="0" smtClean="0">
                <a:latin typeface="Comic Sans MS" pitchFamily="66" charset="0"/>
              </a:rPr>
              <a:t>Strengthening key data sources for NA </a:t>
            </a:r>
          </a:p>
          <a:p>
            <a:pPr lvl="2">
              <a:buFont typeface="Arial" pitchFamily="34" charset="0"/>
              <a:buChar char="•"/>
            </a:pPr>
            <a:r>
              <a:rPr lang="en-US" sz="2000" dirty="0" smtClean="0">
                <a:latin typeface="Comic Sans MS" pitchFamily="66" charset="0"/>
              </a:rPr>
              <a:t>BOP, External trade, GFS, Agriculture, </a:t>
            </a:r>
            <a:r>
              <a:rPr lang="en-US" sz="2000" dirty="0" err="1" smtClean="0">
                <a:latin typeface="Comic Sans MS" pitchFamily="66" charset="0"/>
              </a:rPr>
              <a:t>Labour</a:t>
            </a:r>
            <a:endParaRPr lang="en-US" sz="2000" dirty="0" smtClean="0">
              <a:latin typeface="Comic Sans MS" pitchFamily="66" charset="0"/>
            </a:endParaRPr>
          </a:p>
          <a:p>
            <a:pPr lvl="2">
              <a:buFont typeface="Arial" pitchFamily="34" charset="0"/>
              <a:buChar char="•"/>
            </a:pPr>
            <a:r>
              <a:rPr lang="en-US" sz="2000" dirty="0" smtClean="0">
                <a:latin typeface="Comic Sans MS" pitchFamily="66" charset="0"/>
              </a:rPr>
              <a:t>More pragmatic role by key data providers e.g. compilers of agriculture, manufacturing statistics should have sound knowledge of compilation of NAS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Content Placeholder 1"/>
          <p:cNvSpPr>
            <a:spLocks noGrp="1"/>
          </p:cNvSpPr>
          <p:nvPr>
            <p:ph idx="1"/>
          </p:nvPr>
        </p:nvSpPr>
        <p:spPr>
          <a:xfrm>
            <a:off x="457200" y="762000"/>
            <a:ext cx="8229600" cy="5245100"/>
          </a:xfrm>
        </p:spPr>
        <p:txBody>
          <a:bodyPr/>
          <a:lstStyle/>
          <a:p>
            <a:pPr>
              <a:buFont typeface="Wingdings 3" pitchFamily="18" charset="2"/>
              <a:buNone/>
            </a:pPr>
            <a:endParaRPr lang="en-US" dirty="0" smtClean="0">
              <a:solidFill>
                <a:schemeClr val="tx1"/>
              </a:solidFill>
            </a:endParaRPr>
          </a:p>
          <a:p>
            <a:pPr>
              <a:buFont typeface="Wingdings 3" pitchFamily="18" charset="2"/>
              <a:buNone/>
            </a:pPr>
            <a:endParaRPr lang="en-US" dirty="0" smtClean="0">
              <a:solidFill>
                <a:schemeClr val="tx1"/>
              </a:solidFill>
            </a:endParaRPr>
          </a:p>
          <a:p>
            <a:pPr>
              <a:buFont typeface="Wingdings 3" pitchFamily="18" charset="2"/>
              <a:buNone/>
            </a:pPr>
            <a:endParaRPr lang="en-US" dirty="0" smtClean="0">
              <a:solidFill>
                <a:schemeClr val="tx1"/>
              </a:solidFill>
            </a:endParaRPr>
          </a:p>
          <a:p>
            <a:pPr algn="ctr">
              <a:buFont typeface="Wingdings 3" pitchFamily="18" charset="2"/>
              <a:buNone/>
            </a:pPr>
            <a:r>
              <a:rPr lang="en-US" sz="4400" dirty="0" smtClean="0">
                <a:solidFill>
                  <a:schemeClr val="tx1"/>
                </a:solidFill>
                <a:latin typeface="AR BERKLEY" pitchFamily="2" charset="0"/>
              </a:rPr>
              <a:t>The End</a:t>
            </a:r>
          </a:p>
          <a:p>
            <a:pPr algn="ctr">
              <a:buFont typeface="Wingdings 3" pitchFamily="18" charset="2"/>
              <a:buNone/>
            </a:pPr>
            <a:endParaRPr lang="en-US" sz="4400" dirty="0" smtClean="0">
              <a:solidFill>
                <a:schemeClr val="tx1"/>
              </a:solidFill>
              <a:latin typeface="AR BERKLEY" pitchFamily="2"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14596"/>
            <a:ext cx="8229600" cy="803041"/>
          </a:xfrm>
        </p:spPr>
        <p:txBody>
          <a:bodyPr/>
          <a:lstStyle/>
          <a:p>
            <a:r>
              <a:rPr lang="en-US" b="1" dirty="0" smtClean="0">
                <a:solidFill>
                  <a:srgbClr val="FF0000"/>
                </a:solidFill>
                <a:latin typeface="Comic Sans MS" pitchFamily="66" charset="0"/>
              </a:rPr>
              <a:t>Outline</a:t>
            </a:r>
            <a:endParaRPr lang="en-US" dirty="0"/>
          </a:p>
        </p:txBody>
      </p:sp>
      <p:sp>
        <p:nvSpPr>
          <p:cNvPr id="3" name="Content Placeholder 2"/>
          <p:cNvSpPr>
            <a:spLocks noGrp="1"/>
          </p:cNvSpPr>
          <p:nvPr>
            <p:ph idx="1"/>
          </p:nvPr>
        </p:nvSpPr>
        <p:spPr/>
        <p:txBody>
          <a:bodyPr/>
          <a:lstStyle/>
          <a:p>
            <a:r>
              <a:rPr lang="en-US" sz="2800" dirty="0" smtClean="0">
                <a:latin typeface="Comic Sans MS" pitchFamily="66" charset="0"/>
              </a:rPr>
              <a:t>Rationale for Rebasing of the GDP</a:t>
            </a:r>
          </a:p>
          <a:p>
            <a:r>
              <a:rPr lang="en-US" sz="2800" dirty="0" smtClean="0">
                <a:latin typeface="Comic Sans MS" pitchFamily="66" charset="0"/>
              </a:rPr>
              <a:t>History of revision and rebasing of NA in Kenya</a:t>
            </a:r>
          </a:p>
          <a:p>
            <a:r>
              <a:rPr lang="en-US" sz="2800" dirty="0" smtClean="0">
                <a:latin typeface="Comic Sans MS" pitchFamily="66" charset="0"/>
              </a:rPr>
              <a:t>Objectives of the last revision and rebasing </a:t>
            </a:r>
          </a:p>
          <a:p>
            <a:r>
              <a:rPr lang="en-US" sz="2800" dirty="0" smtClean="0">
                <a:latin typeface="Comic Sans MS" pitchFamily="66" charset="0"/>
              </a:rPr>
              <a:t>Process of last revision and rebasing </a:t>
            </a:r>
          </a:p>
          <a:p>
            <a:r>
              <a:rPr lang="en-US" sz="2800" dirty="0" smtClean="0">
                <a:latin typeface="Comic Sans MS" pitchFamily="66" charset="0"/>
              </a:rPr>
              <a:t>Key surveys conducted to inform the revision</a:t>
            </a:r>
          </a:p>
          <a:p>
            <a:r>
              <a:rPr lang="en-US" sz="2800" dirty="0" smtClean="0">
                <a:latin typeface="Comic Sans MS" pitchFamily="66" charset="0"/>
              </a:rPr>
              <a:t>Output of the revision and rebasing</a:t>
            </a:r>
          </a:p>
          <a:p>
            <a:r>
              <a:rPr lang="en-US" sz="2800" dirty="0" smtClean="0">
                <a:latin typeface="Comic Sans MS" pitchFamily="66" charset="0"/>
              </a:rPr>
              <a:t>Supporting revision and rebasing of NA</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888761"/>
            <a:ext cx="8229600" cy="4237402"/>
          </a:xfrm>
        </p:spPr>
        <p:txBody>
          <a:bodyPr/>
          <a:lstStyle/>
          <a:p>
            <a:r>
              <a:rPr lang="en-US" sz="2200" dirty="0" smtClean="0">
                <a:solidFill>
                  <a:schemeClr val="tx1"/>
                </a:solidFill>
                <a:latin typeface="Comic Sans MS" pitchFamily="66" charset="0"/>
              </a:rPr>
              <a:t>Rebasing is the process of replacing an old base year to compile volume measures of GDP with a new and more recent base year or price structure</a:t>
            </a:r>
          </a:p>
          <a:p>
            <a:pPr>
              <a:buNone/>
            </a:pPr>
            <a:endParaRPr lang="en-US" sz="2200" dirty="0" smtClean="0">
              <a:solidFill>
                <a:schemeClr val="tx1"/>
              </a:solidFill>
              <a:latin typeface="Comic Sans MS" pitchFamily="66" charset="0"/>
            </a:endParaRPr>
          </a:p>
          <a:p>
            <a:r>
              <a:rPr lang="en-US" sz="2200" dirty="0" smtClean="0">
                <a:solidFill>
                  <a:schemeClr val="tx1"/>
                </a:solidFill>
                <a:latin typeface="Comic Sans MS" pitchFamily="66" charset="0"/>
              </a:rPr>
              <a:t> Economies are dynamic in nature: they grow, they shrink, they add new sectors, new products and new technologies, and consumer </a:t>
            </a:r>
            <a:r>
              <a:rPr lang="en-US" sz="2200" dirty="0" err="1" smtClean="0">
                <a:solidFill>
                  <a:schemeClr val="tx1"/>
                </a:solidFill>
                <a:latin typeface="Comic Sans MS" pitchFamily="66" charset="0"/>
              </a:rPr>
              <a:t>behaviour</a:t>
            </a:r>
            <a:r>
              <a:rPr lang="en-US" sz="2200" dirty="0" smtClean="0">
                <a:solidFill>
                  <a:schemeClr val="tx1"/>
                </a:solidFill>
                <a:latin typeface="Comic Sans MS" pitchFamily="66" charset="0"/>
              </a:rPr>
              <a:t> and tastes change over time</a:t>
            </a:r>
          </a:p>
          <a:p>
            <a:pPr>
              <a:buNone/>
            </a:pPr>
            <a:endParaRPr lang="en-US" sz="2200" dirty="0" smtClean="0">
              <a:solidFill>
                <a:schemeClr val="tx1"/>
              </a:solidFill>
              <a:latin typeface="Comic Sans MS" pitchFamily="66" charset="0"/>
            </a:endParaRPr>
          </a:p>
          <a:p>
            <a:r>
              <a:rPr lang="en-US" sz="2200" dirty="0" smtClean="0">
                <a:solidFill>
                  <a:schemeClr val="tx1"/>
                </a:solidFill>
                <a:latin typeface="Comic Sans MS" pitchFamily="66" charset="0"/>
              </a:rPr>
              <a:t>Rebasing is used to account for these changes, so as to give a more current snapshot of the economy </a:t>
            </a:r>
            <a:endParaRPr lang="en-US" sz="2200" dirty="0">
              <a:solidFill>
                <a:schemeClr val="tx1"/>
              </a:solidFill>
              <a:latin typeface="Comic Sans MS" pitchFamily="66" charset="0"/>
            </a:endParaRPr>
          </a:p>
        </p:txBody>
      </p:sp>
      <p:sp>
        <p:nvSpPr>
          <p:cNvPr id="3" name="Title 2"/>
          <p:cNvSpPr>
            <a:spLocks noGrp="1"/>
          </p:cNvSpPr>
          <p:nvPr>
            <p:ph type="title"/>
          </p:nvPr>
        </p:nvSpPr>
        <p:spPr>
          <a:xfrm>
            <a:off x="457200" y="794478"/>
            <a:ext cx="8229600" cy="805722"/>
          </a:xfrm>
        </p:spPr>
        <p:txBody>
          <a:bodyPr>
            <a:noAutofit/>
          </a:bodyPr>
          <a:lstStyle/>
          <a:p>
            <a:r>
              <a:rPr lang="en-US" sz="3200" b="1" dirty="0" smtClean="0">
                <a:solidFill>
                  <a:srgbClr val="FF0000"/>
                </a:solidFill>
                <a:latin typeface="Comic Sans MS" pitchFamily="66" charset="0"/>
              </a:rPr>
              <a:t>Rationale for </a:t>
            </a:r>
            <a:r>
              <a:rPr lang="en-US" sz="3200" b="1" dirty="0" smtClean="0">
                <a:solidFill>
                  <a:srgbClr val="FF0000"/>
                </a:solidFill>
                <a:latin typeface="Comic Sans MS" pitchFamily="66" charset="0"/>
              </a:rPr>
              <a:t>Revision </a:t>
            </a:r>
            <a:r>
              <a:rPr lang="en-US" sz="3200" b="1" dirty="0" smtClean="0">
                <a:solidFill>
                  <a:srgbClr val="FF0000"/>
                </a:solidFill>
                <a:latin typeface="Comic Sans MS" pitchFamily="66" charset="0"/>
              </a:rPr>
              <a:t>&amp; </a:t>
            </a:r>
            <a:r>
              <a:rPr lang="en-US" sz="3200" b="1" dirty="0" smtClean="0">
                <a:solidFill>
                  <a:srgbClr val="FF0000"/>
                </a:solidFill>
                <a:latin typeface="Comic Sans MS" pitchFamily="66" charset="0"/>
              </a:rPr>
              <a:t>Rebasing </a:t>
            </a:r>
            <a:r>
              <a:rPr lang="en-US" sz="3200" b="1" dirty="0" smtClean="0">
                <a:solidFill>
                  <a:srgbClr val="FF0000"/>
                </a:solidFill>
                <a:latin typeface="Comic Sans MS" pitchFamily="66" charset="0"/>
              </a:rPr>
              <a:t>of the </a:t>
            </a:r>
            <a:r>
              <a:rPr lang="en-US" sz="3200" b="1" dirty="0" smtClean="0">
                <a:solidFill>
                  <a:srgbClr val="FF0000"/>
                </a:solidFill>
                <a:latin typeface="Comic Sans MS" pitchFamily="66" charset="0"/>
              </a:rPr>
              <a:t>NA</a:t>
            </a:r>
            <a:endParaRPr lang="en-US" sz="3200" b="1" dirty="0">
              <a:solidFill>
                <a:srgbClr val="FF0000"/>
              </a:solidFill>
              <a:latin typeface="Comic Sans MS" pitchFamily="66"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538"/>
            <a:ext cx="8229600" cy="1094282"/>
          </a:xfrm>
        </p:spPr>
        <p:txBody>
          <a:bodyPr/>
          <a:lstStyle/>
          <a:p>
            <a:r>
              <a:rPr lang="en-US" sz="3200" b="1" dirty="0" smtClean="0">
                <a:solidFill>
                  <a:srgbClr val="FF0000"/>
                </a:solidFill>
                <a:latin typeface="Comic Sans MS" pitchFamily="66" charset="0"/>
              </a:rPr>
              <a:t>Rationale for Revision &amp; Rebasing of the NA</a:t>
            </a:r>
            <a:endParaRPr lang="en-US" sz="3200" dirty="0"/>
          </a:p>
        </p:txBody>
      </p:sp>
      <p:sp>
        <p:nvSpPr>
          <p:cNvPr id="3" name="Content Placeholder 2"/>
          <p:cNvSpPr>
            <a:spLocks noGrp="1"/>
          </p:cNvSpPr>
          <p:nvPr>
            <p:ph idx="1"/>
          </p:nvPr>
        </p:nvSpPr>
        <p:spPr>
          <a:xfrm>
            <a:off x="457200" y="1798820"/>
            <a:ext cx="8229600" cy="4327343"/>
          </a:xfrm>
        </p:spPr>
        <p:txBody>
          <a:bodyPr/>
          <a:lstStyle/>
          <a:p>
            <a:r>
              <a:rPr lang="en-US" sz="2400" dirty="0" smtClean="0">
                <a:latin typeface="Comic Sans MS" pitchFamily="66" charset="0"/>
              </a:rPr>
              <a:t>Review the methodologies</a:t>
            </a:r>
          </a:p>
          <a:p>
            <a:r>
              <a:rPr lang="en-US" sz="2400" dirty="0" smtClean="0">
                <a:latin typeface="Comic Sans MS" pitchFamily="66" charset="0"/>
              </a:rPr>
              <a:t>Review the suitability of existing databases for use in the NA</a:t>
            </a:r>
          </a:p>
          <a:p>
            <a:r>
              <a:rPr lang="en-US" sz="2400" dirty="0" smtClean="0">
                <a:latin typeface="Comic Sans MS" pitchFamily="66" charset="0"/>
              </a:rPr>
              <a:t>Review the coverage of the various aggregates to reckon with the emergence of new economic activities in the economy and to incorporate changes on account of possible omissions or duplications and </a:t>
            </a:r>
          </a:p>
          <a:p>
            <a:r>
              <a:rPr lang="en-US" sz="2400" dirty="0" smtClean="0">
                <a:latin typeface="Comic Sans MS" pitchFamily="66" charset="0"/>
              </a:rPr>
              <a:t>Adopt new International Standards (e.g., New SNA)</a:t>
            </a:r>
            <a:endParaRPr lang="en-US" sz="2400" dirty="0">
              <a:latin typeface="Comic Sans MS" pitchFamily="66"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3"/>
          <p:cNvSpPr>
            <a:spLocks noGrp="1"/>
          </p:cNvSpPr>
          <p:nvPr>
            <p:ph idx="1"/>
          </p:nvPr>
        </p:nvSpPr>
        <p:spPr>
          <a:xfrm>
            <a:off x="533400" y="1524000"/>
            <a:ext cx="8153400" cy="4724400"/>
          </a:xfrm>
        </p:spPr>
        <p:txBody>
          <a:bodyPr/>
          <a:lstStyle/>
          <a:p>
            <a:pPr>
              <a:buFont typeface="Wingdings" pitchFamily="2" charset="2"/>
              <a:buChar char="§"/>
            </a:pPr>
            <a:r>
              <a:rPr lang="en-US" sz="2200" dirty="0" smtClean="0">
                <a:solidFill>
                  <a:schemeClr val="tx1"/>
                </a:solidFill>
                <a:latin typeface="Comic Sans MS" pitchFamily="66" charset="0"/>
              </a:rPr>
              <a:t>The first official estimates of the domestic income and product of Kenya were prepared by the East African Statistical Department for the year 1947</a:t>
            </a:r>
          </a:p>
          <a:p>
            <a:pPr marL="742950" lvl="2" indent="-342900">
              <a:buFont typeface="Wingdings" pitchFamily="2" charset="2"/>
              <a:buChar char="§"/>
            </a:pPr>
            <a:r>
              <a:rPr lang="en-US" sz="2000" dirty="0" smtClean="0">
                <a:solidFill>
                  <a:schemeClr val="tx1"/>
                </a:solidFill>
                <a:latin typeface="Comic Sans MS" pitchFamily="66" charset="0"/>
              </a:rPr>
              <a:t>The estimates essentially covered the monetary economy.</a:t>
            </a:r>
          </a:p>
          <a:p>
            <a:pPr>
              <a:buFont typeface="Wingdings" pitchFamily="2" charset="2"/>
              <a:buChar char="§"/>
            </a:pPr>
            <a:r>
              <a:rPr lang="en-US" sz="2200" dirty="0" smtClean="0">
                <a:solidFill>
                  <a:schemeClr val="tx1"/>
                </a:solidFill>
                <a:latin typeface="Comic Sans MS" pitchFamily="66" charset="0"/>
              </a:rPr>
              <a:t>The 1st  revision was carried out in 1957 and followed the same methodology and data sources established for the 1947 estimates</a:t>
            </a:r>
          </a:p>
          <a:p>
            <a:pPr>
              <a:buFont typeface="Wingdings" pitchFamily="2" charset="2"/>
              <a:buChar char="§"/>
            </a:pPr>
            <a:r>
              <a:rPr lang="en-US" sz="2200" dirty="0" smtClean="0">
                <a:solidFill>
                  <a:schemeClr val="tx1"/>
                </a:solidFill>
                <a:latin typeface="Comic Sans MS" pitchFamily="66" charset="0"/>
              </a:rPr>
              <a:t>The  2</a:t>
            </a:r>
            <a:r>
              <a:rPr lang="en-US" sz="2200" baseline="30000" dirty="0" smtClean="0">
                <a:solidFill>
                  <a:schemeClr val="tx1"/>
                </a:solidFill>
                <a:latin typeface="Comic Sans MS" pitchFamily="66" charset="0"/>
              </a:rPr>
              <a:t>nd</a:t>
            </a:r>
            <a:r>
              <a:rPr lang="en-US" sz="2200" dirty="0" smtClean="0">
                <a:solidFill>
                  <a:schemeClr val="tx1"/>
                </a:solidFill>
                <a:latin typeface="Comic Sans MS" pitchFamily="66" charset="0"/>
              </a:rPr>
              <a:t> revision was undertaken in 1967 and</a:t>
            </a:r>
          </a:p>
          <a:p>
            <a:pPr lvl="1" algn="just"/>
            <a:r>
              <a:rPr lang="en-US" sz="2200" dirty="0" smtClean="0">
                <a:solidFill>
                  <a:schemeClr val="tx1"/>
                </a:solidFill>
                <a:latin typeface="Comic Sans MS" pitchFamily="66" charset="0"/>
              </a:rPr>
              <a:t>The revision followed the recommendations of System of 1953 National Accounts (1953 SNA)</a:t>
            </a:r>
          </a:p>
          <a:p>
            <a:pPr lvl="1" algn="just"/>
            <a:r>
              <a:rPr lang="en-US" sz="2200" dirty="0" smtClean="0">
                <a:solidFill>
                  <a:schemeClr val="tx1"/>
                </a:solidFill>
                <a:latin typeface="Comic Sans MS" pitchFamily="66" charset="0"/>
              </a:rPr>
              <a:t>Estimates  were produced at both current and constant prices</a:t>
            </a:r>
          </a:p>
          <a:p>
            <a:pPr>
              <a:buFont typeface="Wingdings" pitchFamily="2" charset="2"/>
              <a:buChar char="§"/>
            </a:pPr>
            <a:endParaRPr lang="en-US" sz="2400" dirty="0">
              <a:solidFill>
                <a:schemeClr val="tx1"/>
              </a:solidFill>
              <a:latin typeface="Comic Sans MS" pitchFamily="66" charset="0"/>
            </a:endParaRPr>
          </a:p>
        </p:txBody>
      </p:sp>
      <p:sp>
        <p:nvSpPr>
          <p:cNvPr id="6146" name="Rectangle 2"/>
          <p:cNvSpPr>
            <a:spLocks noGrp="1"/>
          </p:cNvSpPr>
          <p:nvPr>
            <p:ph type="title"/>
          </p:nvPr>
        </p:nvSpPr>
        <p:spPr>
          <a:xfrm>
            <a:off x="457200" y="779488"/>
            <a:ext cx="8229600" cy="744511"/>
          </a:xfrm>
        </p:spPr>
        <p:txBody>
          <a:bodyPr/>
          <a:lstStyle/>
          <a:p>
            <a:pPr>
              <a:defRPr/>
            </a:pPr>
            <a:r>
              <a:rPr lang="en-US" sz="2400" dirty="0" smtClean="0">
                <a:solidFill>
                  <a:srgbClr val="FF0000"/>
                </a:solidFill>
              </a:rPr>
              <a:t>    </a:t>
            </a:r>
            <a:r>
              <a:rPr lang="en-US" sz="2400" b="1" dirty="0" smtClean="0">
                <a:solidFill>
                  <a:srgbClr val="FF0000"/>
                </a:solidFill>
                <a:latin typeface="Comic Sans MS" pitchFamily="66" charset="0"/>
              </a:rPr>
              <a:t>Revision and Rebasing of NA in Kenya - History</a:t>
            </a:r>
            <a:endParaRPr lang="en-US" sz="2400" b="1" dirty="0" smtClean="0">
              <a:solidFill>
                <a:srgbClr val="FF0000"/>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3"/>
          <p:cNvSpPr>
            <a:spLocks noGrp="1"/>
          </p:cNvSpPr>
          <p:nvPr>
            <p:ph idx="1"/>
          </p:nvPr>
        </p:nvSpPr>
        <p:spPr>
          <a:xfrm>
            <a:off x="533400" y="1524000"/>
            <a:ext cx="8153400" cy="4517036"/>
          </a:xfrm>
        </p:spPr>
        <p:txBody>
          <a:bodyPr/>
          <a:lstStyle/>
          <a:p>
            <a:pPr algn="just"/>
            <a:r>
              <a:rPr lang="en-US" sz="2200" dirty="0" smtClean="0">
                <a:solidFill>
                  <a:schemeClr val="tx1"/>
                </a:solidFill>
                <a:latin typeface="Comic Sans MS" pitchFamily="66" charset="0"/>
              </a:rPr>
              <a:t>The  3</a:t>
            </a:r>
            <a:r>
              <a:rPr lang="en-US" sz="2200" baseline="30000" dirty="0" smtClean="0">
                <a:solidFill>
                  <a:schemeClr val="tx1"/>
                </a:solidFill>
                <a:latin typeface="Comic Sans MS" pitchFamily="66" charset="0"/>
              </a:rPr>
              <a:t>rd</a:t>
            </a:r>
            <a:r>
              <a:rPr lang="en-US" sz="2200" dirty="0" smtClean="0">
                <a:solidFill>
                  <a:schemeClr val="tx1"/>
                </a:solidFill>
                <a:latin typeface="Comic Sans MS" pitchFamily="66" charset="0"/>
              </a:rPr>
              <a:t> and 4</a:t>
            </a:r>
            <a:r>
              <a:rPr lang="en-US" sz="2200" baseline="30000" dirty="0" smtClean="0">
                <a:solidFill>
                  <a:schemeClr val="tx1"/>
                </a:solidFill>
                <a:latin typeface="Comic Sans MS" pitchFamily="66" charset="0"/>
              </a:rPr>
              <a:t>th</a:t>
            </a:r>
            <a:r>
              <a:rPr lang="en-US" sz="2200" dirty="0" smtClean="0">
                <a:solidFill>
                  <a:schemeClr val="tx1"/>
                </a:solidFill>
                <a:latin typeface="Comic Sans MS" pitchFamily="66" charset="0"/>
              </a:rPr>
              <a:t> revisions were undertaken in 1976 and 1986 respectively</a:t>
            </a:r>
          </a:p>
          <a:p>
            <a:pPr lvl="1" algn="just"/>
            <a:r>
              <a:rPr lang="en-US" sz="1800" dirty="0" smtClean="0">
                <a:solidFill>
                  <a:schemeClr val="tx1"/>
                </a:solidFill>
                <a:latin typeface="Comic Sans MS" pitchFamily="66" charset="0"/>
              </a:rPr>
              <a:t>The revisions followed the recommendations of 1968 System of National Accounts (1968 SNA)</a:t>
            </a:r>
          </a:p>
          <a:p>
            <a:pPr algn="just"/>
            <a:r>
              <a:rPr lang="en-US" sz="2200" dirty="0" smtClean="0">
                <a:solidFill>
                  <a:schemeClr val="tx1"/>
                </a:solidFill>
                <a:latin typeface="Comic Sans MS" pitchFamily="66" charset="0"/>
              </a:rPr>
              <a:t>The  5</a:t>
            </a:r>
            <a:r>
              <a:rPr lang="en-US" sz="2200" baseline="30000" dirty="0" smtClean="0">
                <a:solidFill>
                  <a:schemeClr val="tx1"/>
                </a:solidFill>
                <a:latin typeface="Comic Sans MS" pitchFamily="66" charset="0"/>
              </a:rPr>
              <a:t>th</a:t>
            </a:r>
            <a:r>
              <a:rPr lang="en-US" sz="2200" dirty="0" smtClean="0">
                <a:solidFill>
                  <a:schemeClr val="tx1"/>
                </a:solidFill>
                <a:latin typeface="Comic Sans MS" pitchFamily="66" charset="0"/>
              </a:rPr>
              <a:t> revision was undertaken in 2005 and followed  the 1993 System of National Accounts (1993 SNA) guidelines.</a:t>
            </a:r>
          </a:p>
          <a:p>
            <a:pPr algn="just"/>
            <a:r>
              <a:rPr lang="en-US" sz="2200" dirty="0">
                <a:latin typeface="Comic Sans MS" pitchFamily="66" charset="0"/>
              </a:rPr>
              <a:t>The </a:t>
            </a:r>
            <a:r>
              <a:rPr lang="en-US" sz="2200" dirty="0" smtClean="0">
                <a:latin typeface="Comic Sans MS" pitchFamily="66" charset="0"/>
              </a:rPr>
              <a:t>current </a:t>
            </a:r>
            <a:r>
              <a:rPr lang="en-US" sz="2200" dirty="0">
                <a:latin typeface="Comic Sans MS" pitchFamily="66" charset="0"/>
              </a:rPr>
              <a:t>revision </a:t>
            </a:r>
            <a:r>
              <a:rPr lang="en-US" sz="2200" dirty="0" smtClean="0">
                <a:latin typeface="Comic Sans MS" pitchFamily="66" charset="0"/>
              </a:rPr>
              <a:t>is </a:t>
            </a:r>
            <a:r>
              <a:rPr lang="en-US" sz="2200" dirty="0" smtClean="0">
                <a:solidFill>
                  <a:schemeClr val="tx1"/>
                </a:solidFill>
                <a:latin typeface="Comic Sans MS" pitchFamily="66" charset="0"/>
              </a:rPr>
              <a:t>the 6</a:t>
            </a:r>
            <a:r>
              <a:rPr lang="en-US" sz="2200" baseline="30000" dirty="0" smtClean="0">
                <a:solidFill>
                  <a:schemeClr val="tx1"/>
                </a:solidFill>
                <a:latin typeface="Comic Sans MS" pitchFamily="66" charset="0"/>
              </a:rPr>
              <a:t>th</a:t>
            </a:r>
            <a:r>
              <a:rPr lang="en-US" sz="2200" dirty="0" smtClean="0">
                <a:solidFill>
                  <a:schemeClr val="tx1"/>
                </a:solidFill>
                <a:latin typeface="Comic Sans MS" pitchFamily="66" charset="0"/>
              </a:rPr>
              <a:t> revision of national accounts</a:t>
            </a:r>
          </a:p>
          <a:p>
            <a:pPr lvl="1" algn="just"/>
            <a:r>
              <a:rPr lang="en-US" sz="2000" dirty="0" smtClean="0">
                <a:solidFill>
                  <a:schemeClr val="tx1"/>
                </a:solidFill>
                <a:latin typeface="Comic Sans MS" pitchFamily="66" charset="0"/>
              </a:rPr>
              <a:t>Is based on the 2008 SNA </a:t>
            </a:r>
          </a:p>
          <a:p>
            <a:pPr lvl="1" algn="just"/>
            <a:r>
              <a:rPr lang="en-US" sz="2000" dirty="0" smtClean="0">
                <a:solidFill>
                  <a:schemeClr val="tx1"/>
                </a:solidFill>
                <a:latin typeface="Comic Sans MS" pitchFamily="66" charset="0"/>
              </a:rPr>
              <a:t>An improvement of the previous estimates/methodology and data sources </a:t>
            </a:r>
          </a:p>
        </p:txBody>
      </p:sp>
      <p:sp>
        <p:nvSpPr>
          <p:cNvPr id="6146" name="Rectangle 2"/>
          <p:cNvSpPr>
            <a:spLocks noGrp="1"/>
          </p:cNvSpPr>
          <p:nvPr>
            <p:ph type="title"/>
          </p:nvPr>
        </p:nvSpPr>
        <p:spPr>
          <a:xfrm>
            <a:off x="457200" y="764498"/>
            <a:ext cx="8229600" cy="759502"/>
          </a:xfrm>
        </p:spPr>
        <p:txBody>
          <a:bodyPr/>
          <a:lstStyle/>
          <a:p>
            <a:pPr>
              <a:defRPr/>
            </a:pPr>
            <a:r>
              <a:rPr lang="en-US" sz="3600" b="1" dirty="0" smtClean="0">
                <a:solidFill>
                  <a:srgbClr val="FF0000"/>
                </a:solidFill>
              </a:rPr>
              <a:t>   </a:t>
            </a:r>
            <a:r>
              <a:rPr lang="en-US" sz="2400" b="1" dirty="0" smtClean="0">
                <a:solidFill>
                  <a:srgbClr val="FF0000"/>
                </a:solidFill>
                <a:latin typeface="Comic Sans MS" pitchFamily="66" charset="0"/>
              </a:rPr>
              <a:t>NA</a:t>
            </a:r>
            <a:r>
              <a:rPr lang="en-US" sz="2400" b="1" dirty="0" smtClean="0">
                <a:solidFill>
                  <a:srgbClr val="FF0000"/>
                </a:solidFill>
              </a:rPr>
              <a:t> </a:t>
            </a:r>
            <a:r>
              <a:rPr lang="en-US" sz="2400" b="1" dirty="0" smtClean="0">
                <a:solidFill>
                  <a:srgbClr val="FF0000"/>
                </a:solidFill>
                <a:latin typeface="Comic Sans MS" pitchFamily="66" charset="0"/>
              </a:rPr>
              <a:t>Revision and Rebasing in Kenya - History cont’d</a:t>
            </a:r>
            <a:endParaRPr lang="en-US" sz="2400" b="1" dirty="0" smtClean="0">
              <a:solidFill>
                <a:srgbClr val="FF0000"/>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3"/>
          <p:cNvSpPr>
            <a:spLocks noGrp="1"/>
          </p:cNvSpPr>
          <p:nvPr>
            <p:ph idx="1"/>
          </p:nvPr>
        </p:nvSpPr>
        <p:spPr>
          <a:xfrm>
            <a:off x="533400" y="1524000"/>
            <a:ext cx="8153400" cy="4800600"/>
          </a:xfrm>
        </p:spPr>
        <p:txBody>
          <a:bodyPr/>
          <a:lstStyle/>
          <a:p>
            <a:pPr>
              <a:buFont typeface="Wingdings" pitchFamily="2" charset="2"/>
              <a:buChar char="§"/>
            </a:pPr>
            <a:r>
              <a:rPr lang="en-US" sz="2300" dirty="0" smtClean="0">
                <a:solidFill>
                  <a:schemeClr val="tx1"/>
                </a:solidFill>
                <a:latin typeface="Comic Sans MS" pitchFamily="66" charset="0"/>
              </a:rPr>
              <a:t>Implement recommendations of 2008 System of National Accounts (2008 SNA)</a:t>
            </a:r>
          </a:p>
          <a:p>
            <a:pPr>
              <a:buFont typeface="Wingdings" pitchFamily="2" charset="2"/>
              <a:buChar char="§"/>
            </a:pPr>
            <a:r>
              <a:rPr lang="en-US" sz="2300" dirty="0" smtClean="0">
                <a:solidFill>
                  <a:schemeClr val="tx1"/>
                </a:solidFill>
                <a:latin typeface="Comic Sans MS" pitchFamily="66" charset="0"/>
              </a:rPr>
              <a:t>Change the base year from 2001 to more current base year to</a:t>
            </a:r>
          </a:p>
          <a:p>
            <a:pPr lvl="1">
              <a:buFont typeface="Wingdings" pitchFamily="2" charset="2"/>
              <a:buChar char="§"/>
            </a:pPr>
            <a:r>
              <a:rPr lang="en-US" sz="1800" dirty="0" smtClean="0">
                <a:solidFill>
                  <a:schemeClr val="tx1"/>
                </a:solidFill>
                <a:latin typeface="Comic Sans MS" pitchFamily="66" charset="0"/>
              </a:rPr>
              <a:t>Update the production structure; </a:t>
            </a:r>
          </a:p>
          <a:p>
            <a:pPr lvl="1">
              <a:buFont typeface="Wingdings" pitchFamily="2" charset="2"/>
              <a:buChar char="§"/>
            </a:pPr>
            <a:r>
              <a:rPr lang="en-US" sz="1800" dirty="0" smtClean="0">
                <a:solidFill>
                  <a:schemeClr val="tx1"/>
                </a:solidFill>
                <a:latin typeface="Comic Sans MS" pitchFamily="66" charset="0"/>
              </a:rPr>
              <a:t>Update the structural changes in relative prices of various products; </a:t>
            </a:r>
          </a:p>
          <a:p>
            <a:pPr lvl="1">
              <a:buFont typeface="Wingdings" pitchFamily="2" charset="2"/>
              <a:buChar char="§"/>
            </a:pPr>
            <a:r>
              <a:rPr lang="en-US" sz="1800" dirty="0" smtClean="0">
                <a:solidFill>
                  <a:schemeClr val="tx1"/>
                </a:solidFill>
                <a:latin typeface="Comic Sans MS" pitchFamily="66" charset="0"/>
              </a:rPr>
              <a:t>Incorporate product changes due to developments and innovations; and</a:t>
            </a:r>
          </a:p>
          <a:p>
            <a:pPr lvl="1">
              <a:buFont typeface="Wingdings" pitchFamily="2" charset="2"/>
              <a:buChar char="§"/>
            </a:pPr>
            <a:r>
              <a:rPr lang="en-US" sz="1800" dirty="0" smtClean="0">
                <a:solidFill>
                  <a:schemeClr val="tx1"/>
                </a:solidFill>
                <a:latin typeface="Comic Sans MS" pitchFamily="66" charset="0"/>
              </a:rPr>
              <a:t>Update consumption patterns, utilization and acquisition of capital goods</a:t>
            </a:r>
          </a:p>
          <a:p>
            <a:pPr>
              <a:buFont typeface="Wingdings" pitchFamily="2" charset="2"/>
              <a:buChar char="§"/>
            </a:pPr>
            <a:r>
              <a:rPr lang="en-US" sz="2300" dirty="0" smtClean="0">
                <a:solidFill>
                  <a:schemeClr val="tx1"/>
                </a:solidFill>
                <a:latin typeface="Comic Sans MS" pitchFamily="66" charset="0"/>
              </a:rPr>
              <a:t>Adopt </a:t>
            </a:r>
            <a:r>
              <a:rPr lang="en-US" sz="2300" dirty="0" smtClean="0">
                <a:latin typeface="Comic Sans MS" pitchFamily="66" charset="0"/>
              </a:rPr>
              <a:t>ISIC Rev 4 </a:t>
            </a:r>
            <a:endParaRPr lang="en-US" sz="2300" dirty="0" smtClean="0">
              <a:solidFill>
                <a:schemeClr val="tx1"/>
              </a:solidFill>
              <a:latin typeface="Comic Sans MS" pitchFamily="66" charset="0"/>
            </a:endParaRPr>
          </a:p>
        </p:txBody>
      </p:sp>
      <p:sp>
        <p:nvSpPr>
          <p:cNvPr id="6146" name="Rectangle 2"/>
          <p:cNvSpPr>
            <a:spLocks noGrp="1"/>
          </p:cNvSpPr>
          <p:nvPr>
            <p:ph type="title"/>
          </p:nvPr>
        </p:nvSpPr>
        <p:spPr>
          <a:xfrm>
            <a:off x="224852" y="749508"/>
            <a:ext cx="8461948" cy="774492"/>
          </a:xfrm>
        </p:spPr>
        <p:txBody>
          <a:bodyPr/>
          <a:lstStyle/>
          <a:p>
            <a:pPr eaLnBrk="1" fontAlgn="auto" hangingPunct="1">
              <a:spcAft>
                <a:spcPts val="0"/>
              </a:spcAft>
              <a:defRPr/>
            </a:pPr>
            <a:r>
              <a:rPr lang="en-US" sz="3400" b="1" dirty="0" smtClean="0">
                <a:solidFill>
                  <a:srgbClr val="FF0000"/>
                </a:solidFill>
                <a:latin typeface="Comic Sans MS" pitchFamily="66" charset="0"/>
              </a:rPr>
              <a:t>Objectives of 2014 </a:t>
            </a:r>
            <a:r>
              <a:rPr lang="en-US" sz="3400" b="1" dirty="0" smtClean="0">
                <a:solidFill>
                  <a:srgbClr val="FF0000"/>
                </a:solidFill>
                <a:latin typeface="Comic Sans MS" pitchFamily="66" charset="0"/>
              </a:rPr>
              <a:t>revision &amp; rebasing</a:t>
            </a:r>
            <a:endParaRPr lang="en-US" sz="3400" b="1" dirty="0" smtClean="0">
              <a:solidFill>
                <a:srgbClr val="FF0000"/>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34518"/>
            <a:ext cx="8229600" cy="683120"/>
          </a:xfrm>
        </p:spPr>
        <p:txBody>
          <a:bodyPr/>
          <a:lstStyle/>
          <a:p>
            <a:pPr>
              <a:lnSpc>
                <a:spcPct val="90000"/>
              </a:lnSpc>
            </a:pPr>
            <a:r>
              <a:rPr lang="en-US" sz="3600" b="1" dirty="0" smtClean="0">
                <a:solidFill>
                  <a:srgbClr val="FF0000"/>
                </a:solidFill>
                <a:latin typeface="Comic Sans MS" pitchFamily="66" charset="0"/>
              </a:rPr>
              <a:t>Process of </a:t>
            </a:r>
            <a:r>
              <a:rPr lang="en-US" sz="3600" b="1" dirty="0" smtClean="0">
                <a:solidFill>
                  <a:srgbClr val="FF0000"/>
                </a:solidFill>
                <a:latin typeface="Comic Sans MS" pitchFamily="66" charset="0"/>
              </a:rPr>
              <a:t>the </a:t>
            </a:r>
            <a:r>
              <a:rPr lang="en-US" sz="3500" b="1" dirty="0" smtClean="0">
                <a:solidFill>
                  <a:srgbClr val="FF0000"/>
                </a:solidFill>
                <a:latin typeface="Comic Sans MS" pitchFamily="66" charset="0"/>
              </a:rPr>
              <a:t>rebasing &amp; revision</a:t>
            </a:r>
            <a:endParaRPr lang="en-US" sz="3500" b="1" dirty="0" smtClean="0">
              <a:solidFill>
                <a:srgbClr val="FF0000"/>
              </a:solidFill>
              <a:latin typeface="Comic Sans MS" pitchFamily="66" charset="0"/>
            </a:endParaRPr>
          </a:p>
        </p:txBody>
      </p:sp>
      <p:sp>
        <p:nvSpPr>
          <p:cNvPr id="13315" name="Content Placeholder 2"/>
          <p:cNvSpPr>
            <a:spLocks noGrp="1"/>
          </p:cNvSpPr>
          <p:nvPr>
            <p:ph idx="1"/>
          </p:nvPr>
        </p:nvSpPr>
        <p:spPr>
          <a:xfrm>
            <a:off x="457200" y="1600200"/>
            <a:ext cx="8229600" cy="4800600"/>
          </a:xfrm>
        </p:spPr>
        <p:txBody>
          <a:bodyPr/>
          <a:lstStyle/>
          <a:p>
            <a:pPr>
              <a:buNone/>
            </a:pPr>
            <a:r>
              <a:rPr lang="en-US" sz="2400" b="1" dirty="0" smtClean="0">
                <a:solidFill>
                  <a:schemeClr val="tx1"/>
                </a:solidFill>
                <a:latin typeface="Comic Sans MS" pitchFamily="66" charset="0"/>
              </a:rPr>
              <a:t>1</a:t>
            </a:r>
            <a:r>
              <a:rPr lang="en-US" sz="2400" b="1" baseline="30000" dirty="0" smtClean="0">
                <a:solidFill>
                  <a:schemeClr val="tx1"/>
                </a:solidFill>
                <a:latin typeface="Comic Sans MS" pitchFamily="66" charset="0"/>
              </a:rPr>
              <a:t>st</a:t>
            </a:r>
            <a:r>
              <a:rPr lang="en-US" sz="2400" b="1" dirty="0" smtClean="0">
                <a:solidFill>
                  <a:schemeClr val="tx1"/>
                </a:solidFill>
                <a:latin typeface="Comic Sans MS" pitchFamily="66" charset="0"/>
              </a:rPr>
              <a:t> step</a:t>
            </a:r>
          </a:p>
          <a:p>
            <a:r>
              <a:rPr lang="en-US" sz="2400" dirty="0" smtClean="0">
                <a:solidFill>
                  <a:schemeClr val="tx1"/>
                </a:solidFill>
                <a:latin typeface="Comic Sans MS" pitchFamily="66" charset="0"/>
              </a:rPr>
              <a:t> Took stock of the available data and assessed their suitability</a:t>
            </a:r>
          </a:p>
          <a:p>
            <a:r>
              <a:rPr lang="en-US" sz="2400" dirty="0" smtClean="0">
                <a:solidFill>
                  <a:schemeClr val="tx1"/>
                </a:solidFill>
                <a:latin typeface="Comic Sans MS" pitchFamily="66" charset="0"/>
              </a:rPr>
              <a:t>Formulated a data collection strategy to fill the gaps. </a:t>
            </a:r>
          </a:p>
          <a:p>
            <a:pPr>
              <a:buNone/>
            </a:pPr>
            <a:r>
              <a:rPr lang="en-US" sz="2400" b="1" dirty="0" smtClean="0">
                <a:solidFill>
                  <a:schemeClr val="tx1"/>
                </a:solidFill>
                <a:latin typeface="Comic Sans MS" pitchFamily="66" charset="0"/>
              </a:rPr>
              <a:t>2</a:t>
            </a:r>
            <a:r>
              <a:rPr lang="en-US" sz="2400" b="1" baseline="30000" dirty="0" smtClean="0">
                <a:solidFill>
                  <a:schemeClr val="tx1"/>
                </a:solidFill>
                <a:latin typeface="Comic Sans MS" pitchFamily="66" charset="0"/>
              </a:rPr>
              <a:t>nd</a:t>
            </a:r>
            <a:r>
              <a:rPr lang="en-US" sz="2400" b="1" dirty="0" smtClean="0">
                <a:solidFill>
                  <a:schemeClr val="tx1"/>
                </a:solidFill>
                <a:latin typeface="Comic Sans MS" pitchFamily="66" charset="0"/>
              </a:rPr>
              <a:t> step</a:t>
            </a:r>
          </a:p>
          <a:p>
            <a:r>
              <a:rPr lang="en-US" sz="2400" dirty="0" smtClean="0">
                <a:solidFill>
                  <a:schemeClr val="tx1"/>
                </a:solidFill>
                <a:latin typeface="Comic Sans MS" pitchFamily="66" charset="0"/>
              </a:rPr>
              <a:t>Carried out various surveys</a:t>
            </a:r>
          </a:p>
          <a:p>
            <a:r>
              <a:rPr lang="en-US" sz="2400" dirty="0" smtClean="0">
                <a:solidFill>
                  <a:schemeClr val="tx1"/>
                </a:solidFill>
                <a:latin typeface="Comic Sans MS" pitchFamily="66" charset="0"/>
              </a:rPr>
              <a:t>Analyzed and validated the data</a:t>
            </a:r>
          </a:p>
          <a:p>
            <a:r>
              <a:rPr lang="en-US" sz="2400" dirty="0" smtClean="0">
                <a:solidFill>
                  <a:schemeClr val="tx1"/>
                </a:solidFill>
                <a:latin typeface="Comic Sans MS" pitchFamily="66" charset="0"/>
              </a:rPr>
              <a:t>Reviewed the available information to inform choice of the base year</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74556"/>
            <a:ext cx="8229600" cy="925644"/>
          </a:xfrm>
        </p:spPr>
        <p:txBody>
          <a:bodyPr/>
          <a:lstStyle/>
          <a:p>
            <a:pPr>
              <a:lnSpc>
                <a:spcPct val="90000"/>
              </a:lnSpc>
            </a:pPr>
            <a:r>
              <a:rPr lang="en-US" sz="3600" b="1" dirty="0" smtClean="0">
                <a:solidFill>
                  <a:srgbClr val="FF0000"/>
                </a:solidFill>
                <a:latin typeface="Comic Sans MS" pitchFamily="66" charset="0"/>
              </a:rPr>
              <a:t>Process of </a:t>
            </a:r>
            <a:r>
              <a:rPr lang="en-US" sz="3600" b="1" dirty="0" smtClean="0">
                <a:solidFill>
                  <a:srgbClr val="FF0000"/>
                </a:solidFill>
                <a:latin typeface="Comic Sans MS" pitchFamily="66" charset="0"/>
              </a:rPr>
              <a:t>the revision &amp; rebasing</a:t>
            </a:r>
            <a:endParaRPr lang="en-US" sz="3600" b="1" dirty="0" smtClean="0">
              <a:solidFill>
                <a:srgbClr val="FF0000"/>
              </a:solidFill>
              <a:latin typeface="Comic Sans MS" pitchFamily="66" charset="0"/>
            </a:endParaRPr>
          </a:p>
        </p:txBody>
      </p:sp>
      <p:sp>
        <p:nvSpPr>
          <p:cNvPr id="13315" name="Content Placeholder 2"/>
          <p:cNvSpPr>
            <a:spLocks noGrp="1"/>
          </p:cNvSpPr>
          <p:nvPr>
            <p:ph idx="1"/>
          </p:nvPr>
        </p:nvSpPr>
        <p:spPr>
          <a:xfrm>
            <a:off x="457200" y="1600200"/>
            <a:ext cx="8229600" cy="4800600"/>
          </a:xfrm>
        </p:spPr>
        <p:txBody>
          <a:bodyPr/>
          <a:lstStyle/>
          <a:p>
            <a:pPr>
              <a:buNone/>
            </a:pPr>
            <a:r>
              <a:rPr lang="en-US" sz="2500" b="1" dirty="0" smtClean="0">
                <a:solidFill>
                  <a:schemeClr val="tx1"/>
                </a:solidFill>
                <a:latin typeface="Comic Sans MS" pitchFamily="66" charset="0"/>
              </a:rPr>
              <a:t>3</a:t>
            </a:r>
            <a:r>
              <a:rPr lang="en-US" sz="2500" b="1" baseline="30000" dirty="0" smtClean="0">
                <a:solidFill>
                  <a:schemeClr val="tx1"/>
                </a:solidFill>
                <a:latin typeface="Comic Sans MS" pitchFamily="66" charset="0"/>
              </a:rPr>
              <a:t>rd</a:t>
            </a:r>
            <a:r>
              <a:rPr lang="en-US" sz="2500" b="1" dirty="0" smtClean="0">
                <a:solidFill>
                  <a:schemeClr val="tx1"/>
                </a:solidFill>
                <a:latin typeface="Comic Sans MS" pitchFamily="66" charset="0"/>
              </a:rPr>
              <a:t> step</a:t>
            </a:r>
          </a:p>
          <a:p>
            <a:r>
              <a:rPr lang="en-US" sz="2500" dirty="0" smtClean="0">
                <a:solidFill>
                  <a:schemeClr val="tx1"/>
                </a:solidFill>
                <a:latin typeface="Comic Sans MS" pitchFamily="66" charset="0"/>
              </a:rPr>
              <a:t>Rebased the estimates</a:t>
            </a:r>
          </a:p>
          <a:p>
            <a:r>
              <a:rPr lang="en-US" sz="2500" dirty="0" smtClean="0">
                <a:solidFill>
                  <a:schemeClr val="tx1"/>
                </a:solidFill>
                <a:latin typeface="Comic Sans MS" pitchFamily="66" charset="0"/>
              </a:rPr>
              <a:t>Invited stakeholders  and other external experts to peer reviews  the revised estimates</a:t>
            </a:r>
          </a:p>
          <a:p>
            <a:pPr lvl="1">
              <a:buFont typeface="Arial" pitchFamily="34" charset="0"/>
              <a:buChar char="•"/>
            </a:pPr>
            <a:r>
              <a:rPr lang="en-US" sz="2500" dirty="0" smtClean="0">
                <a:solidFill>
                  <a:schemeClr val="tx1"/>
                </a:solidFill>
                <a:latin typeface="Comic Sans MS" pitchFamily="66" charset="0"/>
              </a:rPr>
              <a:t>The peer reviewers were drawn from Statistical agencies through </a:t>
            </a:r>
            <a:r>
              <a:rPr lang="en-US" sz="2500" dirty="0" err="1" smtClean="0">
                <a:solidFill>
                  <a:schemeClr val="tx1"/>
                </a:solidFill>
                <a:latin typeface="Comic Sans MS" pitchFamily="66" charset="0"/>
              </a:rPr>
              <a:t>AfDB</a:t>
            </a:r>
            <a:r>
              <a:rPr lang="en-US" sz="2500" dirty="0" smtClean="0">
                <a:solidFill>
                  <a:schemeClr val="tx1"/>
                </a:solidFill>
                <a:latin typeface="Comic Sans MS" pitchFamily="66" charset="0"/>
              </a:rPr>
              <a:t> (Ghana, The Gambia and Zambia)</a:t>
            </a:r>
          </a:p>
          <a:p>
            <a:pPr lvl="1">
              <a:buFont typeface="Arial" pitchFamily="34" charset="0"/>
              <a:buChar char="•"/>
            </a:pPr>
            <a:r>
              <a:rPr lang="en-US" sz="2500" dirty="0" smtClean="0">
                <a:solidFill>
                  <a:schemeClr val="tx1"/>
                </a:solidFill>
                <a:latin typeface="Comic Sans MS" pitchFamily="66" charset="0"/>
              </a:rPr>
              <a:t>IMF, WB</a:t>
            </a:r>
          </a:p>
          <a:p>
            <a:r>
              <a:rPr lang="en-US" sz="2500" dirty="0" smtClean="0">
                <a:solidFill>
                  <a:schemeClr val="tx1"/>
                </a:solidFill>
                <a:latin typeface="Comic Sans MS" pitchFamily="66" charset="0"/>
              </a:rPr>
              <a:t>Reviewed the estimates based on the peer reviews by experts</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549</TotalTime>
  <Words>1003</Words>
  <Application>Microsoft Macintosh PowerPoint</Application>
  <PresentationFormat>On-screen Show (4:3)</PresentationFormat>
  <Paragraphs>121</Paragraphs>
  <Slides>17</Slides>
  <Notes>4</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Slide 1</vt:lpstr>
      <vt:lpstr>Outline</vt:lpstr>
      <vt:lpstr>Rationale for Revision &amp; Rebasing of the NA</vt:lpstr>
      <vt:lpstr>Rationale for Revision &amp; Rebasing of the NA</vt:lpstr>
      <vt:lpstr>    Revision and Rebasing of NA in Kenya - History</vt:lpstr>
      <vt:lpstr>   NA Revision and Rebasing in Kenya - History cont’d</vt:lpstr>
      <vt:lpstr>Objectives of 2014 revision &amp; rebasing</vt:lpstr>
      <vt:lpstr>Process of the rebasing &amp; revision</vt:lpstr>
      <vt:lpstr>Process of the revision &amp; rebasing</vt:lpstr>
      <vt:lpstr>Key Surveys/Censuses undertaken</vt:lpstr>
      <vt:lpstr>Other data sources (contd)</vt:lpstr>
      <vt:lpstr>Outputs of the revision</vt:lpstr>
      <vt:lpstr>Supporting the Revision &amp; Rebasing of the National Accounts</vt:lpstr>
      <vt:lpstr>Supporting the Revision and Rebasing of the National Accounts</vt:lpstr>
      <vt:lpstr>Supporting the Revision and Rebasing of the National Accounts</vt:lpstr>
      <vt:lpstr>Supporting the Revision &amp; Rebasing of the National Accounts</vt:lpstr>
      <vt:lpstr>Slide 17</vt:lpstr>
    </vt:vector>
  </TitlesOfParts>
  <Company>vuyokazis@statssa.gov.za</Company>
  <LinksUpToDate>false</LinksUpToDate>
  <SharedDoc>false</SharedDoc>
  <HyperlinkBase/>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Vuyokazi Sodo</dc:creator>
  <cp:lastModifiedBy>User</cp:lastModifiedBy>
  <cp:revision>42</cp:revision>
  <dcterms:created xsi:type="dcterms:W3CDTF">2016-10-06T09:13:58Z</dcterms:created>
  <dcterms:modified xsi:type="dcterms:W3CDTF">2016-10-31T19:02:48Z</dcterms:modified>
</cp:coreProperties>
</file>