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23"/>
  </p:notesMasterIdLst>
  <p:sldIdLst>
    <p:sldId id="256" r:id="rId3"/>
    <p:sldId id="266" r:id="rId4"/>
    <p:sldId id="290" r:id="rId5"/>
    <p:sldId id="267" r:id="rId6"/>
    <p:sldId id="262" r:id="rId7"/>
    <p:sldId id="265" r:id="rId8"/>
    <p:sldId id="268" r:id="rId9"/>
    <p:sldId id="269" r:id="rId10"/>
    <p:sldId id="291" r:id="rId11"/>
    <p:sldId id="292" r:id="rId12"/>
    <p:sldId id="275" r:id="rId13"/>
    <p:sldId id="280" r:id="rId14"/>
    <p:sldId id="281" r:id="rId15"/>
    <p:sldId id="283" r:id="rId16"/>
    <p:sldId id="285" r:id="rId17"/>
    <p:sldId id="286" r:id="rId18"/>
    <p:sldId id="287" r:id="rId19"/>
    <p:sldId id="288" r:id="rId20"/>
    <p:sldId id="289"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7331" autoAdjust="0"/>
  </p:normalViewPr>
  <p:slideViewPr>
    <p:cSldViewPr snapToGrid="0">
      <p:cViewPr>
        <p:scale>
          <a:sx n="81" d="100"/>
          <a:sy n="81" d="100"/>
        </p:scale>
        <p:origin x="-168" y="30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Viet\Documents\African%20DB\COMESA\staf.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ZA"/>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Milestone achieved given professional staff </a:t>
            </a:r>
          </a:p>
        </c:rich>
      </c:tx>
      <c:layout/>
      <c:overlay val="0"/>
    </c:title>
    <c:autoTitleDeleted val="0"/>
    <c:plotArea>
      <c:layout/>
      <c:scatterChart>
        <c:scatterStyle val="lineMarker"/>
        <c:varyColors val="0"/>
        <c:ser>
          <c:idx val="0"/>
          <c:order val="0"/>
          <c:tx>
            <c:strRef>
              <c:f>Sheet2!$C$1</c:f>
              <c:strCache>
                <c:ptCount val="1"/>
                <c:pt idx="0">
                  <c:v>Milestone achieved </c:v>
                </c:pt>
              </c:strCache>
            </c:strRef>
          </c:tx>
          <c:spPr>
            <a:ln w="28575">
              <a:noFill/>
            </a:ln>
          </c:spPr>
          <c:xVal>
            <c:numRef>
              <c:f>Sheet2!$B$2:$B$19</c:f>
              <c:numCache>
                <c:formatCode>General</c:formatCode>
                <c:ptCount val="18"/>
                <c:pt idx="0">
                  <c:v>32</c:v>
                </c:pt>
                <c:pt idx="1">
                  <c:v>26</c:v>
                </c:pt>
                <c:pt idx="2">
                  <c:v>25</c:v>
                </c:pt>
                <c:pt idx="3">
                  <c:v>23</c:v>
                </c:pt>
                <c:pt idx="4">
                  <c:v>19</c:v>
                </c:pt>
                <c:pt idx="5">
                  <c:v>13</c:v>
                </c:pt>
                <c:pt idx="6">
                  <c:v>12</c:v>
                </c:pt>
                <c:pt idx="7">
                  <c:v>11</c:v>
                </c:pt>
                <c:pt idx="8">
                  <c:v>10</c:v>
                </c:pt>
                <c:pt idx="9">
                  <c:v>9</c:v>
                </c:pt>
                <c:pt idx="10">
                  <c:v>8</c:v>
                </c:pt>
                <c:pt idx="11">
                  <c:v>6</c:v>
                </c:pt>
                <c:pt idx="12">
                  <c:v>5</c:v>
                </c:pt>
                <c:pt idx="13">
                  <c:v>5</c:v>
                </c:pt>
                <c:pt idx="14">
                  <c:v>5</c:v>
                </c:pt>
                <c:pt idx="15">
                  <c:v>3</c:v>
                </c:pt>
                <c:pt idx="16">
                  <c:v>2</c:v>
                </c:pt>
                <c:pt idx="17">
                  <c:v>2</c:v>
                </c:pt>
              </c:numCache>
            </c:numRef>
          </c:xVal>
          <c:yVal>
            <c:numRef>
              <c:f>Sheet2!$C$2:$C$19</c:f>
              <c:numCache>
                <c:formatCode>General</c:formatCode>
                <c:ptCount val="18"/>
                <c:pt idx="0">
                  <c:v>4</c:v>
                </c:pt>
                <c:pt idx="1">
                  <c:v>4</c:v>
                </c:pt>
                <c:pt idx="2">
                  <c:v>4</c:v>
                </c:pt>
                <c:pt idx="3">
                  <c:v>3</c:v>
                </c:pt>
                <c:pt idx="4">
                  <c:v>3</c:v>
                </c:pt>
                <c:pt idx="5">
                  <c:v>3</c:v>
                </c:pt>
                <c:pt idx="6">
                  <c:v>1</c:v>
                </c:pt>
                <c:pt idx="7">
                  <c:v>1</c:v>
                </c:pt>
                <c:pt idx="8">
                  <c:v>1</c:v>
                </c:pt>
                <c:pt idx="9">
                  <c:v>2</c:v>
                </c:pt>
                <c:pt idx="10">
                  <c:v>1</c:v>
                </c:pt>
                <c:pt idx="11">
                  <c:v>1</c:v>
                </c:pt>
                <c:pt idx="12">
                  <c:v>3</c:v>
                </c:pt>
                <c:pt idx="13">
                  <c:v>1</c:v>
                </c:pt>
                <c:pt idx="14">
                  <c:v>2</c:v>
                </c:pt>
                <c:pt idx="15">
                  <c:v>1</c:v>
                </c:pt>
                <c:pt idx="16">
                  <c:v>1</c:v>
                </c:pt>
                <c:pt idx="17">
                  <c:v>2</c:v>
                </c:pt>
              </c:numCache>
            </c:numRef>
          </c:yVal>
          <c:smooth val="0"/>
        </c:ser>
        <c:dLbls>
          <c:showLegendKey val="0"/>
          <c:showVal val="0"/>
          <c:showCatName val="0"/>
          <c:showSerName val="0"/>
          <c:showPercent val="0"/>
          <c:showBubbleSize val="0"/>
        </c:dLbls>
        <c:axId val="197359488"/>
        <c:axId val="197382144"/>
      </c:scatterChart>
      <c:valAx>
        <c:axId val="197359488"/>
        <c:scaling>
          <c:orientation val="minMax"/>
        </c:scaling>
        <c:delete val="0"/>
        <c:axPos val="b"/>
        <c:title>
          <c:tx>
            <c:rich>
              <a:bodyPr/>
              <a:lstStyle/>
              <a:p>
                <a:pPr>
                  <a:defRPr sz="1600"/>
                </a:pPr>
                <a:r>
                  <a:rPr lang="en-US" sz="1600" dirty="0"/>
                  <a:t>Professional staff</a:t>
                </a:r>
              </a:p>
            </c:rich>
          </c:tx>
          <c:layout/>
          <c:overlay val="0"/>
        </c:title>
        <c:numFmt formatCode="General" sourceLinked="1"/>
        <c:majorTickMark val="none"/>
        <c:minorTickMark val="none"/>
        <c:tickLblPos val="nextTo"/>
        <c:crossAx val="197382144"/>
        <c:crosses val="autoZero"/>
        <c:crossBetween val="midCat"/>
      </c:valAx>
      <c:valAx>
        <c:axId val="197382144"/>
        <c:scaling>
          <c:orientation val="minMax"/>
        </c:scaling>
        <c:delete val="0"/>
        <c:axPos val="l"/>
        <c:majorGridlines/>
        <c:title>
          <c:tx>
            <c:rich>
              <a:bodyPr/>
              <a:lstStyle/>
              <a:p>
                <a:pPr>
                  <a:defRPr sz="1600"/>
                </a:pPr>
                <a:r>
                  <a:rPr lang="en-US" sz="1600" dirty="0"/>
                  <a:t>Milestone</a:t>
                </a:r>
              </a:p>
              <a:p>
                <a:pPr>
                  <a:defRPr sz="1600"/>
                </a:pPr>
                <a:r>
                  <a:rPr lang="en-US" sz="1600" dirty="0"/>
                  <a:t> achieved</a:t>
                </a:r>
              </a:p>
            </c:rich>
          </c:tx>
          <c:layout>
            <c:manualLayout>
              <c:xMode val="edge"/>
              <c:yMode val="edge"/>
              <c:x val="3.6111111111111219E-2"/>
              <c:y val="0.37017570720326776"/>
            </c:manualLayout>
          </c:layout>
          <c:overlay val="0"/>
        </c:title>
        <c:numFmt formatCode="General" sourceLinked="1"/>
        <c:majorTickMark val="none"/>
        <c:minorTickMark val="none"/>
        <c:tickLblPos val="nextTo"/>
        <c:crossAx val="197359488"/>
        <c:crosses val="autoZero"/>
        <c:crossBetween val="midCat"/>
      </c:valAx>
    </c:plotArea>
    <c:plotVisOnly val="1"/>
    <c:dispBlanksAs val="gap"/>
    <c:showDLblsOverMax val="0"/>
  </c:chart>
  <c:txPr>
    <a:bodyPr/>
    <a:lstStyle/>
    <a:p>
      <a:pPr>
        <a:defRPr sz="14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05AD39-60C5-40B2-95F8-71A3E80697B4}" type="datetimeFigureOut">
              <a:rPr lang="en-ZA" smtClean="0"/>
              <a:t>2016/11/03</a:t>
            </a:fld>
            <a:endParaRPr lang="en-ZA"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8658D1-6ADB-4580-B726-E420612DB2AE}" type="slidenum">
              <a:rPr lang="en-ZA" smtClean="0"/>
              <a:t>‹#›</a:t>
            </a:fld>
            <a:endParaRPr lang="en-ZA" dirty="0"/>
          </a:p>
        </p:txBody>
      </p:sp>
    </p:spTree>
    <p:extLst>
      <p:ext uri="{BB962C8B-B14F-4D97-AF65-F5344CB8AC3E}">
        <p14:creationId xmlns:p14="http://schemas.microsoft.com/office/powerpoint/2010/main" val="2078654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7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7954">
              <a:spcBef>
                <a:spcPct val="30000"/>
              </a:spcBef>
              <a:defRPr sz="1200">
                <a:solidFill>
                  <a:schemeClr val="tx1"/>
                </a:solidFill>
                <a:latin typeface="Times New Roman" pitchFamily="18" charset="0"/>
              </a:defRPr>
            </a:lvl1pPr>
            <a:lvl2pPr marL="729057" indent="-280406" defTabSz="887954">
              <a:spcBef>
                <a:spcPct val="30000"/>
              </a:spcBef>
              <a:defRPr sz="1200">
                <a:solidFill>
                  <a:schemeClr val="tx1"/>
                </a:solidFill>
                <a:latin typeface="Times New Roman" pitchFamily="18" charset="0"/>
              </a:defRPr>
            </a:lvl2pPr>
            <a:lvl3pPr marL="1121626" indent="-224325" defTabSz="887954">
              <a:spcBef>
                <a:spcPct val="30000"/>
              </a:spcBef>
              <a:defRPr sz="1200">
                <a:solidFill>
                  <a:schemeClr val="tx1"/>
                </a:solidFill>
                <a:latin typeface="Times New Roman" pitchFamily="18" charset="0"/>
              </a:defRPr>
            </a:lvl3pPr>
            <a:lvl4pPr marL="1570276" indent="-224325" defTabSz="887954">
              <a:spcBef>
                <a:spcPct val="30000"/>
              </a:spcBef>
              <a:defRPr sz="1200">
                <a:solidFill>
                  <a:schemeClr val="tx1"/>
                </a:solidFill>
                <a:latin typeface="Times New Roman" pitchFamily="18" charset="0"/>
              </a:defRPr>
            </a:lvl4pPr>
            <a:lvl5pPr marL="2018927" indent="-224325" defTabSz="887954">
              <a:spcBef>
                <a:spcPct val="30000"/>
              </a:spcBef>
              <a:defRPr sz="1200">
                <a:solidFill>
                  <a:schemeClr val="tx1"/>
                </a:solidFill>
                <a:latin typeface="Times New Roman" pitchFamily="18" charset="0"/>
              </a:defRPr>
            </a:lvl5pPr>
            <a:lvl6pPr marL="2467577" indent="-224325" defTabSz="887954" eaLnBrk="0" fontAlgn="base" hangingPunct="0">
              <a:spcBef>
                <a:spcPct val="30000"/>
              </a:spcBef>
              <a:spcAft>
                <a:spcPct val="0"/>
              </a:spcAft>
              <a:defRPr sz="1200">
                <a:solidFill>
                  <a:schemeClr val="tx1"/>
                </a:solidFill>
                <a:latin typeface="Times New Roman" pitchFamily="18" charset="0"/>
              </a:defRPr>
            </a:lvl6pPr>
            <a:lvl7pPr marL="2916227" indent="-224325" defTabSz="887954" eaLnBrk="0" fontAlgn="base" hangingPunct="0">
              <a:spcBef>
                <a:spcPct val="30000"/>
              </a:spcBef>
              <a:spcAft>
                <a:spcPct val="0"/>
              </a:spcAft>
              <a:defRPr sz="1200">
                <a:solidFill>
                  <a:schemeClr val="tx1"/>
                </a:solidFill>
                <a:latin typeface="Times New Roman" pitchFamily="18" charset="0"/>
              </a:defRPr>
            </a:lvl7pPr>
            <a:lvl8pPr marL="3364878" indent="-224325" defTabSz="887954" eaLnBrk="0" fontAlgn="base" hangingPunct="0">
              <a:spcBef>
                <a:spcPct val="30000"/>
              </a:spcBef>
              <a:spcAft>
                <a:spcPct val="0"/>
              </a:spcAft>
              <a:defRPr sz="1200">
                <a:solidFill>
                  <a:schemeClr val="tx1"/>
                </a:solidFill>
                <a:latin typeface="Times New Roman" pitchFamily="18" charset="0"/>
              </a:defRPr>
            </a:lvl8pPr>
            <a:lvl9pPr marL="3813528" indent="-224325" defTabSz="887954" eaLnBrk="0" fontAlgn="base" hangingPunct="0">
              <a:spcBef>
                <a:spcPct val="30000"/>
              </a:spcBef>
              <a:spcAft>
                <a:spcPct val="0"/>
              </a:spcAft>
              <a:defRPr sz="1200">
                <a:solidFill>
                  <a:schemeClr val="tx1"/>
                </a:solidFill>
                <a:latin typeface="Times New Roman" pitchFamily="18" charset="0"/>
              </a:defRPr>
            </a:lvl9pPr>
          </a:lstStyle>
          <a:p>
            <a:pPr>
              <a:spcBef>
                <a:spcPct val="0"/>
              </a:spcBef>
            </a:pPr>
            <a:fld id="{B0431096-DAF6-4F66-A142-980494CC2131}" type="slidenum">
              <a:rPr lang="en-GB" altLang="en-US"/>
              <a:pPr>
                <a:spcBef>
                  <a:spcPct val="0"/>
                </a:spcBef>
              </a:pPr>
              <a:t>2</a:t>
            </a:fld>
            <a:endParaRPr lang="en-GB" alt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a:prstGeom prst="rect">
            <a:avLst/>
          </a:prstGeo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a:prstGeom prst="rect">
            <a:avLst/>
          </a:prstGeo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8" name="Title 1"/>
          <p:cNvSpPr txBox="1">
            <a:spLocks/>
          </p:cNvSpPr>
          <p:nvPr/>
        </p:nvSpPr>
        <p:spPr>
          <a:xfrm>
            <a:off x="995621" y="584889"/>
            <a:ext cx="8553366" cy="72274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smtClean="0">
                <a:solidFill>
                  <a:schemeClr val="accent1"/>
                </a:solidFill>
                <a:latin typeface="Times New Roman" panose="02020603050405020304" pitchFamily="18" charset="0"/>
                <a:cs typeface="Times New Roman" panose="02020603050405020304" pitchFamily="18" charset="0"/>
              </a:rPr>
              <a:t>5th Meeting of the Continental Steering Committee (CSC) for the African Project on the Implementation of the 2008 System of National Accounts </a:t>
            </a:r>
            <a:endParaRPr lang="en-US" sz="2000" b="1" dirty="0">
              <a:solidFill>
                <a:schemeClr val="accent1"/>
              </a:solidFill>
              <a:latin typeface="Times New Roman" panose="02020603050405020304" pitchFamily="18" charset="0"/>
              <a:cs typeface="Times New Roman" panose="02020603050405020304" pitchFamily="18" charset="0"/>
            </a:endParaRPr>
          </a:p>
        </p:txBody>
      </p:sp>
      <p:grpSp>
        <p:nvGrpSpPr>
          <p:cNvPr id="22" name="Group 21"/>
          <p:cNvGrpSpPr/>
          <p:nvPr/>
        </p:nvGrpSpPr>
        <p:grpSpPr>
          <a:xfrm>
            <a:off x="1020214" y="5882358"/>
            <a:ext cx="3262928" cy="799576"/>
            <a:chOff x="7751637" y="5713551"/>
            <a:chExt cx="4247858" cy="958317"/>
          </a:xfrm>
        </p:grpSpPr>
        <p:pic>
          <p:nvPicPr>
            <p:cNvPr id="3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1637" y="5713551"/>
              <a:ext cx="129031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3203" y="5713551"/>
              <a:ext cx="952216" cy="927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5510" y="5726207"/>
              <a:ext cx="1523985" cy="9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6" name="Group 35"/>
          <p:cNvGrpSpPr/>
          <p:nvPr/>
        </p:nvGrpSpPr>
        <p:grpSpPr>
          <a:xfrm>
            <a:off x="4333717" y="5975400"/>
            <a:ext cx="1675459" cy="624051"/>
            <a:chOff x="10317950" y="5688934"/>
            <a:chExt cx="1675459" cy="624051"/>
          </a:xfrm>
        </p:grpSpPr>
        <p:sp>
          <p:nvSpPr>
            <p:cNvPr id="37" name="Rectangle 36"/>
            <p:cNvSpPr/>
            <p:nvPr userDrawn="1"/>
          </p:nvSpPr>
          <p:spPr>
            <a:xfrm>
              <a:off x="10362523" y="5688934"/>
              <a:ext cx="1497911" cy="369332"/>
            </a:xfrm>
            <a:prstGeom prst="rect">
              <a:avLst/>
            </a:prstGeom>
            <a:noFill/>
          </p:spPr>
          <p:txBody>
            <a:bodyPr wrap="none" lIns="91440" tIns="45720" rIns="91440" bIns="45720">
              <a:spAutoFit/>
            </a:bodyPr>
            <a:lstStyle/>
            <a:p>
              <a:pPr algn="ctr"/>
              <a:r>
                <a:rPr lang="en-US" sz="1800" b="0" cap="none" spc="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Tunis, Tunisia</a:t>
              </a:r>
              <a:endParaRPr lang="en-US" sz="18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38" name="Rectangle 37"/>
            <p:cNvSpPr/>
            <p:nvPr userDrawn="1"/>
          </p:nvSpPr>
          <p:spPr>
            <a:xfrm>
              <a:off x="10317950" y="5989820"/>
              <a:ext cx="1675459" cy="323165"/>
            </a:xfrm>
            <a:prstGeom prst="rect">
              <a:avLst/>
            </a:prstGeom>
            <a:noFill/>
          </p:spPr>
          <p:txBody>
            <a:bodyPr wrap="none" lIns="91440" tIns="45720" rIns="91440" bIns="45720">
              <a:spAutoFit/>
            </a:bodyPr>
            <a:lstStyle/>
            <a:p>
              <a:pPr algn="ctr"/>
              <a:r>
                <a:rPr lang="en-US" sz="1500" b="0" cap="none" spc="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31</a:t>
              </a:r>
              <a:r>
                <a:rPr lang="en-US" sz="1500" b="0" cap="none" spc="0" baseline="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Oct-1 Nov 2016</a:t>
              </a:r>
              <a:endParaRPr lang="en-US" sz="1500" b="0" cap="none" spc="0" dirty="0">
                <a:ln w="0"/>
                <a:solidFill>
                  <a:schemeClr val="accent1"/>
                </a:solidFill>
                <a:effectLst>
                  <a:outerShdw blurRad="38100" dist="25400" dir="5400000" algn="ctr" rotWithShape="0">
                    <a:srgbClr val="6E747A">
                      <a:alpha val="43000"/>
                    </a:srgbClr>
                  </a:outerShdw>
                </a:effectLst>
              </a:endParaRPr>
            </a:p>
          </p:txBody>
        </p:sp>
      </p:grpSp>
    </p:spTree>
    <p:extLst>
      <p:ext uri="{BB962C8B-B14F-4D97-AF65-F5344CB8AC3E}">
        <p14:creationId xmlns:p14="http://schemas.microsoft.com/office/powerpoint/2010/main" val="158065291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673612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8690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37712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37712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68338062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10000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10000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302809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08443692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4.xml"/><Relationship Id="rId7" Type="http://schemas.openxmlformats.org/officeDocument/2006/relationships/image" Target="../media/image1.emf"/><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grpSp>
        <p:nvGrpSpPr>
          <p:cNvPr id="19" name="Group 18"/>
          <p:cNvGrpSpPr/>
          <p:nvPr/>
        </p:nvGrpSpPr>
        <p:grpSpPr>
          <a:xfrm>
            <a:off x="845852" y="5972165"/>
            <a:ext cx="3262928" cy="799576"/>
            <a:chOff x="7751637" y="5713551"/>
            <a:chExt cx="4247858" cy="958317"/>
          </a:xfrm>
        </p:grpSpPr>
        <p:pic>
          <p:nvPicPr>
            <p:cNvPr id="3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1637" y="5713551"/>
              <a:ext cx="129031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43203" y="5713551"/>
              <a:ext cx="952216" cy="927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5510" y="5726207"/>
              <a:ext cx="1523985" cy="9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5" name="Title 1"/>
          <p:cNvSpPr txBox="1">
            <a:spLocks/>
          </p:cNvSpPr>
          <p:nvPr/>
        </p:nvSpPr>
        <p:spPr>
          <a:xfrm>
            <a:off x="319592" y="380782"/>
            <a:ext cx="8553366" cy="72274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smtClean="0">
                <a:solidFill>
                  <a:schemeClr val="accent1"/>
                </a:solidFill>
                <a:latin typeface="Times New Roman" panose="02020603050405020304" pitchFamily="18" charset="0"/>
                <a:cs typeface="Times New Roman" panose="02020603050405020304" pitchFamily="18" charset="0"/>
              </a:rPr>
              <a:t>5th Meeting of the Continental Steering Committee (CSC) for the African Project on the Implementation of the 2008 System of National Accounts </a:t>
            </a:r>
            <a:endParaRPr lang="en-US" sz="2000" b="1" dirty="0">
              <a:solidFill>
                <a:schemeClr val="accent1"/>
              </a:solidFill>
              <a:latin typeface="Times New Roman" panose="02020603050405020304" pitchFamily="18" charset="0"/>
              <a:cs typeface="Times New Roman" panose="02020603050405020304" pitchFamily="18" charset="0"/>
            </a:endParaRPr>
          </a:p>
        </p:txBody>
      </p:sp>
      <p:grpSp>
        <p:nvGrpSpPr>
          <p:cNvPr id="36" name="Group 35"/>
          <p:cNvGrpSpPr/>
          <p:nvPr/>
        </p:nvGrpSpPr>
        <p:grpSpPr>
          <a:xfrm>
            <a:off x="4158546" y="6065207"/>
            <a:ext cx="1675459" cy="624051"/>
            <a:chOff x="10317950" y="5688934"/>
            <a:chExt cx="1675459" cy="624051"/>
          </a:xfrm>
        </p:grpSpPr>
        <p:sp>
          <p:nvSpPr>
            <p:cNvPr id="37" name="Rectangle 36"/>
            <p:cNvSpPr/>
            <p:nvPr userDrawn="1"/>
          </p:nvSpPr>
          <p:spPr>
            <a:xfrm>
              <a:off x="10362523" y="5688934"/>
              <a:ext cx="1497911" cy="369332"/>
            </a:xfrm>
            <a:prstGeom prst="rect">
              <a:avLst/>
            </a:prstGeom>
            <a:noFill/>
          </p:spPr>
          <p:txBody>
            <a:bodyPr wrap="none" lIns="91440" tIns="45720" rIns="91440" bIns="45720">
              <a:spAutoFit/>
            </a:bodyPr>
            <a:lstStyle/>
            <a:p>
              <a:pPr algn="ctr"/>
              <a:r>
                <a:rPr lang="en-US" sz="1800" b="0" cap="none" spc="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Tunis, Tunisia</a:t>
              </a:r>
              <a:endParaRPr lang="en-US" sz="18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38" name="Rectangle 37"/>
            <p:cNvSpPr/>
            <p:nvPr userDrawn="1"/>
          </p:nvSpPr>
          <p:spPr>
            <a:xfrm>
              <a:off x="10317950" y="5989820"/>
              <a:ext cx="1675459" cy="323165"/>
            </a:xfrm>
            <a:prstGeom prst="rect">
              <a:avLst/>
            </a:prstGeom>
            <a:noFill/>
          </p:spPr>
          <p:txBody>
            <a:bodyPr wrap="none" lIns="91440" tIns="45720" rIns="91440" bIns="45720">
              <a:spAutoFit/>
            </a:bodyPr>
            <a:lstStyle/>
            <a:p>
              <a:pPr algn="ctr"/>
              <a:r>
                <a:rPr lang="en-US" sz="1500" b="0" cap="none" spc="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31</a:t>
              </a:r>
              <a:r>
                <a:rPr lang="en-US" sz="1500" b="0" cap="none" spc="0" baseline="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Oct-1 Nov 2016</a:t>
              </a:r>
              <a:endParaRPr lang="en-US" sz="1500" b="0" cap="none" spc="0" dirty="0">
                <a:ln w="0"/>
                <a:solidFill>
                  <a:schemeClr val="accent1"/>
                </a:solidFill>
                <a:effectLst>
                  <a:outerShdw blurRad="38100" dist="25400" dir="5400000" algn="ctr" rotWithShape="0">
                    <a:srgbClr val="6E747A">
                      <a:alpha val="43000"/>
                    </a:srgbClr>
                  </a:outerShdw>
                </a:effectLst>
              </a:endParaRPr>
            </a:p>
          </p:txBody>
        </p:sp>
      </p:grpSp>
    </p:spTree>
    <p:extLst>
      <p:ext uri="{BB962C8B-B14F-4D97-AF65-F5344CB8AC3E}">
        <p14:creationId xmlns:p14="http://schemas.microsoft.com/office/powerpoint/2010/main" val="3802669117"/>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18817"/>
            <a:ext cx="10058400" cy="3675748"/>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7911193" y="5746344"/>
            <a:ext cx="2299696" cy="571500"/>
            <a:chOff x="7751637" y="5713551"/>
            <a:chExt cx="4247858" cy="958317"/>
          </a:xfrm>
        </p:grpSpPr>
        <p:pic>
          <p:nvPicPr>
            <p:cNvPr id="15"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51637" y="5713551"/>
              <a:ext cx="129031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43203" y="5713551"/>
              <a:ext cx="952216" cy="927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475510" y="5726207"/>
              <a:ext cx="1523985" cy="9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 name="Group 17"/>
          <p:cNvGrpSpPr/>
          <p:nvPr/>
        </p:nvGrpSpPr>
        <p:grpSpPr>
          <a:xfrm>
            <a:off x="10317950" y="5702029"/>
            <a:ext cx="1675459" cy="624051"/>
            <a:chOff x="10317950" y="5688934"/>
            <a:chExt cx="1675459" cy="624051"/>
          </a:xfrm>
        </p:grpSpPr>
        <p:sp>
          <p:nvSpPr>
            <p:cNvPr id="14" name="Rectangle 13"/>
            <p:cNvSpPr/>
            <p:nvPr userDrawn="1"/>
          </p:nvSpPr>
          <p:spPr>
            <a:xfrm>
              <a:off x="10362523" y="5688934"/>
              <a:ext cx="1497911" cy="369332"/>
            </a:xfrm>
            <a:prstGeom prst="rect">
              <a:avLst/>
            </a:prstGeom>
            <a:noFill/>
          </p:spPr>
          <p:txBody>
            <a:bodyPr wrap="none" lIns="91440" tIns="45720" rIns="91440" bIns="45720">
              <a:spAutoFit/>
            </a:bodyPr>
            <a:lstStyle/>
            <a:p>
              <a:pPr algn="ctr"/>
              <a:r>
                <a:rPr lang="en-US" sz="1800" b="0" cap="none" spc="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Tunis, Tunisia</a:t>
              </a:r>
              <a:endParaRPr lang="en-US" sz="1800" b="0" cap="none" spc="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8" name="Rectangle 7"/>
            <p:cNvSpPr/>
            <p:nvPr userDrawn="1"/>
          </p:nvSpPr>
          <p:spPr>
            <a:xfrm>
              <a:off x="10317950" y="5989820"/>
              <a:ext cx="1675459" cy="323165"/>
            </a:xfrm>
            <a:prstGeom prst="rect">
              <a:avLst/>
            </a:prstGeom>
            <a:noFill/>
          </p:spPr>
          <p:txBody>
            <a:bodyPr wrap="none" lIns="91440" tIns="45720" rIns="91440" bIns="45720">
              <a:spAutoFit/>
            </a:bodyPr>
            <a:lstStyle/>
            <a:p>
              <a:pPr algn="ctr"/>
              <a:r>
                <a:rPr lang="en-US" sz="1500" b="0" cap="none" spc="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31</a:t>
              </a:r>
              <a:r>
                <a:rPr lang="en-US" sz="1500" b="0" cap="none" spc="0" baseline="0" dirty="0" smtClean="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Oct-1 Nov 2016</a:t>
              </a:r>
              <a:endParaRPr lang="en-US" sz="1500" b="0" cap="none" spc="0" dirty="0">
                <a:ln w="0"/>
                <a:solidFill>
                  <a:schemeClr val="accent1"/>
                </a:solidFill>
                <a:effectLst>
                  <a:outerShdw blurRad="38100" dist="25400" dir="5400000" algn="ctr" rotWithShape="0">
                    <a:srgbClr val="6E747A">
                      <a:alpha val="43000"/>
                    </a:srgbClr>
                  </a:outerShdw>
                </a:effectLst>
              </a:endParaRPr>
            </a:p>
          </p:txBody>
        </p:sp>
      </p:grpSp>
    </p:spTree>
    <p:extLst>
      <p:ext uri="{BB962C8B-B14F-4D97-AF65-F5344CB8AC3E}">
        <p14:creationId xmlns:p14="http://schemas.microsoft.com/office/powerpoint/2010/main" val="50366137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83620" y="3071445"/>
            <a:ext cx="7766936" cy="1535723"/>
          </a:xfrm>
        </p:spPr>
        <p:txBody>
          <a:bodyPr/>
          <a:lstStyle/>
          <a:p>
            <a:pPr algn="ct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smtClean="0"/>
              <a:t>Review </a:t>
            </a:r>
            <a:r>
              <a:rPr lang="en-US" sz="3600" dirty="0" smtClean="0"/>
              <a:t>of National Accounts implementation in SADC and COMESA countries</a:t>
            </a:r>
            <a:r>
              <a:rPr lang="en-US" sz="2800" dirty="0" smtClean="0"/>
              <a:t/>
            </a:r>
            <a:br>
              <a:rPr lang="en-US" sz="2800" dirty="0" smtClean="0"/>
            </a:br>
            <a:r>
              <a:rPr lang="en-US" sz="2800" dirty="0"/>
              <a:t/>
            </a:r>
            <a:br>
              <a:rPr lang="en-US" sz="2800" dirty="0"/>
            </a:br>
            <a:r>
              <a:rPr lang="en-US" sz="2800" i="1" dirty="0" smtClean="0"/>
              <a:t>Key Findings</a:t>
            </a:r>
            <a:endParaRPr lang="en-US" sz="2800" i="1" dirty="0"/>
          </a:p>
        </p:txBody>
      </p:sp>
      <p:sp>
        <p:nvSpPr>
          <p:cNvPr id="3" name="Subtitle 2"/>
          <p:cNvSpPr>
            <a:spLocks noGrp="1"/>
          </p:cNvSpPr>
          <p:nvPr>
            <p:ph type="subTitle" idx="1"/>
          </p:nvPr>
        </p:nvSpPr>
        <p:spPr>
          <a:xfrm>
            <a:off x="1507067" y="4818185"/>
            <a:ext cx="7766936" cy="855784"/>
          </a:xfrm>
        </p:spPr>
        <p:txBody>
          <a:bodyPr/>
          <a:lstStyle/>
          <a:p>
            <a:r>
              <a:rPr lang="en-US" sz="2400" dirty="0">
                <a:solidFill>
                  <a:schemeClr val="accent1"/>
                </a:solidFill>
                <a:latin typeface="+mj-lt"/>
                <a:ea typeface="+mj-ea"/>
                <a:cs typeface="+mj-cs"/>
              </a:rPr>
              <a:t>Besa Muwele</a:t>
            </a:r>
          </a:p>
          <a:p>
            <a:r>
              <a:rPr lang="en-US" sz="2400" dirty="0">
                <a:solidFill>
                  <a:schemeClr val="accent1"/>
                </a:solidFill>
                <a:latin typeface="+mj-lt"/>
                <a:ea typeface="+mj-ea"/>
                <a:cs typeface="+mj-cs"/>
              </a:rPr>
              <a:t>African Development </a:t>
            </a:r>
            <a:r>
              <a:rPr lang="en-US" sz="2400" dirty="0" smtClean="0">
                <a:solidFill>
                  <a:schemeClr val="accent1"/>
                </a:solidFill>
                <a:latin typeface="+mj-lt"/>
                <a:ea typeface="+mj-ea"/>
                <a:cs typeface="+mj-cs"/>
              </a:rPr>
              <a:t>Bank</a:t>
            </a:r>
            <a:endParaRPr lang="en-US" sz="2400" dirty="0">
              <a:solidFill>
                <a:schemeClr val="accent1"/>
              </a:solidFill>
              <a:latin typeface="+mj-lt"/>
              <a:ea typeface="+mj-ea"/>
              <a:cs typeface="+mj-cs"/>
            </a:endParaRPr>
          </a:p>
        </p:txBody>
      </p:sp>
    </p:spTree>
    <p:extLst>
      <p:ext uri="{BB962C8B-B14F-4D97-AF65-F5344CB8AC3E}">
        <p14:creationId xmlns:p14="http://schemas.microsoft.com/office/powerpoint/2010/main" val="7008661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26382"/>
          </a:xfrm>
        </p:spPr>
        <p:txBody>
          <a:bodyPr>
            <a:normAutofit/>
          </a:bodyPr>
          <a:lstStyle/>
          <a:p>
            <a:r>
              <a:rPr lang="en-US" sz="2800" b="1" dirty="0" smtClean="0"/>
              <a:t>Feasibility of compiling the Revised MRDS</a:t>
            </a:r>
            <a:endParaRPr lang="en-US" sz="2800" b="1" dirty="0"/>
          </a:p>
        </p:txBody>
      </p:sp>
      <p:sp>
        <p:nvSpPr>
          <p:cNvPr id="3" name="Content Placeholder 2"/>
          <p:cNvSpPr>
            <a:spLocks noGrp="1"/>
          </p:cNvSpPr>
          <p:nvPr>
            <p:ph idx="1"/>
          </p:nvPr>
        </p:nvSpPr>
        <p:spPr>
          <a:xfrm>
            <a:off x="1097280" y="1383323"/>
            <a:ext cx="10058400" cy="4290646"/>
          </a:xfrm>
        </p:spPr>
        <p:txBody>
          <a:bodyPr>
            <a:normAutofit fontScale="92500" lnSpcReduction="20000"/>
          </a:bodyPr>
          <a:lstStyle/>
          <a:p>
            <a:pPr marL="514350" indent="-514350">
              <a:buFont typeface="+mj-lt"/>
              <a:buAutoNum type="arabicPeriod"/>
            </a:pPr>
            <a:endParaRPr lang="en-US" sz="2400" dirty="0" smtClean="0"/>
          </a:p>
          <a:p>
            <a:pPr marL="514350" indent="-514350">
              <a:buFont typeface="+mj-lt"/>
              <a:buAutoNum type="arabicPeriod"/>
            </a:pPr>
            <a:r>
              <a:rPr lang="en-US" sz="2400" dirty="0" smtClean="0"/>
              <a:t>The </a:t>
            </a:r>
            <a:r>
              <a:rPr lang="en-US" sz="2400" dirty="0"/>
              <a:t>MRDS set in 2001 includes Milestone 1 and Milestone 2 plus value added by industries</a:t>
            </a:r>
            <a:r>
              <a:rPr lang="en-US" sz="2400" dirty="0" smtClean="0"/>
              <a:t>.</a:t>
            </a:r>
          </a:p>
          <a:p>
            <a:pPr marL="514350" indent="-514350">
              <a:buFont typeface="+mj-lt"/>
              <a:buAutoNum type="arabicPeriod"/>
            </a:pPr>
            <a:r>
              <a:rPr lang="en-US" sz="2400" dirty="0" smtClean="0"/>
              <a:t>Adoption </a:t>
            </a:r>
            <a:r>
              <a:rPr lang="en-US" sz="2400" dirty="0"/>
              <a:t>of SNA2008, in 2011, the standards in MRDS have been raised higher</a:t>
            </a:r>
            <a:r>
              <a:rPr lang="en-US" sz="2400" dirty="0" smtClean="0"/>
              <a:t>.</a:t>
            </a:r>
          </a:p>
          <a:p>
            <a:pPr marL="514350" indent="-514350" algn="just">
              <a:buFont typeface="+mj-lt"/>
              <a:buAutoNum type="arabicPeriod"/>
            </a:pPr>
            <a:r>
              <a:rPr lang="en-US" sz="2400" dirty="0"/>
              <a:t>Employment by industries, all institutional sector accounts up to net lending, and quarterly accounts up to net lending for the total economy and the rest of the </a:t>
            </a:r>
            <a:r>
              <a:rPr lang="en-US" sz="2400" dirty="0" smtClean="0"/>
              <a:t>world</a:t>
            </a:r>
          </a:p>
          <a:p>
            <a:pPr marL="514350" indent="-514350" algn="just">
              <a:buFont typeface="+mj-lt"/>
              <a:buAutoNum type="arabicPeriod"/>
            </a:pPr>
            <a:r>
              <a:rPr lang="en-US" sz="2400" i="1" dirty="0" smtClean="0"/>
              <a:t>The </a:t>
            </a:r>
            <a:r>
              <a:rPr lang="en-US" sz="2400" i="1" dirty="0"/>
              <a:t>new </a:t>
            </a:r>
            <a:r>
              <a:rPr lang="en-US" sz="2400" i="1" dirty="0" smtClean="0"/>
              <a:t>MRDS </a:t>
            </a:r>
            <a:r>
              <a:rPr lang="en-US" sz="2400" i="1" dirty="0"/>
              <a:t>set by the UN Statistical Commission after the adoption of SNA2008, which goes much beyond the MRDS of SNA1993, is simply the criteria adopted by the European Union and the </a:t>
            </a:r>
            <a:r>
              <a:rPr lang="en-US" sz="2400" i="1" dirty="0" smtClean="0"/>
              <a:t>OECD.</a:t>
            </a:r>
          </a:p>
          <a:p>
            <a:pPr marL="514350" indent="-514350" algn="just">
              <a:buFont typeface="+mj-lt"/>
              <a:buAutoNum type="arabicPeriod"/>
            </a:pPr>
            <a:r>
              <a:rPr lang="en-US" sz="2400" i="1" dirty="0" smtClean="0"/>
              <a:t>May </a:t>
            </a:r>
            <a:r>
              <a:rPr lang="en-US" sz="2400" i="1" dirty="0"/>
              <a:t>not be appropriate for developing countries</a:t>
            </a:r>
            <a:r>
              <a:rPr lang="en-US" sz="2400" dirty="0"/>
              <a:t>, particularly with respect to the compilation of all institutional sectors up to net lending  as most developing countries, and even some high middle income countries and high income countries (Argentina, Israel, Malaysia, New Zealand, Singapore, Turkey, and all Gulf States countries, etc.) are not able to comply</a:t>
            </a:r>
            <a:endParaRPr lang="en-US" sz="2200" dirty="0"/>
          </a:p>
        </p:txBody>
      </p:sp>
    </p:spTree>
    <p:extLst>
      <p:ext uri="{BB962C8B-B14F-4D97-AF65-F5344CB8AC3E}">
        <p14:creationId xmlns:p14="http://schemas.microsoft.com/office/powerpoint/2010/main" val="1674235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1176000" cy="762000"/>
          </a:xfrm>
        </p:spPr>
        <p:txBody>
          <a:bodyPr>
            <a:normAutofit/>
          </a:bodyPr>
          <a:lstStyle/>
          <a:p>
            <a:pPr algn="ctr"/>
            <a:r>
              <a:rPr lang="en-US" sz="2000" b="1" dirty="0" smtClean="0"/>
              <a:t>Evaluation summary of national accounts implementation (1)</a:t>
            </a: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3331352354"/>
              </p:ext>
            </p:extLst>
          </p:nvPr>
        </p:nvGraphicFramePr>
        <p:xfrm>
          <a:off x="101599" y="769527"/>
          <a:ext cx="12090401" cy="5444384"/>
        </p:xfrm>
        <a:graphic>
          <a:graphicData uri="http://schemas.openxmlformats.org/drawingml/2006/table">
            <a:tbl>
              <a:tblPr/>
              <a:tblGrid>
                <a:gridCol w="1524000"/>
                <a:gridCol w="1339351"/>
                <a:gridCol w="4067971"/>
                <a:gridCol w="1298279"/>
                <a:gridCol w="3860800"/>
              </a:tblGrid>
              <a:tr h="0">
                <a:tc>
                  <a:txBody>
                    <a:bodyPr/>
                    <a:lstStyle/>
                    <a:p>
                      <a:pPr marL="0" marR="0" algn="ctr">
                        <a:lnSpc>
                          <a:spcPct val="115000"/>
                        </a:lnSpc>
                        <a:spcBef>
                          <a:spcPts val="0"/>
                        </a:spcBef>
                        <a:spcAft>
                          <a:spcPts val="0"/>
                        </a:spcAft>
                      </a:pPr>
                      <a:r>
                        <a:rPr lang="en-US" sz="1400" b="1" dirty="0" smtClean="0">
                          <a:latin typeface="Calibri"/>
                          <a:ea typeface="Calibri"/>
                          <a:cs typeface="Times New Roman"/>
                        </a:rPr>
                        <a:t>Areas</a:t>
                      </a:r>
                      <a:endParaRPr lang="en-US" sz="1400" b="1" dirty="0">
                        <a:latin typeface="Calibri"/>
                        <a:ea typeface="Calibri"/>
                        <a:cs typeface="Times New Roman"/>
                      </a:endParaRPr>
                    </a:p>
                  </a:txBody>
                  <a:tcPr marL="44412" marR="4441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0" marR="0" algn="ctr">
                        <a:lnSpc>
                          <a:spcPct val="115000"/>
                        </a:lnSpc>
                        <a:spcBef>
                          <a:spcPts val="0"/>
                        </a:spcBef>
                        <a:spcAft>
                          <a:spcPts val="0"/>
                        </a:spcAft>
                      </a:pPr>
                      <a:r>
                        <a:rPr lang="en-US" sz="1400" b="1" dirty="0">
                          <a:latin typeface="Arial Narrow"/>
                          <a:ea typeface="Calibri"/>
                          <a:cs typeface="Times New Roman"/>
                        </a:rPr>
                        <a:t>Number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0" marR="0" algn="ctr">
                        <a:lnSpc>
                          <a:spcPct val="115000"/>
                        </a:lnSpc>
                        <a:spcBef>
                          <a:spcPts val="0"/>
                        </a:spcBef>
                        <a:spcAft>
                          <a:spcPts val="0"/>
                        </a:spcAft>
                      </a:pPr>
                      <a:r>
                        <a:rPr lang="en-US" sz="1400" b="1" dirty="0" smtClean="0">
                          <a:latin typeface="Arial Narrow"/>
                          <a:ea typeface="Calibri"/>
                          <a:cs typeface="Times New Roman"/>
                        </a:rPr>
                        <a:t>COMESA Countries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0" marR="0" algn="ctr">
                        <a:lnSpc>
                          <a:spcPct val="115000"/>
                        </a:lnSpc>
                        <a:spcBef>
                          <a:spcPts val="0"/>
                        </a:spcBef>
                        <a:spcAft>
                          <a:spcPts val="0"/>
                        </a:spcAft>
                      </a:pPr>
                      <a:r>
                        <a:rPr lang="en-US" sz="1400" b="1" dirty="0">
                          <a:latin typeface="Arial Narrow"/>
                          <a:ea typeface="Calibri"/>
                          <a:cs typeface="Times New Roman"/>
                        </a:rPr>
                        <a:t>Number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0" marR="0" algn="ctr">
                        <a:lnSpc>
                          <a:spcPct val="115000"/>
                        </a:lnSpc>
                        <a:spcBef>
                          <a:spcPts val="0"/>
                        </a:spcBef>
                        <a:spcAft>
                          <a:spcPts val="0"/>
                        </a:spcAft>
                      </a:pPr>
                      <a:r>
                        <a:rPr lang="en-US" sz="1400" b="1" dirty="0" smtClean="0">
                          <a:latin typeface="Arial Narrow"/>
                          <a:ea typeface="Calibri"/>
                          <a:cs typeface="Times New Roman"/>
                        </a:rPr>
                        <a:t>SADC Countries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96692">
                <a:tc>
                  <a:txBody>
                    <a:bodyPr/>
                    <a:lstStyle/>
                    <a:p>
                      <a:pPr marL="0" marR="0">
                        <a:lnSpc>
                          <a:spcPct val="115000"/>
                        </a:lnSpc>
                        <a:spcBef>
                          <a:spcPts val="0"/>
                        </a:spcBef>
                        <a:spcAft>
                          <a:spcPts val="0"/>
                        </a:spcAft>
                      </a:pPr>
                      <a:r>
                        <a:rPr lang="en-US" sz="1400" dirty="0">
                          <a:latin typeface="Times New Roman"/>
                          <a:ea typeface="Calibri"/>
                          <a:cs typeface="Times New Roman"/>
                        </a:rPr>
                        <a:t>Annual GDP</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16 countries (94%).</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All countries except Comoros.</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15 countries (100%).</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All countries.</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0554">
                <a:tc>
                  <a:txBody>
                    <a:bodyPr/>
                    <a:lstStyle/>
                    <a:p>
                      <a:pPr marL="0" marR="0">
                        <a:lnSpc>
                          <a:spcPct val="115000"/>
                        </a:lnSpc>
                        <a:spcBef>
                          <a:spcPts val="0"/>
                        </a:spcBef>
                        <a:spcAft>
                          <a:spcPts val="0"/>
                        </a:spcAft>
                      </a:pPr>
                      <a:r>
                        <a:rPr lang="en-US" sz="1400" dirty="0">
                          <a:latin typeface="Times New Roman"/>
                          <a:ea typeface="Calibri"/>
                          <a:cs typeface="Times New Roman"/>
                        </a:rPr>
                        <a:t>Quarterly GDP</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7 countries (41%).</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Egypt, Kenya, Rwanda and </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5 SADC countries: Botswana, Mauritius, Mozambique, and Seychelles. </a:t>
                      </a:r>
                      <a:endParaRPr lang="en-US" sz="1400" dirty="0">
                        <a:latin typeface="Calibri"/>
                        <a:ea typeface="Times New Roman"/>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7 countries (47%).</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Botswana, Mauritius, Mozambique, Namibia, Seychelles, South Africa, and Tanzania.</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7539">
                <a:tc>
                  <a:txBody>
                    <a:bodyPr/>
                    <a:lstStyle/>
                    <a:p>
                      <a:pPr marL="0" marR="0">
                        <a:lnSpc>
                          <a:spcPct val="115000"/>
                        </a:lnSpc>
                        <a:spcBef>
                          <a:spcPts val="0"/>
                        </a:spcBef>
                        <a:spcAft>
                          <a:spcPts val="0"/>
                        </a:spcAft>
                      </a:pPr>
                      <a:r>
                        <a:rPr lang="en-US" sz="1400" dirty="0">
                          <a:latin typeface="Times New Roman"/>
                          <a:ea typeface="Calibri"/>
                          <a:cs typeface="Times New Roman"/>
                        </a:rPr>
                        <a:t>Minimum Requirement Data Set (MRDS)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1countries (6%).</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Egypt.</a:t>
                      </a:r>
                      <a:endParaRPr lang="en-US" sz="1400" dirty="0">
                        <a:latin typeface="Calibri"/>
                        <a:ea typeface="Times New Roman"/>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1 country (7%)</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South Africa.</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3496">
                <a:tc>
                  <a:txBody>
                    <a:bodyPr/>
                    <a:lstStyle/>
                    <a:p>
                      <a:pPr marL="0" marR="0">
                        <a:lnSpc>
                          <a:spcPct val="115000"/>
                        </a:lnSpc>
                        <a:spcBef>
                          <a:spcPts val="0"/>
                        </a:spcBef>
                        <a:spcAft>
                          <a:spcPts val="0"/>
                        </a:spcAft>
                      </a:pPr>
                      <a:r>
                        <a:rPr lang="en-US" sz="1400" dirty="0">
                          <a:latin typeface="Times New Roman"/>
                          <a:ea typeface="Calibri"/>
                          <a:cs typeface="Times New Roman"/>
                        </a:rPr>
                        <a:t>Subscription to IMF’s SDDS</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2 countries (12%).</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Egypt and Mauritius.</a:t>
                      </a:r>
                      <a:endParaRPr lang="en-US" sz="1400" dirty="0">
                        <a:latin typeface="Calibri"/>
                        <a:ea typeface="Times New Roman"/>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2 countries (13%).</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Mauritius and South Africa</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74954">
                <a:tc>
                  <a:txBody>
                    <a:bodyPr/>
                    <a:lstStyle/>
                    <a:p>
                      <a:pPr marL="0" marR="0">
                        <a:lnSpc>
                          <a:spcPct val="115000"/>
                        </a:lnSpc>
                        <a:spcBef>
                          <a:spcPts val="0"/>
                        </a:spcBef>
                        <a:spcAft>
                          <a:spcPts val="0"/>
                        </a:spcAft>
                      </a:pPr>
                      <a:r>
                        <a:rPr lang="en-US" sz="1400" dirty="0">
                          <a:latin typeface="Times New Roman"/>
                          <a:ea typeface="Calibri"/>
                          <a:cs typeface="Times New Roman"/>
                        </a:rPr>
                        <a:t>Milestones</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Milestone 4: 2 countries (12%).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0</a:t>
                      </a:r>
                      <a:r>
                        <a:rPr lang="en-US" sz="1400" dirty="0">
                          <a:latin typeface="Times New Roman"/>
                          <a:ea typeface="Times New Roman"/>
                          <a:cs typeface="Times New Roman"/>
                        </a:rPr>
                        <a:t> (1 country): Comoros.</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1</a:t>
                      </a:r>
                      <a:r>
                        <a:rPr lang="en-US" sz="1400" dirty="0">
                          <a:latin typeface="Times New Roman"/>
                          <a:ea typeface="Times New Roman"/>
                          <a:cs typeface="Times New Roman"/>
                        </a:rPr>
                        <a:t> (6 countries): Djibouti, DR Congo, Madagascar, Malawi, Uganda and Zambia.</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2</a:t>
                      </a:r>
                      <a:r>
                        <a:rPr lang="en-US" sz="1400" dirty="0">
                          <a:latin typeface="Times New Roman"/>
                          <a:ea typeface="Times New Roman"/>
                          <a:cs typeface="Times New Roman"/>
                        </a:rPr>
                        <a:t> (6 countries): Burundi, Rwanda, Sudan, Seychelles, Swaziland, and Zimbabwe.</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3</a:t>
                      </a:r>
                      <a:r>
                        <a:rPr lang="en-US" sz="1400" dirty="0">
                          <a:latin typeface="Times New Roman"/>
                          <a:ea typeface="Times New Roman"/>
                          <a:cs typeface="Times New Roman"/>
                        </a:rPr>
                        <a:t> (2 countries): Ethiopia, Kenya. </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4</a:t>
                      </a:r>
                      <a:r>
                        <a:rPr lang="en-US" sz="1400" dirty="0">
                          <a:latin typeface="Times New Roman"/>
                          <a:ea typeface="Times New Roman"/>
                          <a:cs typeface="Times New Roman"/>
                        </a:rPr>
                        <a:t> (2 countries): Egypt, Mauritius.</a:t>
                      </a:r>
                      <a:endParaRPr lang="en-US" sz="1400" dirty="0">
                        <a:latin typeface="Calibri"/>
                        <a:ea typeface="Times New Roman"/>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Milestone 4: 2 countries (13%) </a:t>
                      </a:r>
                      <a:endParaRPr lang="en-US" sz="1400" dirty="0">
                        <a:latin typeface="Calibri"/>
                        <a:ea typeface="Calibri"/>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Times New Roman"/>
                        <a:ea typeface="Calibri"/>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1</a:t>
                      </a:r>
                      <a:r>
                        <a:rPr lang="en-US" sz="1400" dirty="0">
                          <a:latin typeface="Times New Roman"/>
                          <a:ea typeface="Times New Roman"/>
                          <a:cs typeface="Times New Roman"/>
                        </a:rPr>
                        <a:t> (7 countries): Angola, Botswana, DR Congo, Madagascar, Malawi, Zambia and Lesotho.</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2</a:t>
                      </a:r>
                      <a:r>
                        <a:rPr lang="en-US" sz="1400" dirty="0">
                          <a:latin typeface="Times New Roman"/>
                          <a:ea typeface="Times New Roman"/>
                          <a:cs typeface="Times New Roman"/>
                        </a:rPr>
                        <a:t> (5 countries): Namibia, Seychelles, Tanzania, Swaziland, and Zimbabwe.</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3</a:t>
                      </a:r>
                      <a:r>
                        <a:rPr lang="en-US" sz="1400" dirty="0">
                          <a:latin typeface="Times New Roman"/>
                          <a:ea typeface="Times New Roman"/>
                          <a:cs typeface="Times New Roman"/>
                        </a:rPr>
                        <a:t> (1 country): Mozambique.</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b="1" dirty="0">
                          <a:latin typeface="Times New Roman"/>
                          <a:ea typeface="Times New Roman"/>
                          <a:cs typeface="Times New Roman"/>
                        </a:rPr>
                        <a:t>Milestone 4</a:t>
                      </a:r>
                      <a:r>
                        <a:rPr lang="en-US" sz="1400" dirty="0">
                          <a:latin typeface="Times New Roman"/>
                          <a:ea typeface="Times New Roman"/>
                          <a:cs typeface="Times New Roman"/>
                        </a:rPr>
                        <a:t> (2 countries): Mauritius and South Africa.</a:t>
                      </a:r>
                      <a:endParaRPr lang="en-US" sz="1400" dirty="0">
                        <a:latin typeface="Calibri"/>
                        <a:ea typeface="Times New Roman"/>
                        <a:cs typeface="Times New Roman"/>
                      </a:endParaRPr>
                    </a:p>
                  </a:txBody>
                  <a:tcPr marL="44412" marR="444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4577" name="Rectangle 1"/>
          <p:cNvSpPr>
            <a:spLocks noChangeArrowheads="1"/>
          </p:cNvSpPr>
          <p:nvPr/>
        </p:nvSpPr>
        <p:spPr bwMode="auto">
          <a:xfrm>
            <a:off x="2" y="-323164"/>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2" y="-179902"/>
            <a:ext cx="184731" cy="369332"/>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2277903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smtClean="0"/>
              <a:t>Evaluation summary of national accounts implementation (2)</a:t>
            </a:r>
            <a:endParaRPr lang="en-US" sz="2500" b="1" dirty="0"/>
          </a:p>
        </p:txBody>
      </p:sp>
      <p:graphicFrame>
        <p:nvGraphicFramePr>
          <p:cNvPr id="3" name="Table 2"/>
          <p:cNvGraphicFramePr>
            <a:graphicFrameLocks noGrp="1"/>
          </p:cNvGraphicFramePr>
          <p:nvPr/>
        </p:nvGraphicFramePr>
        <p:xfrm>
          <a:off x="812802" y="1905000"/>
          <a:ext cx="10566398" cy="3460210"/>
        </p:xfrm>
        <a:graphic>
          <a:graphicData uri="http://schemas.openxmlformats.org/drawingml/2006/table">
            <a:tbl>
              <a:tblPr/>
              <a:tblGrid>
                <a:gridCol w="1730703"/>
                <a:gridCol w="1639615"/>
                <a:gridCol w="2823777"/>
                <a:gridCol w="1730703"/>
                <a:gridCol w="2641600"/>
              </a:tblGrid>
              <a:tr h="264254">
                <a:tc>
                  <a:txBody>
                    <a:bodyPr/>
                    <a:lstStyle/>
                    <a:p>
                      <a:pPr marL="0" marR="0" algn="ctr">
                        <a:lnSpc>
                          <a:spcPts val="1730"/>
                        </a:lnSpc>
                        <a:spcBef>
                          <a:spcPts val="0"/>
                        </a:spcBef>
                        <a:spcAft>
                          <a:spcPts val="0"/>
                        </a:spcAft>
                      </a:pPr>
                      <a:r>
                        <a:rPr lang="en-US" sz="1400" b="1" kern="1200" dirty="0">
                          <a:solidFill>
                            <a:srgbClr val="000000"/>
                          </a:solidFill>
                          <a:latin typeface="Calibri"/>
                          <a:ea typeface="Calibri"/>
                        </a:rPr>
                        <a:t>Areas </a:t>
                      </a:r>
                      <a:endParaRPr lang="en-US" sz="1400" dirty="0">
                        <a:latin typeface="Calibri"/>
                        <a:ea typeface="Times New Roman"/>
                      </a:endParaRPr>
                    </a:p>
                  </a:txBody>
                  <a:tcPr marL="84083" marR="840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730"/>
                        </a:lnSpc>
                        <a:spcBef>
                          <a:spcPts val="0"/>
                        </a:spcBef>
                        <a:spcAft>
                          <a:spcPts val="0"/>
                        </a:spcAft>
                      </a:pPr>
                      <a:r>
                        <a:rPr lang="en-US" sz="1400" b="1" kern="1200" dirty="0">
                          <a:solidFill>
                            <a:srgbClr val="000000"/>
                          </a:solidFill>
                          <a:latin typeface="Arial Narrow"/>
                          <a:ea typeface="Calibri"/>
                        </a:rPr>
                        <a:t>Number </a:t>
                      </a:r>
                      <a:endParaRPr lang="en-US" sz="1400" dirty="0">
                        <a:latin typeface="Calibri"/>
                        <a:ea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730"/>
                        </a:lnSpc>
                        <a:spcBef>
                          <a:spcPts val="0"/>
                        </a:spcBef>
                        <a:spcAft>
                          <a:spcPts val="0"/>
                        </a:spcAft>
                      </a:pPr>
                      <a:r>
                        <a:rPr lang="en-US" sz="1400" b="1" kern="1200" dirty="0">
                          <a:solidFill>
                            <a:srgbClr val="000000"/>
                          </a:solidFill>
                          <a:latin typeface="Arial Narrow"/>
                          <a:ea typeface="Calibri"/>
                        </a:rPr>
                        <a:t>COMESA Countries </a:t>
                      </a:r>
                      <a:endParaRPr lang="en-US" sz="1400" dirty="0">
                        <a:latin typeface="Calibri"/>
                        <a:ea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730"/>
                        </a:lnSpc>
                        <a:spcBef>
                          <a:spcPts val="0"/>
                        </a:spcBef>
                        <a:spcAft>
                          <a:spcPts val="0"/>
                        </a:spcAft>
                      </a:pPr>
                      <a:r>
                        <a:rPr lang="en-US" sz="1400" b="1" kern="1200" dirty="0">
                          <a:solidFill>
                            <a:srgbClr val="000000"/>
                          </a:solidFill>
                          <a:latin typeface="Arial Narrow"/>
                          <a:ea typeface="Calibri"/>
                        </a:rPr>
                        <a:t>Number </a:t>
                      </a:r>
                      <a:endParaRPr lang="en-US" sz="1400" dirty="0">
                        <a:latin typeface="Calibri"/>
                        <a:ea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ts val="1730"/>
                        </a:lnSpc>
                        <a:spcBef>
                          <a:spcPts val="0"/>
                        </a:spcBef>
                        <a:spcAft>
                          <a:spcPts val="0"/>
                        </a:spcAft>
                      </a:pPr>
                      <a:r>
                        <a:rPr lang="en-US" sz="1400" b="1" kern="1200" dirty="0">
                          <a:solidFill>
                            <a:srgbClr val="000000"/>
                          </a:solidFill>
                          <a:latin typeface="Arial Narrow"/>
                          <a:ea typeface="Calibri"/>
                        </a:rPr>
                        <a:t>SADC Countries </a:t>
                      </a:r>
                      <a:endParaRPr lang="en-US" sz="1400" dirty="0">
                        <a:latin typeface="Calibri"/>
                        <a:ea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816">
                <a:tc>
                  <a:txBody>
                    <a:bodyPr/>
                    <a:lstStyle/>
                    <a:p>
                      <a:pPr marL="0" marR="0">
                        <a:lnSpc>
                          <a:spcPct val="115000"/>
                        </a:lnSpc>
                        <a:spcBef>
                          <a:spcPts val="0"/>
                        </a:spcBef>
                        <a:spcAft>
                          <a:spcPts val="0"/>
                        </a:spcAft>
                      </a:pPr>
                      <a:r>
                        <a:rPr lang="en-US" sz="1400" dirty="0">
                          <a:latin typeface="Times New Roman"/>
                          <a:ea typeface="Calibri"/>
                          <a:cs typeface="Times New Roman"/>
                        </a:rPr>
                        <a:t>Supply and use tables</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8 countries (47%)</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Egypt, Kenya, Rwanda, Uganda and </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4 SADC countries:   Lesotho, Madagascar, Malawi and Mauritius</a:t>
                      </a:r>
                      <a:endParaRPr lang="en-US" sz="1400" dirty="0">
                        <a:latin typeface="Calibri"/>
                        <a:ea typeface="Times New Roman"/>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smtClean="0">
                          <a:latin typeface="Times New Roman"/>
                          <a:ea typeface="Calibri"/>
                          <a:cs typeface="Times New Roman"/>
                        </a:rPr>
                        <a:t>5 </a:t>
                      </a:r>
                      <a:r>
                        <a:rPr lang="en-US" sz="1400" dirty="0">
                          <a:latin typeface="Times New Roman"/>
                          <a:ea typeface="Calibri"/>
                          <a:cs typeface="Times New Roman"/>
                        </a:rPr>
                        <a:t>countries </a:t>
                      </a:r>
                      <a:r>
                        <a:rPr lang="en-US" sz="1400" dirty="0" smtClean="0">
                          <a:latin typeface="Times New Roman"/>
                          <a:ea typeface="Calibri"/>
                          <a:cs typeface="Times New Roman"/>
                        </a:rPr>
                        <a:t>(33%)</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Lesotho, Madagascar, Malawi, </a:t>
                      </a:r>
                      <a:r>
                        <a:rPr lang="en-US" sz="1400" dirty="0" smtClean="0">
                          <a:latin typeface="Times New Roman"/>
                          <a:ea typeface="Calibri"/>
                          <a:cs typeface="Times New Roman"/>
                        </a:rPr>
                        <a:t>Mauritius and South Africa.</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653">
                <a:tc>
                  <a:txBody>
                    <a:bodyPr/>
                    <a:lstStyle/>
                    <a:p>
                      <a:pPr marL="0" marR="0">
                        <a:lnSpc>
                          <a:spcPct val="115000"/>
                        </a:lnSpc>
                        <a:spcBef>
                          <a:spcPts val="0"/>
                        </a:spcBef>
                        <a:spcAft>
                          <a:spcPts val="0"/>
                        </a:spcAft>
                      </a:pPr>
                      <a:r>
                        <a:rPr lang="en-US" sz="1400" dirty="0">
                          <a:latin typeface="Times New Roman"/>
                          <a:ea typeface="Calibri"/>
                          <a:cs typeface="Times New Roman"/>
                        </a:rPr>
                        <a:t>SNA 2008</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4 countries (24%)</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Egypt (partially), Kenya, Uganda</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1 SADC countries: Malawi (partially).</a:t>
                      </a:r>
                      <a:endParaRPr lang="en-US" sz="1400" dirty="0">
                        <a:latin typeface="Calibri"/>
                        <a:ea typeface="Times New Roman"/>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2 countries (13%)</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Malawi (partially) and South Africa</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816">
                <a:tc>
                  <a:txBody>
                    <a:bodyPr/>
                    <a:lstStyle/>
                    <a:p>
                      <a:pPr marL="0" marR="0">
                        <a:lnSpc>
                          <a:spcPct val="115000"/>
                        </a:lnSpc>
                        <a:spcBef>
                          <a:spcPts val="0"/>
                        </a:spcBef>
                        <a:spcAft>
                          <a:spcPts val="0"/>
                        </a:spcAft>
                      </a:pPr>
                      <a:r>
                        <a:rPr lang="en-US" sz="1400" dirty="0">
                          <a:latin typeface="Times New Roman"/>
                          <a:ea typeface="Calibri"/>
                          <a:cs typeface="Times New Roman"/>
                        </a:rPr>
                        <a:t>ISIC REV4</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9 countries (53%)</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Egypt, Ethiopia, Kenya, Rwanda and Uganda.</a:t>
                      </a:r>
                      <a:endParaRPr lang="en-US" sz="1400" dirty="0">
                        <a:latin typeface="Calibri"/>
                        <a:ea typeface="Times New Roman"/>
                        <a:cs typeface="Times New Roman"/>
                      </a:endParaRPr>
                    </a:p>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4 SADC countries: Malawi, Mauritius, Mozambique and Seychelles. </a:t>
                      </a:r>
                      <a:endParaRPr lang="en-US" sz="1400" dirty="0">
                        <a:latin typeface="Calibri"/>
                        <a:ea typeface="Times New Roman"/>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4 countries (27%)</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Times New Roman"/>
                          <a:ea typeface="Calibri"/>
                          <a:cs typeface="Times New Roman"/>
                        </a:rPr>
                        <a:t>Malawi, Mauritius, Mozambique and Seychelles.</a:t>
                      </a:r>
                      <a:endParaRPr lang="en-US" sz="1400" dirty="0">
                        <a:latin typeface="Calibri"/>
                        <a:ea typeface="Calibri"/>
                        <a:cs typeface="Times New Roman"/>
                      </a:endParaRPr>
                    </a:p>
                  </a:txBody>
                  <a:tcPr marL="84083" marR="840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77890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334962"/>
          </a:xfrm>
        </p:spPr>
        <p:txBody>
          <a:bodyPr>
            <a:noAutofit/>
          </a:bodyPr>
          <a:lstStyle/>
          <a:p>
            <a:r>
              <a:rPr lang="en-US" sz="2800" dirty="0" smtClean="0"/>
              <a:t>Basic  benchmark data in SADC</a:t>
            </a:r>
            <a:endParaRPr lang="en-US" sz="2800" dirty="0"/>
          </a:p>
        </p:txBody>
      </p:sp>
      <p:graphicFrame>
        <p:nvGraphicFramePr>
          <p:cNvPr id="4" name="Table 3"/>
          <p:cNvGraphicFramePr>
            <a:graphicFrameLocks noGrp="1"/>
          </p:cNvGraphicFramePr>
          <p:nvPr/>
        </p:nvGraphicFramePr>
        <p:xfrm>
          <a:off x="406401" y="762000"/>
          <a:ext cx="11785598" cy="5764117"/>
        </p:xfrm>
        <a:graphic>
          <a:graphicData uri="http://schemas.openxmlformats.org/drawingml/2006/table">
            <a:tbl>
              <a:tblPr/>
              <a:tblGrid>
                <a:gridCol w="1911177"/>
                <a:gridCol w="4210363"/>
                <a:gridCol w="3267725"/>
                <a:gridCol w="2396333"/>
              </a:tblGrid>
              <a:tr h="376385">
                <a:tc>
                  <a:txBody>
                    <a:bodyPr/>
                    <a:lstStyle/>
                    <a:p>
                      <a:pPr marL="0" marR="0">
                        <a:lnSpc>
                          <a:spcPct val="115000"/>
                        </a:lnSpc>
                        <a:spcBef>
                          <a:spcPts val="0"/>
                        </a:spcBef>
                        <a:spcAft>
                          <a:spcPts val="0"/>
                        </a:spcAft>
                      </a:pPr>
                      <a:r>
                        <a:rPr lang="en-US" sz="1400" b="1" dirty="0">
                          <a:latin typeface="Calibri"/>
                          <a:ea typeface="Calibri"/>
                          <a:cs typeface="Times New Roman"/>
                        </a:rPr>
                        <a:t>Census </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Census of production</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Alternative to census </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Administrative data</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6215">
                <a:tc>
                  <a:txBody>
                    <a:bodyPr/>
                    <a:lstStyle/>
                    <a:p>
                      <a:pPr marL="0" marR="0">
                        <a:lnSpc>
                          <a:spcPct val="115000"/>
                        </a:lnSpc>
                        <a:spcBef>
                          <a:spcPts val="0"/>
                        </a:spcBef>
                        <a:spcAft>
                          <a:spcPts val="0"/>
                        </a:spcAft>
                      </a:pPr>
                      <a:r>
                        <a:rPr lang="en-US" sz="1200" b="1" dirty="0">
                          <a:latin typeface="Calibri"/>
                          <a:ea typeface="Calibri"/>
                          <a:cs typeface="Times New Roman"/>
                        </a:rPr>
                        <a:t>Census of population</a:t>
                      </a:r>
                      <a:r>
                        <a:rPr lang="en-US" sz="1200" dirty="0">
                          <a:latin typeface="Calibri"/>
                          <a:ea typeface="Calibri"/>
                          <a:cs typeface="Times New Roman"/>
                        </a:rPr>
                        <a:t>:</a:t>
                      </a:r>
                    </a:p>
                    <a:p>
                      <a:pPr marL="0" marR="0">
                        <a:lnSpc>
                          <a:spcPct val="115000"/>
                        </a:lnSpc>
                        <a:spcBef>
                          <a:spcPts val="0"/>
                        </a:spcBef>
                        <a:spcAft>
                          <a:spcPts val="0"/>
                        </a:spcAft>
                      </a:pPr>
                      <a:r>
                        <a:rPr lang="en-US" sz="1200" dirty="0">
                          <a:latin typeface="Calibri"/>
                          <a:ea typeface="Calibri"/>
                          <a:cs typeface="Times New Roman"/>
                        </a:rPr>
                        <a:t>All countries implement census of population every 10 years.</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latin typeface="Calibri"/>
                          <a:ea typeface="Calibri"/>
                          <a:cs typeface="Times New Roman"/>
                        </a:rPr>
                        <a:t>Census of agriculture</a:t>
                      </a:r>
                      <a:r>
                        <a:rPr lang="en-US" sz="1200" dirty="0">
                          <a:latin typeface="Calibri"/>
                          <a:ea typeface="Calibri"/>
                          <a:cs typeface="Times New Roman"/>
                        </a:rPr>
                        <a:t>: </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Every 5 years: Swaziland</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Every 10 years: Botswana, Lesotho, Mauritius. Mozambique, Namibia, South Africa. </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Ad hoc: Angola, DR Congo, Madagascar, Seychelles, Zambia, Zimbabwe.</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latin typeface="Calibri"/>
                          <a:ea typeface="Calibri"/>
                          <a:cs typeface="Times New Roman"/>
                        </a:rPr>
                        <a:t>Business registers of incorporated enterprises</a:t>
                      </a:r>
                      <a:r>
                        <a:rPr lang="en-US" sz="1200" dirty="0">
                          <a:latin typeface="Calibri"/>
                          <a:ea typeface="Calibri"/>
                          <a:cs typeface="Times New Roman"/>
                        </a:rPr>
                        <a:t> (i.e. corporations): </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Angola, Malawi, Namibia</a:t>
                      </a:r>
                    </a:p>
                    <a:p>
                      <a:pPr marL="0" marR="0">
                        <a:lnSpc>
                          <a:spcPct val="115000"/>
                        </a:lnSpc>
                        <a:spcBef>
                          <a:spcPts val="0"/>
                        </a:spcBef>
                        <a:spcAft>
                          <a:spcPts val="0"/>
                        </a:spcAft>
                      </a:pPr>
                      <a:r>
                        <a:rPr lang="en-US" sz="1200" b="1" dirty="0">
                          <a:latin typeface="Calibri"/>
                          <a:ea typeface="Calibri"/>
                          <a:cs typeface="Times New Roman"/>
                        </a:rPr>
                        <a:t>Census survey of agriculture</a:t>
                      </a:r>
                      <a:r>
                        <a:rPr lang="en-US" sz="1200" dirty="0">
                          <a:latin typeface="Calibri"/>
                          <a:ea typeface="Calibri"/>
                          <a:cs typeface="Times New Roman"/>
                        </a:rPr>
                        <a:t>:</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Tanzania.</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Calibri"/>
                          <a:ea typeface="Calibri"/>
                          <a:cs typeface="Times New Roman"/>
                        </a:rPr>
                        <a:t>Seychelles is using financial statements from the Revenue Commission.</a:t>
                      </a:r>
                    </a:p>
                    <a:p>
                      <a:pPr marL="0" marR="0">
                        <a:lnSpc>
                          <a:spcPct val="115000"/>
                        </a:lnSpc>
                        <a:spcBef>
                          <a:spcPts val="0"/>
                        </a:spcBef>
                        <a:spcAft>
                          <a:spcPts val="0"/>
                        </a:spcAft>
                      </a:pPr>
                      <a:r>
                        <a:rPr lang="en-US" sz="1200" dirty="0">
                          <a:latin typeface="Calibri"/>
                          <a:ea typeface="Calibri"/>
                          <a:cs typeface="Times New Roman"/>
                        </a:rPr>
                        <a:t>South Africa (the Reserve Bank) is using administrative data for the financial sector.</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0950">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latin typeface="Calibri"/>
                          <a:ea typeface="Calibri"/>
                          <a:cs typeface="Times New Roman"/>
                        </a:rPr>
                        <a:t>Economic census </a:t>
                      </a:r>
                      <a:endParaRPr lang="en-US" sz="1200" dirty="0">
                        <a:latin typeface="Calibri"/>
                        <a:ea typeface="Calibri"/>
                        <a:cs typeface="Times New Roman"/>
                      </a:endParaRP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Every 5 years: Mauritius, South Africa, Zambia. </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latin typeface="Calibri"/>
                          <a:ea typeface="Calibri"/>
                          <a:cs typeface="Times New Roman"/>
                        </a:rPr>
                        <a:t>Informal activities</a:t>
                      </a:r>
                      <a:r>
                        <a:rPr lang="en-US" sz="1200" dirty="0">
                          <a:latin typeface="Calibri"/>
                          <a:ea typeface="Calibri"/>
                          <a:cs typeface="Times New Roman"/>
                        </a:rPr>
                        <a:t>:</a:t>
                      </a:r>
                    </a:p>
                    <a:p>
                      <a:pPr marL="0" marR="0">
                        <a:lnSpc>
                          <a:spcPct val="115000"/>
                        </a:lnSpc>
                        <a:spcBef>
                          <a:spcPts val="0"/>
                        </a:spcBef>
                        <a:spcAft>
                          <a:spcPts val="0"/>
                        </a:spcAft>
                      </a:pPr>
                      <a:r>
                        <a:rPr lang="en-US" sz="1200" dirty="0">
                          <a:latin typeface="Calibri"/>
                          <a:ea typeface="Calibri"/>
                          <a:cs typeface="Times New Roman"/>
                        </a:rPr>
                        <a:t>LFS is carried out</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Every 5 years: Malawi, Zimbabwe, Zambia</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Annually, quarterly: Botswana (S/A), Madagascar (A), Mauritius (Q), South Africa (Q)  </a:t>
                      </a:r>
                    </a:p>
                    <a:p>
                      <a:pPr marL="0" marR="0">
                        <a:lnSpc>
                          <a:spcPct val="115000"/>
                        </a:lnSpc>
                        <a:spcBef>
                          <a:spcPts val="0"/>
                        </a:spcBef>
                        <a:spcAft>
                          <a:spcPts val="0"/>
                        </a:spcAft>
                      </a:pPr>
                      <a:r>
                        <a:rPr lang="en-US" sz="1200" dirty="0">
                          <a:latin typeface="Calibri"/>
                          <a:ea typeface="Calibri"/>
                          <a:cs typeface="Times New Roman"/>
                        </a:rPr>
                        <a:t>It is unclear how countries estimate annual and quarterly GDP without annual and quarter LFS or even annual household income and expenditure survey.  </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0567">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latin typeface="Calibri"/>
                          <a:ea typeface="Calibri"/>
                          <a:cs typeface="Times New Roman"/>
                        </a:rPr>
                        <a:t>Household income and expenditure survey</a:t>
                      </a:r>
                      <a:endParaRPr lang="en-US" sz="1200" dirty="0">
                        <a:latin typeface="Calibri"/>
                        <a:ea typeface="Calibri"/>
                        <a:cs typeface="Times New Roman"/>
                      </a:endParaRP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Every 10 years: Botswana, Namibia, Tanzania.</a:t>
                      </a:r>
                    </a:p>
                    <a:p>
                      <a:pPr marL="342900" marR="0" lvl="0" indent="-342900">
                        <a:lnSpc>
                          <a:spcPct val="107000"/>
                        </a:lnSpc>
                        <a:spcBef>
                          <a:spcPts val="0"/>
                        </a:spcBef>
                        <a:spcAft>
                          <a:spcPts val="0"/>
                        </a:spcAft>
                        <a:buFont typeface="Symbol"/>
                        <a:buChar char=""/>
                      </a:pPr>
                      <a:r>
                        <a:rPr lang="en-US" sz="1200" dirty="0">
                          <a:latin typeface="Calibri"/>
                          <a:ea typeface="Times New Roman"/>
                          <a:cs typeface="Times New Roman"/>
                        </a:rPr>
                        <a:t>Every 5 years: Malawi, Mauritius, Namibia, Seychelles, South Africa, Swaziland. </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721259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0"/>
            <a:ext cx="10871200" cy="411162"/>
          </a:xfrm>
        </p:spPr>
        <p:txBody>
          <a:bodyPr>
            <a:normAutofit fontScale="90000"/>
          </a:bodyPr>
          <a:lstStyle/>
          <a:p>
            <a:r>
              <a:rPr lang="en-US" sz="2500" dirty="0" smtClean="0"/>
              <a:t>Basic benchmark data in COMESA</a:t>
            </a:r>
            <a:endParaRPr lang="en-US" sz="2500" dirty="0"/>
          </a:p>
        </p:txBody>
      </p:sp>
      <p:graphicFrame>
        <p:nvGraphicFramePr>
          <p:cNvPr id="4" name="Table 3"/>
          <p:cNvGraphicFramePr>
            <a:graphicFrameLocks noGrp="1"/>
          </p:cNvGraphicFramePr>
          <p:nvPr>
            <p:extLst>
              <p:ext uri="{D42A27DB-BD31-4B8C-83A1-F6EECF244321}">
                <p14:modId xmlns:p14="http://schemas.microsoft.com/office/powerpoint/2010/main" val="423916276"/>
              </p:ext>
            </p:extLst>
          </p:nvPr>
        </p:nvGraphicFramePr>
        <p:xfrm>
          <a:off x="0" y="344518"/>
          <a:ext cx="11988800" cy="5269210"/>
        </p:xfrm>
        <a:graphic>
          <a:graphicData uri="http://schemas.openxmlformats.org/drawingml/2006/table">
            <a:tbl>
              <a:tblPr/>
              <a:tblGrid>
                <a:gridCol w="2844800"/>
                <a:gridCol w="3048000"/>
                <a:gridCol w="3657600"/>
                <a:gridCol w="2438400"/>
              </a:tblGrid>
              <a:tr h="254078">
                <a:tc>
                  <a:txBody>
                    <a:bodyPr/>
                    <a:lstStyle/>
                    <a:p>
                      <a:pPr marL="0" marR="0">
                        <a:lnSpc>
                          <a:spcPct val="115000"/>
                        </a:lnSpc>
                        <a:spcBef>
                          <a:spcPts val="0"/>
                        </a:spcBef>
                        <a:spcAft>
                          <a:spcPts val="0"/>
                        </a:spcAft>
                      </a:pPr>
                      <a:r>
                        <a:rPr lang="en-US" sz="1400" b="1" dirty="0">
                          <a:latin typeface="Calibri"/>
                          <a:ea typeface="Calibri"/>
                          <a:cs typeface="Times New Roman"/>
                        </a:rPr>
                        <a:t>Census </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Census of production</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Alternative to census </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Administrative data</a:t>
                      </a: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46019">
                <a:tc>
                  <a:txBody>
                    <a:bodyPr/>
                    <a:lstStyle/>
                    <a:p>
                      <a:pPr marL="0" marR="0">
                        <a:lnSpc>
                          <a:spcPct val="115000"/>
                        </a:lnSpc>
                        <a:spcBef>
                          <a:spcPts val="0"/>
                        </a:spcBef>
                        <a:spcAft>
                          <a:spcPts val="0"/>
                        </a:spcAft>
                      </a:pPr>
                      <a:r>
                        <a:rPr lang="en-US" sz="1400" b="1" dirty="0">
                          <a:latin typeface="Calibri"/>
                          <a:ea typeface="Calibri"/>
                          <a:cs typeface="Times New Roman"/>
                        </a:rPr>
                        <a:t>Census of population</a:t>
                      </a:r>
                      <a:r>
                        <a:rPr lang="en-US" sz="1400" dirty="0">
                          <a:latin typeface="Calibri"/>
                          <a:ea typeface="Calibri"/>
                          <a:cs typeface="Times New Roman"/>
                        </a:rPr>
                        <a:t>:</a:t>
                      </a:r>
                    </a:p>
                    <a:p>
                      <a:pPr marL="0" marR="0">
                        <a:lnSpc>
                          <a:spcPct val="115000"/>
                        </a:lnSpc>
                        <a:spcBef>
                          <a:spcPts val="0"/>
                        </a:spcBef>
                        <a:spcAft>
                          <a:spcPts val="0"/>
                        </a:spcAft>
                      </a:pPr>
                      <a:r>
                        <a:rPr lang="en-US" sz="1400" dirty="0">
                          <a:latin typeface="Calibri"/>
                          <a:ea typeface="Calibri"/>
                          <a:cs typeface="Times New Roman"/>
                        </a:rPr>
                        <a:t>Except Eritrea and Comoros, other countries implement census of population every 10 years. Eritrea had the last census in 1984, before independence in 1991. Last census in Comoros:2003. </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Census of agriculture</a:t>
                      </a:r>
                      <a:r>
                        <a:rPr lang="en-US" sz="1400" dirty="0">
                          <a:latin typeface="Calibri"/>
                          <a:ea typeface="Calibri"/>
                          <a:cs typeface="Times New Roman"/>
                        </a:rPr>
                        <a:t>: </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Every 10 years or more: Egypt, Nigeria, Uganda.</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Ghana: latest 84/85. One is in planning. </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Ad hoc or as part of census of population: Burundi, Sierra Leone. </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Business registers of incorporated enterprises</a:t>
                      </a:r>
                      <a:r>
                        <a:rPr lang="en-US" sz="1400" dirty="0">
                          <a:latin typeface="Calibri"/>
                          <a:ea typeface="Calibri"/>
                          <a:cs typeface="Times New Roman"/>
                        </a:rPr>
                        <a:t> (i.e. corporations): </a:t>
                      </a:r>
                    </a:p>
                    <a:p>
                      <a:pPr marL="342900" marR="0" lvl="0" indent="-342900">
                        <a:lnSpc>
                          <a:spcPct val="115000"/>
                        </a:lnSpc>
                        <a:spcBef>
                          <a:spcPts val="0"/>
                        </a:spcBef>
                        <a:spcAft>
                          <a:spcPts val="1000"/>
                        </a:spcAft>
                        <a:buFont typeface="Symbol"/>
                        <a:buChar char=""/>
                      </a:pPr>
                      <a:r>
                        <a:rPr lang="en-US" sz="1400" dirty="0">
                          <a:latin typeface="Calibri"/>
                          <a:ea typeface="Times New Roman"/>
                          <a:cs typeface="Times New Roman"/>
                        </a:rPr>
                        <a:t>Egypt, Uganda.  </a:t>
                      </a:r>
                    </a:p>
                    <a:p>
                      <a:pPr marL="0" marR="0">
                        <a:lnSpc>
                          <a:spcPct val="115000"/>
                        </a:lnSpc>
                        <a:spcBef>
                          <a:spcPts val="0"/>
                        </a:spcBef>
                        <a:spcAft>
                          <a:spcPts val="0"/>
                        </a:spcAft>
                      </a:pPr>
                      <a:r>
                        <a:rPr lang="en-US" sz="1400" b="1" dirty="0">
                          <a:latin typeface="Calibri"/>
                          <a:ea typeface="Calibri"/>
                          <a:cs typeface="Times New Roman"/>
                        </a:rPr>
                        <a:t>Census survey of agriculture</a:t>
                      </a:r>
                      <a:r>
                        <a:rPr lang="en-US" sz="1400" dirty="0">
                          <a:latin typeface="Calibri"/>
                          <a:ea typeface="Calibri"/>
                          <a:cs typeface="Times New Roman"/>
                        </a:rPr>
                        <a:t>:</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None.</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Calibri"/>
                          <a:ea typeface="Calibri"/>
                          <a:cs typeface="Times New Roman"/>
                        </a:rPr>
                        <a:t>Egypt: using data from reports on public enterprises. </a:t>
                      </a:r>
                    </a:p>
                    <a:p>
                      <a:pPr marL="0" marR="0">
                        <a:lnSpc>
                          <a:spcPct val="115000"/>
                        </a:lnSpc>
                        <a:spcBef>
                          <a:spcPts val="0"/>
                        </a:spcBef>
                        <a:spcAft>
                          <a:spcPts val="0"/>
                        </a:spcAft>
                      </a:pPr>
                      <a:r>
                        <a:rPr lang="en-US" sz="1400" dirty="0">
                          <a:latin typeface="Calibri"/>
                          <a:ea typeface="Calibri"/>
                          <a:cs typeface="Times New Roman"/>
                        </a:rPr>
                        <a:t>It is unclear that any other country in the group has a deliberate policy to use data on corporation to compile national accounts.</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1908">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Economic census </a:t>
                      </a:r>
                      <a:endParaRPr lang="en-US" sz="1400" dirty="0">
                        <a:latin typeface="Calibri"/>
                        <a:ea typeface="Calibri"/>
                        <a:cs typeface="Times New Roman"/>
                      </a:endParaRP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Varying 5 to 10  years: Egypt, Nigeria, Rwanda</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Updated registers frequently: Uganda</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Ad hoc </a:t>
                      </a:r>
                      <a:r>
                        <a:rPr lang="en-US" sz="1400" dirty="0" smtClean="0">
                          <a:latin typeface="Calibri"/>
                          <a:ea typeface="Times New Roman"/>
                          <a:cs typeface="Times New Roman"/>
                        </a:rPr>
                        <a:t>and no census:   </a:t>
                      </a:r>
                      <a:r>
                        <a:rPr lang="en-US" sz="1400" dirty="0" smtClean="0">
                          <a:latin typeface="+mn-lt"/>
                          <a:ea typeface="Times New Roman"/>
                          <a:cs typeface="Times New Roman"/>
                        </a:rPr>
                        <a:t>Ghana,  Sierra Leone, </a:t>
                      </a:r>
                      <a:r>
                        <a:rPr lang="en-US" sz="1400" dirty="0" smtClean="0">
                          <a:latin typeface="Calibri"/>
                          <a:ea typeface="Times New Roman"/>
                          <a:cs typeface="Times New Roman"/>
                        </a:rPr>
                        <a:t>Burundi</a:t>
                      </a:r>
                      <a:r>
                        <a:rPr lang="en-US" sz="1400" dirty="0">
                          <a:latin typeface="Calibri"/>
                          <a:ea typeface="Times New Roman"/>
                          <a:cs typeface="Times New Roman"/>
                        </a:rPr>
                        <a:t>, Eritrea, Liberia and Sudan.</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Informal activities</a:t>
                      </a:r>
                      <a:r>
                        <a:rPr lang="en-US" sz="1400" dirty="0">
                          <a:latin typeface="Calibri"/>
                          <a:ea typeface="Calibri"/>
                          <a:cs typeface="Times New Roman"/>
                        </a:rPr>
                        <a:t>:</a:t>
                      </a:r>
                    </a:p>
                    <a:p>
                      <a:pPr marL="0" marR="0">
                        <a:lnSpc>
                          <a:spcPct val="115000"/>
                        </a:lnSpc>
                        <a:spcBef>
                          <a:spcPts val="0"/>
                        </a:spcBef>
                        <a:spcAft>
                          <a:spcPts val="0"/>
                        </a:spcAft>
                      </a:pPr>
                      <a:r>
                        <a:rPr lang="en-US" sz="1400" dirty="0">
                          <a:latin typeface="Calibri"/>
                          <a:ea typeface="Calibri"/>
                          <a:cs typeface="Times New Roman"/>
                        </a:rPr>
                        <a:t>LFS is carried out</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Quarterly:  Egypt, Nigeria </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Every 3-5 years: Ethiopia, Uganda, Ghana (part of household survey).</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Every 10 years: Kenya.</a:t>
                      </a:r>
                    </a:p>
                    <a:p>
                      <a:pPr marL="342900" marR="0" lvl="0" indent="-342900">
                        <a:lnSpc>
                          <a:spcPct val="115000"/>
                        </a:lnSpc>
                        <a:spcBef>
                          <a:spcPts val="0"/>
                        </a:spcBef>
                        <a:spcAft>
                          <a:spcPts val="1000"/>
                        </a:spcAft>
                        <a:buFont typeface="Symbol"/>
                        <a:buChar char=""/>
                      </a:pPr>
                      <a:r>
                        <a:rPr lang="en-US" sz="1400" dirty="0">
                          <a:latin typeface="Calibri"/>
                          <a:ea typeface="Times New Roman"/>
                          <a:cs typeface="Times New Roman"/>
                        </a:rPr>
                        <a:t>Ad hoc:  Liberia, Sierra Leone.</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25771">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latin typeface="Calibri"/>
                          <a:ea typeface="Calibri"/>
                          <a:cs typeface="Times New Roman"/>
                        </a:rPr>
                        <a:t>Household income and expenditure survey</a:t>
                      </a:r>
                      <a:endParaRPr lang="en-US" sz="1400" dirty="0">
                        <a:latin typeface="Calibri"/>
                        <a:ea typeface="Calibri"/>
                        <a:cs typeface="Times New Roman"/>
                      </a:endParaRP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Bi-annually: Nigeria.</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Every 5 years: Egypt, Ethiopia, Rwanda, Uganda, Sierra Leone.</a:t>
                      </a:r>
                    </a:p>
                    <a:p>
                      <a:pPr marL="342900" marR="0" lvl="0" indent="-342900">
                        <a:lnSpc>
                          <a:spcPct val="107000"/>
                        </a:lnSpc>
                        <a:spcBef>
                          <a:spcPts val="0"/>
                        </a:spcBef>
                        <a:spcAft>
                          <a:spcPts val="0"/>
                        </a:spcAft>
                        <a:buFont typeface="Symbol"/>
                        <a:buChar char=""/>
                      </a:pPr>
                      <a:r>
                        <a:rPr lang="en-US" sz="1400" dirty="0">
                          <a:latin typeface="Calibri"/>
                          <a:ea typeface="Times New Roman"/>
                          <a:cs typeface="Times New Roman"/>
                        </a:rPr>
                        <a:t>Ad hoc: Burundi, Ghana, Kenya.</a:t>
                      </a: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400" dirty="0">
                        <a:latin typeface="Calibri"/>
                        <a:ea typeface="Calibri"/>
                        <a:cs typeface="Times New Roman"/>
                      </a:endParaRPr>
                    </a:p>
                  </a:txBody>
                  <a:tcPr marL="90144" marR="901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6625" name="Rectangle 1"/>
          <p:cNvSpPr>
            <a:spLocks noChangeArrowheads="1"/>
          </p:cNvSpPr>
          <p:nvPr/>
        </p:nvSpPr>
        <p:spPr bwMode="auto">
          <a:xfrm>
            <a:off x="0"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6" name="Rectangle 2"/>
          <p:cNvSpPr>
            <a:spLocks noChangeArrowheads="1"/>
          </p:cNvSpPr>
          <p:nvPr/>
        </p:nvSpPr>
        <p:spPr bwMode="auto">
          <a:xfrm>
            <a:off x="0" y="-179902"/>
            <a:ext cx="184731" cy="369332"/>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786494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563562"/>
          </a:xfrm>
        </p:spPr>
        <p:txBody>
          <a:bodyPr>
            <a:normAutofit/>
          </a:bodyPr>
          <a:lstStyle/>
          <a:p>
            <a:pPr algn="ctr"/>
            <a:r>
              <a:rPr lang="en-US" sz="2000" dirty="0" smtClean="0"/>
              <a:t>Staffing on National accounts in SADC and COMESA</a:t>
            </a:r>
            <a:endParaRPr lang="en-US" sz="2000" dirty="0"/>
          </a:p>
        </p:txBody>
      </p:sp>
      <p:sp>
        <p:nvSpPr>
          <p:cNvPr id="1025" name="Rectangle 1"/>
          <p:cNvSpPr>
            <a:spLocks noChangeArrowheads="1"/>
          </p:cNvSpPr>
          <p:nvPr/>
        </p:nvSpPr>
        <p:spPr bwMode="auto">
          <a:xfrm>
            <a:off x="0" y="-323165"/>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179902"/>
            <a:ext cx="184731" cy="369332"/>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8" name="Chart 7"/>
          <p:cNvGraphicFramePr/>
          <p:nvPr/>
        </p:nvGraphicFramePr>
        <p:xfrm>
          <a:off x="1117600" y="1219200"/>
          <a:ext cx="9550400" cy="4648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24333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0800" y="274320"/>
            <a:ext cx="10590784" cy="874542"/>
          </a:xfrm>
        </p:spPr>
        <p:txBody>
          <a:bodyPr>
            <a:normAutofit/>
          </a:bodyPr>
          <a:lstStyle/>
          <a:p>
            <a:r>
              <a:rPr lang="en-US" sz="2000" b="1" dirty="0" smtClean="0">
                <a:latin typeface="Gill Sans MT" panose="020B0502020104020203" pitchFamily="34" charset="0"/>
              </a:rPr>
              <a:t>Minimum professional personnel for National Accounts</a:t>
            </a:r>
            <a:endParaRPr lang="en-US" sz="2000" dirty="0">
              <a:latin typeface="Gill Sans MT" panose="020B0502020104020203"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90887476"/>
              </p:ext>
            </p:extLst>
          </p:nvPr>
        </p:nvGraphicFramePr>
        <p:xfrm>
          <a:off x="711200" y="1160585"/>
          <a:ext cx="11480800" cy="5657989"/>
        </p:xfrm>
        <a:graphic>
          <a:graphicData uri="http://schemas.openxmlformats.org/drawingml/2006/table">
            <a:tbl>
              <a:tblPr/>
              <a:tblGrid>
                <a:gridCol w="8060987"/>
                <a:gridCol w="3419813"/>
              </a:tblGrid>
              <a:tr h="1089709">
                <a:tc>
                  <a:txBody>
                    <a:bodyPr/>
                    <a:lstStyle/>
                    <a:p>
                      <a:pPr marL="0" marR="0">
                        <a:lnSpc>
                          <a:spcPct val="115000"/>
                        </a:lnSpc>
                        <a:spcBef>
                          <a:spcPts val="0"/>
                        </a:spcBef>
                        <a:spcAft>
                          <a:spcPts val="0"/>
                        </a:spcAft>
                      </a:pPr>
                      <a:r>
                        <a:rPr lang="en-US" sz="1600" dirty="0" smtClean="0">
                          <a:solidFill>
                            <a:srgbClr val="000000"/>
                          </a:solidFill>
                          <a:latin typeface="Gill Sans MT" panose="020B0502020104020203" pitchFamily="34" charset="0"/>
                          <a:ea typeface="Times New Roman"/>
                          <a:cs typeface="Times New Roman"/>
                        </a:rPr>
                        <a:t>Chief</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1</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002832">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SUT,  annual &amp; quarterly national accounts balancing including estimation of GCF, price indexes for nonmarket services</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2</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319842">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Nonfinancial sector/activities</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1</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661337">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Financial activities (banks, insurance, other financial services)</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1</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1002832">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Government sector (transforming government finance statistics to SNA and estimating quarter and annual data)</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2</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661337">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Foreign trade (transforming trade statistics, BOP to SNA data)</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0.5</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319842">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Informal activities </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0.5</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0">
                <a:tc>
                  <a:txBody>
                    <a:bodyPr/>
                    <a:lstStyle/>
                    <a:p>
                      <a:pPr marL="0" marR="0">
                        <a:lnSpc>
                          <a:spcPct val="115000"/>
                        </a:lnSpc>
                        <a:spcBef>
                          <a:spcPts val="0"/>
                        </a:spcBef>
                        <a:spcAft>
                          <a:spcPts val="0"/>
                        </a:spcAft>
                      </a:pPr>
                      <a:r>
                        <a:rPr lang="en-US" sz="1600" dirty="0">
                          <a:solidFill>
                            <a:srgbClr val="000000"/>
                          </a:solidFill>
                          <a:latin typeface="Gill Sans MT" panose="020B0502020104020203" pitchFamily="34" charset="0"/>
                          <a:ea typeface="Times New Roman"/>
                          <a:cs typeface="Times New Roman"/>
                        </a:rPr>
                        <a:t>Household activities, final consumption</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pPr>
                      <a:r>
                        <a:rPr lang="en-US" sz="1600" dirty="0">
                          <a:solidFill>
                            <a:srgbClr val="000000"/>
                          </a:solidFill>
                          <a:latin typeface="Times New Roman"/>
                          <a:ea typeface="Times New Roman"/>
                          <a:cs typeface="Times New Roman"/>
                        </a:rPr>
                        <a:t>1-2</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a:noFill/>
                    </a:lnB>
                  </a:tcPr>
                </a:tc>
              </a:tr>
              <a:tr h="319842">
                <a:tc>
                  <a:txBody>
                    <a:bodyPr/>
                    <a:lstStyle/>
                    <a:p>
                      <a:pPr marL="0" marR="0">
                        <a:lnSpc>
                          <a:spcPct val="115000"/>
                        </a:lnSpc>
                        <a:spcBef>
                          <a:spcPts val="0"/>
                        </a:spcBef>
                        <a:spcAft>
                          <a:spcPts val="0"/>
                        </a:spcAft>
                      </a:pPr>
                      <a:r>
                        <a:rPr lang="en-US" sz="1600" b="1" dirty="0">
                          <a:solidFill>
                            <a:srgbClr val="000000"/>
                          </a:solidFill>
                          <a:latin typeface="Gill Sans MT" panose="020B0502020104020203" pitchFamily="34" charset="0"/>
                          <a:ea typeface="Times New Roman"/>
                          <a:cs typeface="Times New Roman"/>
                        </a:rPr>
                        <a:t>Total</a:t>
                      </a:r>
                      <a:endParaRPr lang="en-US" sz="1600" dirty="0">
                        <a:latin typeface="Gill Sans MT" panose="020B0502020104020203" pitchFamily="34" charset="0"/>
                        <a:ea typeface="Calibri"/>
                        <a:cs typeface="Times New Roman"/>
                      </a:endParaRPr>
                    </a:p>
                  </a:txBody>
                  <a:tcPr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600" b="1" dirty="0">
                          <a:solidFill>
                            <a:srgbClr val="000000"/>
                          </a:solidFill>
                          <a:latin typeface="Times New Roman"/>
                          <a:ea typeface="Times New Roman"/>
                          <a:cs typeface="Times New Roman"/>
                        </a:rPr>
                        <a:t>9-10</a:t>
                      </a:r>
                      <a:endParaRPr lang="en-US" sz="1600" dirty="0">
                        <a:latin typeface="Calibri"/>
                        <a:ea typeface="Calibri"/>
                        <a:cs typeface="Times New Roman"/>
                      </a:endParaRPr>
                    </a:p>
                  </a:txBody>
                  <a:tcPr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96555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467" y="574430"/>
            <a:ext cx="9999133" cy="773723"/>
          </a:xfrm>
        </p:spPr>
        <p:txBody>
          <a:bodyPr>
            <a:normAutofit/>
          </a:bodyPr>
          <a:lstStyle/>
          <a:p>
            <a:r>
              <a:rPr lang="en-US" sz="2400" b="1" dirty="0">
                <a:latin typeface="Gill Sans MT" panose="020B0502020104020203" pitchFamily="34" charset="0"/>
              </a:rPr>
              <a:t>Recommendations for improving National Accounts</a:t>
            </a:r>
            <a:endParaRPr lang="en-US" sz="2400" dirty="0">
              <a:latin typeface="Gill Sans MT" panose="020B0502020104020203" pitchFamily="34" charset="0"/>
            </a:endParaRPr>
          </a:p>
        </p:txBody>
      </p:sp>
      <p:sp>
        <p:nvSpPr>
          <p:cNvPr id="3" name="Content Placeholder 2"/>
          <p:cNvSpPr>
            <a:spLocks noGrp="1"/>
          </p:cNvSpPr>
          <p:nvPr>
            <p:ph idx="1"/>
          </p:nvPr>
        </p:nvSpPr>
        <p:spPr>
          <a:xfrm>
            <a:off x="1913467" y="1723292"/>
            <a:ext cx="10278533" cy="5134707"/>
          </a:xfrm>
        </p:spPr>
        <p:txBody>
          <a:bodyPr>
            <a:normAutofit/>
          </a:bodyPr>
          <a:lstStyle/>
          <a:p>
            <a:pPr marL="0" marR="0" indent="0">
              <a:lnSpc>
                <a:spcPct val="115000"/>
              </a:lnSpc>
              <a:spcBef>
                <a:spcPts val="0"/>
              </a:spcBef>
              <a:spcAft>
                <a:spcPts val="0"/>
              </a:spcAft>
              <a:buNone/>
            </a:pPr>
            <a:r>
              <a:rPr lang="en-US" dirty="0">
                <a:latin typeface="Gill Sans MT" panose="020B0502020104020203" pitchFamily="34" charset="0"/>
              </a:rPr>
              <a:t>National strategy on </a:t>
            </a:r>
            <a:r>
              <a:rPr lang="en-US" dirty="0" smtClean="0">
                <a:latin typeface="Gill Sans MT" panose="020B0502020104020203" pitchFamily="34" charset="0"/>
              </a:rPr>
              <a:t>improvement of economic </a:t>
            </a:r>
            <a:r>
              <a:rPr lang="en-US" dirty="0">
                <a:latin typeface="Gill Sans MT" panose="020B0502020104020203" pitchFamily="34" charset="0"/>
              </a:rPr>
              <a:t>statistics </a:t>
            </a:r>
            <a:r>
              <a:rPr lang="en-US" dirty="0" smtClean="0">
                <a:latin typeface="Gill Sans MT" panose="020B0502020104020203" pitchFamily="34" charset="0"/>
              </a:rPr>
              <a:t>and National Accounts</a:t>
            </a:r>
          </a:p>
          <a:p>
            <a:r>
              <a:rPr lang="en-US" dirty="0" smtClean="0"/>
              <a:t>A 5-year cycle construction of benchmark national accounts such as the supply and use table and institutional sector accounts</a:t>
            </a:r>
          </a:p>
          <a:p>
            <a:pPr lvl="0"/>
            <a:r>
              <a:rPr lang="en-US" dirty="0"/>
              <a:t>For formal enterprises: a 5 year cycle economic census for the incorporated enterprises</a:t>
            </a:r>
          </a:p>
          <a:p>
            <a:pPr lvl="0"/>
            <a:r>
              <a:rPr lang="en-US" dirty="0" smtClean="0"/>
              <a:t>may </a:t>
            </a:r>
            <a:r>
              <a:rPr lang="en-US" dirty="0"/>
              <a:t>be replaced by a thoroughly updated register of business every 5 years and also updated yearly</a:t>
            </a:r>
          </a:p>
          <a:p>
            <a:pPr lvl="0"/>
            <a:r>
              <a:rPr lang="en-US" dirty="0" smtClean="0"/>
              <a:t> </a:t>
            </a:r>
            <a:r>
              <a:rPr lang="en-US" dirty="0"/>
              <a:t>the economic census should be followed by a detailed survey to cover all large corporations and a sample of medium and small enterprises </a:t>
            </a:r>
          </a:p>
          <a:p>
            <a:pPr lvl="0"/>
            <a:r>
              <a:rPr lang="en-US" dirty="0" smtClean="0"/>
              <a:t>to </a:t>
            </a:r>
            <a:r>
              <a:rPr lang="en-US" dirty="0"/>
              <a:t>obtain information for the construction of the Supply and use  tables and the full sequence of accounts for the financial and non-financial sectors. </a:t>
            </a:r>
          </a:p>
          <a:p>
            <a:endParaRPr lang="en-US" dirty="0" smtClean="0"/>
          </a:p>
          <a:p>
            <a:endParaRPr lang="en-US" sz="1800" dirty="0"/>
          </a:p>
        </p:txBody>
      </p:sp>
    </p:spTree>
    <p:extLst>
      <p:ext uri="{BB962C8B-B14F-4D97-AF65-F5344CB8AC3E}">
        <p14:creationId xmlns:p14="http://schemas.microsoft.com/office/powerpoint/2010/main" val="16792087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68215"/>
            <a:ext cx="10058400" cy="644769"/>
          </a:xfrm>
        </p:spPr>
        <p:txBody>
          <a:bodyPr>
            <a:normAutofit/>
          </a:bodyPr>
          <a:lstStyle/>
          <a:p>
            <a:r>
              <a:rPr lang="en-US" sz="3600" b="1" dirty="0"/>
              <a:t>Recommendations for improving National Accounts</a:t>
            </a:r>
            <a:endParaRPr lang="en-US" sz="3600" dirty="0"/>
          </a:p>
        </p:txBody>
      </p:sp>
      <p:sp>
        <p:nvSpPr>
          <p:cNvPr id="3" name="Content Placeholder 2"/>
          <p:cNvSpPr>
            <a:spLocks noGrp="1"/>
          </p:cNvSpPr>
          <p:nvPr>
            <p:ph idx="1"/>
          </p:nvPr>
        </p:nvSpPr>
        <p:spPr>
          <a:xfrm>
            <a:off x="609600" y="1981200"/>
            <a:ext cx="11582400" cy="5105400"/>
          </a:xfrm>
        </p:spPr>
        <p:txBody>
          <a:bodyPr>
            <a:normAutofit/>
          </a:bodyPr>
          <a:lstStyle/>
          <a:p>
            <a:pPr lvl="1"/>
            <a:r>
              <a:rPr lang="en-US" sz="2800" dirty="0">
                <a:latin typeface="Gill Sans MT" panose="020B0502020104020203" pitchFamily="34" charset="0"/>
                <a:cs typeface="Calibri Light" panose="020F0302020204030204" pitchFamily="34" charset="0"/>
              </a:rPr>
              <a:t>For informal enterprises/activities, employment in the informal sector may be used to estimate this sector on the basis of every 5 year survey of the informal units identified in the population census and then by household survey</a:t>
            </a:r>
            <a:r>
              <a:rPr lang="en-US" sz="2800" dirty="0" smtClean="0">
                <a:latin typeface="Gill Sans MT" panose="020B0502020104020203" pitchFamily="34" charset="0"/>
                <a:cs typeface="Calibri Light" panose="020F0302020204030204" pitchFamily="34" charset="0"/>
              </a:rPr>
              <a:t>.</a:t>
            </a:r>
          </a:p>
          <a:p>
            <a:pPr lvl="1"/>
            <a:r>
              <a:rPr lang="en-US" sz="2800" dirty="0">
                <a:latin typeface="Gill Sans MT" panose="020B0502020104020203" pitchFamily="34" charset="0"/>
                <a:cs typeface="Calibri Light" panose="020F0302020204030204" pitchFamily="34" charset="0"/>
              </a:rPr>
              <a:t>For administrative data: it is necessary to produce foreign trade statistics, balance of payments, government finance statistics, banking and insurance statistics at least quarterly, but preferably monthly</a:t>
            </a:r>
            <a:r>
              <a:rPr lang="en-US" sz="2600" dirty="0">
                <a:latin typeface="Gill Sans MT" panose="020B0502020104020203" pitchFamily="34" charset="0"/>
              </a:rPr>
              <a:t>.   </a:t>
            </a:r>
          </a:p>
          <a:p>
            <a:pPr lvl="1"/>
            <a:endParaRPr lang="en-US" sz="2800" dirty="0" smtClean="0">
              <a:latin typeface="Gill Sans MT" panose="020B0502020104020203" pitchFamily="34" charset="0"/>
              <a:cs typeface="Calibri Light" panose="020F0302020204030204" pitchFamily="34" charset="0"/>
            </a:endParaRPr>
          </a:p>
          <a:p>
            <a:endParaRPr lang="en-US" sz="1800" dirty="0" smtClean="0">
              <a:latin typeface="Gill Sans MT" panose="020B0502020104020203" pitchFamily="34" charset="0"/>
            </a:endParaRPr>
          </a:p>
          <a:p>
            <a:endParaRPr lang="en-US" sz="1800" dirty="0"/>
          </a:p>
        </p:txBody>
      </p:sp>
    </p:spTree>
    <p:extLst>
      <p:ext uri="{BB962C8B-B14F-4D97-AF65-F5344CB8AC3E}">
        <p14:creationId xmlns:p14="http://schemas.microsoft.com/office/powerpoint/2010/main" val="16101730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Recommendations for improving National Accounts</a:t>
            </a:r>
            <a:endParaRPr lang="en-US" sz="3600" dirty="0"/>
          </a:p>
        </p:txBody>
      </p:sp>
      <p:sp>
        <p:nvSpPr>
          <p:cNvPr id="3" name="Content Placeholder 2"/>
          <p:cNvSpPr>
            <a:spLocks noGrp="1"/>
          </p:cNvSpPr>
          <p:nvPr>
            <p:ph idx="1"/>
          </p:nvPr>
        </p:nvSpPr>
        <p:spPr>
          <a:xfrm>
            <a:off x="609600" y="1863969"/>
            <a:ext cx="11582400" cy="5222631"/>
          </a:xfrm>
        </p:spPr>
        <p:txBody>
          <a:bodyPr>
            <a:normAutofit/>
          </a:bodyPr>
          <a:lstStyle/>
          <a:p>
            <a:pPr lvl="0"/>
            <a:r>
              <a:rPr lang="en-US" sz="2600" dirty="0" smtClean="0">
                <a:latin typeface="Gill Sans MT" panose="020B0502020104020203" pitchFamily="34" charset="0"/>
              </a:rPr>
              <a:t>Monthly</a:t>
            </a:r>
            <a:r>
              <a:rPr lang="en-US" sz="2600" dirty="0">
                <a:latin typeface="Gill Sans MT" panose="020B0502020104020203" pitchFamily="34" charset="0"/>
              </a:rPr>
              <a:t>, quarterly surveys requesting very limited information (sales/revenues, compensation of employees and employment only) to estimate main national accounts aggregates such as quarterly GDP by extrapolating from the benchmark ratios.</a:t>
            </a:r>
          </a:p>
          <a:p>
            <a:pPr lvl="0"/>
            <a:r>
              <a:rPr lang="en-US" sz="2600" dirty="0">
                <a:latin typeface="Gill Sans MT" panose="020B0502020104020203" pitchFamily="34" charset="0"/>
              </a:rPr>
              <a:t>More elaborate annual economic survey may be needed to affirm the quarterly data.</a:t>
            </a:r>
          </a:p>
          <a:p>
            <a:pPr lvl="0"/>
            <a:r>
              <a:rPr lang="en-US" sz="2600" dirty="0" smtClean="0">
                <a:latin typeface="Gill Sans MT" panose="020B0502020104020203" pitchFamily="34" charset="0"/>
              </a:rPr>
              <a:t>Proto-type </a:t>
            </a:r>
            <a:r>
              <a:rPr lang="en-US" sz="2600" dirty="0">
                <a:latin typeface="Gill Sans MT" panose="020B0502020104020203" pitchFamily="34" charset="0"/>
              </a:rPr>
              <a:t>questionnaire for the benchmark, annual, quarterly/monthly be developed so as to incorporate all information necessary for the implementation of SNA2008 and the compilation of institutional sector accounts</a:t>
            </a:r>
            <a:r>
              <a:rPr lang="en-US" sz="2600" dirty="0"/>
              <a:t>.  </a:t>
            </a:r>
          </a:p>
          <a:p>
            <a:endParaRPr lang="en-US" sz="1800" dirty="0" smtClean="0"/>
          </a:p>
          <a:p>
            <a:endParaRPr lang="en-US" sz="1800" dirty="0"/>
          </a:p>
        </p:txBody>
      </p:sp>
    </p:spTree>
    <p:extLst>
      <p:ext uri="{BB962C8B-B14F-4D97-AF65-F5344CB8AC3E}">
        <p14:creationId xmlns:p14="http://schemas.microsoft.com/office/powerpoint/2010/main" val="3221438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b="1" dirty="0" smtClean="0">
                <a:latin typeface="Times New Roman" pitchFamily="18" charset="0"/>
                <a:cs typeface="Times New Roman" pitchFamily="18" charset="0"/>
              </a:rPr>
              <a:t>OUTLINE</a:t>
            </a:r>
            <a:endParaRPr lang="en-US" b="1" dirty="0">
              <a:latin typeface="Times New Roman" pitchFamily="18" charset="0"/>
              <a:cs typeface="Times New Roman" pitchFamily="18" charset="0"/>
            </a:endParaRPr>
          </a:p>
        </p:txBody>
      </p:sp>
      <p:sp>
        <p:nvSpPr>
          <p:cNvPr id="6147" name="Content Placeholder 2"/>
          <p:cNvSpPr>
            <a:spLocks noGrp="1"/>
          </p:cNvSpPr>
          <p:nvPr>
            <p:ph idx="1"/>
          </p:nvPr>
        </p:nvSpPr>
        <p:spPr>
          <a:xfrm>
            <a:off x="609600" y="1447800"/>
            <a:ext cx="10972800" cy="4953000"/>
          </a:xfrm>
        </p:spPr>
        <p:txBody>
          <a:bodyPr/>
          <a:lstStyle/>
          <a:p>
            <a:pPr algn="just" eaLnBrk="1" hangingPunct="1"/>
            <a:endParaRPr lang="en-US" altLang="en-US" sz="3000" dirty="0" smtClean="0">
              <a:solidFill>
                <a:srgbClr val="000000"/>
              </a:solidFill>
            </a:endParaRPr>
          </a:p>
          <a:p>
            <a:pPr algn="just" eaLnBrk="1" hangingPunct="1"/>
            <a:r>
              <a:rPr lang="en-US" altLang="en-US" sz="3000" dirty="0" smtClean="0">
                <a:solidFill>
                  <a:srgbClr val="000000"/>
                </a:solidFill>
              </a:rPr>
              <a:t>Background</a:t>
            </a:r>
          </a:p>
          <a:p>
            <a:pPr algn="just" eaLnBrk="1" hangingPunct="1"/>
            <a:r>
              <a:rPr lang="en-US" altLang="en-US" sz="3000" dirty="0" smtClean="0">
                <a:solidFill>
                  <a:srgbClr val="000000"/>
                </a:solidFill>
              </a:rPr>
              <a:t>Countries covered in the assessment</a:t>
            </a:r>
          </a:p>
          <a:p>
            <a:pPr algn="just" eaLnBrk="1" hangingPunct="1"/>
            <a:r>
              <a:rPr lang="en-US" altLang="en-US" sz="3000" dirty="0" smtClean="0">
                <a:solidFill>
                  <a:srgbClr val="000000"/>
                </a:solidFill>
              </a:rPr>
              <a:t>Dimensions for evaluation of National Accounts</a:t>
            </a:r>
          </a:p>
          <a:p>
            <a:pPr algn="just" eaLnBrk="1" hangingPunct="1"/>
            <a:r>
              <a:rPr lang="en-US" altLang="en-US" sz="3000" dirty="0" smtClean="0">
                <a:solidFill>
                  <a:srgbClr val="000000"/>
                </a:solidFill>
              </a:rPr>
              <a:t>Methodology for assessment</a:t>
            </a:r>
          </a:p>
          <a:p>
            <a:pPr algn="just" eaLnBrk="1" hangingPunct="1"/>
            <a:r>
              <a:rPr lang="en-US" altLang="en-US" sz="3000" dirty="0" smtClean="0">
                <a:solidFill>
                  <a:srgbClr val="000000"/>
                </a:solidFill>
              </a:rPr>
              <a:t>Staffing of National Accounts</a:t>
            </a:r>
          </a:p>
          <a:p>
            <a:pPr algn="just" eaLnBrk="1" hangingPunct="1"/>
            <a:r>
              <a:rPr lang="en-US" altLang="en-US" sz="3000" dirty="0" smtClean="0">
                <a:solidFill>
                  <a:srgbClr val="000000"/>
                </a:solidFill>
              </a:rPr>
              <a:t>Recommendations</a:t>
            </a:r>
          </a:p>
          <a:p>
            <a:pPr>
              <a:spcBef>
                <a:spcPct val="0"/>
              </a:spcBef>
            </a:pPr>
            <a:endParaRPr lang="en-US" altLang="en-US" dirty="0" smtClean="0">
              <a:latin typeface="Times New Roman" pitchFamily="18" charset="0"/>
              <a:cs typeface="Times New Roman" pitchFamily="18" charset="0"/>
            </a:endParaRPr>
          </a:p>
          <a:p>
            <a:endParaRPr lang="en-US" altLang="en-US" dirty="0" smtClean="0">
              <a:latin typeface="Times New Roman" pitchFamily="18" charset="0"/>
              <a:cs typeface="Times New Roman" pitchFamily="18" charset="0"/>
            </a:endParaRPr>
          </a:p>
          <a:p>
            <a:endParaRPr lang="en-US" altLang="en-US" dirty="0" smtClean="0"/>
          </a:p>
          <a:p>
            <a:endParaRPr lang="en-US" altLang="en-US" dirty="0" smtClean="0"/>
          </a:p>
        </p:txBody>
      </p:sp>
      <p:sp>
        <p:nvSpPr>
          <p:cNvPr id="6148" name="Slide Number Placeholder 3"/>
          <p:cNvSpPr>
            <a:spLocks noGrp="1"/>
          </p:cNvSpPr>
          <p:nvPr>
            <p:ph type="sldNum" sz="quarter" idx="4294967295"/>
          </p:nvPr>
        </p:nvSpPr>
        <p:spPr bwMode="auto">
          <a:xfrm>
            <a:off x="8737600" y="6356351"/>
            <a:ext cx="28448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fld id="{A50CA9DD-53FD-4847-9068-FB84C1352491}" type="slidenum">
              <a:rPr lang="en-US" altLang="en-US" sz="1200">
                <a:solidFill>
                  <a:srgbClr val="898989"/>
                </a:solidFill>
                <a:latin typeface="Verdana" pitchFamily="34" charset="0"/>
              </a:rPr>
              <a:pPr>
                <a:spcBef>
                  <a:spcPct val="0"/>
                </a:spcBef>
                <a:buFontTx/>
                <a:buNone/>
              </a:pPr>
              <a:t>2</a:t>
            </a:fld>
            <a:endParaRPr lang="en-US" altLang="en-US" sz="1200" dirty="0">
              <a:solidFill>
                <a:srgbClr val="898989"/>
              </a:solidFill>
              <a:latin typeface="Verdana" pitchFamily="34" charset="0"/>
            </a:endParaRPr>
          </a:p>
        </p:txBody>
      </p:sp>
    </p:spTree>
    <p:extLst>
      <p:ext uri="{BB962C8B-B14F-4D97-AF65-F5344CB8AC3E}">
        <p14:creationId xmlns:p14="http://schemas.microsoft.com/office/powerpoint/2010/main" val="34348694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2871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2111" y="1"/>
            <a:ext cx="10058400" cy="1019908"/>
          </a:xfrm>
        </p:spPr>
        <p:txBody>
          <a:bodyPr>
            <a:normAutofit/>
          </a:bodyPr>
          <a:lstStyle/>
          <a:p>
            <a:r>
              <a:rPr lang="en-US" sz="3200" dirty="0" smtClean="0"/>
              <a:t>Background</a:t>
            </a:r>
            <a:endParaRPr lang="en-US" sz="3200" dirty="0"/>
          </a:p>
        </p:txBody>
      </p:sp>
      <p:sp>
        <p:nvSpPr>
          <p:cNvPr id="3" name="Text Placeholder 2"/>
          <p:cNvSpPr>
            <a:spLocks noGrp="1"/>
          </p:cNvSpPr>
          <p:nvPr>
            <p:ph type="body" idx="1"/>
          </p:nvPr>
        </p:nvSpPr>
        <p:spPr>
          <a:xfrm>
            <a:off x="1085557" y="1904668"/>
            <a:ext cx="4937760" cy="357886"/>
          </a:xfrm>
        </p:spPr>
        <p:txBody>
          <a:bodyPr>
            <a:normAutofit/>
          </a:bodyPr>
          <a:lstStyle/>
          <a:p>
            <a:r>
              <a:rPr lang="en-US" sz="1800" dirty="0" smtClean="0"/>
              <a:t>SNA 2008 Implementation</a:t>
            </a:r>
            <a:endParaRPr lang="en-US" sz="1800" dirty="0"/>
          </a:p>
        </p:txBody>
      </p:sp>
      <p:sp>
        <p:nvSpPr>
          <p:cNvPr id="4" name="Content Placeholder 3"/>
          <p:cNvSpPr>
            <a:spLocks noGrp="1"/>
          </p:cNvSpPr>
          <p:nvPr>
            <p:ph sz="half" idx="2"/>
          </p:nvPr>
        </p:nvSpPr>
        <p:spPr>
          <a:xfrm>
            <a:off x="1097280" y="2110154"/>
            <a:ext cx="4937760" cy="3856892"/>
          </a:xfrm>
        </p:spPr>
        <p:txBody>
          <a:bodyPr>
            <a:normAutofit fontScale="70000" lnSpcReduction="20000"/>
          </a:bodyPr>
          <a:lstStyle/>
          <a:p>
            <a:endParaRPr lang="en-US" dirty="0" smtClean="0"/>
          </a:p>
          <a:p>
            <a:r>
              <a:rPr lang="en-US" dirty="0" smtClean="0"/>
              <a:t>Training workshops:</a:t>
            </a:r>
          </a:p>
          <a:p>
            <a:r>
              <a:rPr lang="en-US" sz="2100" dirty="0" smtClean="0"/>
              <a:t>Development of implementation plans (April 2015 Botswana) </a:t>
            </a:r>
          </a:p>
          <a:p>
            <a:r>
              <a:rPr lang="en-US" sz="2100" dirty="0" smtClean="0"/>
              <a:t>Compilation of GDP using commodity flow approach (July 2015 Daresalaam)</a:t>
            </a:r>
          </a:p>
          <a:p>
            <a:r>
              <a:rPr lang="en-US" sz="2100" dirty="0" smtClean="0"/>
              <a:t>Construction of Supply and Use tables (February 2016 Harare)</a:t>
            </a:r>
          </a:p>
          <a:p>
            <a:r>
              <a:rPr lang="en-GB" altLang="en-US" sz="2100" dirty="0"/>
              <a:t>Methodological Review of Benchmarking, Rebasing and Chain-linking of </a:t>
            </a:r>
            <a:r>
              <a:rPr lang="en-GB" altLang="en-US" sz="2100" dirty="0" smtClean="0"/>
              <a:t>Economic Indicators (October 2016 Mauritius</a:t>
            </a:r>
          </a:p>
          <a:p>
            <a:r>
              <a:rPr lang="en-GB" sz="2100" dirty="0" smtClean="0"/>
              <a:t>Technical Assistance in NADABAS: Swaziland, Zimbabwe, Botswana and Namibia</a:t>
            </a:r>
          </a:p>
          <a:p>
            <a:r>
              <a:rPr lang="en-GB" sz="2100" dirty="0" smtClean="0"/>
              <a:t>National Accounts Manual (to be published in first quarter 2017) </a:t>
            </a:r>
            <a:endParaRPr lang="en-US" sz="2100" dirty="0"/>
          </a:p>
        </p:txBody>
      </p:sp>
      <p:sp>
        <p:nvSpPr>
          <p:cNvPr id="5" name="Text Placeholder 4"/>
          <p:cNvSpPr>
            <a:spLocks noGrp="1"/>
          </p:cNvSpPr>
          <p:nvPr>
            <p:ph type="body" sz="quarter" idx="3"/>
          </p:nvPr>
        </p:nvSpPr>
        <p:spPr>
          <a:xfrm>
            <a:off x="6194474" y="1822606"/>
            <a:ext cx="4937760" cy="416502"/>
          </a:xfrm>
        </p:spPr>
        <p:txBody>
          <a:bodyPr/>
          <a:lstStyle/>
          <a:p>
            <a:r>
              <a:rPr lang="en-US" dirty="0" smtClean="0"/>
              <a:t>Statistical Business Register</a:t>
            </a:r>
            <a:endParaRPr lang="en-US" dirty="0"/>
          </a:p>
        </p:txBody>
      </p:sp>
      <p:sp>
        <p:nvSpPr>
          <p:cNvPr id="6" name="Content Placeholder 5"/>
          <p:cNvSpPr>
            <a:spLocks noGrp="1"/>
          </p:cNvSpPr>
          <p:nvPr>
            <p:ph sz="quarter" idx="4"/>
          </p:nvPr>
        </p:nvSpPr>
        <p:spPr>
          <a:xfrm>
            <a:off x="6217920" y="2274278"/>
            <a:ext cx="4937760" cy="3259014"/>
          </a:xfrm>
        </p:spPr>
        <p:txBody>
          <a:bodyPr>
            <a:normAutofit fontScale="40000" lnSpcReduction="20000"/>
          </a:bodyPr>
          <a:lstStyle/>
          <a:p>
            <a:r>
              <a:rPr lang="en-US" sz="3800" dirty="0"/>
              <a:t>Expert group meeting (2012)</a:t>
            </a:r>
          </a:p>
          <a:p>
            <a:r>
              <a:rPr lang="en-US" sz="3800" dirty="0"/>
              <a:t>Finalization of the guidelines  and publication (2013)</a:t>
            </a:r>
          </a:p>
          <a:p>
            <a:r>
              <a:rPr lang="en-US" sz="3800" dirty="0"/>
              <a:t>Generic System currently operational in Mauritius</a:t>
            </a:r>
          </a:p>
          <a:p>
            <a:r>
              <a:rPr lang="en-US" sz="3800" dirty="0"/>
              <a:t>Technical assistance missions conducted in 8 countries mainly in SADC . TA currently going on in Ethiopia</a:t>
            </a:r>
          </a:p>
          <a:p>
            <a:r>
              <a:rPr lang="en-US" sz="3800" dirty="0"/>
              <a:t>Revision of the guidelines to take into account of international guidelines</a:t>
            </a:r>
          </a:p>
          <a:p>
            <a:r>
              <a:rPr lang="en-US" sz="3800" dirty="0"/>
              <a:t>Study tours conducted by countries to Mauritius including Senegal, Swaziland and Zimbabwe</a:t>
            </a:r>
          </a:p>
          <a:p>
            <a:r>
              <a:rPr lang="en-US" sz="3800" dirty="0"/>
              <a:t> </a:t>
            </a:r>
          </a:p>
          <a:p>
            <a:endParaRPr lang="en-US" dirty="0"/>
          </a:p>
        </p:txBody>
      </p:sp>
    </p:spTree>
    <p:extLst>
      <p:ext uri="{BB962C8B-B14F-4D97-AF65-F5344CB8AC3E}">
        <p14:creationId xmlns:p14="http://schemas.microsoft.com/office/powerpoint/2010/main" val="3393263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187991"/>
            <a:ext cx="10972800" cy="773723"/>
          </a:xfrm>
        </p:spPr>
        <p:txBody>
          <a:bodyPr>
            <a:normAutofit fontScale="90000"/>
          </a:bodyPr>
          <a:lstStyle/>
          <a:p>
            <a:pPr algn="ctr"/>
            <a:r>
              <a:rPr lang="en-US" sz="3100" b="1" dirty="0" smtClean="0"/>
              <a:t/>
            </a:r>
            <a:br>
              <a:rPr lang="en-US" sz="3100" b="1" dirty="0" smtClean="0"/>
            </a:br>
            <a:r>
              <a:rPr lang="en-US" sz="3100" b="1" dirty="0" smtClean="0"/>
              <a:t/>
            </a:r>
            <a:br>
              <a:rPr lang="en-US" sz="3100" b="1" dirty="0" smtClean="0"/>
            </a:br>
            <a:r>
              <a:rPr lang="en-US" sz="3100" b="1" dirty="0"/>
              <a:t/>
            </a:r>
            <a:br>
              <a:rPr lang="en-US" sz="3100" b="1" dirty="0"/>
            </a:br>
            <a:r>
              <a:rPr lang="en-US" sz="3100" b="1" dirty="0" smtClean="0"/>
              <a:t/>
            </a:r>
            <a:br>
              <a:rPr lang="en-US" sz="3100" b="1" dirty="0" smtClean="0"/>
            </a:br>
            <a:r>
              <a:rPr lang="en-US" sz="3100" b="1" dirty="0" smtClean="0"/>
              <a:t> </a:t>
            </a:r>
            <a:r>
              <a:rPr lang="en-US" dirty="0" smtClean="0"/>
              <a:t>Summary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78519583"/>
              </p:ext>
            </p:extLst>
          </p:nvPr>
        </p:nvGraphicFramePr>
        <p:xfrm>
          <a:off x="508000" y="961714"/>
          <a:ext cx="11480799" cy="4816493"/>
        </p:xfrm>
        <a:graphic>
          <a:graphicData uri="http://schemas.openxmlformats.org/drawingml/2006/table">
            <a:tbl>
              <a:tblPr/>
              <a:tblGrid>
                <a:gridCol w="4445573"/>
                <a:gridCol w="3143431"/>
                <a:gridCol w="3891795"/>
              </a:tblGrid>
              <a:tr h="654810">
                <a:tc>
                  <a:txBody>
                    <a:bodyPr/>
                    <a:lstStyle/>
                    <a:p>
                      <a:pPr marL="0" marR="0" algn="ctr">
                        <a:lnSpc>
                          <a:spcPct val="115000"/>
                        </a:lnSpc>
                        <a:spcBef>
                          <a:spcPts val="0"/>
                        </a:spcBef>
                        <a:spcAft>
                          <a:spcPts val="0"/>
                        </a:spcAft>
                      </a:pPr>
                      <a:r>
                        <a:rPr lang="en-US" sz="1400" b="1" dirty="0" smtClean="0">
                          <a:latin typeface="Arial Narrow"/>
                          <a:ea typeface="Calibri"/>
                          <a:cs typeface="Times New Roman"/>
                        </a:rPr>
                        <a:t>COMESA membership: 19 countries</a:t>
                      </a:r>
                      <a:endParaRPr lang="en-US" sz="1400" dirty="0">
                        <a:latin typeface="Calibri"/>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0" marR="0" algn="ctr">
                        <a:lnSpc>
                          <a:spcPct val="115000"/>
                        </a:lnSpc>
                        <a:spcBef>
                          <a:spcPts val="0"/>
                        </a:spcBef>
                        <a:spcAft>
                          <a:spcPts val="0"/>
                        </a:spcAft>
                      </a:pPr>
                      <a:r>
                        <a:rPr lang="en-US" sz="1400" b="1" dirty="0">
                          <a:latin typeface="Arial Narrow"/>
                          <a:ea typeface="Calibri"/>
                          <a:cs typeface="Times New Roman"/>
                        </a:rPr>
                        <a:t>(Non-SADC) COMESA+ report coverage: 14 countries</a:t>
                      </a:r>
                      <a:endParaRPr lang="en-US" sz="1400" dirty="0">
                        <a:latin typeface="Calibri"/>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marL="0" marR="0" algn="ctr">
                        <a:lnSpc>
                          <a:spcPct val="115000"/>
                        </a:lnSpc>
                        <a:spcBef>
                          <a:spcPts val="0"/>
                        </a:spcBef>
                        <a:spcAft>
                          <a:spcPts val="0"/>
                        </a:spcAft>
                      </a:pPr>
                      <a:r>
                        <a:rPr lang="en-US" sz="1400" b="1" dirty="0" smtClean="0">
                          <a:latin typeface="Arial Narrow"/>
                          <a:ea typeface="Calibri"/>
                          <a:cs typeface="Times New Roman"/>
                        </a:rPr>
                        <a:t>SADC </a:t>
                      </a:r>
                      <a:r>
                        <a:rPr lang="en-US" sz="1400" b="1" dirty="0">
                          <a:latin typeface="Arial Narrow"/>
                          <a:ea typeface="Calibri"/>
                          <a:cs typeface="Times New Roman"/>
                        </a:rPr>
                        <a:t>membership: 15 countries</a:t>
                      </a:r>
                      <a:endParaRPr lang="en-US" sz="1400" dirty="0">
                        <a:latin typeface="Calibri"/>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1255630">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Nine (9) COMESA countries covered in this report:  Burundi, Comoros, Djibouti, Egypt, Ethiopia, Kenya, Rwanda, Sudan and Uganda.  </a:t>
                      </a:r>
                      <a:endParaRPr lang="en-US" sz="1400" dirty="0">
                        <a:latin typeface="Calibri"/>
                        <a:ea typeface="Times New Roman"/>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9 COMESA countries covered in this report.</a:t>
                      </a:r>
                      <a:endParaRPr lang="en-US" sz="1400" dirty="0">
                        <a:latin typeface="Calibri"/>
                        <a:ea typeface="Times New Roman"/>
                        <a:cs typeface="Times New Roman"/>
                      </a:endParaRPr>
                    </a:p>
                  </a:txBody>
                  <a:tcPr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just">
                        <a:lnSpc>
                          <a:spcPct val="107000"/>
                        </a:lnSpc>
                        <a:spcBef>
                          <a:spcPts val="0"/>
                        </a:spcBef>
                        <a:spcAft>
                          <a:spcPts val="0"/>
                        </a:spcAft>
                        <a:buFont typeface="Symbol"/>
                        <a:buChar char=""/>
                      </a:pPr>
                      <a:r>
                        <a:rPr lang="en-US" sz="1400" dirty="0">
                          <a:latin typeface="Times New Roman"/>
                          <a:ea typeface="Times New Roman"/>
                          <a:cs typeface="Times New Roman"/>
                        </a:rPr>
                        <a:t>Seven (7) non-COMESA SADC countries: Angola, Botswana, Lesotho, Mozambique, Namibia, South Africa and Tanzania.</a:t>
                      </a:r>
                      <a:endParaRPr lang="en-US" sz="1400" dirty="0">
                        <a:latin typeface="Calibri"/>
                        <a:ea typeface="Times New Roman"/>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2677">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Eight (8) COMESA countries, which are SADC member </a:t>
                      </a:r>
                      <a:r>
                        <a:rPr lang="en-US" sz="1400" dirty="0" smtClean="0">
                          <a:latin typeface="Times New Roman"/>
                          <a:ea typeface="Times New Roman"/>
                          <a:cs typeface="Times New Roman"/>
                        </a:rPr>
                        <a:t>states: DR </a:t>
                      </a:r>
                      <a:r>
                        <a:rPr lang="en-US" sz="1400" dirty="0">
                          <a:latin typeface="Times New Roman"/>
                          <a:ea typeface="Times New Roman"/>
                          <a:cs typeface="Times New Roman"/>
                        </a:rPr>
                        <a:t>Congo, Madagascar, Malawi, Mauritius, Seychelles, Swaziland, Zambia and Zimbabwe.  </a:t>
                      </a:r>
                      <a:endParaRPr lang="en-US" sz="1400" dirty="0">
                        <a:latin typeface="Calibri"/>
                        <a:ea typeface="Times New Roman"/>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endParaRPr lang="en-US" sz="1400" dirty="0">
                        <a:latin typeface="Times New Roman"/>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Eight (8) COMESA countries that are also SADC member states: DR Congo, Madagascar, Malawi, Mauritius, Seychelles, Swaziland, Zambia and Zimbabwe.  </a:t>
                      </a:r>
                      <a:endParaRPr lang="en-US" sz="1400" dirty="0">
                        <a:latin typeface="Calibri"/>
                        <a:ea typeface="Times New Roman"/>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8363">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Two (2) COMESA countries which are not covered in this report due to lack of information: Eritrea and Libya.</a:t>
                      </a:r>
                      <a:endParaRPr lang="en-US" sz="1400" dirty="0">
                        <a:latin typeface="Calibri"/>
                        <a:ea typeface="Times New Roman"/>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endParaRPr lang="en-US" sz="1400" dirty="0">
                        <a:latin typeface="Times New Roman"/>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endParaRPr lang="en-US" sz="1400" dirty="0">
                        <a:latin typeface="Times New Roman"/>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4560">
                <a:tc>
                  <a:txBody>
                    <a:bodyPr/>
                    <a:lstStyle/>
                    <a:p>
                      <a:pPr marL="228600" marR="0">
                        <a:lnSpc>
                          <a:spcPct val="115000"/>
                        </a:lnSpc>
                        <a:spcBef>
                          <a:spcPts val="0"/>
                        </a:spcBef>
                        <a:spcAft>
                          <a:spcPts val="0"/>
                        </a:spcAft>
                      </a:pPr>
                      <a:endParaRPr lang="en-US" sz="1400" dirty="0">
                        <a:latin typeface="Times New Roman"/>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Symbol"/>
                        <a:buChar char=""/>
                      </a:pPr>
                      <a:r>
                        <a:rPr lang="en-US" sz="1400" dirty="0">
                          <a:latin typeface="Times New Roman"/>
                          <a:ea typeface="Times New Roman"/>
                          <a:cs typeface="Times New Roman"/>
                        </a:rPr>
                        <a:t>Four additional African countries that belong neither to COMESA nor SADC: Gambia, Ghana, Liberia, Nigeria and Sierra Leone.</a:t>
                      </a:r>
                      <a:endParaRPr lang="en-US" sz="1400" dirty="0">
                        <a:latin typeface="Calibri"/>
                        <a:ea typeface="Times New Roman"/>
                        <a:cs typeface="Times New Roman"/>
                      </a:endParaRPr>
                    </a:p>
                  </a:txBody>
                  <a:tcPr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pPr>
                      <a:endParaRPr lang="en-US" sz="1400" dirty="0">
                        <a:latin typeface="Times New Roman"/>
                        <a:ea typeface="Calibri"/>
                        <a:cs typeface="Times New Roman"/>
                      </a:endParaRPr>
                    </a:p>
                  </a:txBody>
                  <a:tcPr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000" y="0"/>
            <a:ext cx="2133600" cy="96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1528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2111" y="0"/>
            <a:ext cx="10058400" cy="1450757"/>
          </a:xfrm>
        </p:spPr>
        <p:txBody>
          <a:bodyPr/>
          <a:lstStyle/>
          <a:p>
            <a:r>
              <a:rPr lang="en-US" dirty="0" smtClean="0"/>
              <a:t>Methodology of Assessment</a:t>
            </a:r>
            <a:endParaRPr lang="en-US" dirty="0"/>
          </a:p>
        </p:txBody>
      </p:sp>
      <p:sp>
        <p:nvSpPr>
          <p:cNvPr id="3" name="Text Placeholder 2"/>
          <p:cNvSpPr>
            <a:spLocks noGrp="1"/>
          </p:cNvSpPr>
          <p:nvPr>
            <p:ph type="body" idx="1"/>
          </p:nvPr>
        </p:nvSpPr>
        <p:spPr>
          <a:xfrm>
            <a:off x="1097280" y="1846052"/>
            <a:ext cx="4937760" cy="357886"/>
          </a:xfrm>
        </p:spPr>
        <p:txBody>
          <a:bodyPr>
            <a:normAutofit lnSpcReduction="10000"/>
          </a:bodyPr>
          <a:lstStyle/>
          <a:p>
            <a:r>
              <a:rPr lang="en-US" dirty="0" smtClean="0"/>
              <a:t>Basic</a:t>
            </a:r>
            <a:endParaRPr lang="en-US" dirty="0"/>
          </a:p>
        </p:txBody>
      </p:sp>
      <p:sp>
        <p:nvSpPr>
          <p:cNvPr id="4" name="Content Placeholder 3"/>
          <p:cNvSpPr>
            <a:spLocks noGrp="1"/>
          </p:cNvSpPr>
          <p:nvPr>
            <p:ph sz="half" idx="2"/>
          </p:nvPr>
        </p:nvSpPr>
        <p:spPr>
          <a:xfrm>
            <a:off x="1097280" y="2110154"/>
            <a:ext cx="4937760" cy="3572189"/>
          </a:xfrm>
        </p:spPr>
        <p:txBody>
          <a:bodyPr>
            <a:normAutofit fontScale="92500" lnSpcReduction="10000"/>
          </a:bodyPr>
          <a:lstStyle/>
          <a:p>
            <a:r>
              <a:rPr lang="en-US" sz="2200" dirty="0"/>
              <a:t>scope of national accounts development in terms of the milestone attained, the minimum requirement dataset (</a:t>
            </a:r>
            <a:r>
              <a:rPr lang="en-US" sz="2200" dirty="0" smtClean="0"/>
              <a:t>MRDS</a:t>
            </a:r>
          </a:p>
          <a:p>
            <a:r>
              <a:rPr lang="en-US" sz="2200" dirty="0"/>
              <a:t>assesses basic economic data that are needed for the development of national </a:t>
            </a:r>
            <a:r>
              <a:rPr lang="en-US" sz="2200" dirty="0" smtClean="0"/>
              <a:t>accounts</a:t>
            </a:r>
          </a:p>
          <a:p>
            <a:r>
              <a:rPr lang="en-US" sz="2200" dirty="0"/>
              <a:t>qualitative characteristics of national accounts datasets</a:t>
            </a:r>
            <a:endParaRPr lang="en-US" sz="2200" dirty="0" smtClean="0"/>
          </a:p>
          <a:p>
            <a:r>
              <a:rPr lang="en-US" sz="2200" dirty="0"/>
              <a:t>adherence to the concepts of the </a:t>
            </a:r>
            <a:r>
              <a:rPr lang="en-US" sz="2200" dirty="0" smtClean="0"/>
              <a:t>SNA2008</a:t>
            </a:r>
          </a:p>
          <a:p>
            <a:r>
              <a:rPr lang="en-US" sz="2200" dirty="0" smtClean="0"/>
              <a:t>provided </a:t>
            </a:r>
            <a:r>
              <a:rPr lang="en-US" sz="2200" dirty="0"/>
              <a:t>to the </a:t>
            </a:r>
            <a:r>
              <a:rPr lang="en-US" sz="2200" dirty="0" smtClean="0"/>
              <a:t>IMF’s </a:t>
            </a:r>
            <a:r>
              <a:rPr lang="en-US" sz="2200" dirty="0"/>
              <a:t>on General Dissemination System (GDDS) and Special Data Dissemination Standards (SDDS</a:t>
            </a:r>
          </a:p>
          <a:p>
            <a:endParaRPr lang="en-US" dirty="0"/>
          </a:p>
        </p:txBody>
      </p:sp>
      <p:sp>
        <p:nvSpPr>
          <p:cNvPr id="5" name="Text Placeholder 4"/>
          <p:cNvSpPr>
            <a:spLocks noGrp="1"/>
          </p:cNvSpPr>
          <p:nvPr>
            <p:ph type="body" sz="quarter" idx="3"/>
          </p:nvPr>
        </p:nvSpPr>
        <p:spPr>
          <a:xfrm>
            <a:off x="6217920" y="1846052"/>
            <a:ext cx="4937760" cy="416502"/>
          </a:xfrm>
        </p:spPr>
        <p:txBody>
          <a:bodyPr/>
          <a:lstStyle/>
          <a:p>
            <a:r>
              <a:rPr lang="en-US" dirty="0" smtClean="0"/>
              <a:t>Additional</a:t>
            </a:r>
            <a:endParaRPr lang="en-US" dirty="0"/>
          </a:p>
        </p:txBody>
      </p:sp>
      <p:sp>
        <p:nvSpPr>
          <p:cNvPr id="6" name="Content Placeholder 5"/>
          <p:cNvSpPr>
            <a:spLocks noGrp="1"/>
          </p:cNvSpPr>
          <p:nvPr>
            <p:ph sz="quarter" idx="4"/>
          </p:nvPr>
        </p:nvSpPr>
        <p:spPr>
          <a:xfrm>
            <a:off x="6217920" y="2274278"/>
            <a:ext cx="4937760" cy="3408066"/>
          </a:xfrm>
        </p:spPr>
        <p:txBody>
          <a:bodyPr>
            <a:normAutofit/>
          </a:bodyPr>
          <a:lstStyle/>
          <a:p>
            <a:r>
              <a:rPr lang="en-US" dirty="0"/>
              <a:t>The information that is used for the milestones assessment is the data submitted to the United Nations’ Statistics Division </a:t>
            </a:r>
            <a:endParaRPr lang="en-US" dirty="0" smtClean="0"/>
          </a:p>
          <a:p>
            <a:r>
              <a:rPr lang="en-US" dirty="0"/>
              <a:t>response to its Annual National Accounts Questionnaire. These data up to 2013 was published in 2014 by the United </a:t>
            </a:r>
            <a:r>
              <a:rPr lang="en-US" dirty="0" smtClean="0"/>
              <a:t>Nations</a:t>
            </a:r>
          </a:p>
          <a:p>
            <a:r>
              <a:rPr lang="en-US" dirty="0"/>
              <a:t>supplemented by recent national publications that can generally be retrievable on government websites</a:t>
            </a:r>
          </a:p>
        </p:txBody>
      </p:sp>
    </p:spTree>
    <p:extLst>
      <p:ext uri="{BB962C8B-B14F-4D97-AF65-F5344CB8AC3E}">
        <p14:creationId xmlns:p14="http://schemas.microsoft.com/office/powerpoint/2010/main" val="3288753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dimensions for evaluation of NA</a:t>
            </a:r>
          </a:p>
        </p:txBody>
      </p:sp>
      <p:sp>
        <p:nvSpPr>
          <p:cNvPr id="3" name="Content Placeholder 2"/>
          <p:cNvSpPr>
            <a:spLocks noGrp="1"/>
          </p:cNvSpPr>
          <p:nvPr>
            <p:ph idx="1"/>
          </p:nvPr>
        </p:nvSpPr>
        <p:spPr/>
        <p:txBody>
          <a:bodyPr/>
          <a:lstStyle/>
          <a:p>
            <a:pPr marL="514350" indent="-514350">
              <a:buFont typeface="+mj-lt"/>
              <a:buAutoNum type="arabicPeriod"/>
            </a:pPr>
            <a:r>
              <a:rPr lang="en-US" b="1" dirty="0"/>
              <a:t>Quality</a:t>
            </a:r>
          </a:p>
          <a:p>
            <a:pPr lvl="1"/>
            <a:r>
              <a:rPr lang="en-US" sz="2000" b="1" dirty="0"/>
              <a:t>adhered closely to the definitions, concepts, methods of estimation and the  classification system of  the 1993 SNA</a:t>
            </a:r>
          </a:p>
          <a:p>
            <a:pPr lvl="1"/>
            <a:r>
              <a:rPr lang="en-US" sz="2000" b="1" dirty="0"/>
              <a:t>a national plan for basic statistics</a:t>
            </a:r>
            <a:r>
              <a:rPr lang="en-US" sz="2000" dirty="0"/>
              <a:t> (5-10 cycle of census/register and more frequent data)</a:t>
            </a:r>
          </a:p>
          <a:p>
            <a:pPr lvl="1"/>
            <a:r>
              <a:rPr lang="en-US" sz="2000" b="1" dirty="0"/>
              <a:t>regular programs to collect annual and monthly basic statistics for national accounts purpose. </a:t>
            </a:r>
          </a:p>
          <a:p>
            <a:pPr marL="514350" indent="-514350">
              <a:buFont typeface="+mj-lt"/>
              <a:buAutoNum type="arabicPeriod"/>
            </a:pPr>
            <a:r>
              <a:rPr lang="en-US" b="1" dirty="0"/>
              <a:t>Timeliness: relevance to decision-makers </a:t>
            </a:r>
            <a:r>
              <a:rPr lang="en-US" sz="2200" dirty="0"/>
              <a:t>(up to date quarterly, annually).</a:t>
            </a:r>
          </a:p>
          <a:p>
            <a:pPr marL="514350" indent="-514350">
              <a:buFont typeface="+mj-lt"/>
              <a:buAutoNum type="arabicPeriod"/>
            </a:pPr>
            <a:r>
              <a:rPr lang="en-US" b="1" dirty="0"/>
              <a:t>Comprehensiveness in terms of scope  </a:t>
            </a:r>
            <a:r>
              <a:rPr lang="en-US" sz="2200" dirty="0"/>
              <a:t>(production, distribution and use of income by for total economy and by sectors,  financial accounts and balance sheets). </a:t>
            </a:r>
          </a:p>
        </p:txBody>
      </p:sp>
    </p:spTree>
    <p:extLst>
      <p:ext uri="{BB962C8B-B14F-4D97-AF65-F5344CB8AC3E}">
        <p14:creationId xmlns:p14="http://schemas.microsoft.com/office/powerpoint/2010/main" val="1785478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dimensions for evaluation of NA</a:t>
            </a:r>
          </a:p>
        </p:txBody>
      </p:sp>
      <p:sp>
        <p:nvSpPr>
          <p:cNvPr id="3" name="Content Placeholder 2"/>
          <p:cNvSpPr>
            <a:spLocks noGrp="1"/>
          </p:cNvSpPr>
          <p:nvPr>
            <p:ph idx="1"/>
          </p:nvPr>
        </p:nvSpPr>
        <p:spPr/>
        <p:txBody>
          <a:bodyPr/>
          <a:lstStyle/>
          <a:p>
            <a:pPr marL="514350" indent="-514350">
              <a:buFont typeface="+mj-lt"/>
              <a:buAutoNum type="arabicPeriod"/>
            </a:pPr>
            <a:r>
              <a:rPr lang="en-US" b="1" dirty="0"/>
              <a:t>Quality</a:t>
            </a:r>
          </a:p>
          <a:p>
            <a:pPr lvl="1"/>
            <a:r>
              <a:rPr lang="en-US" sz="2000" b="1" dirty="0"/>
              <a:t>adhered closely to the definitions, concepts, methods of estimation and the  classification system of  the 1993 SNA</a:t>
            </a:r>
          </a:p>
          <a:p>
            <a:pPr lvl="1"/>
            <a:r>
              <a:rPr lang="en-US" sz="2000" b="1" dirty="0"/>
              <a:t>a national plan for basic statistics</a:t>
            </a:r>
            <a:r>
              <a:rPr lang="en-US" sz="2000" dirty="0"/>
              <a:t> (5-10 cycle of census/register and more frequent data)</a:t>
            </a:r>
          </a:p>
          <a:p>
            <a:pPr lvl="1"/>
            <a:r>
              <a:rPr lang="en-US" sz="2000" b="1" dirty="0"/>
              <a:t>regular programs to collect annual and monthly basic statistics for national accounts purpose. </a:t>
            </a:r>
          </a:p>
          <a:p>
            <a:pPr marL="514350" indent="-514350">
              <a:buFont typeface="+mj-lt"/>
              <a:buAutoNum type="arabicPeriod"/>
            </a:pPr>
            <a:r>
              <a:rPr lang="en-US" b="1" dirty="0"/>
              <a:t>Timeliness: relevance to decision-makers </a:t>
            </a:r>
            <a:r>
              <a:rPr lang="en-US" sz="2200" dirty="0"/>
              <a:t>(up to date quarterly, annually).</a:t>
            </a:r>
          </a:p>
          <a:p>
            <a:pPr marL="514350" indent="-514350">
              <a:buFont typeface="+mj-lt"/>
              <a:buAutoNum type="arabicPeriod"/>
            </a:pPr>
            <a:r>
              <a:rPr lang="en-US" b="1" dirty="0"/>
              <a:t>Comprehensiveness in terms of scope  </a:t>
            </a:r>
            <a:r>
              <a:rPr lang="en-US" sz="2200" dirty="0"/>
              <a:t>(production, distribution and use of income by for total economy and by sectors,  financial accounts and balance sheets). </a:t>
            </a:r>
          </a:p>
        </p:txBody>
      </p:sp>
    </p:spTree>
    <p:extLst>
      <p:ext uri="{BB962C8B-B14F-4D97-AF65-F5344CB8AC3E}">
        <p14:creationId xmlns:p14="http://schemas.microsoft.com/office/powerpoint/2010/main" val="15236783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fontScale="90000"/>
          </a:bodyPr>
          <a:lstStyle/>
          <a:p>
            <a:pPr algn="ctr"/>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smtClean="0"/>
              <a:t>UN Milestones</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02045537"/>
              </p:ext>
            </p:extLst>
          </p:nvPr>
        </p:nvGraphicFramePr>
        <p:xfrm>
          <a:off x="1219200" y="1019908"/>
          <a:ext cx="10769600" cy="4629402"/>
        </p:xfrm>
        <a:graphic>
          <a:graphicData uri="http://schemas.openxmlformats.org/drawingml/2006/table">
            <a:tbl>
              <a:tblPr firstRow="1" bandRow="1">
                <a:tableStyleId>{5C22544A-7EE6-4342-B048-85BDC9FD1C3A}</a:tableStyleId>
              </a:tblPr>
              <a:tblGrid>
                <a:gridCol w="2991556"/>
                <a:gridCol w="7778044"/>
              </a:tblGrid>
              <a:tr h="445477">
                <a:tc>
                  <a:txBody>
                    <a:bodyPr/>
                    <a:lstStyle/>
                    <a:p>
                      <a:pPr marL="0" marR="0" algn="ctr">
                        <a:lnSpc>
                          <a:spcPct val="115000"/>
                        </a:lnSpc>
                        <a:spcBef>
                          <a:spcPts val="0"/>
                        </a:spcBef>
                        <a:spcAft>
                          <a:spcPts val="0"/>
                        </a:spcAft>
                        <a:tabLst>
                          <a:tab pos="457200" algn="l"/>
                        </a:tabLst>
                      </a:pPr>
                      <a:r>
                        <a:rPr lang="en-US" sz="2000" b="1" dirty="0" smtClean="0">
                          <a:latin typeface="Calibri"/>
                          <a:ea typeface="Calibri"/>
                          <a:cs typeface="Times New Roman"/>
                        </a:rPr>
                        <a:t>Milestones</a:t>
                      </a:r>
                      <a:endParaRPr lang="en-US" sz="2000" dirty="0">
                        <a:latin typeface="Calibri"/>
                        <a:ea typeface="Calibri"/>
                        <a:cs typeface="Times New Roman"/>
                      </a:endParaRPr>
                    </a:p>
                  </a:txBody>
                  <a:tcPr marT="0" marB="0"/>
                </a:tc>
                <a:tc>
                  <a:txBody>
                    <a:bodyPr/>
                    <a:lstStyle/>
                    <a:p>
                      <a:pPr marL="0" marR="0" algn="ctr">
                        <a:lnSpc>
                          <a:spcPct val="115000"/>
                        </a:lnSpc>
                        <a:spcBef>
                          <a:spcPts val="0"/>
                        </a:spcBef>
                        <a:spcAft>
                          <a:spcPts val="0"/>
                        </a:spcAft>
                        <a:tabLst>
                          <a:tab pos="457200" algn="l"/>
                        </a:tabLst>
                      </a:pPr>
                      <a:r>
                        <a:rPr lang="en-US" sz="2000" b="1" dirty="0">
                          <a:latin typeface="Calibri"/>
                          <a:ea typeface="Calibri"/>
                          <a:cs typeface="Times New Roman"/>
                        </a:rPr>
                        <a:t>Requirement</a:t>
                      </a:r>
                      <a:endParaRPr lang="en-US" sz="2000" dirty="0">
                        <a:latin typeface="Calibri"/>
                        <a:ea typeface="Calibri"/>
                        <a:cs typeface="Times New Roman"/>
                      </a:endParaRPr>
                    </a:p>
                  </a:txBody>
                  <a:tcPr marT="0" marB="0"/>
                </a:tc>
              </a:tr>
              <a:tr h="539261">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1</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GDP in current and constant prices by industries and by final expenditure.</a:t>
                      </a:r>
                    </a:p>
                  </a:txBody>
                  <a:tcPr marT="0" marB="0"/>
                </a:tc>
              </a:tr>
              <a:tr h="691662">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2</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1  +  GNI (=GDP + net factor income from the rest of the world). </a:t>
                      </a:r>
                    </a:p>
                  </a:txBody>
                  <a:tcPr marT="0" marB="0"/>
                </a:tc>
              </a:tr>
              <a:tr h="1477107">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3</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2 + Value added by institutional sectors + General government sector accounts up to net lending + Rest of the World Accounts (i.e. balance sheet). This means that Gross National Disposable Income (GNDI) is available.</a:t>
                      </a:r>
                    </a:p>
                  </a:txBody>
                  <a:tcPr marT="0" marB="0"/>
                </a:tc>
              </a:tr>
              <a:tr h="708262">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4</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3 + All institutional sectors up to net lending.</a:t>
                      </a:r>
                    </a:p>
                  </a:txBody>
                  <a:tcPr marT="0" marB="0"/>
                </a:tc>
              </a:tr>
              <a:tr h="758255">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5</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4 + All institutional sectors up to financial accounts.</a:t>
                      </a:r>
                    </a:p>
                  </a:txBody>
                  <a:tcPr marT="0" marB="0"/>
                </a:tc>
              </a:tr>
            </a:tbl>
          </a:graphicData>
        </a:graphic>
      </p:graphicFrame>
    </p:spTree>
    <p:extLst>
      <p:ext uri="{BB962C8B-B14F-4D97-AF65-F5344CB8AC3E}">
        <p14:creationId xmlns:p14="http://schemas.microsoft.com/office/powerpoint/2010/main" val="8380388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10972800" cy="533400"/>
          </a:xfrm>
        </p:spPr>
        <p:txBody>
          <a:bodyPr>
            <a:normAutofit fontScale="90000"/>
          </a:bodyPr>
          <a:lstStyle/>
          <a:p>
            <a:pPr algn="ctr"/>
            <a:r>
              <a:rPr lang="en-US" sz="2400" dirty="0" smtClean="0"/>
              <a:t/>
            </a:r>
            <a:br>
              <a:rPr lang="en-US" sz="2400" dirty="0" smtClean="0"/>
            </a:br>
            <a:r>
              <a:rPr lang="en-US" sz="2400" dirty="0"/>
              <a:t/>
            </a:r>
            <a:br>
              <a:rPr lang="en-US" sz="2400" dirty="0"/>
            </a:br>
            <a:r>
              <a:rPr lang="en-US" sz="2400" dirty="0" smtClean="0"/>
              <a:t>UN minimum </a:t>
            </a:r>
            <a:r>
              <a:rPr lang="en-US" sz="2400" dirty="0"/>
              <a:t>requirement data set (MRDS</a:t>
            </a:r>
            <a:r>
              <a:rPr lang="en-US" sz="2400" b="1" dirty="0"/>
              <a:t>)</a:t>
            </a:r>
            <a:endParaRPr lang="en-US" sz="2400" dirty="0"/>
          </a:p>
        </p:txBody>
      </p:sp>
      <p:graphicFrame>
        <p:nvGraphicFramePr>
          <p:cNvPr id="4" name="Content Placeholder 3"/>
          <p:cNvGraphicFramePr>
            <a:graphicFrameLocks noGrp="1"/>
          </p:cNvGraphicFramePr>
          <p:nvPr>
            <p:ph idx="1"/>
          </p:nvPr>
        </p:nvGraphicFramePr>
        <p:xfrm>
          <a:off x="711200" y="1371600"/>
          <a:ext cx="10972800" cy="4353560"/>
        </p:xfrm>
        <a:graphic>
          <a:graphicData uri="http://schemas.openxmlformats.org/drawingml/2006/table">
            <a:tbl>
              <a:tblPr firstRow="1" bandRow="1">
                <a:tableStyleId>{5C22544A-7EE6-4342-B048-85BDC9FD1C3A}</a:tableStyleId>
              </a:tblPr>
              <a:tblGrid>
                <a:gridCol w="5486400"/>
                <a:gridCol w="5486400"/>
              </a:tblGrid>
              <a:tr h="370840">
                <a:tc>
                  <a:txBody>
                    <a:bodyPr/>
                    <a:lstStyle/>
                    <a:p>
                      <a:pPr marL="0" marR="0" algn="ctr">
                        <a:lnSpc>
                          <a:spcPct val="115000"/>
                        </a:lnSpc>
                        <a:spcBef>
                          <a:spcPts val="0"/>
                        </a:spcBef>
                        <a:spcAft>
                          <a:spcPts val="0"/>
                        </a:spcAft>
                        <a:tabLst>
                          <a:tab pos="457200" algn="l"/>
                        </a:tabLst>
                      </a:pPr>
                      <a:r>
                        <a:rPr lang="en-US" sz="2000" b="1" dirty="0">
                          <a:latin typeface="Calibri"/>
                          <a:ea typeface="Calibri"/>
                          <a:cs typeface="Times New Roman"/>
                        </a:rPr>
                        <a:t>Annual accounts</a:t>
                      </a:r>
                      <a:endParaRPr lang="en-US" sz="2000" dirty="0">
                        <a:latin typeface="Calibri"/>
                        <a:ea typeface="Calibri"/>
                        <a:cs typeface="Times New Roman"/>
                      </a:endParaRPr>
                    </a:p>
                  </a:txBody>
                  <a:tcPr marT="0" marB="0"/>
                </a:tc>
                <a:tc>
                  <a:txBody>
                    <a:bodyPr/>
                    <a:lstStyle/>
                    <a:p>
                      <a:pPr marL="0" marR="0" algn="ctr">
                        <a:lnSpc>
                          <a:spcPct val="115000"/>
                        </a:lnSpc>
                        <a:spcBef>
                          <a:spcPts val="0"/>
                        </a:spcBef>
                        <a:spcAft>
                          <a:spcPts val="0"/>
                        </a:spcAft>
                        <a:tabLst>
                          <a:tab pos="457200" algn="l"/>
                        </a:tabLst>
                      </a:pPr>
                      <a:r>
                        <a:rPr lang="en-US" sz="2000" b="1" dirty="0">
                          <a:latin typeface="Calibri"/>
                          <a:ea typeface="Calibri"/>
                          <a:cs typeface="Times New Roman"/>
                        </a:rPr>
                        <a:t>Quarterly accounts</a:t>
                      </a:r>
                      <a:endParaRPr lang="en-US" sz="2000" dirty="0">
                        <a:latin typeface="Calibri"/>
                        <a:ea typeface="Calibri"/>
                        <a:cs typeface="Times New Roman"/>
                      </a:endParaRPr>
                    </a:p>
                  </a:txBody>
                  <a:tcPr marT="0" marB="0"/>
                </a:tc>
              </a:tr>
              <a:tr h="543560">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1 and Milestone 2</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Milestone 1 and Milestone 2</a:t>
                      </a:r>
                    </a:p>
                  </a:txBody>
                  <a:tcPr marT="0" marB="0"/>
                </a:tc>
              </a:tr>
              <a:tr h="709803">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Employment by industries</a:t>
                      </a:r>
                    </a:p>
                  </a:txBody>
                  <a:tcPr marT="0" marB="0"/>
                </a:tc>
                <a:tc>
                  <a:txBody>
                    <a:bodyPr/>
                    <a:lstStyle/>
                    <a:p>
                      <a:pPr marL="0" marR="0" algn="just">
                        <a:lnSpc>
                          <a:spcPct val="115000"/>
                        </a:lnSpc>
                        <a:spcBef>
                          <a:spcPts val="0"/>
                        </a:spcBef>
                        <a:spcAft>
                          <a:spcPts val="0"/>
                        </a:spcAft>
                        <a:tabLst>
                          <a:tab pos="457200" algn="l"/>
                        </a:tabLst>
                      </a:pPr>
                      <a:endParaRPr lang="en-US" sz="2000" dirty="0">
                        <a:latin typeface="Calibri"/>
                        <a:ea typeface="Calibri"/>
                        <a:cs typeface="Times New Roman"/>
                      </a:endParaRPr>
                    </a:p>
                  </a:txBody>
                  <a:tcPr marT="0" marB="0"/>
                </a:tc>
              </a:tr>
              <a:tr h="1064705">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Accounts of the total economy up to net lending </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Accounts of the total economy up to net lending </a:t>
                      </a:r>
                    </a:p>
                  </a:txBody>
                  <a:tcPr marT="0" marB="0"/>
                </a:tc>
              </a:tr>
              <a:tr h="954849">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Rest of the world accounts (balance sheet) up to net lending</a:t>
                      </a:r>
                    </a:p>
                  </a:txBody>
                  <a:tcPr marT="0" marB="0"/>
                </a:tc>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Rest of the world accounts (balance sheet) up to net lending</a:t>
                      </a:r>
                    </a:p>
                  </a:txBody>
                  <a:tcPr marT="0" marB="0"/>
                </a:tc>
              </a:tr>
              <a:tr h="709803">
                <a:tc>
                  <a:txBody>
                    <a:bodyPr/>
                    <a:lstStyle/>
                    <a:p>
                      <a:pPr marL="0" marR="0" algn="just">
                        <a:lnSpc>
                          <a:spcPct val="115000"/>
                        </a:lnSpc>
                        <a:spcBef>
                          <a:spcPts val="0"/>
                        </a:spcBef>
                        <a:spcAft>
                          <a:spcPts val="0"/>
                        </a:spcAft>
                        <a:tabLst>
                          <a:tab pos="457200" algn="l"/>
                        </a:tabLst>
                      </a:pPr>
                      <a:r>
                        <a:rPr lang="en-US" sz="2000" dirty="0">
                          <a:latin typeface="Calibri"/>
                          <a:ea typeface="Calibri"/>
                          <a:cs typeface="Times New Roman"/>
                        </a:rPr>
                        <a:t>Institutional sector accounts</a:t>
                      </a:r>
                    </a:p>
                  </a:txBody>
                  <a:tcPr marT="0" marB="0"/>
                </a:tc>
                <a:tc>
                  <a:txBody>
                    <a:bodyPr/>
                    <a:lstStyle/>
                    <a:p>
                      <a:pPr marL="0" marR="0" algn="just">
                        <a:lnSpc>
                          <a:spcPct val="115000"/>
                        </a:lnSpc>
                        <a:spcBef>
                          <a:spcPts val="0"/>
                        </a:spcBef>
                        <a:spcAft>
                          <a:spcPts val="0"/>
                        </a:spcAft>
                        <a:tabLst>
                          <a:tab pos="457200" algn="l"/>
                        </a:tabLst>
                      </a:pPr>
                      <a:endParaRPr lang="en-US" sz="2000" dirty="0">
                        <a:latin typeface="Calibri"/>
                        <a:ea typeface="Calibri"/>
                        <a:cs typeface="Times New Roman"/>
                      </a:endParaRPr>
                    </a:p>
                  </a:txBody>
                  <a:tcPr marT="0" marB="0"/>
                </a:tc>
              </a:tr>
            </a:tbl>
          </a:graphicData>
        </a:graphic>
      </p:graphicFrame>
    </p:spTree>
    <p:extLst>
      <p:ext uri="{BB962C8B-B14F-4D97-AF65-F5344CB8AC3E}">
        <p14:creationId xmlns:p14="http://schemas.microsoft.com/office/powerpoint/2010/main" val="107130272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CSC T2" id="{3CE06E39-5CF7-430E-B45B-7B3FE92AB845}" vid="{8525B5FC-5AF0-41E2-B6D3-3822A8F621ED}"/>
    </a:ext>
  </a:extLst>
</a:theme>
</file>

<file path=ppt/theme/theme2.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CSC T2" id="{3CE06E39-5CF7-430E-B45B-7B3FE92AB845}" vid="{78A02EB1-3749-417B-A89E-1FA0704FB76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CSC T2</Template>
  <TotalTime>970</TotalTime>
  <Words>2275</Words>
  <Application>Microsoft Office PowerPoint</Application>
  <PresentationFormat>Custom</PresentationFormat>
  <Paragraphs>265</Paragraphs>
  <Slides>20</Slides>
  <Notes>1</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Facet</vt:lpstr>
      <vt:lpstr>Retrospect</vt:lpstr>
      <vt:lpstr>     Review of National Accounts implementation in SADC and COMESA countries  Key Findings</vt:lpstr>
      <vt:lpstr>OUTLINE</vt:lpstr>
      <vt:lpstr>Background</vt:lpstr>
      <vt:lpstr>     Summary</vt:lpstr>
      <vt:lpstr>Methodology of Assessment</vt:lpstr>
      <vt:lpstr>Three dimensions for evaluation of NA</vt:lpstr>
      <vt:lpstr>Three dimensions for evaluation of NA</vt:lpstr>
      <vt:lpstr>    UN Milestones</vt:lpstr>
      <vt:lpstr>  UN minimum requirement data set (MRDS)</vt:lpstr>
      <vt:lpstr>Feasibility of compiling the Revised MRDS</vt:lpstr>
      <vt:lpstr>Evaluation summary of national accounts implementation (1)</vt:lpstr>
      <vt:lpstr>Evaluation summary of national accounts implementation (2)</vt:lpstr>
      <vt:lpstr>Basic  benchmark data in SADC</vt:lpstr>
      <vt:lpstr>Basic benchmark data in COMESA</vt:lpstr>
      <vt:lpstr>Staffing on National accounts in SADC and COMESA</vt:lpstr>
      <vt:lpstr>Minimum professional personnel for National Accounts</vt:lpstr>
      <vt:lpstr>Recommendations for improving National Accounts</vt:lpstr>
      <vt:lpstr>Recommendations for improving National Accounts</vt:lpstr>
      <vt:lpstr>Recommendations for improving National Accounts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Xiaoning Gong</dc:creator>
  <cp:lastModifiedBy>User</cp:lastModifiedBy>
  <cp:revision>20</cp:revision>
  <dcterms:created xsi:type="dcterms:W3CDTF">2016-10-14T17:17:34Z</dcterms:created>
  <dcterms:modified xsi:type="dcterms:W3CDTF">2016-11-03T06:52:39Z</dcterms:modified>
</cp:coreProperties>
</file>