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549" r:id="rId2"/>
    <p:sldId id="280" r:id="rId3"/>
    <p:sldId id="656" r:id="rId4"/>
    <p:sldId id="657" r:id="rId5"/>
    <p:sldId id="660" r:id="rId6"/>
    <p:sldId id="667" r:id="rId7"/>
    <p:sldId id="666" r:id="rId8"/>
    <p:sldId id="664" r:id="rId9"/>
    <p:sldId id="607" r:id="rId10"/>
    <p:sldId id="608" r:id="rId11"/>
    <p:sldId id="639" r:id="rId12"/>
    <p:sldId id="627" r:id="rId13"/>
    <p:sldId id="636" r:id="rId14"/>
    <p:sldId id="631" r:id="rId15"/>
    <p:sldId id="633" r:id="rId16"/>
    <p:sldId id="634" r:id="rId17"/>
    <p:sldId id="569" r:id="rId18"/>
    <p:sldId id="570" r:id="rId19"/>
    <p:sldId id="571" r:id="rId20"/>
    <p:sldId id="652" r:id="rId21"/>
    <p:sldId id="658" r:id="rId22"/>
    <p:sldId id="659" r:id="rId23"/>
    <p:sldId id="572" r:id="rId24"/>
    <p:sldId id="573" r:id="rId25"/>
    <p:sldId id="662" r:id="rId26"/>
    <p:sldId id="663" r:id="rId27"/>
    <p:sldId id="574" r:id="rId28"/>
    <p:sldId id="575" r:id="rId29"/>
    <p:sldId id="576" r:id="rId30"/>
    <p:sldId id="661" r:id="rId31"/>
    <p:sldId id="578" r:id="rId32"/>
    <p:sldId id="665" r:id="rId33"/>
  </p:sldIdLst>
  <p:sldSz cx="9144000" cy="6858000" type="screen4x3"/>
  <p:notesSz cx="6881813" cy="9296400"/>
  <p:custDataLst>
    <p:tags r:id="rId36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94" autoAdjust="0"/>
    <p:restoredTop sz="90829" autoAdjust="0"/>
  </p:normalViewPr>
  <p:slideViewPr>
    <p:cSldViewPr snapToGrid="0" snapToObjects="1">
      <p:cViewPr varScale="1">
        <p:scale>
          <a:sx n="69" d="100"/>
          <a:sy n="69" d="100"/>
        </p:scale>
        <p:origin x="112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1597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F143E1-48C9-44ED-A069-16E17D9BB7CC}" type="doc">
      <dgm:prSet loTypeId="urn:microsoft.com/office/officeart/2005/8/layout/arrow6#1" loCatId="relationship" qsTypeId="urn:microsoft.com/office/officeart/2005/8/quickstyle/simple2#13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EE85625-F37E-45A7-8CEE-D3201CD8B84F}">
      <dgm:prSet phldrT="[Text]" custT="1"/>
      <dgm:spPr/>
      <dgm:t>
        <a:bodyPr/>
        <a:lstStyle/>
        <a:p>
          <a:pPr algn="l"/>
          <a:r>
            <a:rPr lang="en-US" sz="18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Limited Human, Financial, and Technical Resources</a:t>
          </a:r>
        </a:p>
        <a:p>
          <a:pPr algn="l"/>
          <a:r>
            <a:rPr lang="en-US" sz="18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Weak Capacity and Statistical Infrastructure</a:t>
          </a:r>
        </a:p>
        <a:p>
          <a:pPr algn="l"/>
          <a:r>
            <a:rPr lang="en-US" sz="18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Unharmonious National Accounts Systems </a:t>
          </a:r>
        </a:p>
      </dgm:t>
    </dgm:pt>
    <dgm:pt modelId="{9BFC236A-5616-461A-A044-F72967DFA77E}" type="parTrans" cxnId="{A0C8A536-103F-4F2E-84B8-C587F2BAF06E}">
      <dgm:prSet/>
      <dgm:spPr/>
      <dgm:t>
        <a:bodyPr/>
        <a:lstStyle/>
        <a:p>
          <a:endParaRPr lang="en-US"/>
        </a:p>
      </dgm:t>
    </dgm:pt>
    <dgm:pt modelId="{30DF64B1-5FC8-4522-ABEB-EABA9D56C917}" type="sibTrans" cxnId="{A0C8A536-103F-4F2E-84B8-C587F2BAF06E}">
      <dgm:prSet/>
      <dgm:spPr/>
      <dgm:t>
        <a:bodyPr/>
        <a:lstStyle/>
        <a:p>
          <a:endParaRPr lang="en-US"/>
        </a:p>
      </dgm:t>
    </dgm:pt>
    <dgm:pt modelId="{31B3D56C-025C-4C4C-BA39-C233DC0E91E8}">
      <dgm:prSet phldrT="[Text]" custT="1"/>
      <dgm:spPr/>
      <dgm:t>
        <a:bodyPr/>
        <a:lstStyle/>
        <a:p>
          <a:pPr algn="l"/>
          <a:r>
            <a:rPr lang="en-US" sz="18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Inconsistency and Incompleteness in the Coverage of the Economy</a:t>
          </a:r>
        </a:p>
        <a:p>
          <a:pPr algn="l"/>
          <a:r>
            <a:rPr lang="en-US" sz="18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Early Stages in the Development of National Accounts</a:t>
          </a:r>
          <a:endParaRPr lang="en-US" sz="1800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83F98CB4-1281-4284-8C66-0C2D2E8E8D8B}" type="parTrans" cxnId="{E8F41794-3EE8-4B91-BF21-817205914EB7}">
      <dgm:prSet/>
      <dgm:spPr/>
      <dgm:t>
        <a:bodyPr/>
        <a:lstStyle/>
        <a:p>
          <a:endParaRPr lang="en-US"/>
        </a:p>
      </dgm:t>
    </dgm:pt>
    <dgm:pt modelId="{E4F6CF89-A923-4697-B1FA-32C88B667337}" type="sibTrans" cxnId="{E8F41794-3EE8-4B91-BF21-817205914EB7}">
      <dgm:prSet/>
      <dgm:spPr/>
      <dgm:t>
        <a:bodyPr/>
        <a:lstStyle/>
        <a:p>
          <a:endParaRPr lang="en-US"/>
        </a:p>
      </dgm:t>
    </dgm:pt>
    <dgm:pt modelId="{C0F56F11-0371-4B52-81D5-069D9D7FA0FE}" type="pres">
      <dgm:prSet presAssocID="{9BF143E1-48C9-44ED-A069-16E17D9BB7CC}" presName="compositeShape" presStyleCnt="0">
        <dgm:presLayoutVars>
          <dgm:chMax val="2"/>
          <dgm:dir/>
        </dgm:presLayoutVars>
      </dgm:prSet>
      <dgm:spPr/>
      <dgm:t>
        <a:bodyPr/>
        <a:lstStyle/>
        <a:p>
          <a:endParaRPr lang="en-US"/>
        </a:p>
      </dgm:t>
    </dgm:pt>
    <dgm:pt modelId="{2AB00E57-5187-4EAE-B59F-0006C5ADD5EB}" type="pres">
      <dgm:prSet presAssocID="{9BF143E1-48C9-44ED-A069-16E17D9BB7CC}" presName="ribbon" presStyleLbl="node1" presStyleIdx="0" presStyleCnt="1" custScaleY="130254"/>
      <dgm:spPr>
        <a:solidFill>
          <a:schemeClr val="accent3">
            <a:shade val="75000"/>
          </a:schemeClr>
        </a:solidFill>
      </dgm:spPr>
      <dgm:t>
        <a:bodyPr/>
        <a:lstStyle/>
        <a:p>
          <a:endParaRPr lang="en-US"/>
        </a:p>
      </dgm:t>
    </dgm:pt>
    <dgm:pt modelId="{27122C9D-A928-46D7-9DEE-4693607B47D1}" type="pres">
      <dgm:prSet presAssocID="{9BF143E1-48C9-44ED-A069-16E17D9BB7CC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6D9EF-D0A2-4009-8BD0-5FF5F7498297}" type="pres">
      <dgm:prSet presAssocID="{9BF143E1-48C9-44ED-A069-16E17D9BB7CC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C8A536-103F-4F2E-84B8-C587F2BAF06E}" srcId="{9BF143E1-48C9-44ED-A069-16E17D9BB7CC}" destId="{EEE85625-F37E-45A7-8CEE-D3201CD8B84F}" srcOrd="0" destOrd="0" parTransId="{9BFC236A-5616-461A-A044-F72967DFA77E}" sibTransId="{30DF64B1-5FC8-4522-ABEB-EABA9D56C917}"/>
    <dgm:cxn modelId="{E8F41794-3EE8-4B91-BF21-817205914EB7}" srcId="{9BF143E1-48C9-44ED-A069-16E17D9BB7CC}" destId="{31B3D56C-025C-4C4C-BA39-C233DC0E91E8}" srcOrd="1" destOrd="0" parTransId="{83F98CB4-1281-4284-8C66-0C2D2E8E8D8B}" sibTransId="{E4F6CF89-A923-4697-B1FA-32C88B667337}"/>
    <dgm:cxn modelId="{2313191F-52FE-4B1E-9537-26DD0E0ADDE0}" type="presOf" srcId="{EEE85625-F37E-45A7-8CEE-D3201CD8B84F}" destId="{27122C9D-A928-46D7-9DEE-4693607B47D1}" srcOrd="0" destOrd="0" presId="urn:microsoft.com/office/officeart/2005/8/layout/arrow6#1"/>
    <dgm:cxn modelId="{A67477CE-29D4-4DE5-A60F-D510B8C95EB5}" type="presOf" srcId="{31B3D56C-025C-4C4C-BA39-C233DC0E91E8}" destId="{D206D9EF-D0A2-4009-8BD0-5FF5F7498297}" srcOrd="0" destOrd="0" presId="urn:microsoft.com/office/officeart/2005/8/layout/arrow6#1"/>
    <dgm:cxn modelId="{58D9E4ED-4A7B-4F07-BC65-770986AA8A88}" type="presOf" srcId="{9BF143E1-48C9-44ED-A069-16E17D9BB7CC}" destId="{C0F56F11-0371-4B52-81D5-069D9D7FA0FE}" srcOrd="0" destOrd="0" presId="urn:microsoft.com/office/officeart/2005/8/layout/arrow6#1"/>
    <dgm:cxn modelId="{FEDEF183-1AF5-4F53-8F8D-A5C534ECA84E}" type="presParOf" srcId="{C0F56F11-0371-4B52-81D5-069D9D7FA0FE}" destId="{2AB00E57-5187-4EAE-B59F-0006C5ADD5EB}" srcOrd="0" destOrd="0" presId="urn:microsoft.com/office/officeart/2005/8/layout/arrow6#1"/>
    <dgm:cxn modelId="{B7BB1A67-C517-494B-89E9-BDA7C5E308EC}" type="presParOf" srcId="{C0F56F11-0371-4B52-81D5-069D9D7FA0FE}" destId="{27122C9D-A928-46D7-9DEE-4693607B47D1}" srcOrd="1" destOrd="0" presId="urn:microsoft.com/office/officeart/2005/8/layout/arrow6#1"/>
    <dgm:cxn modelId="{7B8686C3-6885-46EC-8EF9-B4DA163FDCBF}" type="presParOf" srcId="{C0F56F11-0371-4B52-81D5-069D9D7FA0FE}" destId="{D206D9EF-D0A2-4009-8BD0-5FF5F7498297}" srcOrd="2" destOrd="0" presId="urn:microsoft.com/office/officeart/2005/8/layout/arrow6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443772-342B-496B-B464-D16FA9AD6505}" type="doc">
      <dgm:prSet loTypeId="urn:microsoft.com/office/officeart/2005/8/layout/radial5" loCatId="cycle" qsTypeId="urn:microsoft.com/office/officeart/2005/8/quickstyle/simple2#1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52BFD80-0F10-4107-A438-8CCB5337811E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MS</a:t>
          </a:r>
          <a:endParaRPr lang="en-US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D1C9EFFB-042C-442E-82FC-88D6CFFCA236}" type="parTrans" cxnId="{651C5C21-FC94-42EC-9D89-F14A12927DF8}">
      <dgm:prSet/>
      <dgm:spPr/>
      <dgm:t>
        <a:bodyPr/>
        <a:lstStyle/>
        <a:p>
          <a:endParaRPr lang="en-US"/>
        </a:p>
      </dgm:t>
    </dgm:pt>
    <dgm:pt modelId="{EB830B61-6FB2-4A67-87C6-94D54117A3CD}" type="sibTrans" cxnId="{651C5C21-FC94-42EC-9D89-F14A12927DF8}">
      <dgm:prSet/>
      <dgm:spPr/>
      <dgm:t>
        <a:bodyPr/>
        <a:lstStyle/>
        <a:p>
          <a:endParaRPr lang="en-US"/>
        </a:p>
      </dgm:t>
    </dgm:pt>
    <dgm:pt modelId="{A9980A4D-799D-486B-AA3D-157C693C32C5}">
      <dgm:prSet phldrT="[Text]" custT="1"/>
      <dgm:spPr/>
      <dgm:t>
        <a:bodyPr/>
        <a:lstStyle/>
        <a:p>
          <a:r>
            <a:rPr lang="en-US" sz="3600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ECA</a:t>
          </a:r>
          <a:endParaRPr lang="en-US" sz="3600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D280FBCD-F8F1-4D36-A914-733691CA04CA}" type="parTrans" cxnId="{6D3A2FA6-FED5-4935-AA59-8A617E9D6596}">
      <dgm:prSet/>
      <dgm:spPr/>
      <dgm:t>
        <a:bodyPr/>
        <a:lstStyle/>
        <a:p>
          <a:endParaRPr lang="en-US" dirty="0"/>
        </a:p>
      </dgm:t>
    </dgm:pt>
    <dgm:pt modelId="{5520104D-14FA-4DED-B7F2-4C798389CEEC}" type="sibTrans" cxnId="{6D3A2FA6-FED5-4935-AA59-8A617E9D6596}">
      <dgm:prSet/>
      <dgm:spPr/>
      <dgm:t>
        <a:bodyPr/>
        <a:lstStyle/>
        <a:p>
          <a:endParaRPr lang="en-US"/>
        </a:p>
      </dgm:t>
    </dgm:pt>
    <dgm:pt modelId="{6DE4BB67-C3EF-4D6E-BD2A-92FBC8634B1D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AUC</a:t>
          </a:r>
          <a:endParaRPr lang="en-US" sz="3200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E01ABC4A-C57A-4D32-B9FE-86643EDDD8A4}" type="parTrans" cxnId="{CABA9D42-62A1-4695-BFFC-68544A7DD456}">
      <dgm:prSet/>
      <dgm:spPr/>
      <dgm:t>
        <a:bodyPr/>
        <a:lstStyle/>
        <a:p>
          <a:endParaRPr lang="en-US" dirty="0"/>
        </a:p>
      </dgm:t>
    </dgm:pt>
    <dgm:pt modelId="{208C2439-3634-402E-AC8B-33974E78E687}" type="sibTrans" cxnId="{CABA9D42-62A1-4695-BFFC-68544A7DD456}">
      <dgm:prSet/>
      <dgm:spPr/>
      <dgm:t>
        <a:bodyPr/>
        <a:lstStyle/>
        <a:p>
          <a:endParaRPr lang="en-US"/>
        </a:p>
      </dgm:t>
    </dgm:pt>
    <dgm:pt modelId="{46965E3F-FFD4-4EC3-9822-58417902B2F7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RECs</a:t>
          </a:r>
          <a:endParaRPr lang="en-US" sz="2800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DCEEA9D3-680A-4D56-8AE5-1E0021DD3E24}" type="parTrans" cxnId="{1C27D820-2C05-4D06-B241-785A796D9E6F}">
      <dgm:prSet/>
      <dgm:spPr/>
      <dgm:t>
        <a:bodyPr/>
        <a:lstStyle/>
        <a:p>
          <a:endParaRPr lang="en-US" dirty="0"/>
        </a:p>
      </dgm:t>
    </dgm:pt>
    <dgm:pt modelId="{8B8DCD60-855E-4B13-BE97-4955CD11985C}" type="sibTrans" cxnId="{1C27D820-2C05-4D06-B241-785A796D9E6F}">
      <dgm:prSet/>
      <dgm:spPr/>
      <dgm:t>
        <a:bodyPr/>
        <a:lstStyle/>
        <a:p>
          <a:endParaRPr lang="en-US"/>
        </a:p>
      </dgm:t>
    </dgm:pt>
    <dgm:pt modelId="{48D712FE-B522-475C-95B8-BF8BF54C77A4}">
      <dgm:prSet phldrT="[Text]" custT="1"/>
      <dgm:spPr/>
      <dgm:t>
        <a:bodyPr/>
        <a:lstStyle/>
        <a:p>
          <a:r>
            <a:rPr lang="en-US" sz="1400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Secretariat</a:t>
          </a:r>
          <a:endParaRPr lang="en-US" sz="1400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ADC39AB8-82FF-49D6-9F9A-79C7E0C79579}" type="parTrans" cxnId="{857CFF5E-3F64-451B-9A87-6E4F682B3FBF}">
      <dgm:prSet/>
      <dgm:spPr/>
      <dgm:t>
        <a:bodyPr/>
        <a:lstStyle/>
        <a:p>
          <a:endParaRPr lang="en-US" dirty="0"/>
        </a:p>
      </dgm:t>
    </dgm:pt>
    <dgm:pt modelId="{5B59EE53-3EF1-4EBF-B0D0-744DE7FA4AED}" type="sibTrans" cxnId="{857CFF5E-3F64-451B-9A87-6E4F682B3FBF}">
      <dgm:prSet/>
      <dgm:spPr/>
      <dgm:t>
        <a:bodyPr/>
        <a:lstStyle/>
        <a:p>
          <a:endParaRPr lang="en-US"/>
        </a:p>
      </dgm:t>
    </dgm:pt>
    <dgm:pt modelId="{AD79F1E8-2002-4BF1-8AD3-6B215261BDE3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Afristat</a:t>
          </a:r>
          <a:endParaRPr lang="en-US" sz="2000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74D5E0B0-72A5-433A-ADD0-FE6F6DA958A0}" type="parTrans" cxnId="{7494F6BE-83A5-4833-83FA-69F15BA7D4E9}">
      <dgm:prSet/>
      <dgm:spPr/>
      <dgm:t>
        <a:bodyPr/>
        <a:lstStyle/>
        <a:p>
          <a:endParaRPr lang="en-US" dirty="0"/>
        </a:p>
      </dgm:t>
    </dgm:pt>
    <dgm:pt modelId="{EBD0837C-B925-456A-AA41-5DE259A57B50}" type="sibTrans" cxnId="{7494F6BE-83A5-4833-83FA-69F15BA7D4E9}">
      <dgm:prSet/>
      <dgm:spPr/>
      <dgm:t>
        <a:bodyPr/>
        <a:lstStyle/>
        <a:p>
          <a:endParaRPr lang="en-US"/>
        </a:p>
      </dgm:t>
    </dgm:pt>
    <dgm:pt modelId="{41546961-C40D-4BA5-BA4E-9211880001B6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AfDB</a:t>
          </a:r>
          <a:endParaRPr lang="en-US" sz="2800" b="1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E4CC99DC-96EC-46F4-9F9A-A563ECD67920}" type="parTrans" cxnId="{EBED582F-54C8-4AB8-A4F2-5565E0B9A634}">
      <dgm:prSet/>
      <dgm:spPr/>
      <dgm:t>
        <a:bodyPr/>
        <a:lstStyle/>
        <a:p>
          <a:endParaRPr lang="en-US" dirty="0"/>
        </a:p>
      </dgm:t>
    </dgm:pt>
    <dgm:pt modelId="{E1BAA8E4-EA6A-430B-8D13-793582399CE3}" type="sibTrans" cxnId="{EBED582F-54C8-4AB8-A4F2-5565E0B9A634}">
      <dgm:prSet/>
      <dgm:spPr/>
      <dgm:t>
        <a:bodyPr/>
        <a:lstStyle/>
        <a:p>
          <a:endParaRPr lang="en-US"/>
        </a:p>
      </dgm:t>
    </dgm:pt>
    <dgm:pt modelId="{CFFB24A2-06C4-47F2-8451-BB7570DFB3DC}" type="pres">
      <dgm:prSet presAssocID="{8B443772-342B-496B-B464-D16FA9AD650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B5AAB1A-801F-47F0-A79B-C7962C9F4143}" type="pres">
      <dgm:prSet presAssocID="{652BFD80-0F10-4107-A438-8CCB5337811E}" presName="centerShape" presStyleLbl="node0" presStyleIdx="0" presStyleCnt="1"/>
      <dgm:spPr/>
      <dgm:t>
        <a:bodyPr/>
        <a:lstStyle/>
        <a:p>
          <a:endParaRPr lang="en-US"/>
        </a:p>
      </dgm:t>
    </dgm:pt>
    <dgm:pt modelId="{32B9B835-649B-47F0-9FAD-375BCD4491E0}" type="pres">
      <dgm:prSet presAssocID="{D280FBCD-F8F1-4D36-A914-733691CA04CA}" presName="parTrans" presStyleLbl="sibTrans2D1" presStyleIdx="0" presStyleCnt="6" custFlipVert="1"/>
      <dgm:spPr/>
      <dgm:t>
        <a:bodyPr/>
        <a:lstStyle/>
        <a:p>
          <a:endParaRPr lang="en-US"/>
        </a:p>
      </dgm:t>
    </dgm:pt>
    <dgm:pt modelId="{510ABD3C-252E-43A1-86BC-83295A7883A8}" type="pres">
      <dgm:prSet presAssocID="{D280FBCD-F8F1-4D36-A914-733691CA04CA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44DF1B2A-1F38-4512-BA9E-9FDE82950769}" type="pres">
      <dgm:prSet presAssocID="{A9980A4D-799D-486B-AA3D-157C693C32C5}" presName="node" presStyleLbl="node1" presStyleIdx="0" presStyleCnt="6" custRadScaleRad="88305" custRadScaleInc="-19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B2572E-F4DE-45B7-88FE-7FCABC7CD581}" type="pres">
      <dgm:prSet presAssocID="{E01ABC4A-C57A-4D32-B9FE-86643EDDD8A4}" presName="parTrans" presStyleLbl="sibTrans2D1" presStyleIdx="1" presStyleCnt="6" custAng="10800000"/>
      <dgm:spPr/>
      <dgm:t>
        <a:bodyPr/>
        <a:lstStyle/>
        <a:p>
          <a:endParaRPr lang="en-US"/>
        </a:p>
      </dgm:t>
    </dgm:pt>
    <dgm:pt modelId="{F63A55AF-04B1-429F-9BF7-52E522A5C825}" type="pres">
      <dgm:prSet presAssocID="{E01ABC4A-C57A-4D32-B9FE-86643EDDD8A4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E206C4F9-2C0F-400F-B033-5D41C3DE4FF7}" type="pres">
      <dgm:prSet presAssocID="{6DE4BB67-C3EF-4D6E-BD2A-92FBC8634B1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F4BF64-2063-44D7-B2E1-C052C3DFA3B9}" type="pres">
      <dgm:prSet presAssocID="{DCEEA9D3-680A-4D56-8AE5-1E0021DD3E24}" presName="parTrans" presStyleLbl="sibTrans2D1" presStyleIdx="2" presStyleCnt="6" custFlipVert="1" custFlipHor="1"/>
      <dgm:spPr/>
      <dgm:t>
        <a:bodyPr/>
        <a:lstStyle/>
        <a:p>
          <a:endParaRPr lang="en-US"/>
        </a:p>
      </dgm:t>
    </dgm:pt>
    <dgm:pt modelId="{05596255-7E77-4978-8576-CDF2CDEEE888}" type="pres">
      <dgm:prSet presAssocID="{DCEEA9D3-680A-4D56-8AE5-1E0021DD3E24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B8986804-C7E4-4D10-AAED-3A96FD40F081}" type="pres">
      <dgm:prSet presAssocID="{46965E3F-FFD4-4EC3-9822-58417902B2F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7AA841-A9F8-4266-8282-0B12AF610FC7}" type="pres">
      <dgm:prSet presAssocID="{ADC39AB8-82FF-49D6-9F9A-79C7E0C79579}" presName="parTrans" presStyleLbl="sibTrans2D1" presStyleIdx="3" presStyleCnt="6" custFlipVert="1"/>
      <dgm:spPr/>
      <dgm:t>
        <a:bodyPr/>
        <a:lstStyle/>
        <a:p>
          <a:endParaRPr lang="en-US"/>
        </a:p>
      </dgm:t>
    </dgm:pt>
    <dgm:pt modelId="{8DC9488F-1D4C-4598-82AA-7B5500EBE103}" type="pres">
      <dgm:prSet presAssocID="{ADC39AB8-82FF-49D6-9F9A-79C7E0C79579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34F88398-2C27-4C02-BAF2-832EC893B505}" type="pres">
      <dgm:prSet presAssocID="{48D712FE-B522-475C-95B8-BF8BF54C77A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83212-A4DB-4E9F-8918-DB552A25BA26}" type="pres">
      <dgm:prSet presAssocID="{74D5E0B0-72A5-433A-ADD0-FE6F6DA958A0}" presName="parTrans" presStyleLbl="sibTrans2D1" presStyleIdx="4" presStyleCnt="6" custAng="10800000"/>
      <dgm:spPr/>
      <dgm:t>
        <a:bodyPr/>
        <a:lstStyle/>
        <a:p>
          <a:endParaRPr lang="en-US"/>
        </a:p>
      </dgm:t>
    </dgm:pt>
    <dgm:pt modelId="{CC803754-1B60-4EC0-9D83-9E4C35D68BD6}" type="pres">
      <dgm:prSet presAssocID="{74D5E0B0-72A5-433A-ADD0-FE6F6DA958A0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BEFEB9BE-74A3-4589-88CF-0C33C29C65AB}" type="pres">
      <dgm:prSet presAssocID="{AD79F1E8-2002-4BF1-8AD3-6B215261BDE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73F89A-4A60-414F-AE67-B850CC024185}" type="pres">
      <dgm:prSet presAssocID="{E4CC99DC-96EC-46F4-9F9A-A563ECD67920}" presName="parTrans" presStyleLbl="sibTrans2D1" presStyleIdx="5" presStyleCnt="6" custAng="0" custFlipVert="1" custFlipHor="1"/>
      <dgm:spPr/>
      <dgm:t>
        <a:bodyPr/>
        <a:lstStyle/>
        <a:p>
          <a:endParaRPr lang="en-US"/>
        </a:p>
      </dgm:t>
    </dgm:pt>
    <dgm:pt modelId="{0C4C839E-9CE0-4374-96D6-0CD2A308C57A}" type="pres">
      <dgm:prSet presAssocID="{E4CC99DC-96EC-46F4-9F9A-A563ECD67920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91EC6291-6F53-475F-8C83-0CE385B5B41E}" type="pres">
      <dgm:prSet presAssocID="{41546961-C40D-4BA5-BA4E-9211880001B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1ED71B-9BDE-49C2-B98B-E5FBE26E4D27}" type="presOf" srcId="{41546961-C40D-4BA5-BA4E-9211880001B6}" destId="{91EC6291-6F53-475F-8C83-0CE385B5B41E}" srcOrd="0" destOrd="0" presId="urn:microsoft.com/office/officeart/2005/8/layout/radial5"/>
    <dgm:cxn modelId="{4CA6FF6D-5753-4A8F-BEFF-C86FF551A3D1}" type="presOf" srcId="{DCEEA9D3-680A-4D56-8AE5-1E0021DD3E24}" destId="{E1F4BF64-2063-44D7-B2E1-C052C3DFA3B9}" srcOrd="0" destOrd="0" presId="urn:microsoft.com/office/officeart/2005/8/layout/radial5"/>
    <dgm:cxn modelId="{38E160C0-3CF8-412E-AE2A-6E0E5EAE4533}" type="presOf" srcId="{AD79F1E8-2002-4BF1-8AD3-6B215261BDE3}" destId="{BEFEB9BE-74A3-4589-88CF-0C33C29C65AB}" srcOrd="0" destOrd="0" presId="urn:microsoft.com/office/officeart/2005/8/layout/radial5"/>
    <dgm:cxn modelId="{29F3E2AF-D490-4200-BF20-CE80E5FD0AB2}" type="presOf" srcId="{E4CC99DC-96EC-46F4-9F9A-A563ECD67920}" destId="{0C4C839E-9CE0-4374-96D6-0CD2A308C57A}" srcOrd="1" destOrd="0" presId="urn:microsoft.com/office/officeart/2005/8/layout/radial5"/>
    <dgm:cxn modelId="{91863541-5954-4CEE-A579-3222CEFBF984}" type="presOf" srcId="{ADC39AB8-82FF-49D6-9F9A-79C7E0C79579}" destId="{157AA841-A9F8-4266-8282-0B12AF610FC7}" srcOrd="0" destOrd="0" presId="urn:microsoft.com/office/officeart/2005/8/layout/radial5"/>
    <dgm:cxn modelId="{33862682-F3AC-4E02-94A3-C53B4FC58026}" type="presOf" srcId="{D280FBCD-F8F1-4D36-A914-733691CA04CA}" destId="{32B9B835-649B-47F0-9FAD-375BCD4491E0}" srcOrd="0" destOrd="0" presId="urn:microsoft.com/office/officeart/2005/8/layout/radial5"/>
    <dgm:cxn modelId="{CE028676-B73F-4CAD-B3B5-98D1F56DBA60}" type="presOf" srcId="{74D5E0B0-72A5-433A-ADD0-FE6F6DA958A0}" destId="{CC803754-1B60-4EC0-9D83-9E4C35D68BD6}" srcOrd="1" destOrd="0" presId="urn:microsoft.com/office/officeart/2005/8/layout/radial5"/>
    <dgm:cxn modelId="{94B98119-37D8-4A95-8C07-C6FE149E2A33}" type="presOf" srcId="{ADC39AB8-82FF-49D6-9F9A-79C7E0C79579}" destId="{8DC9488F-1D4C-4598-82AA-7B5500EBE103}" srcOrd="1" destOrd="0" presId="urn:microsoft.com/office/officeart/2005/8/layout/radial5"/>
    <dgm:cxn modelId="{3639CB36-E435-4F41-9B90-7DECFB27D5F3}" type="presOf" srcId="{48D712FE-B522-475C-95B8-BF8BF54C77A4}" destId="{34F88398-2C27-4C02-BAF2-832EC893B505}" srcOrd="0" destOrd="0" presId="urn:microsoft.com/office/officeart/2005/8/layout/radial5"/>
    <dgm:cxn modelId="{FBA42307-FD44-4002-B592-4C48F68A7B34}" type="presOf" srcId="{D280FBCD-F8F1-4D36-A914-733691CA04CA}" destId="{510ABD3C-252E-43A1-86BC-83295A7883A8}" srcOrd="1" destOrd="0" presId="urn:microsoft.com/office/officeart/2005/8/layout/radial5"/>
    <dgm:cxn modelId="{6D3A2FA6-FED5-4935-AA59-8A617E9D6596}" srcId="{652BFD80-0F10-4107-A438-8CCB5337811E}" destId="{A9980A4D-799D-486B-AA3D-157C693C32C5}" srcOrd="0" destOrd="0" parTransId="{D280FBCD-F8F1-4D36-A914-733691CA04CA}" sibTransId="{5520104D-14FA-4DED-B7F2-4C798389CEEC}"/>
    <dgm:cxn modelId="{911991D5-F273-47FD-9044-B4E78B1394D2}" type="presOf" srcId="{A9980A4D-799D-486B-AA3D-157C693C32C5}" destId="{44DF1B2A-1F38-4512-BA9E-9FDE82950769}" srcOrd="0" destOrd="0" presId="urn:microsoft.com/office/officeart/2005/8/layout/radial5"/>
    <dgm:cxn modelId="{AFFAF0B7-354D-4B26-A66B-B28F90D049AA}" type="presOf" srcId="{E4CC99DC-96EC-46F4-9F9A-A563ECD67920}" destId="{FD73F89A-4A60-414F-AE67-B850CC024185}" srcOrd="0" destOrd="0" presId="urn:microsoft.com/office/officeart/2005/8/layout/radial5"/>
    <dgm:cxn modelId="{A8498455-32D5-48DD-A15E-EEE9E9B461B7}" type="presOf" srcId="{DCEEA9D3-680A-4D56-8AE5-1E0021DD3E24}" destId="{05596255-7E77-4978-8576-CDF2CDEEE888}" srcOrd="1" destOrd="0" presId="urn:microsoft.com/office/officeart/2005/8/layout/radial5"/>
    <dgm:cxn modelId="{857CFF5E-3F64-451B-9A87-6E4F682B3FBF}" srcId="{652BFD80-0F10-4107-A438-8CCB5337811E}" destId="{48D712FE-B522-475C-95B8-BF8BF54C77A4}" srcOrd="3" destOrd="0" parTransId="{ADC39AB8-82FF-49D6-9F9A-79C7E0C79579}" sibTransId="{5B59EE53-3EF1-4EBF-B0D0-744DE7FA4AED}"/>
    <dgm:cxn modelId="{7494F6BE-83A5-4833-83FA-69F15BA7D4E9}" srcId="{652BFD80-0F10-4107-A438-8CCB5337811E}" destId="{AD79F1E8-2002-4BF1-8AD3-6B215261BDE3}" srcOrd="4" destOrd="0" parTransId="{74D5E0B0-72A5-433A-ADD0-FE6F6DA958A0}" sibTransId="{EBD0837C-B925-456A-AA41-5DE259A57B50}"/>
    <dgm:cxn modelId="{DBD2C104-94B4-4D6E-AC06-1CFF80DB0C63}" type="presOf" srcId="{46965E3F-FFD4-4EC3-9822-58417902B2F7}" destId="{B8986804-C7E4-4D10-AAED-3A96FD40F081}" srcOrd="0" destOrd="0" presId="urn:microsoft.com/office/officeart/2005/8/layout/radial5"/>
    <dgm:cxn modelId="{9CA2693E-D0EC-414C-9178-72CC83A42276}" type="presOf" srcId="{E01ABC4A-C57A-4D32-B9FE-86643EDDD8A4}" destId="{47B2572E-F4DE-45B7-88FE-7FCABC7CD581}" srcOrd="0" destOrd="0" presId="urn:microsoft.com/office/officeart/2005/8/layout/radial5"/>
    <dgm:cxn modelId="{1C27D820-2C05-4D06-B241-785A796D9E6F}" srcId="{652BFD80-0F10-4107-A438-8CCB5337811E}" destId="{46965E3F-FFD4-4EC3-9822-58417902B2F7}" srcOrd="2" destOrd="0" parTransId="{DCEEA9D3-680A-4D56-8AE5-1E0021DD3E24}" sibTransId="{8B8DCD60-855E-4B13-BE97-4955CD11985C}"/>
    <dgm:cxn modelId="{CA0DBCF1-1E4B-4FFC-8AFC-FB7FB26BDBD0}" type="presOf" srcId="{74D5E0B0-72A5-433A-ADD0-FE6F6DA958A0}" destId="{26783212-A4DB-4E9F-8918-DB552A25BA26}" srcOrd="0" destOrd="0" presId="urn:microsoft.com/office/officeart/2005/8/layout/radial5"/>
    <dgm:cxn modelId="{651C5C21-FC94-42EC-9D89-F14A12927DF8}" srcId="{8B443772-342B-496B-B464-D16FA9AD6505}" destId="{652BFD80-0F10-4107-A438-8CCB5337811E}" srcOrd="0" destOrd="0" parTransId="{D1C9EFFB-042C-442E-82FC-88D6CFFCA236}" sibTransId="{EB830B61-6FB2-4A67-87C6-94D54117A3CD}"/>
    <dgm:cxn modelId="{1DF6201D-2465-4639-A435-4613903258DE}" type="presOf" srcId="{8B443772-342B-496B-B464-D16FA9AD6505}" destId="{CFFB24A2-06C4-47F2-8451-BB7570DFB3DC}" srcOrd="0" destOrd="0" presId="urn:microsoft.com/office/officeart/2005/8/layout/radial5"/>
    <dgm:cxn modelId="{2187C0D1-CDC9-427D-9DD1-B933635BE125}" type="presOf" srcId="{652BFD80-0F10-4107-A438-8CCB5337811E}" destId="{1B5AAB1A-801F-47F0-A79B-C7962C9F4143}" srcOrd="0" destOrd="0" presId="urn:microsoft.com/office/officeart/2005/8/layout/radial5"/>
    <dgm:cxn modelId="{CABA9D42-62A1-4695-BFFC-68544A7DD456}" srcId="{652BFD80-0F10-4107-A438-8CCB5337811E}" destId="{6DE4BB67-C3EF-4D6E-BD2A-92FBC8634B1D}" srcOrd="1" destOrd="0" parTransId="{E01ABC4A-C57A-4D32-B9FE-86643EDDD8A4}" sibTransId="{208C2439-3634-402E-AC8B-33974E78E687}"/>
    <dgm:cxn modelId="{3CEC341F-063A-4D69-BD4F-EE56BFDC23DE}" type="presOf" srcId="{6DE4BB67-C3EF-4D6E-BD2A-92FBC8634B1D}" destId="{E206C4F9-2C0F-400F-B033-5D41C3DE4FF7}" srcOrd="0" destOrd="0" presId="urn:microsoft.com/office/officeart/2005/8/layout/radial5"/>
    <dgm:cxn modelId="{F58CBC48-18C0-4401-B361-0DFB72F61C1E}" type="presOf" srcId="{E01ABC4A-C57A-4D32-B9FE-86643EDDD8A4}" destId="{F63A55AF-04B1-429F-9BF7-52E522A5C825}" srcOrd="1" destOrd="0" presId="urn:microsoft.com/office/officeart/2005/8/layout/radial5"/>
    <dgm:cxn modelId="{EBED582F-54C8-4AB8-A4F2-5565E0B9A634}" srcId="{652BFD80-0F10-4107-A438-8CCB5337811E}" destId="{41546961-C40D-4BA5-BA4E-9211880001B6}" srcOrd="5" destOrd="0" parTransId="{E4CC99DC-96EC-46F4-9F9A-A563ECD67920}" sibTransId="{E1BAA8E4-EA6A-430B-8D13-793582399CE3}"/>
    <dgm:cxn modelId="{6354F70D-33E7-4942-8E53-D5931D245B7E}" type="presParOf" srcId="{CFFB24A2-06C4-47F2-8451-BB7570DFB3DC}" destId="{1B5AAB1A-801F-47F0-A79B-C7962C9F4143}" srcOrd="0" destOrd="0" presId="urn:microsoft.com/office/officeart/2005/8/layout/radial5"/>
    <dgm:cxn modelId="{5B065FB0-D3D7-4370-A42F-E34B85155141}" type="presParOf" srcId="{CFFB24A2-06C4-47F2-8451-BB7570DFB3DC}" destId="{32B9B835-649B-47F0-9FAD-375BCD4491E0}" srcOrd="1" destOrd="0" presId="urn:microsoft.com/office/officeart/2005/8/layout/radial5"/>
    <dgm:cxn modelId="{640510C0-E242-42F8-A135-AB05584A35AF}" type="presParOf" srcId="{32B9B835-649B-47F0-9FAD-375BCD4491E0}" destId="{510ABD3C-252E-43A1-86BC-83295A7883A8}" srcOrd="0" destOrd="0" presId="urn:microsoft.com/office/officeart/2005/8/layout/radial5"/>
    <dgm:cxn modelId="{6F455136-1510-47F1-AE3A-8BA2FABB9FAD}" type="presParOf" srcId="{CFFB24A2-06C4-47F2-8451-BB7570DFB3DC}" destId="{44DF1B2A-1F38-4512-BA9E-9FDE82950769}" srcOrd="2" destOrd="0" presId="urn:microsoft.com/office/officeart/2005/8/layout/radial5"/>
    <dgm:cxn modelId="{B8B2CC62-B64A-4712-9E2B-02502618571D}" type="presParOf" srcId="{CFFB24A2-06C4-47F2-8451-BB7570DFB3DC}" destId="{47B2572E-F4DE-45B7-88FE-7FCABC7CD581}" srcOrd="3" destOrd="0" presId="urn:microsoft.com/office/officeart/2005/8/layout/radial5"/>
    <dgm:cxn modelId="{D29EB569-CB20-4914-8437-70AF31A13FF2}" type="presParOf" srcId="{47B2572E-F4DE-45B7-88FE-7FCABC7CD581}" destId="{F63A55AF-04B1-429F-9BF7-52E522A5C825}" srcOrd="0" destOrd="0" presId="urn:microsoft.com/office/officeart/2005/8/layout/radial5"/>
    <dgm:cxn modelId="{89DE7710-A49B-4975-A315-3BA6D50428CC}" type="presParOf" srcId="{CFFB24A2-06C4-47F2-8451-BB7570DFB3DC}" destId="{E206C4F9-2C0F-400F-B033-5D41C3DE4FF7}" srcOrd="4" destOrd="0" presId="urn:microsoft.com/office/officeart/2005/8/layout/radial5"/>
    <dgm:cxn modelId="{264B1215-E1B3-4AE7-9935-BFEA61226393}" type="presParOf" srcId="{CFFB24A2-06C4-47F2-8451-BB7570DFB3DC}" destId="{E1F4BF64-2063-44D7-B2E1-C052C3DFA3B9}" srcOrd="5" destOrd="0" presId="urn:microsoft.com/office/officeart/2005/8/layout/radial5"/>
    <dgm:cxn modelId="{A37A31C7-BE93-464F-9544-5663B7BE0AA5}" type="presParOf" srcId="{E1F4BF64-2063-44D7-B2E1-C052C3DFA3B9}" destId="{05596255-7E77-4978-8576-CDF2CDEEE888}" srcOrd="0" destOrd="0" presId="urn:microsoft.com/office/officeart/2005/8/layout/radial5"/>
    <dgm:cxn modelId="{1EBD3140-1894-4F6E-8C18-1D849F848B3C}" type="presParOf" srcId="{CFFB24A2-06C4-47F2-8451-BB7570DFB3DC}" destId="{B8986804-C7E4-4D10-AAED-3A96FD40F081}" srcOrd="6" destOrd="0" presId="urn:microsoft.com/office/officeart/2005/8/layout/radial5"/>
    <dgm:cxn modelId="{D67C1FCC-CC5F-4E44-81C2-E6489814ED54}" type="presParOf" srcId="{CFFB24A2-06C4-47F2-8451-BB7570DFB3DC}" destId="{157AA841-A9F8-4266-8282-0B12AF610FC7}" srcOrd="7" destOrd="0" presId="urn:microsoft.com/office/officeart/2005/8/layout/radial5"/>
    <dgm:cxn modelId="{3DAC7B6E-A28A-433D-93B0-F290B0DAFF87}" type="presParOf" srcId="{157AA841-A9F8-4266-8282-0B12AF610FC7}" destId="{8DC9488F-1D4C-4598-82AA-7B5500EBE103}" srcOrd="0" destOrd="0" presId="urn:microsoft.com/office/officeart/2005/8/layout/radial5"/>
    <dgm:cxn modelId="{FF24E727-9212-4185-B901-6A33A87F8DD7}" type="presParOf" srcId="{CFFB24A2-06C4-47F2-8451-BB7570DFB3DC}" destId="{34F88398-2C27-4C02-BAF2-832EC893B505}" srcOrd="8" destOrd="0" presId="urn:microsoft.com/office/officeart/2005/8/layout/radial5"/>
    <dgm:cxn modelId="{98658068-FE1B-4C3D-A735-9EF83D6CDF8D}" type="presParOf" srcId="{CFFB24A2-06C4-47F2-8451-BB7570DFB3DC}" destId="{26783212-A4DB-4E9F-8918-DB552A25BA26}" srcOrd="9" destOrd="0" presId="urn:microsoft.com/office/officeart/2005/8/layout/radial5"/>
    <dgm:cxn modelId="{DC64A0F5-349F-4FF5-9FF8-537A1F0F36EB}" type="presParOf" srcId="{26783212-A4DB-4E9F-8918-DB552A25BA26}" destId="{CC803754-1B60-4EC0-9D83-9E4C35D68BD6}" srcOrd="0" destOrd="0" presId="urn:microsoft.com/office/officeart/2005/8/layout/radial5"/>
    <dgm:cxn modelId="{EE645C8E-BFC5-4B93-881F-24E6573A4070}" type="presParOf" srcId="{CFFB24A2-06C4-47F2-8451-BB7570DFB3DC}" destId="{BEFEB9BE-74A3-4589-88CF-0C33C29C65AB}" srcOrd="10" destOrd="0" presId="urn:microsoft.com/office/officeart/2005/8/layout/radial5"/>
    <dgm:cxn modelId="{33983842-0374-4F66-A57E-268526E11ED3}" type="presParOf" srcId="{CFFB24A2-06C4-47F2-8451-BB7570DFB3DC}" destId="{FD73F89A-4A60-414F-AE67-B850CC024185}" srcOrd="11" destOrd="0" presId="urn:microsoft.com/office/officeart/2005/8/layout/radial5"/>
    <dgm:cxn modelId="{7A60B95F-34AD-463B-B9B9-B575D8F758B1}" type="presParOf" srcId="{FD73F89A-4A60-414F-AE67-B850CC024185}" destId="{0C4C839E-9CE0-4374-96D6-0CD2A308C57A}" srcOrd="0" destOrd="0" presId="urn:microsoft.com/office/officeart/2005/8/layout/radial5"/>
    <dgm:cxn modelId="{1606103C-8417-41D3-8EFA-DFDD87985F8A}" type="presParOf" srcId="{CFFB24A2-06C4-47F2-8451-BB7570DFB3DC}" destId="{91EC6291-6F53-475F-8C83-0CE385B5B41E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EA9D7E-85B1-45DB-91C0-70429744D23C}" type="doc">
      <dgm:prSet loTypeId="urn:microsoft.com/office/officeart/2005/8/layout/vList3#2" loCatId="process" qsTypeId="urn:microsoft.com/office/officeart/2005/8/quickstyle/simple2#8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6E97D948-07D9-44D4-ADBF-AB60D0B5E9CA}">
      <dgm:prSet phldrT="[Text]" custT="1"/>
      <dgm:spPr/>
      <dgm:t>
        <a:bodyPr/>
        <a:lstStyle/>
        <a:p>
          <a:pPr algn="l"/>
          <a:r>
            <a:rPr lang="en-US" sz="1800" u="sng" dirty="0" smtClean="0">
              <a:solidFill>
                <a:schemeClr val="bg1"/>
              </a:solidFill>
              <a:latin typeface="Calibri" pitchFamily="34" charset="0"/>
            </a:rPr>
            <a:t>Output 1.1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: Application of modern IT tools for compiling, processing, and analyzing statistical information</a:t>
          </a:r>
        </a:p>
        <a:p>
          <a:pPr algn="l"/>
          <a:r>
            <a:rPr lang="en-US" sz="1800" u="sng" dirty="0" smtClean="0">
              <a:solidFill>
                <a:schemeClr val="bg1"/>
              </a:solidFill>
              <a:latin typeface="Calibri" pitchFamily="34" charset="0"/>
            </a:rPr>
            <a:t>Output 1.2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: Establishment and strengthening of needed institutions</a:t>
          </a:r>
          <a:endParaRPr lang="en-US" sz="1800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C27A3327-E609-4BC6-9B43-AC685AA9C5F2}" type="parTrans" cxnId="{3A6FDD47-935B-4F30-8BFF-2012FA92E829}">
      <dgm:prSet/>
      <dgm:spPr/>
      <dgm:t>
        <a:bodyPr/>
        <a:lstStyle/>
        <a:p>
          <a:endParaRPr lang="en-US"/>
        </a:p>
      </dgm:t>
    </dgm:pt>
    <dgm:pt modelId="{C6545898-D05F-44EF-8128-C518A2B53EEF}" type="sibTrans" cxnId="{3A6FDD47-935B-4F30-8BFF-2012FA92E829}">
      <dgm:prSet/>
      <dgm:spPr/>
      <dgm:t>
        <a:bodyPr/>
        <a:lstStyle/>
        <a:p>
          <a:endParaRPr lang="en-US"/>
        </a:p>
      </dgm:t>
    </dgm:pt>
    <dgm:pt modelId="{A54CFAA4-E94C-4DA4-96FB-B0BDE19FFBE8}">
      <dgm:prSet phldrT="[Text]" custT="1"/>
      <dgm:spPr/>
      <dgm:t>
        <a:bodyPr/>
        <a:lstStyle/>
        <a:p>
          <a:pPr algn="l"/>
          <a:r>
            <a:rPr lang="en-US" sz="1800" u="sng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Output 2.1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: Availability of technical document on use of administrative data for national accounts compilation	</a:t>
          </a:r>
        </a:p>
        <a:p>
          <a:pPr algn="l"/>
          <a:r>
            <a:rPr lang="en-US" sz="1800" u="sng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Output 2.2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: Availability of financial resources for national accounts activities</a:t>
          </a:r>
          <a:endParaRPr lang="en-US" sz="1800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FFB9F184-7F1D-45F2-BAE6-0089D652CFD4}" type="parTrans" cxnId="{CE91270E-1886-4821-AC83-400C7D163024}">
      <dgm:prSet/>
      <dgm:spPr/>
      <dgm:t>
        <a:bodyPr/>
        <a:lstStyle/>
        <a:p>
          <a:endParaRPr lang="en-US"/>
        </a:p>
      </dgm:t>
    </dgm:pt>
    <dgm:pt modelId="{B458CE11-1C90-49AD-B398-6BA7E5BEDA4C}" type="sibTrans" cxnId="{CE91270E-1886-4821-AC83-400C7D163024}">
      <dgm:prSet/>
      <dgm:spPr/>
      <dgm:t>
        <a:bodyPr/>
        <a:lstStyle/>
        <a:p>
          <a:endParaRPr lang="en-US"/>
        </a:p>
      </dgm:t>
    </dgm:pt>
    <dgm:pt modelId="{5ED80EEF-4FA3-44B9-8108-A3D73BAB84B4}">
      <dgm:prSet phldrT="[Text]" custT="1"/>
      <dgm:spPr/>
      <dgm:t>
        <a:bodyPr/>
        <a:lstStyle/>
        <a:p>
          <a:pPr algn="l"/>
          <a:r>
            <a:rPr lang="en-US" sz="1800" u="sng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Output 3.1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  <a:ea typeface="+mn-ea"/>
              <a:cs typeface="+mn-cs"/>
            </a:rPr>
            <a:t>: SNA Continental Steering Committee and Secretariat established and functional</a:t>
          </a:r>
        </a:p>
        <a:p>
          <a:pPr algn="l"/>
          <a:r>
            <a:rPr lang="en-US" sz="1800" u="sng" dirty="0" smtClean="0">
              <a:solidFill>
                <a:schemeClr val="bg1"/>
              </a:solidFill>
              <a:latin typeface="Calibri" pitchFamily="34" charset="0"/>
            </a:rPr>
            <a:t>Output 3.2</a:t>
          </a:r>
          <a:r>
            <a:rPr lang="en-US" sz="1800" dirty="0" smtClean="0">
              <a:solidFill>
                <a:schemeClr val="bg1"/>
              </a:solidFill>
              <a:latin typeface="Calibri" pitchFamily="34" charset="0"/>
            </a:rPr>
            <a:t>: Monitoring, evaluation, and reporting developed and related results produced</a:t>
          </a:r>
          <a:r>
            <a:rPr lang="en-US" sz="1400" dirty="0" smtClean="0">
              <a:latin typeface="Calibri" pitchFamily="34" charset="0"/>
            </a:rPr>
            <a:t>	</a:t>
          </a:r>
          <a:endParaRPr lang="en-US" sz="1800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1086319B-958D-4D7F-93C9-61A678BF2FA8}" type="parTrans" cxnId="{A192E070-497C-4FCB-851E-20C2E1872DE5}">
      <dgm:prSet/>
      <dgm:spPr/>
      <dgm:t>
        <a:bodyPr/>
        <a:lstStyle/>
        <a:p>
          <a:endParaRPr lang="en-US"/>
        </a:p>
      </dgm:t>
    </dgm:pt>
    <dgm:pt modelId="{07E0336E-255C-40F4-8FF6-6B6337F050C7}" type="sibTrans" cxnId="{A192E070-497C-4FCB-851E-20C2E1872DE5}">
      <dgm:prSet/>
      <dgm:spPr/>
      <dgm:t>
        <a:bodyPr/>
        <a:lstStyle/>
        <a:p>
          <a:endParaRPr lang="en-US"/>
        </a:p>
      </dgm:t>
    </dgm:pt>
    <dgm:pt modelId="{7799DC94-3F37-442F-B173-155D709E4B16}" type="pres">
      <dgm:prSet presAssocID="{6FEA9D7E-85B1-45DB-91C0-70429744D23C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BC3B736C-D2AA-4101-9ECE-6232DE6E00E1}" type="pres">
      <dgm:prSet presAssocID="{6E97D948-07D9-44D4-ADBF-AB60D0B5E9CA}" presName="composite" presStyleCnt="0"/>
      <dgm:spPr/>
      <dgm:t>
        <a:bodyPr/>
        <a:lstStyle/>
        <a:p>
          <a:endParaRPr lang="en-US"/>
        </a:p>
      </dgm:t>
    </dgm:pt>
    <dgm:pt modelId="{85FC09C1-F5A8-48CE-A79A-7DF7DA8A91CC}" type="pres">
      <dgm:prSet presAssocID="{6E97D948-07D9-44D4-ADBF-AB60D0B5E9CA}" presName="imgShp" presStyleLbl="fgImgPlace1" presStyleIdx="0" presStyleCnt="3" custLinFactNeighborX="-59647" custLinFactNeighborY="-616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A31B26A-DE4D-47F0-A1D9-A0BB98B2C43D}" type="pres">
      <dgm:prSet presAssocID="{6E97D948-07D9-44D4-ADBF-AB60D0B5E9CA}" presName="txShp" presStyleLbl="node1" presStyleIdx="0" presStyleCnt="3" custScaleX="137185" custLinFactNeighborX="5276" custLinFactNeighborY="-1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91F140-1017-44A5-AE1A-F554E8805CFA}" type="pres">
      <dgm:prSet presAssocID="{C6545898-D05F-44EF-8128-C518A2B53EEF}" presName="spacing" presStyleCnt="0"/>
      <dgm:spPr/>
      <dgm:t>
        <a:bodyPr/>
        <a:lstStyle/>
        <a:p>
          <a:endParaRPr lang="en-US"/>
        </a:p>
      </dgm:t>
    </dgm:pt>
    <dgm:pt modelId="{23F874D7-16C5-4EEA-8E16-79C735B4E4E1}" type="pres">
      <dgm:prSet presAssocID="{A54CFAA4-E94C-4DA4-96FB-B0BDE19FFBE8}" presName="composite" presStyleCnt="0"/>
      <dgm:spPr/>
      <dgm:t>
        <a:bodyPr/>
        <a:lstStyle/>
        <a:p>
          <a:endParaRPr lang="en-US"/>
        </a:p>
      </dgm:t>
    </dgm:pt>
    <dgm:pt modelId="{0CC77CC7-06E1-4509-BCB8-967BBC24F776}" type="pres">
      <dgm:prSet presAssocID="{A54CFAA4-E94C-4DA4-96FB-B0BDE19FFBE8}" presName="imgShp" presStyleLbl="fgImgPlace1" presStyleIdx="1" presStyleCnt="3" custLinFactNeighborX="-6269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23F5DBF-5DAC-4039-9A1C-4D0F8261FCBB}" type="pres">
      <dgm:prSet presAssocID="{A54CFAA4-E94C-4DA4-96FB-B0BDE19FFBE8}" presName="txShp" presStyleLbl="node1" presStyleIdx="1" presStyleCnt="3" custScaleX="134879" custLinFactNeighborX="5442" custLinFactNeighborY="33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E380A-31F2-4487-A093-9BB3C41DBC0B}" type="pres">
      <dgm:prSet presAssocID="{B458CE11-1C90-49AD-B398-6BA7E5BEDA4C}" presName="spacing" presStyleCnt="0"/>
      <dgm:spPr/>
      <dgm:t>
        <a:bodyPr/>
        <a:lstStyle/>
        <a:p>
          <a:endParaRPr lang="en-US"/>
        </a:p>
      </dgm:t>
    </dgm:pt>
    <dgm:pt modelId="{984A7B51-DDBE-4C29-96C8-8388E747FBEA}" type="pres">
      <dgm:prSet presAssocID="{5ED80EEF-4FA3-44B9-8108-A3D73BAB84B4}" presName="composite" presStyleCnt="0"/>
      <dgm:spPr/>
      <dgm:t>
        <a:bodyPr/>
        <a:lstStyle/>
        <a:p>
          <a:endParaRPr lang="en-US"/>
        </a:p>
      </dgm:t>
    </dgm:pt>
    <dgm:pt modelId="{742821AC-200B-48B9-BDC3-259AF356565E}" type="pres">
      <dgm:prSet presAssocID="{5ED80EEF-4FA3-44B9-8108-A3D73BAB84B4}" presName="imgShp" presStyleLbl="fgImgPlace1" presStyleIdx="2" presStyleCnt="3" custLinFactNeighborX="-56635" custLinFactNeighborY="10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D650AD2-DF78-4808-B361-6DB15F4A3B1C}" type="pres">
      <dgm:prSet presAssocID="{5ED80EEF-4FA3-44B9-8108-A3D73BAB84B4}" presName="txShp" presStyleLbl="node1" presStyleIdx="2" presStyleCnt="3" custScaleX="134879" custLinFactNeighborX="51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6FDD47-935B-4F30-8BFF-2012FA92E829}" srcId="{6FEA9D7E-85B1-45DB-91C0-70429744D23C}" destId="{6E97D948-07D9-44D4-ADBF-AB60D0B5E9CA}" srcOrd="0" destOrd="0" parTransId="{C27A3327-E609-4BC6-9B43-AC685AA9C5F2}" sibTransId="{C6545898-D05F-44EF-8128-C518A2B53EEF}"/>
    <dgm:cxn modelId="{A192E070-497C-4FCB-851E-20C2E1872DE5}" srcId="{6FEA9D7E-85B1-45DB-91C0-70429744D23C}" destId="{5ED80EEF-4FA3-44B9-8108-A3D73BAB84B4}" srcOrd="2" destOrd="0" parTransId="{1086319B-958D-4D7F-93C9-61A678BF2FA8}" sibTransId="{07E0336E-255C-40F4-8FF6-6B6337F050C7}"/>
    <dgm:cxn modelId="{BEC738D8-9100-44B9-BE3E-9F61069DEBFA}" type="presOf" srcId="{5ED80EEF-4FA3-44B9-8108-A3D73BAB84B4}" destId="{8D650AD2-DF78-4808-B361-6DB15F4A3B1C}" srcOrd="0" destOrd="0" presId="urn:microsoft.com/office/officeart/2005/8/layout/vList3#2"/>
    <dgm:cxn modelId="{F9328032-0BFE-4BB3-AE63-A3C679C8892E}" type="presOf" srcId="{6E97D948-07D9-44D4-ADBF-AB60D0B5E9CA}" destId="{EA31B26A-DE4D-47F0-A1D9-A0BB98B2C43D}" srcOrd="0" destOrd="0" presId="urn:microsoft.com/office/officeart/2005/8/layout/vList3#2"/>
    <dgm:cxn modelId="{8C72CA2D-3367-4756-A151-D69E75979D41}" type="presOf" srcId="{6FEA9D7E-85B1-45DB-91C0-70429744D23C}" destId="{7799DC94-3F37-442F-B173-155D709E4B16}" srcOrd="0" destOrd="0" presId="urn:microsoft.com/office/officeart/2005/8/layout/vList3#2"/>
    <dgm:cxn modelId="{9F8BCC5E-6458-4CE3-9727-43D08574A966}" type="presOf" srcId="{A54CFAA4-E94C-4DA4-96FB-B0BDE19FFBE8}" destId="{623F5DBF-5DAC-4039-9A1C-4D0F8261FCBB}" srcOrd="0" destOrd="0" presId="urn:microsoft.com/office/officeart/2005/8/layout/vList3#2"/>
    <dgm:cxn modelId="{CE91270E-1886-4821-AC83-400C7D163024}" srcId="{6FEA9D7E-85B1-45DB-91C0-70429744D23C}" destId="{A54CFAA4-E94C-4DA4-96FB-B0BDE19FFBE8}" srcOrd="1" destOrd="0" parTransId="{FFB9F184-7F1D-45F2-BAE6-0089D652CFD4}" sibTransId="{B458CE11-1C90-49AD-B398-6BA7E5BEDA4C}"/>
    <dgm:cxn modelId="{BB720CF4-7D17-4757-BAA9-524390D6D91B}" type="presParOf" srcId="{7799DC94-3F37-442F-B173-155D709E4B16}" destId="{BC3B736C-D2AA-4101-9ECE-6232DE6E00E1}" srcOrd="0" destOrd="0" presId="urn:microsoft.com/office/officeart/2005/8/layout/vList3#2"/>
    <dgm:cxn modelId="{DB2158E1-3701-4C6C-8198-B4C95AD8BBE5}" type="presParOf" srcId="{BC3B736C-D2AA-4101-9ECE-6232DE6E00E1}" destId="{85FC09C1-F5A8-48CE-A79A-7DF7DA8A91CC}" srcOrd="0" destOrd="0" presId="urn:microsoft.com/office/officeart/2005/8/layout/vList3#2"/>
    <dgm:cxn modelId="{DB09F97F-72C5-4E82-9999-C6AA1AB2158F}" type="presParOf" srcId="{BC3B736C-D2AA-4101-9ECE-6232DE6E00E1}" destId="{EA31B26A-DE4D-47F0-A1D9-A0BB98B2C43D}" srcOrd="1" destOrd="0" presId="urn:microsoft.com/office/officeart/2005/8/layout/vList3#2"/>
    <dgm:cxn modelId="{A67F2761-F91C-4076-A5C5-7055C741666D}" type="presParOf" srcId="{7799DC94-3F37-442F-B173-155D709E4B16}" destId="{1F91F140-1017-44A5-AE1A-F554E8805CFA}" srcOrd="1" destOrd="0" presId="urn:microsoft.com/office/officeart/2005/8/layout/vList3#2"/>
    <dgm:cxn modelId="{4EFC5E55-7EDB-4B71-8C70-1181000FB207}" type="presParOf" srcId="{7799DC94-3F37-442F-B173-155D709E4B16}" destId="{23F874D7-16C5-4EEA-8E16-79C735B4E4E1}" srcOrd="2" destOrd="0" presId="urn:microsoft.com/office/officeart/2005/8/layout/vList3#2"/>
    <dgm:cxn modelId="{7FBF82D9-2F11-4C9C-B7D6-8AE26BE08345}" type="presParOf" srcId="{23F874D7-16C5-4EEA-8E16-79C735B4E4E1}" destId="{0CC77CC7-06E1-4509-BCB8-967BBC24F776}" srcOrd="0" destOrd="0" presId="urn:microsoft.com/office/officeart/2005/8/layout/vList3#2"/>
    <dgm:cxn modelId="{A8DB7005-3256-4F55-B491-85E1EE6B1491}" type="presParOf" srcId="{23F874D7-16C5-4EEA-8E16-79C735B4E4E1}" destId="{623F5DBF-5DAC-4039-9A1C-4D0F8261FCBB}" srcOrd="1" destOrd="0" presId="urn:microsoft.com/office/officeart/2005/8/layout/vList3#2"/>
    <dgm:cxn modelId="{464B6ACA-9748-4C1C-8083-287118AB7E15}" type="presParOf" srcId="{7799DC94-3F37-442F-B173-155D709E4B16}" destId="{8E0E380A-31F2-4487-A093-9BB3C41DBC0B}" srcOrd="3" destOrd="0" presId="urn:microsoft.com/office/officeart/2005/8/layout/vList3#2"/>
    <dgm:cxn modelId="{CAA06472-B47D-4C83-8197-3D31E463912B}" type="presParOf" srcId="{7799DC94-3F37-442F-B173-155D709E4B16}" destId="{984A7B51-DDBE-4C29-96C8-8388E747FBEA}" srcOrd="4" destOrd="0" presId="urn:microsoft.com/office/officeart/2005/8/layout/vList3#2"/>
    <dgm:cxn modelId="{229D0C24-5526-4797-970C-672C4D39209A}" type="presParOf" srcId="{984A7B51-DDBE-4C29-96C8-8388E747FBEA}" destId="{742821AC-200B-48B9-BDC3-259AF356565E}" srcOrd="0" destOrd="0" presId="urn:microsoft.com/office/officeart/2005/8/layout/vList3#2"/>
    <dgm:cxn modelId="{AC6B80AB-697E-401D-921D-158B9F7E8459}" type="presParOf" srcId="{984A7B51-DDBE-4C29-96C8-8388E747FBEA}" destId="{8D650AD2-DF78-4808-B361-6DB15F4A3B1C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FD0999-986B-422B-BEC4-A6F0D5834DDE}" type="doc">
      <dgm:prSet loTypeId="urn:microsoft.com/office/officeart/2005/8/layout/arrow4#1" loCatId="relationship" qsTypeId="urn:microsoft.com/office/officeart/2005/8/quickstyle/simple2#14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7A9634EF-2D53-4F2D-8FD7-F5E8F2C6C259}">
      <dgm:prSet phldrT="[Text]" custT="1"/>
      <dgm:spPr/>
      <dgm:t>
        <a:bodyPr/>
        <a:lstStyle/>
        <a:p>
          <a:r>
            <a:rPr lang="en-US" sz="2400" u="sng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Progress</a:t>
          </a:r>
          <a:r>
            <a:rPr lang="en-US" sz="24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:</a:t>
          </a:r>
          <a:endParaRPr lang="en-US" sz="24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4C11BEBE-4027-491B-B411-2E498F3B6493}" type="parTrans" cxnId="{0ACBD365-0530-4064-9592-4150AB188C75}">
      <dgm:prSet/>
      <dgm:spPr/>
      <dgm:t>
        <a:bodyPr/>
        <a:lstStyle/>
        <a:p>
          <a:endParaRPr lang="en-US"/>
        </a:p>
      </dgm:t>
    </dgm:pt>
    <dgm:pt modelId="{DFD0E1BF-7295-45EB-BBCF-657CDA36B22A}" type="sibTrans" cxnId="{0ACBD365-0530-4064-9592-4150AB188C75}">
      <dgm:prSet/>
      <dgm:spPr/>
      <dgm:t>
        <a:bodyPr/>
        <a:lstStyle/>
        <a:p>
          <a:endParaRPr lang="en-US"/>
        </a:p>
      </dgm:t>
    </dgm:pt>
    <dgm:pt modelId="{83D47017-9546-4F12-963C-E6B5B6DC33C4}">
      <dgm:prSet phldrT="[Text]" custT="1"/>
      <dgm:spPr/>
      <dgm:t>
        <a:bodyPr/>
        <a:lstStyle/>
        <a:p>
          <a:endParaRPr lang="en-US" dirty="0"/>
        </a:p>
      </dgm:t>
    </dgm:pt>
    <dgm:pt modelId="{19888EAE-9658-4035-AAF2-C75DD46A3622}" type="parTrans" cxnId="{213F425D-E223-43A4-89B2-21D1DB92413A}">
      <dgm:prSet/>
      <dgm:spPr/>
      <dgm:t>
        <a:bodyPr/>
        <a:lstStyle/>
        <a:p>
          <a:endParaRPr lang="en-US"/>
        </a:p>
      </dgm:t>
    </dgm:pt>
    <dgm:pt modelId="{BC007C04-FC3C-4F79-AFF5-4A79E54395DE}" type="sibTrans" cxnId="{213F425D-E223-43A4-89B2-21D1DB92413A}">
      <dgm:prSet/>
      <dgm:spPr/>
      <dgm:t>
        <a:bodyPr/>
        <a:lstStyle/>
        <a:p>
          <a:endParaRPr lang="en-US"/>
        </a:p>
      </dgm:t>
    </dgm:pt>
    <dgm:pt modelId="{FB9D100C-F172-4625-ABF2-8384C640C65A}">
      <dgm:prSet phldrT="[Text]" custT="1"/>
      <dgm:spPr/>
      <dgm:t>
        <a:bodyPr/>
        <a:lstStyle/>
        <a:p>
          <a:r>
            <a:rPr lang="en-US" sz="24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Secretariat operationalized</a:t>
          </a:r>
          <a:endParaRPr lang="en-US" sz="24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74AB7BB5-DD46-4F04-BE07-D61042EFFA3B}" type="parTrans" cxnId="{BE2AD81E-6E77-4A66-A8CA-4B3974D7D4E1}">
      <dgm:prSet/>
      <dgm:spPr/>
      <dgm:t>
        <a:bodyPr/>
        <a:lstStyle/>
        <a:p>
          <a:endParaRPr lang="en-US"/>
        </a:p>
      </dgm:t>
    </dgm:pt>
    <dgm:pt modelId="{87391AF3-6BF8-4268-915A-9FAB9EC1F2B9}" type="sibTrans" cxnId="{BE2AD81E-6E77-4A66-A8CA-4B3974D7D4E1}">
      <dgm:prSet/>
      <dgm:spPr/>
      <dgm:t>
        <a:bodyPr/>
        <a:lstStyle/>
        <a:p>
          <a:endParaRPr lang="en-US"/>
        </a:p>
      </dgm:t>
    </dgm:pt>
    <dgm:pt modelId="{8996F957-F0BA-4D33-BCC4-A1D0187CB50A}">
      <dgm:prSet phldrT="[Text]" custT="1"/>
      <dgm:spPr/>
      <dgm:t>
        <a:bodyPr/>
        <a:lstStyle/>
        <a:p>
          <a:r>
            <a:rPr lang="en-US" sz="24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Continental Steering Committee established</a:t>
          </a:r>
          <a:endParaRPr lang="en-US" sz="24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ED92BEB7-739E-4C82-86FA-BC4B54219274}" type="sibTrans" cxnId="{39B7C54C-1E7D-4F51-90B1-FF384E1C7A32}">
      <dgm:prSet/>
      <dgm:spPr/>
      <dgm:t>
        <a:bodyPr/>
        <a:lstStyle/>
        <a:p>
          <a:endParaRPr lang="en-US"/>
        </a:p>
      </dgm:t>
    </dgm:pt>
    <dgm:pt modelId="{477BFD29-2A15-46E4-845A-586780B153A0}" type="parTrans" cxnId="{39B7C54C-1E7D-4F51-90B1-FF384E1C7A32}">
      <dgm:prSet/>
      <dgm:spPr/>
      <dgm:t>
        <a:bodyPr/>
        <a:lstStyle/>
        <a:p>
          <a:endParaRPr lang="en-US"/>
        </a:p>
      </dgm:t>
    </dgm:pt>
    <dgm:pt modelId="{7840F73F-6542-4E58-91F4-FA309CEE5BDE}">
      <dgm:prSet phldrT="[Text]" custT="1"/>
      <dgm:spPr/>
      <dgm:t>
        <a:bodyPr/>
        <a:lstStyle/>
        <a:p>
          <a:r>
            <a:rPr lang="en-US" sz="2400" u="sng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Challenge</a:t>
          </a:r>
          <a:r>
            <a:rPr lang="en-US" sz="24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:</a:t>
          </a:r>
          <a:endParaRPr lang="en-US" sz="24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8017DB5D-7899-46CD-BBE9-6369F0FBE5AD}" type="parTrans" cxnId="{1959BFC5-EAEF-4164-AB7E-684C630C253E}">
      <dgm:prSet/>
      <dgm:spPr/>
      <dgm:t>
        <a:bodyPr/>
        <a:lstStyle/>
        <a:p>
          <a:endParaRPr lang="en-US"/>
        </a:p>
      </dgm:t>
    </dgm:pt>
    <dgm:pt modelId="{BC67FDB9-DFDC-491A-BD5A-70BC5DA629E6}" type="sibTrans" cxnId="{1959BFC5-EAEF-4164-AB7E-684C630C253E}">
      <dgm:prSet/>
      <dgm:spPr/>
      <dgm:t>
        <a:bodyPr/>
        <a:lstStyle/>
        <a:p>
          <a:endParaRPr lang="en-US"/>
        </a:p>
      </dgm:t>
    </dgm:pt>
    <dgm:pt modelId="{4FF6C0AF-7252-4914-8E6A-6D6D987C4C83}">
      <dgm:prSet phldrT="[Text]" custT="1"/>
      <dgm:spPr/>
      <dgm:t>
        <a:bodyPr/>
        <a:lstStyle/>
        <a:p>
          <a:r>
            <a:rPr lang="en-US" sz="24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Funds to support the operations &amp; activities</a:t>
          </a:r>
          <a:endParaRPr lang="en-US" sz="24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F2673D41-BC8E-425B-89CC-D9839A46DE19}" type="parTrans" cxnId="{B3D64802-DBE5-4F82-B2D8-79D7C6D84BCA}">
      <dgm:prSet/>
      <dgm:spPr/>
      <dgm:t>
        <a:bodyPr/>
        <a:lstStyle/>
        <a:p>
          <a:endParaRPr lang="en-US"/>
        </a:p>
      </dgm:t>
    </dgm:pt>
    <dgm:pt modelId="{B4DE1A69-21F7-4E8B-93CE-3EA631ED9F5F}" type="sibTrans" cxnId="{B3D64802-DBE5-4F82-B2D8-79D7C6D84BCA}">
      <dgm:prSet/>
      <dgm:spPr/>
      <dgm:t>
        <a:bodyPr/>
        <a:lstStyle/>
        <a:p>
          <a:endParaRPr lang="en-US"/>
        </a:p>
      </dgm:t>
    </dgm:pt>
    <dgm:pt modelId="{AAB45EDB-1096-4B99-ABBD-2D805231A9A1}">
      <dgm:prSet phldrT="[Text]" custT="1"/>
      <dgm:spPr/>
      <dgm:t>
        <a:bodyPr/>
        <a:lstStyle/>
        <a:p>
          <a:endParaRPr lang="en-US" sz="28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BCC7DB16-BCAD-47E9-B9BF-3CE318116E05}" type="parTrans" cxnId="{78A6E0CB-C2D2-41E3-B628-44D82F5A01DE}">
      <dgm:prSet/>
      <dgm:spPr/>
      <dgm:t>
        <a:bodyPr/>
        <a:lstStyle/>
        <a:p>
          <a:endParaRPr lang="en-US"/>
        </a:p>
      </dgm:t>
    </dgm:pt>
    <dgm:pt modelId="{8052130D-9F73-4CB0-8F89-1E79A9EDF9E4}" type="sibTrans" cxnId="{78A6E0CB-C2D2-41E3-B628-44D82F5A01DE}">
      <dgm:prSet/>
      <dgm:spPr/>
      <dgm:t>
        <a:bodyPr/>
        <a:lstStyle/>
        <a:p>
          <a:endParaRPr lang="en-US"/>
        </a:p>
      </dgm:t>
    </dgm:pt>
    <dgm:pt modelId="{6EEBFADF-5CAC-40FC-87A2-B4BA384E9764}">
      <dgm:prSet phldrT="[Text]" custT="1"/>
      <dgm:spPr/>
      <dgm:t>
        <a:bodyPr/>
        <a:lstStyle/>
        <a:p>
          <a:r>
            <a:rPr lang="en-US" sz="24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  <a:latin typeface="Calibri" pitchFamily="34" charset="0"/>
            </a:rPr>
            <a:t>Agreed Project Implementation Plan (PIP)</a:t>
          </a:r>
          <a:endParaRPr lang="en-US" sz="24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  <a:latin typeface="Calibri" pitchFamily="34" charset="0"/>
          </a:endParaRPr>
        </a:p>
      </dgm:t>
    </dgm:pt>
    <dgm:pt modelId="{47F29439-D2DB-4BF4-AD21-F325F3E15CCE}" type="parTrans" cxnId="{198C115E-F1B1-407B-9299-D535881F9C8A}">
      <dgm:prSet/>
      <dgm:spPr/>
      <dgm:t>
        <a:bodyPr/>
        <a:lstStyle/>
        <a:p>
          <a:endParaRPr lang="en-US"/>
        </a:p>
      </dgm:t>
    </dgm:pt>
    <dgm:pt modelId="{A510864B-C0A5-4DB2-8DF3-9DAA887B1BF9}" type="sibTrans" cxnId="{198C115E-F1B1-407B-9299-D535881F9C8A}">
      <dgm:prSet/>
      <dgm:spPr/>
      <dgm:t>
        <a:bodyPr/>
        <a:lstStyle/>
        <a:p>
          <a:endParaRPr lang="en-US"/>
        </a:p>
      </dgm:t>
    </dgm:pt>
    <dgm:pt modelId="{54F12A6E-08DA-4870-AAAC-473B61340163}" type="pres">
      <dgm:prSet presAssocID="{55FD0999-986B-422B-BEC4-A6F0D5834DDE}" presName="compositeShape" presStyleCnt="0">
        <dgm:presLayoutVars>
          <dgm:chMax val="2"/>
          <dgm:dir/>
        </dgm:presLayoutVars>
      </dgm:prSet>
      <dgm:spPr/>
      <dgm:t>
        <a:bodyPr/>
        <a:lstStyle/>
        <a:p>
          <a:endParaRPr lang="en-US"/>
        </a:p>
      </dgm:t>
    </dgm:pt>
    <dgm:pt modelId="{5A818F38-E9E9-4731-846C-A339E3F909CE}" type="pres">
      <dgm:prSet presAssocID="{7A9634EF-2D53-4F2D-8FD7-F5E8F2C6C259}" presName="upArrow" presStyleLbl="node1" presStyleIdx="0" presStyleCnt="2"/>
      <dgm:spPr/>
    </dgm:pt>
    <dgm:pt modelId="{29A09746-3897-40B0-9DE1-1F520A35657B}" type="pres">
      <dgm:prSet presAssocID="{7A9634EF-2D53-4F2D-8FD7-F5E8F2C6C259}" presName="upArrowText" presStyleLbl="revTx" presStyleIdx="0" presStyleCnt="2" custScaleX="100354" custScaleY="71814" custLinFactNeighborX="11748" custLinFactNeighborY="195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7DEF6-2945-48C4-99B9-97FD8AB3BBB2}" type="pres">
      <dgm:prSet presAssocID="{7840F73F-6542-4E58-91F4-FA309CEE5BDE}" presName="downArrow" presStyleLbl="node1" presStyleIdx="1" presStyleCnt="2"/>
      <dgm:spPr/>
    </dgm:pt>
    <dgm:pt modelId="{12CA3EDF-6D20-47BD-9287-3007BADC2DBD}" type="pres">
      <dgm:prSet presAssocID="{7840F73F-6542-4E58-91F4-FA309CEE5BDE}" presName="downArrowText" presStyleLbl="revTx" presStyleIdx="1" presStyleCnt="2" custScaleX="90601" custScaleY="41875" custLinFactNeighborX="6802" custLinFactNeighborY="194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B7C54C-1E7D-4F51-90B1-FF384E1C7A32}" srcId="{7A9634EF-2D53-4F2D-8FD7-F5E8F2C6C259}" destId="{8996F957-F0BA-4D33-BCC4-A1D0187CB50A}" srcOrd="0" destOrd="0" parTransId="{477BFD29-2A15-46E4-845A-586780B153A0}" sibTransId="{ED92BEB7-739E-4C82-86FA-BC4B54219274}"/>
    <dgm:cxn modelId="{59DB04C2-055B-4EF1-8320-DA88DE1A7924}" type="presOf" srcId="{8996F957-F0BA-4D33-BCC4-A1D0187CB50A}" destId="{29A09746-3897-40B0-9DE1-1F520A35657B}" srcOrd="0" destOrd="1" presId="urn:microsoft.com/office/officeart/2005/8/layout/arrow4#1"/>
    <dgm:cxn modelId="{4E1FC906-52B0-4946-9779-27EDE4733A1B}" type="presOf" srcId="{6EEBFADF-5CAC-40FC-87A2-B4BA384E9764}" destId="{29A09746-3897-40B0-9DE1-1F520A35657B}" srcOrd="0" destOrd="3" presId="urn:microsoft.com/office/officeart/2005/8/layout/arrow4#1"/>
    <dgm:cxn modelId="{18BE0AEA-14A8-481A-9EE9-6DF8C832C34A}" type="presOf" srcId="{4FF6C0AF-7252-4914-8E6A-6D6D987C4C83}" destId="{12CA3EDF-6D20-47BD-9287-3007BADC2DBD}" srcOrd="0" destOrd="1" presId="urn:microsoft.com/office/officeart/2005/8/layout/arrow4#1"/>
    <dgm:cxn modelId="{BE2AD81E-6E77-4A66-A8CA-4B3974D7D4E1}" srcId="{7A9634EF-2D53-4F2D-8FD7-F5E8F2C6C259}" destId="{FB9D100C-F172-4625-ABF2-8384C640C65A}" srcOrd="1" destOrd="0" parTransId="{74AB7BB5-DD46-4F04-BE07-D61042EFFA3B}" sibTransId="{87391AF3-6BF8-4268-915A-9FAB9EC1F2B9}"/>
    <dgm:cxn modelId="{B3D64802-DBE5-4F82-B2D8-79D7C6D84BCA}" srcId="{7840F73F-6542-4E58-91F4-FA309CEE5BDE}" destId="{4FF6C0AF-7252-4914-8E6A-6D6D987C4C83}" srcOrd="0" destOrd="0" parTransId="{F2673D41-BC8E-425B-89CC-D9839A46DE19}" sibTransId="{B4DE1A69-21F7-4E8B-93CE-3EA631ED9F5F}"/>
    <dgm:cxn modelId="{C25FFEBD-B768-4DDC-8584-08FE1D71A267}" type="presOf" srcId="{AAB45EDB-1096-4B99-ABBD-2D805231A9A1}" destId="{12CA3EDF-6D20-47BD-9287-3007BADC2DBD}" srcOrd="0" destOrd="2" presId="urn:microsoft.com/office/officeart/2005/8/layout/arrow4#1"/>
    <dgm:cxn modelId="{1959BFC5-EAEF-4164-AB7E-684C630C253E}" srcId="{55FD0999-986B-422B-BEC4-A6F0D5834DDE}" destId="{7840F73F-6542-4E58-91F4-FA309CEE5BDE}" srcOrd="1" destOrd="0" parTransId="{8017DB5D-7899-46CD-BBE9-6369F0FBE5AD}" sibTransId="{BC67FDB9-DFDC-491A-BD5A-70BC5DA629E6}"/>
    <dgm:cxn modelId="{78A6E0CB-C2D2-41E3-B628-44D82F5A01DE}" srcId="{7840F73F-6542-4E58-91F4-FA309CEE5BDE}" destId="{AAB45EDB-1096-4B99-ABBD-2D805231A9A1}" srcOrd="1" destOrd="0" parTransId="{BCC7DB16-BCAD-47E9-B9BF-3CE318116E05}" sibTransId="{8052130D-9F73-4CB0-8F89-1E79A9EDF9E4}"/>
    <dgm:cxn modelId="{0ACBD365-0530-4064-9592-4150AB188C75}" srcId="{55FD0999-986B-422B-BEC4-A6F0D5834DDE}" destId="{7A9634EF-2D53-4F2D-8FD7-F5E8F2C6C259}" srcOrd="0" destOrd="0" parTransId="{4C11BEBE-4027-491B-B411-2E498F3B6493}" sibTransId="{DFD0E1BF-7295-45EB-BBCF-657CDA36B22A}"/>
    <dgm:cxn modelId="{4725B67E-86F1-4135-9B5E-41C8B57B0A62}" type="presOf" srcId="{55FD0999-986B-422B-BEC4-A6F0D5834DDE}" destId="{54F12A6E-08DA-4870-AAAC-473B61340163}" srcOrd="0" destOrd="0" presId="urn:microsoft.com/office/officeart/2005/8/layout/arrow4#1"/>
    <dgm:cxn modelId="{C7E878F7-F99D-452A-BB74-E3E53A2003EE}" type="presOf" srcId="{FB9D100C-F172-4625-ABF2-8384C640C65A}" destId="{29A09746-3897-40B0-9DE1-1F520A35657B}" srcOrd="0" destOrd="2" presId="urn:microsoft.com/office/officeart/2005/8/layout/arrow4#1"/>
    <dgm:cxn modelId="{727A727C-9FFD-4100-AFA3-674FDD281117}" type="presOf" srcId="{7A9634EF-2D53-4F2D-8FD7-F5E8F2C6C259}" destId="{29A09746-3897-40B0-9DE1-1F520A35657B}" srcOrd="0" destOrd="0" presId="urn:microsoft.com/office/officeart/2005/8/layout/arrow4#1"/>
    <dgm:cxn modelId="{198C115E-F1B1-407B-9299-D535881F9C8A}" srcId="{7A9634EF-2D53-4F2D-8FD7-F5E8F2C6C259}" destId="{6EEBFADF-5CAC-40FC-87A2-B4BA384E9764}" srcOrd="2" destOrd="0" parTransId="{47F29439-D2DB-4BF4-AD21-F325F3E15CCE}" sibTransId="{A510864B-C0A5-4DB2-8DF3-9DAA887B1BF9}"/>
    <dgm:cxn modelId="{213F425D-E223-43A4-89B2-21D1DB92413A}" srcId="{55FD0999-986B-422B-BEC4-A6F0D5834DDE}" destId="{83D47017-9546-4F12-963C-E6B5B6DC33C4}" srcOrd="2" destOrd="0" parTransId="{19888EAE-9658-4035-AAF2-C75DD46A3622}" sibTransId="{BC007C04-FC3C-4F79-AFF5-4A79E54395DE}"/>
    <dgm:cxn modelId="{033D551F-CDBB-4988-A648-657E0F61C637}" type="presOf" srcId="{7840F73F-6542-4E58-91F4-FA309CEE5BDE}" destId="{12CA3EDF-6D20-47BD-9287-3007BADC2DBD}" srcOrd="0" destOrd="0" presId="urn:microsoft.com/office/officeart/2005/8/layout/arrow4#1"/>
    <dgm:cxn modelId="{4879DA20-3BBC-436F-9547-6F2E111FDECD}" type="presParOf" srcId="{54F12A6E-08DA-4870-AAAC-473B61340163}" destId="{5A818F38-E9E9-4731-846C-A339E3F909CE}" srcOrd="0" destOrd="0" presId="urn:microsoft.com/office/officeart/2005/8/layout/arrow4#1"/>
    <dgm:cxn modelId="{EF8218B5-C89F-4481-9267-954793F07478}" type="presParOf" srcId="{54F12A6E-08DA-4870-AAAC-473B61340163}" destId="{29A09746-3897-40B0-9DE1-1F520A35657B}" srcOrd="1" destOrd="0" presId="urn:microsoft.com/office/officeart/2005/8/layout/arrow4#1"/>
    <dgm:cxn modelId="{20B14E31-BF6F-40D4-846E-40288BD71A61}" type="presParOf" srcId="{54F12A6E-08DA-4870-AAAC-473B61340163}" destId="{5477DEF6-2945-48C4-99B9-97FD8AB3BBB2}" srcOrd="2" destOrd="0" presId="urn:microsoft.com/office/officeart/2005/8/layout/arrow4#1"/>
    <dgm:cxn modelId="{0D635C6C-287A-443E-8C93-22DB0A2D2FD7}" type="presParOf" srcId="{54F12A6E-08DA-4870-AAAC-473B61340163}" destId="{12CA3EDF-6D20-47BD-9287-3007BADC2DBD}" srcOrd="3" destOrd="0" presId="urn:microsoft.com/office/officeart/2005/8/layout/arrow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00E57-5187-4EAE-B59F-0006C5ADD5EB}">
      <dsp:nvSpPr>
        <dsp:cNvPr id="0" name=""/>
        <dsp:cNvSpPr/>
      </dsp:nvSpPr>
      <dsp:spPr>
        <a:xfrm>
          <a:off x="0" y="0"/>
          <a:ext cx="8686800" cy="4525961"/>
        </a:xfrm>
        <a:prstGeom prst="leftRightRibbon">
          <a:avLst/>
        </a:prstGeom>
        <a:solidFill>
          <a:schemeClr val="accent3">
            <a:shade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7122C9D-A928-46D7-9DEE-4693607B47D1}">
      <dsp:nvSpPr>
        <dsp:cNvPr id="0" name=""/>
        <dsp:cNvSpPr/>
      </dsp:nvSpPr>
      <dsp:spPr>
        <a:xfrm>
          <a:off x="1042416" y="1133696"/>
          <a:ext cx="2866644" cy="1702612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</a:rPr>
            <a:t>Limited Human, Financial, and Technical Resources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Weak Capacity and Statistical Infrastructure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Unharmonious National Accounts Systems </a:t>
          </a:r>
        </a:p>
      </dsp:txBody>
      <dsp:txXfrm>
        <a:off x="1042416" y="1133696"/>
        <a:ext cx="2866644" cy="1702612"/>
      </dsp:txXfrm>
    </dsp:sp>
    <dsp:sp modelId="{D206D9EF-D0A2-4009-8BD0-5FF5F7498297}">
      <dsp:nvSpPr>
        <dsp:cNvPr id="0" name=""/>
        <dsp:cNvSpPr/>
      </dsp:nvSpPr>
      <dsp:spPr>
        <a:xfrm>
          <a:off x="4343400" y="1689652"/>
          <a:ext cx="3387852" cy="1702612"/>
        </a:xfrm>
        <a:prstGeom prst="rect">
          <a:avLst/>
        </a:prstGeom>
        <a:noFill/>
        <a:ln w="38100" cap="flat" cmpd="sng" algn="ctr">
          <a:noFill/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Inconsistency and Incompleteness in the Coverage of the Economy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  <a:latin typeface="Calibri" pitchFamily="34" charset="0"/>
              <a:sym typeface="Symbol"/>
            </a:rPr>
            <a:t>  </a:t>
          </a:r>
          <a:r>
            <a:rPr lang="en-US" altLang="zh-CN" sz="1800" kern="1200" dirty="0" smtClean="0">
              <a:solidFill>
                <a:schemeClr val="bg1"/>
              </a:solidFill>
              <a:latin typeface="Calibri" pitchFamily="34" charset="0"/>
              <a:ea typeface="宋体" pitchFamily="2" charset="-122"/>
            </a:rPr>
            <a:t>Early Stages in the Development of National Accounts</a:t>
          </a:r>
          <a:endParaRPr lang="en-US" sz="1800" kern="1200" dirty="0">
            <a:solidFill>
              <a:schemeClr val="bg1"/>
            </a:solidFill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4343400" y="1689652"/>
        <a:ext cx="3387852" cy="17026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#1" minVer="12.0">
  <dgm:title val=""/>
  <dgm:desc val=""/>
  <dgm:catLst>
    <dgm:cat type="relationship" pri="4500"/>
  </dgm:catLst>
  <dgm:sampData>
    <dgm:dataModel>
      <dgm:ptLst>
        <dgm:pt modelId="0" type="doc">
          <dgm:prSet phldr="1"/>
        </dgm:pt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100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36" fact="NaN" max="NaN"/>
            <dgm:rule type="primFontSz" val="2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100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36" fact="NaN" max="NaN"/>
            <dgm:rule type="primFontSz" val="2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2" minVer="12.0">
  <dgm:title val=""/>
  <dgm:desc val=""/>
  <dgm:catLst>
    <dgm:cat type="process" pri="93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100"/>
    </dgm:constrLst>
    <dgm:forEach name="Name1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2">
          <dgm:if name="Name3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4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</dgm:layoutNode>
        <dgm:layoutNode name="txShp">
          <dgm:varLst>
            <dgm:bulletEnabled val="1"/>
          </dgm:varLst>
          <dgm:alg type="tx"/>
          <dgm:choose name="Name5">
            <dgm:if name="Name6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7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/>
          <dgm:ruleLst>
            <dgm:rule type="primFontSz" val="36" fact="NaN" max="NaN"/>
            <dgm:rule type="primFontSz" val="2" fact="NaN" max="NaN"/>
          </dgm:ruleLst>
        </dgm:layoutNode>
      </dgm:layoutNode>
      <dgm:forEach name="Name8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#1" minVer="12.0">
  <dgm:title val=""/>
  <dgm:desc val=""/>
  <dgm:catLst>
    <dgm:cat type="relationship" pri="4500"/>
  </dgm:catLst>
  <dgm:sampData>
    <dgm:dataModel>
      <dgm:ptLst>
        <dgm:pt modelId="0" type="doc">
          <dgm:prSet phldr="1"/>
        </dgm:pt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</dgm:layoutNode>
      <dgm:layoutNode name="upArrowText" styleLbl="revTx">
        <dgm:varLst>
          <dgm:chMax val="0"/>
          <dgm:bulletEnabled val="1"/>
        </dgm:varLst>
        <dgm:choose name="Name10">
          <dgm:if name="Name11" func="var" arg="dir" op="equ" val="norm">
            <dgm:alg type="tx">
              <dgm:param type="parTxLTRAlign" val="l"/>
              <dgm:param type="txAnchorVert" val="mid"/>
              <dgm:param type="txAnchorVertCh" val="mid"/>
            </dgm:alg>
          </dgm:if>
          <dgm:else name="Name12">
            <dgm:alg type="tx">
              <dgm:param type="parTxLTRAlign" val="r"/>
              <dgm:param type="txAnchorVert" val="mid"/>
              <dgm:param type="txAnchorVertCh" val="mid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  <dgm:constr type="primFontSz" val="36"/>
        </dgm:constrLst>
        <dgm:ruleLst>
          <dgm:rule type="primFontSz" val="2" fact="NaN" max="NaN"/>
        </dgm:ruleLst>
      </dgm:layoutNode>
    </dgm:forEach>
    <dgm:forEach name="Name13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</dgm:layoutNode>
      <dgm:layoutNode name="downArrowText" styleLbl="revTx">
        <dgm:varLst>
          <dgm:chMax val="0"/>
          <dgm:bulletEnabled val="1"/>
        </dgm:varLst>
        <dgm:choose name="Name14">
          <dgm:if name="Name15" func="var" arg="dir" op="equ" val="norm">
            <dgm:alg type="tx">
              <dgm:param type="parTxLTRAlign" val="l"/>
              <dgm:param type="txAnchorVert" val="mid"/>
              <dgm:param type="txAnchorVertCh" val="mid"/>
            </dgm:alg>
          </dgm:if>
          <dgm:else name="Name16">
            <dgm:alg type="tx">
              <dgm:param type="parTxLTRAlign" val="r"/>
              <dgm:param type="txAnchorVert" val="mid"/>
              <dgm:param type="txAnchorVertCh" val="mid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  <dgm:constr type="primFontSz" val="36"/>
        </dgm:constrLst>
        <dgm:ruleLst>
          <dgm:rule type="primFontSz" val="2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#13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#11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#8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#14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F384BE8-CC46-40E4-918A-52CAFD8FFF6E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CEFD721F-C817-40AE-BDBD-9E537EC9C8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89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D443A79-5AB5-4067-9488-C9DB6CFEB95C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C2C9A21-FD17-4C6C-B8BF-6F26E88C52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8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9A21-FD17-4C6C-B8BF-6F26E88C52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53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276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3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712788"/>
            <a:ext cx="4667250" cy="3500437"/>
          </a:xfrm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069" y="4428343"/>
            <a:ext cx="5118263" cy="4141637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505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696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712788"/>
            <a:ext cx="4667250" cy="3500437"/>
          </a:xfrm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069" y="4428343"/>
            <a:ext cx="5118263" cy="4141637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73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11/3/2016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4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ECA Logo_new_ENG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2738" y="101600"/>
            <a:ext cx="82169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60BDD4-4ECF-4307-ADED-63B44C8806D8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8B279-8219-4E55-BD01-73C46F017B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4DBAEB-6553-4AC1-BD3C-86D114B6820C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F0575-E1FE-453F-905B-C904D55D0C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8141FD-6405-4F80-95A8-0C269AB6321E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EBF48-F6DE-4BAE-B175-A71CB269FE1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123.jpg"/>
          <p:cNvPicPr>
            <a:picLocks noChangeAspect="1"/>
          </p:cNvPicPr>
          <p:nvPr userDrawn="1"/>
        </p:nvPicPr>
        <p:blipFill>
          <a:blip r:embed="rId2"/>
          <a:srcRect t="11913" b="27339"/>
          <a:stretch>
            <a:fillRect/>
          </a:stretch>
        </p:blipFill>
        <p:spPr bwMode="auto">
          <a:xfrm>
            <a:off x="0" y="6269038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742950" y="6354763"/>
            <a:ext cx="3446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News Gothic MT"/>
              </a:rPr>
              <a:t>Economic Commission for Africa</a:t>
            </a:r>
            <a:endParaRPr lang="en-US" sz="1000" dirty="0">
              <a:solidFill>
                <a:schemeClr val="bg1"/>
              </a:solidFill>
              <a:latin typeface="News Gothic MT"/>
            </a:endParaRPr>
          </a:p>
          <a:p>
            <a:r>
              <a:rPr lang="en-US" sz="1000" b="1" dirty="0">
                <a:solidFill>
                  <a:schemeClr val="bg1"/>
                </a:solidFill>
                <a:latin typeface="News Gothic MT"/>
              </a:rPr>
              <a:t>www.uneca.org</a:t>
            </a:r>
            <a:endParaRPr lang="en-US" sz="1000" dirty="0">
              <a:solidFill>
                <a:schemeClr val="bg1"/>
              </a:solidFill>
              <a:latin typeface="News Gothic M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075E80-307E-4ADC-8A06-12C49BBF73F0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72531-5CE4-4EA0-8937-123A6543DF5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371FBF-076A-4091-8A25-AD98C6B5EB7B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709EF-6D27-4000-8DA8-B9FF41E1166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FD86C-B945-41C5-9AE9-1973A8FBF2D1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00FF4-2465-4944-A28C-9DA3C01C3B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A326A5-1F2D-4AE3-BA22-9E7B5C35C66E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0D7F7-C366-4F83-864C-217BFFC5CB9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C7BDF9-EFFD-4902-84DF-1B11D87F0C85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767D9-E76A-4D45-9D47-87E6CB0C12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3A36FF-1FC4-465D-8DBB-F3E32828465A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33799-9F3A-4FDE-B4C9-E1F2AC97F2B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AD4C2-50BC-4536-A5FA-EDBB6154DD57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4FB61-CA3B-4BE5-9F34-2F3C8581F60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2BC422-EA7D-4375-9B37-252AF1D67E2D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A6D6B-4DF6-4BF0-991E-AF72B3BD1F5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8FC6F38-D8BF-402A-A633-E8928CD5B4A1}" type="datetimeFigureOut">
              <a:rPr lang="en-US"/>
              <a:pPr/>
              <a:t>11/3/2016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9804D31-A914-47E4-ACFC-0FFB6013E63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Demand-Supply%20Matrix%20for%20CB.docx" TargetMode="Externa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emf"/><Relationship Id="rId5" Type="http://schemas.openxmlformats.org/officeDocument/2006/relationships/package" Target="../embeddings/Microsoft_Word_Document7.docx"/><Relationship Id="rId4" Type="http://schemas.openxmlformats.org/officeDocument/2006/relationships/hyperlink" Target="../../Desktop/Demand-Supply%20Matrix%20for%20CB.docx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864" y="3602736"/>
            <a:ext cx="6172200" cy="265785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Xiaoning Gong</a:t>
            </a:r>
          </a:p>
          <a:p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Chief, Economic Statistics and National Accounts Section, ACS, UNECA</a:t>
            </a:r>
          </a:p>
          <a:p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at</a:t>
            </a:r>
          </a:p>
          <a:p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12</a:t>
            </a:r>
            <a:r>
              <a:rPr lang="en-US" sz="2400" baseline="30000" dirty="0">
                <a:solidFill>
                  <a:schemeClr val="tx1"/>
                </a:solidFill>
                <a:latin typeface="Constantia" pitchFamily="18" charset="0"/>
              </a:rPr>
              <a:t>th</a:t>
            </a:r>
            <a:r>
              <a:rPr lang="en-US" sz="2400" dirty="0">
                <a:solidFill>
                  <a:schemeClr val="tx1"/>
                </a:solidFill>
                <a:latin typeface="Constantia" pitchFamily="18" charset="0"/>
              </a:rPr>
              <a:t> ASSD, 2-4 Nov 2016, Tunis, Tunisia</a:t>
            </a:r>
          </a:p>
        </p:txBody>
      </p:sp>
      <p:sp>
        <p:nvSpPr>
          <p:cNvPr id="4" name="Title 7"/>
          <p:cNvSpPr txBox="1">
            <a:spLocks/>
          </p:cNvSpPr>
          <p:nvPr/>
        </p:nvSpPr>
        <p:spPr bwMode="auto">
          <a:xfrm>
            <a:off x="685800" y="1563624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algn="ctr" fontAlgn="auto">
              <a:spcAft>
                <a:spcPts val="0"/>
              </a:spcAft>
              <a:defRPr/>
            </a:pPr>
            <a:r>
              <a:rPr lang="en-GB" sz="3200" b="1" cap="small" dirty="0" smtClean="0">
                <a:latin typeface="Constantia" pitchFamily="18" charset="0"/>
                <a:ea typeface="+mj-ea"/>
                <a:cs typeface="+mj-cs"/>
              </a:rPr>
              <a:t>The current state of implementing the 2008 SNA in Africa</a:t>
            </a:r>
            <a:endParaRPr lang="en-US" sz="3200" b="1" cap="small" dirty="0" smtClean="0">
              <a:latin typeface="Constantia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39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/>
          <p:cNvSpPr/>
          <p:nvPr/>
        </p:nvSpPr>
        <p:spPr>
          <a:xfrm>
            <a:off x="2936226" y="1689062"/>
            <a:ext cx="3139440" cy="3129280"/>
          </a:xfrm>
          <a:custGeom>
            <a:avLst/>
            <a:gdLst>
              <a:gd name="connsiteX0" fmla="*/ 1371600 w 3139440"/>
              <a:gd name="connsiteY0" fmla="*/ 0 h 3129280"/>
              <a:gd name="connsiteX1" fmla="*/ 1564640 w 3139440"/>
              <a:gd name="connsiteY1" fmla="*/ 132080 h 3129280"/>
              <a:gd name="connsiteX2" fmla="*/ 1625600 w 3139440"/>
              <a:gd name="connsiteY2" fmla="*/ 172720 h 3129280"/>
              <a:gd name="connsiteX3" fmla="*/ 1788160 w 3139440"/>
              <a:gd name="connsiteY3" fmla="*/ 203200 h 3129280"/>
              <a:gd name="connsiteX4" fmla="*/ 1879600 w 3139440"/>
              <a:gd name="connsiteY4" fmla="*/ 203200 h 3129280"/>
              <a:gd name="connsiteX5" fmla="*/ 1981200 w 3139440"/>
              <a:gd name="connsiteY5" fmla="*/ 172720 h 3129280"/>
              <a:gd name="connsiteX6" fmla="*/ 2092960 w 3139440"/>
              <a:gd name="connsiteY6" fmla="*/ 111760 h 3129280"/>
              <a:gd name="connsiteX7" fmla="*/ 3139440 w 3139440"/>
              <a:gd name="connsiteY7" fmla="*/ 304800 h 3129280"/>
              <a:gd name="connsiteX8" fmla="*/ 3078480 w 3139440"/>
              <a:gd name="connsiteY8" fmla="*/ 1168400 h 3129280"/>
              <a:gd name="connsiteX9" fmla="*/ 2966720 w 3139440"/>
              <a:gd name="connsiteY9" fmla="*/ 1259840 h 3129280"/>
              <a:gd name="connsiteX10" fmla="*/ 2895600 w 3139440"/>
              <a:gd name="connsiteY10" fmla="*/ 1381760 h 3129280"/>
              <a:gd name="connsiteX11" fmla="*/ 2875280 w 3139440"/>
              <a:gd name="connsiteY11" fmla="*/ 1524000 h 3129280"/>
              <a:gd name="connsiteX12" fmla="*/ 2865120 w 3139440"/>
              <a:gd name="connsiteY12" fmla="*/ 1717040 h 3129280"/>
              <a:gd name="connsiteX13" fmla="*/ 2895600 w 3139440"/>
              <a:gd name="connsiteY13" fmla="*/ 1899920 h 3129280"/>
              <a:gd name="connsiteX14" fmla="*/ 2987040 w 3139440"/>
              <a:gd name="connsiteY14" fmla="*/ 2042160 h 3129280"/>
              <a:gd name="connsiteX15" fmla="*/ 2966720 w 3139440"/>
              <a:gd name="connsiteY15" fmla="*/ 2113280 h 3129280"/>
              <a:gd name="connsiteX16" fmla="*/ 2895600 w 3139440"/>
              <a:gd name="connsiteY16" fmla="*/ 2225040 h 3129280"/>
              <a:gd name="connsiteX17" fmla="*/ 2885440 w 3139440"/>
              <a:gd name="connsiteY17" fmla="*/ 2265680 h 3129280"/>
              <a:gd name="connsiteX18" fmla="*/ 2865120 w 3139440"/>
              <a:gd name="connsiteY18" fmla="*/ 2296160 h 3129280"/>
              <a:gd name="connsiteX19" fmla="*/ 2834640 w 3139440"/>
              <a:gd name="connsiteY19" fmla="*/ 2397760 h 3129280"/>
              <a:gd name="connsiteX20" fmla="*/ 2834640 w 3139440"/>
              <a:gd name="connsiteY20" fmla="*/ 2418080 h 3129280"/>
              <a:gd name="connsiteX21" fmla="*/ 2346960 w 3139440"/>
              <a:gd name="connsiteY21" fmla="*/ 3129280 h 3129280"/>
              <a:gd name="connsiteX22" fmla="*/ 2184400 w 3139440"/>
              <a:gd name="connsiteY22" fmla="*/ 3017520 h 3129280"/>
              <a:gd name="connsiteX23" fmla="*/ 2001520 w 3139440"/>
              <a:gd name="connsiteY23" fmla="*/ 2956560 h 3129280"/>
              <a:gd name="connsiteX24" fmla="*/ 1645920 w 3139440"/>
              <a:gd name="connsiteY24" fmla="*/ 2895600 h 3129280"/>
              <a:gd name="connsiteX25" fmla="*/ 1280160 w 3139440"/>
              <a:gd name="connsiteY25" fmla="*/ 2875280 h 3129280"/>
              <a:gd name="connsiteX26" fmla="*/ 1056640 w 3139440"/>
              <a:gd name="connsiteY26" fmla="*/ 2885440 h 3129280"/>
              <a:gd name="connsiteX27" fmla="*/ 965200 w 3139440"/>
              <a:gd name="connsiteY27" fmla="*/ 2915920 h 3129280"/>
              <a:gd name="connsiteX28" fmla="*/ 833120 w 3139440"/>
              <a:gd name="connsiteY28" fmla="*/ 2976880 h 3129280"/>
              <a:gd name="connsiteX29" fmla="*/ 741680 w 3139440"/>
              <a:gd name="connsiteY29" fmla="*/ 3007360 h 3129280"/>
              <a:gd name="connsiteX30" fmla="*/ 396240 w 3139440"/>
              <a:gd name="connsiteY30" fmla="*/ 2346960 h 3129280"/>
              <a:gd name="connsiteX31" fmla="*/ 335280 w 3139440"/>
              <a:gd name="connsiteY31" fmla="*/ 2245360 h 3129280"/>
              <a:gd name="connsiteX32" fmla="*/ 294640 w 3139440"/>
              <a:gd name="connsiteY32" fmla="*/ 2225040 h 3129280"/>
              <a:gd name="connsiteX33" fmla="*/ 254000 w 3139440"/>
              <a:gd name="connsiteY33" fmla="*/ 2194560 h 3129280"/>
              <a:gd name="connsiteX34" fmla="*/ 10160 w 3139440"/>
              <a:gd name="connsiteY34" fmla="*/ 1899920 h 3129280"/>
              <a:gd name="connsiteX35" fmla="*/ 0 w 3139440"/>
              <a:gd name="connsiteY35" fmla="*/ 1727200 h 3129280"/>
              <a:gd name="connsiteX36" fmla="*/ 172720 w 3139440"/>
              <a:gd name="connsiteY36" fmla="*/ 1696720 h 3129280"/>
              <a:gd name="connsiteX37" fmla="*/ 254000 w 3139440"/>
              <a:gd name="connsiteY37" fmla="*/ 1656080 h 3129280"/>
              <a:gd name="connsiteX38" fmla="*/ 314960 w 3139440"/>
              <a:gd name="connsiteY38" fmla="*/ 1524000 h 3129280"/>
              <a:gd name="connsiteX39" fmla="*/ 345440 w 3139440"/>
              <a:gd name="connsiteY39" fmla="*/ 1320800 h 3129280"/>
              <a:gd name="connsiteX40" fmla="*/ 345440 w 3139440"/>
              <a:gd name="connsiteY40" fmla="*/ 1188720 h 3129280"/>
              <a:gd name="connsiteX41" fmla="*/ 314960 w 3139440"/>
              <a:gd name="connsiteY41" fmla="*/ 1036320 h 3129280"/>
              <a:gd name="connsiteX42" fmla="*/ 894080 w 3139440"/>
              <a:gd name="connsiteY42" fmla="*/ 548640 h 3129280"/>
              <a:gd name="connsiteX43" fmla="*/ 1270000 w 3139440"/>
              <a:gd name="connsiteY43" fmla="*/ 162560 h 3129280"/>
              <a:gd name="connsiteX44" fmla="*/ 1341120 w 3139440"/>
              <a:gd name="connsiteY44" fmla="*/ 81280 h 3129280"/>
              <a:gd name="connsiteX45" fmla="*/ 1371600 w 3139440"/>
              <a:gd name="connsiteY45" fmla="*/ 0 h 3129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139440" h="3129280">
                <a:moveTo>
                  <a:pt x="1371600" y="0"/>
                </a:moveTo>
                <a:lnTo>
                  <a:pt x="1564640" y="132080"/>
                </a:lnTo>
                <a:lnTo>
                  <a:pt x="1625600" y="172720"/>
                </a:lnTo>
                <a:lnTo>
                  <a:pt x="1788160" y="203200"/>
                </a:lnTo>
                <a:lnTo>
                  <a:pt x="1879600" y="203200"/>
                </a:lnTo>
                <a:lnTo>
                  <a:pt x="1981200" y="172720"/>
                </a:lnTo>
                <a:lnTo>
                  <a:pt x="2092960" y="111760"/>
                </a:lnTo>
                <a:lnTo>
                  <a:pt x="3139440" y="304800"/>
                </a:lnTo>
                <a:lnTo>
                  <a:pt x="3078480" y="1168400"/>
                </a:lnTo>
                <a:lnTo>
                  <a:pt x="2966720" y="1259840"/>
                </a:lnTo>
                <a:lnTo>
                  <a:pt x="2895600" y="1381760"/>
                </a:lnTo>
                <a:lnTo>
                  <a:pt x="2875280" y="1524000"/>
                </a:lnTo>
                <a:lnTo>
                  <a:pt x="2865120" y="1717040"/>
                </a:lnTo>
                <a:lnTo>
                  <a:pt x="2895600" y="1899920"/>
                </a:lnTo>
                <a:lnTo>
                  <a:pt x="2987040" y="2042160"/>
                </a:lnTo>
                <a:lnTo>
                  <a:pt x="2966720" y="2113280"/>
                </a:lnTo>
                <a:cubicBezTo>
                  <a:pt x="2943013" y="2150533"/>
                  <a:pt x="2906310" y="2182202"/>
                  <a:pt x="2895600" y="2225040"/>
                </a:cubicBezTo>
                <a:cubicBezTo>
                  <a:pt x="2892213" y="2238587"/>
                  <a:pt x="2890941" y="2252845"/>
                  <a:pt x="2885440" y="2265680"/>
                </a:cubicBezTo>
                <a:cubicBezTo>
                  <a:pt x="2880630" y="2276903"/>
                  <a:pt x="2870581" y="2285238"/>
                  <a:pt x="2865120" y="2296160"/>
                </a:cubicBezTo>
                <a:cubicBezTo>
                  <a:pt x="2846863" y="2332674"/>
                  <a:pt x="2840351" y="2357785"/>
                  <a:pt x="2834640" y="2397760"/>
                </a:cubicBezTo>
                <a:cubicBezTo>
                  <a:pt x="2833682" y="2404465"/>
                  <a:pt x="2834640" y="2411307"/>
                  <a:pt x="2834640" y="2418080"/>
                </a:cubicBezTo>
                <a:lnTo>
                  <a:pt x="2346960" y="3129280"/>
                </a:lnTo>
                <a:lnTo>
                  <a:pt x="2184400" y="3017520"/>
                </a:lnTo>
                <a:lnTo>
                  <a:pt x="2001520" y="2956560"/>
                </a:lnTo>
                <a:lnTo>
                  <a:pt x="1645920" y="2895600"/>
                </a:lnTo>
                <a:lnTo>
                  <a:pt x="1280160" y="2875280"/>
                </a:lnTo>
                <a:lnTo>
                  <a:pt x="1056640" y="2885440"/>
                </a:lnTo>
                <a:lnTo>
                  <a:pt x="965200" y="2915920"/>
                </a:lnTo>
                <a:lnTo>
                  <a:pt x="833120" y="2976880"/>
                </a:lnTo>
                <a:lnTo>
                  <a:pt x="741680" y="3007360"/>
                </a:lnTo>
                <a:lnTo>
                  <a:pt x="396240" y="2346960"/>
                </a:lnTo>
                <a:cubicBezTo>
                  <a:pt x="375920" y="2313093"/>
                  <a:pt x="360564" y="2275701"/>
                  <a:pt x="335280" y="2245360"/>
                </a:cubicBezTo>
                <a:cubicBezTo>
                  <a:pt x="325584" y="2233725"/>
                  <a:pt x="307483" y="2233067"/>
                  <a:pt x="294640" y="2225040"/>
                </a:cubicBezTo>
                <a:cubicBezTo>
                  <a:pt x="280281" y="2216065"/>
                  <a:pt x="254000" y="2194560"/>
                  <a:pt x="254000" y="2194560"/>
                </a:cubicBezTo>
                <a:lnTo>
                  <a:pt x="10160" y="1899920"/>
                </a:lnTo>
                <a:lnTo>
                  <a:pt x="0" y="1727200"/>
                </a:lnTo>
                <a:lnTo>
                  <a:pt x="172720" y="1696720"/>
                </a:lnTo>
                <a:lnTo>
                  <a:pt x="254000" y="1656080"/>
                </a:lnTo>
                <a:lnTo>
                  <a:pt x="314960" y="1524000"/>
                </a:lnTo>
                <a:lnTo>
                  <a:pt x="345440" y="1320800"/>
                </a:lnTo>
                <a:lnTo>
                  <a:pt x="345440" y="1188720"/>
                </a:lnTo>
                <a:lnTo>
                  <a:pt x="314960" y="1036320"/>
                </a:lnTo>
                <a:lnTo>
                  <a:pt x="894080" y="548640"/>
                </a:lnTo>
                <a:lnTo>
                  <a:pt x="1270000" y="162560"/>
                </a:lnTo>
                <a:lnTo>
                  <a:pt x="1341120" y="81280"/>
                </a:lnTo>
                <a:lnTo>
                  <a:pt x="137160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846803" y="2614114"/>
            <a:ext cx="1494000" cy="149560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054587" y="3496039"/>
            <a:ext cx="2664000" cy="2664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1237426" y="3296691"/>
            <a:ext cx="2664000" cy="2664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861804" y="302392"/>
            <a:ext cx="2664000" cy="2664000"/>
          </a:xfrm>
          <a:prstGeom prst="ellipse">
            <a:avLst/>
          </a:prstGeom>
          <a:solidFill>
            <a:srgbClr val="EDE0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929803" y="168677"/>
            <a:ext cx="2664000" cy="2664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8059" y="513079"/>
            <a:ext cx="1551489" cy="155148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11075" y="2212470"/>
            <a:ext cx="19654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1600" b="1" dirty="0">
                <a:solidFill>
                  <a:srgbClr val="806722"/>
                </a:solidFill>
                <a:cs typeface="Times New Roman" pitchFamily="18" charset="0"/>
              </a:rPr>
              <a:t>African Union </a:t>
            </a:r>
            <a:r>
              <a:rPr lang="en-US" sz="1600" b="1" dirty="0" smtClean="0">
                <a:solidFill>
                  <a:srgbClr val="806722"/>
                </a:solidFill>
                <a:cs typeface="Times New Roman" pitchFamily="18" charset="0"/>
              </a:rPr>
              <a:t>Commission</a:t>
            </a:r>
            <a:endParaRPr lang="en-US" sz="1600" b="1" dirty="0">
              <a:solidFill>
                <a:srgbClr val="806722"/>
              </a:solidFill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5760" y="3817598"/>
            <a:ext cx="2127332" cy="106137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426426" y="5026970"/>
            <a:ext cx="228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16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African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Development  Bank</a:t>
            </a:r>
            <a:endParaRPr lang="en-US" sz="1600" b="1" dirty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1257" y="1838382"/>
            <a:ext cx="22453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United Nations Economic Commission for Africa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47370" y="4535651"/>
            <a:ext cx="22784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  <a:cs typeface="Times New Roman" pitchFamily="18" charset="0"/>
              </a:rPr>
              <a:t>African Group on National Accounts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254" y="329752"/>
            <a:ext cx="1658579" cy="1431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754349" y="2966392"/>
            <a:ext cx="16789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Major roll players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554720" y="0"/>
            <a:ext cx="589280" cy="61874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589280" cy="61874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162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5" grpId="0" animBg="1"/>
      <p:bldP spid="14" grpId="0" animBg="1"/>
      <p:bldP spid="13" grpId="0" animBg="1"/>
      <p:bldP spid="7" grpId="0" animBg="1"/>
      <p:bldP spid="5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79388" y="342900"/>
            <a:ext cx="8758237" cy="800100"/>
          </a:xfrm>
        </p:spPr>
        <p:txBody>
          <a:bodyPr/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Collaboration &amp; Support to Member States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2628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017"/>
            <a:ext cx="8229600" cy="880977"/>
          </a:xfrm>
        </p:spPr>
        <p:txBody>
          <a:bodyPr/>
          <a:lstStyle/>
          <a:p>
            <a:r>
              <a:rPr lang="en-US" sz="3200" dirty="0" smtClean="0"/>
              <a:t>Governance </a:t>
            </a:r>
            <a:r>
              <a:rPr lang="en-US" sz="3200" dirty="0"/>
              <a:t>Structure of the African </a:t>
            </a:r>
            <a:r>
              <a:rPr lang="en-US" sz="3200" dirty="0" smtClean="0"/>
              <a:t>Project</a:t>
            </a:r>
            <a:endParaRPr lang="en-US" sz="3200" dirty="0"/>
          </a:p>
        </p:txBody>
      </p:sp>
      <p:grpSp>
        <p:nvGrpSpPr>
          <p:cNvPr id="5" name="Canvas 30"/>
          <p:cNvGrpSpPr/>
          <p:nvPr/>
        </p:nvGrpSpPr>
        <p:grpSpPr>
          <a:xfrm>
            <a:off x="1443990" y="986994"/>
            <a:ext cx="6256259" cy="5213350"/>
            <a:chOff x="0" y="0"/>
            <a:chExt cx="6256259" cy="521335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6256020" cy="5213350"/>
            </a:xfrm>
            <a:prstGeom prst="rect">
              <a:avLst/>
            </a:prstGeom>
            <a:noFill/>
            <a:ln w="952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</p:sp>
        <p:sp>
          <p:nvSpPr>
            <p:cNvPr id="7" name="AutoShape 43"/>
            <p:cNvSpPr>
              <a:spLocks noChangeArrowheads="1"/>
            </p:cNvSpPr>
            <p:nvPr/>
          </p:nvSpPr>
          <p:spPr bwMode="auto">
            <a:xfrm>
              <a:off x="35899" y="47768"/>
              <a:ext cx="5126926" cy="2749021"/>
            </a:xfrm>
            <a:prstGeom prst="flowChartAlternateProcess">
              <a:avLst/>
            </a:prstGeom>
            <a:solidFill>
              <a:srgbClr val="FDE9D9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 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sp>
          <p:nvSpPr>
            <p:cNvPr id="8" name="AutoShape 43"/>
            <p:cNvSpPr>
              <a:spLocks noChangeArrowheads="1"/>
            </p:cNvSpPr>
            <p:nvPr/>
          </p:nvSpPr>
          <p:spPr bwMode="auto">
            <a:xfrm>
              <a:off x="35899" y="2796589"/>
              <a:ext cx="5128927" cy="2172917"/>
            </a:xfrm>
            <a:prstGeom prst="flowChartAlternateProcess">
              <a:avLst/>
            </a:prstGeom>
            <a:solidFill>
              <a:srgbClr val="DBE5F1">
                <a:alpha val="7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Text Box 45"/>
            <p:cNvSpPr txBox="1">
              <a:spLocks noChangeArrowheads="1"/>
            </p:cNvSpPr>
            <p:nvPr/>
          </p:nvSpPr>
          <p:spPr bwMode="auto">
            <a:xfrm>
              <a:off x="35899" y="2971590"/>
              <a:ext cx="2408394" cy="457603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CSC</a:t>
              </a:r>
              <a:r>
                <a:rPr lang="en-AU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Secretariat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AU" sz="1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(at UNECA)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Text Box 46"/>
            <p:cNvSpPr txBox="1">
              <a:spLocks noChangeArrowheads="1"/>
            </p:cNvSpPr>
            <p:nvPr/>
          </p:nvSpPr>
          <p:spPr bwMode="auto">
            <a:xfrm>
              <a:off x="54601" y="3852797"/>
              <a:ext cx="2408394" cy="927907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AU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African</a:t>
              </a:r>
              <a:r>
                <a:rPr lang="en-US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Group on National Accounts (AGNA)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Pan-African Institutions, Member States, AFRISTAT, Regional Economic Communities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1" name="Text Box 47"/>
            <p:cNvSpPr txBox="1">
              <a:spLocks noChangeArrowheads="1"/>
            </p:cNvSpPr>
            <p:nvPr/>
          </p:nvSpPr>
          <p:spPr bwMode="auto">
            <a:xfrm>
              <a:off x="2986059" y="4043599"/>
              <a:ext cx="2207970" cy="605205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National Statistical Systems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National Strategy Coordinators, National Statistics Offices and Others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12" name="Text Box 48"/>
            <p:cNvSpPr txBox="1">
              <a:spLocks noChangeArrowheads="1"/>
            </p:cNvSpPr>
            <p:nvPr/>
          </p:nvSpPr>
          <p:spPr bwMode="auto">
            <a:xfrm>
              <a:off x="2956456" y="2915990"/>
              <a:ext cx="2208370" cy="775006"/>
            </a:xfrm>
            <a:prstGeom prst="rect">
              <a:avLst/>
            </a:prstGeom>
            <a:solidFill>
              <a:srgbClr val="C6D9F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Statistical Commission for Africa (StatCom-Africa) / Committee of Directors General (CoDG)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3" name="AutoShape 51"/>
            <p:cNvCxnSpPr>
              <a:cxnSpLocks noChangeShapeType="1"/>
            </p:cNvCxnSpPr>
            <p:nvPr/>
          </p:nvCxnSpPr>
          <p:spPr bwMode="auto">
            <a:xfrm flipV="1">
              <a:off x="1278251" y="2650388"/>
              <a:ext cx="500" cy="31740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AutoShape 52"/>
            <p:cNvCxnSpPr>
              <a:cxnSpLocks noChangeShapeType="1"/>
            </p:cNvCxnSpPr>
            <p:nvPr/>
          </p:nvCxnSpPr>
          <p:spPr bwMode="auto">
            <a:xfrm flipH="1" flipV="1">
              <a:off x="1283051" y="3460294"/>
              <a:ext cx="600" cy="38380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AutoShape 53"/>
            <p:cNvCxnSpPr>
              <a:cxnSpLocks noChangeShapeType="1"/>
            </p:cNvCxnSpPr>
            <p:nvPr/>
          </p:nvCxnSpPr>
          <p:spPr bwMode="auto">
            <a:xfrm flipH="1">
              <a:off x="4065291" y="3690896"/>
              <a:ext cx="0" cy="35230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54"/>
            <p:cNvSpPr txBox="1">
              <a:spLocks noChangeArrowheads="1"/>
            </p:cNvSpPr>
            <p:nvPr/>
          </p:nvSpPr>
          <p:spPr bwMode="auto">
            <a:xfrm>
              <a:off x="63802" y="250070"/>
              <a:ext cx="2428897" cy="509904"/>
            </a:xfrm>
            <a:prstGeom prst="rect">
              <a:avLst/>
            </a:prstGeom>
            <a:solidFill>
              <a:srgbClr val="FDE9D9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</a:rPr>
                <a:t>Meetings of the Heads of 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</a:rPr>
                <a:t>AUC, AfDB and UNECA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cxnSp>
          <p:nvCxnSpPr>
            <p:cNvPr id="17" name="AutoShape 55"/>
            <p:cNvCxnSpPr>
              <a:cxnSpLocks noChangeShapeType="1"/>
            </p:cNvCxnSpPr>
            <p:nvPr/>
          </p:nvCxnSpPr>
          <p:spPr bwMode="auto">
            <a:xfrm flipV="1">
              <a:off x="1264149" y="759974"/>
              <a:ext cx="0" cy="37190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Text Box 58"/>
            <p:cNvSpPr txBox="1">
              <a:spLocks noChangeArrowheads="1"/>
            </p:cNvSpPr>
            <p:nvPr/>
          </p:nvSpPr>
          <p:spPr bwMode="auto">
            <a:xfrm>
              <a:off x="1308554" y="803774"/>
              <a:ext cx="1530487" cy="320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Annual Progress Report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AutoShape 59"/>
            <p:cNvSpPr>
              <a:spLocks/>
            </p:cNvSpPr>
            <p:nvPr/>
          </p:nvSpPr>
          <p:spPr bwMode="auto">
            <a:xfrm>
              <a:off x="5202730" y="164669"/>
              <a:ext cx="45706" cy="2382818"/>
            </a:xfrm>
            <a:prstGeom prst="rightBrace">
              <a:avLst>
                <a:gd name="adj1" fmla="val 116832"/>
                <a:gd name="adj2" fmla="val 50000"/>
              </a:avLst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0" name="Text Box 60"/>
            <p:cNvSpPr txBox="1">
              <a:spLocks noChangeArrowheads="1"/>
            </p:cNvSpPr>
            <p:nvPr/>
          </p:nvSpPr>
          <p:spPr bwMode="auto">
            <a:xfrm>
              <a:off x="5293641" y="1228677"/>
              <a:ext cx="827301" cy="320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Governance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1" name="AutoShape 61"/>
            <p:cNvSpPr>
              <a:spLocks/>
            </p:cNvSpPr>
            <p:nvPr/>
          </p:nvSpPr>
          <p:spPr bwMode="auto">
            <a:xfrm>
              <a:off x="5202230" y="2547487"/>
              <a:ext cx="72809" cy="2422518"/>
            </a:xfrm>
            <a:prstGeom prst="rightBrace">
              <a:avLst>
                <a:gd name="adj1" fmla="val 189951"/>
                <a:gd name="adj2" fmla="val 50000"/>
              </a:avLst>
            </a:prstGeom>
            <a:noFill/>
            <a:ln w="19050">
              <a:solidFill>
                <a:srgbClr val="0F243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Text Box 62"/>
            <p:cNvSpPr txBox="1">
              <a:spLocks noChangeArrowheads="1"/>
            </p:cNvSpPr>
            <p:nvPr/>
          </p:nvSpPr>
          <p:spPr bwMode="auto">
            <a:xfrm>
              <a:off x="5284640" y="3616395"/>
              <a:ext cx="971619" cy="319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1F497D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Implementation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44"/>
            <p:cNvSpPr txBox="1">
              <a:spLocks noChangeArrowheads="1"/>
            </p:cNvSpPr>
            <p:nvPr/>
          </p:nvSpPr>
          <p:spPr bwMode="auto">
            <a:xfrm flipV="1">
              <a:off x="63702" y="2096784"/>
              <a:ext cx="2399293" cy="450903"/>
            </a:xfrm>
            <a:prstGeom prst="rect">
              <a:avLst/>
            </a:prstGeom>
            <a:solidFill>
              <a:srgbClr val="FDE9D9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Executive Board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</a:rPr>
                <a:t>(UNECA, AUC, AfDB)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 baseline="-25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 baseline="-25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 baseline="-25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</a:rPr>
                <a:t>   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4404" y="1207977"/>
              <a:ext cx="2398693" cy="493404"/>
            </a:xfrm>
            <a:prstGeom prst="rect">
              <a:avLst/>
            </a:prstGeom>
            <a:solidFill>
              <a:srgbClr val="FDE9D9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</a:rPr>
                <a:t>Continental Steering Committee (CSC)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 </a:t>
              </a:r>
              <a:endParaRPr lang="en-US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</a:endParaRPr>
            </a:p>
          </p:txBody>
        </p:sp>
        <p:cxnSp>
          <p:nvCxnSpPr>
            <p:cNvPr id="25" name="AutoShape 51"/>
            <p:cNvCxnSpPr>
              <a:cxnSpLocks noChangeShapeType="1"/>
            </p:cNvCxnSpPr>
            <p:nvPr/>
          </p:nvCxnSpPr>
          <p:spPr bwMode="auto">
            <a:xfrm flipV="1">
              <a:off x="1269050" y="1701181"/>
              <a:ext cx="0" cy="38010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Straight Connector 25"/>
            <p:cNvCxnSpPr>
              <a:cxnSpLocks noChangeShapeType="1"/>
            </p:cNvCxnSpPr>
            <p:nvPr/>
          </p:nvCxnSpPr>
          <p:spPr bwMode="auto">
            <a:xfrm flipH="1">
              <a:off x="2501400" y="1151177"/>
              <a:ext cx="9501" cy="14991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Straight Connector 26"/>
            <p:cNvCxnSpPr>
              <a:cxnSpLocks noChangeShapeType="1"/>
            </p:cNvCxnSpPr>
            <p:nvPr/>
          </p:nvCxnSpPr>
          <p:spPr bwMode="auto">
            <a:xfrm>
              <a:off x="43100" y="1151477"/>
              <a:ext cx="200" cy="14984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Straight Connector 27"/>
            <p:cNvCxnSpPr>
              <a:cxnSpLocks noChangeShapeType="1"/>
            </p:cNvCxnSpPr>
            <p:nvPr/>
          </p:nvCxnSpPr>
          <p:spPr bwMode="auto">
            <a:xfrm flipV="1">
              <a:off x="43300" y="1151677"/>
              <a:ext cx="2469102" cy="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57"/>
            <p:cNvSpPr txBox="1">
              <a:spLocks noChangeArrowheads="1"/>
            </p:cNvSpPr>
            <p:nvPr/>
          </p:nvSpPr>
          <p:spPr bwMode="auto">
            <a:xfrm>
              <a:off x="2535304" y="1864882"/>
              <a:ext cx="1342964" cy="231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9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Times New Roman" panose="02020603050405020304" pitchFamily="18" charset="0"/>
                </a:rPr>
                <a:t>Annual Progress Report</a:t>
              </a:r>
              <a:endParaRPr lang="en-US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0" name="Straight Connector 29"/>
            <p:cNvCxnSpPr>
              <a:cxnSpLocks noChangeShapeType="1"/>
            </p:cNvCxnSpPr>
            <p:nvPr/>
          </p:nvCxnSpPr>
          <p:spPr bwMode="auto">
            <a:xfrm flipH="1">
              <a:off x="43300" y="2650088"/>
              <a:ext cx="24581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AutoShape 56"/>
            <p:cNvCxnSpPr>
              <a:cxnSpLocks noChangeShapeType="1"/>
            </p:cNvCxnSpPr>
            <p:nvPr/>
          </p:nvCxnSpPr>
          <p:spPr bwMode="auto">
            <a:xfrm>
              <a:off x="2535204" y="1813982"/>
              <a:ext cx="1525486" cy="1102008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Straight Arrow Connector 31"/>
            <p:cNvCxnSpPr>
              <a:cxnSpLocks noChangeShapeType="1"/>
            </p:cNvCxnSpPr>
            <p:nvPr/>
          </p:nvCxnSpPr>
          <p:spPr bwMode="auto">
            <a:xfrm flipV="1">
              <a:off x="2462996" y="4352001"/>
              <a:ext cx="522364" cy="6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0292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79388" y="342900"/>
            <a:ext cx="8758237" cy="876300"/>
          </a:xfrm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Project Design and Interventions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" y="1663567"/>
          <a:ext cx="8991600" cy="51182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02435"/>
                <a:gridCol w="5689165"/>
              </a:tblGrid>
              <a:tr h="505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 pitchFamily="34" charset="0"/>
                        <a:ea typeface="SimSu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SimSun"/>
                        </a:rPr>
                        <a:t>Problems / Issues to Be Addressed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latin typeface="Calibri" pitchFamily="34" charset="0"/>
                        <a:ea typeface="SimSu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SimSun"/>
                        </a:rPr>
                        <a:t>Project Design and Interventions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633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Batang"/>
                        </a:rPr>
                        <a:t>Limited Human, Financial, and Technical Resources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Continental project approach for all the countries to work together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Advocacy and NSDS to mobilize resources for national statistical system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Building human and technical capacity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053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</a:rPr>
                        <a:t>Weak Capacity and Statistical Infrastructure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Strengthen the statistical institution and infrastructure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579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</a:rPr>
                        <a:t>Unharmonious National Accounts Systems in the Continent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The new SNA system, i.e. the 2008 SNA provides an opportunity to harmonize the national accounting systems in African countries 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2633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</a:rPr>
                        <a:t>Inconsistencies and Incompleteness in the Covering of the Economy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Informal sector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Exhaustiveness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SUT and commodity flow approach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Integrate national accounts statistics with other sectoral statistics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5053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</a:rPr>
                        <a:t>Early Stages in the Development of National Accounts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Wingdings" pitchFamily="2" charset="2"/>
                        <a:buChar char="q"/>
                        <a:tabLst>
                          <a:tab pos="22860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SimSun"/>
                          <a:cs typeface="Arial"/>
                        </a:rPr>
                        <a:t>Phased approach in the implementation of the 2008 SNA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itchFamily="34" charset="0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20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457200"/>
            <a:ext cx="8758237" cy="762000"/>
          </a:xfrm>
        </p:spPr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Architecture of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African Project on SNA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Isosceles Triangle 3"/>
          <p:cNvSpPr/>
          <p:nvPr/>
        </p:nvSpPr>
        <p:spPr bwMode="auto">
          <a:xfrm>
            <a:off x="533400" y="1828800"/>
            <a:ext cx="8382000" cy="11430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accent3">
                    <a:lumMod val="90000"/>
                    <a:lumOff val="10000"/>
                  </a:schemeClr>
                </a:solidFill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33400" y="2971800"/>
            <a:ext cx="838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7" name="Rectangle 6"/>
          <p:cNvSpPr/>
          <p:nvPr/>
        </p:nvSpPr>
        <p:spPr bwMode="auto">
          <a:xfrm>
            <a:off x="1143000" y="3505200"/>
            <a:ext cx="838200" cy="2590800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906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6172200"/>
            <a:ext cx="8229600" cy="45720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200400" y="3505200"/>
            <a:ext cx="838200" cy="2590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3505200"/>
            <a:ext cx="838200" cy="2590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391400" y="3505200"/>
            <a:ext cx="838200" cy="25908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0480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0" name="Rectangle 19"/>
          <p:cNvSpPr/>
          <p:nvPr/>
        </p:nvSpPr>
        <p:spPr bwMode="auto">
          <a:xfrm>
            <a:off x="52578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1" name="Rectangle 20"/>
          <p:cNvSpPr/>
          <p:nvPr/>
        </p:nvSpPr>
        <p:spPr bwMode="auto">
          <a:xfrm>
            <a:off x="72390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2" name="Rectangle 21"/>
          <p:cNvSpPr/>
          <p:nvPr/>
        </p:nvSpPr>
        <p:spPr bwMode="auto">
          <a:xfrm>
            <a:off x="30480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3" name="Rectangle 22"/>
          <p:cNvSpPr/>
          <p:nvPr/>
        </p:nvSpPr>
        <p:spPr bwMode="auto">
          <a:xfrm>
            <a:off x="52578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4" name="Rectangle 23"/>
          <p:cNvSpPr/>
          <p:nvPr/>
        </p:nvSpPr>
        <p:spPr bwMode="auto">
          <a:xfrm>
            <a:off x="72390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2133600"/>
            <a:ext cx="3276600" cy="89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Implementation of SNA 2008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52800" y="3048000"/>
            <a:ext cx="30480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Country Plans and Actions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6200000">
            <a:off x="533400" y="4552045"/>
            <a:ext cx="213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Capacity Building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2657667" y="4581334"/>
            <a:ext cx="19812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Institutional Strengthening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4622885" y="4484284"/>
            <a:ext cx="2455276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Advocacy Campaign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6667501" y="4467034"/>
            <a:ext cx="23622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Compiling Technical Documents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6248400"/>
            <a:ext cx="594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Coordination, Monitoring, Evaluation, and Reporting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77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49365"/>
            <a:ext cx="9144000" cy="2066400"/>
          </a:xfrm>
          <a:prstGeom prst="rect">
            <a:avLst/>
          </a:prstGeom>
          <a:solidFill>
            <a:srgbClr val="D0D7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066400"/>
          </a:xfrm>
          <a:prstGeom prst="rect">
            <a:avLst/>
          </a:prstGeom>
          <a:solidFill>
            <a:srgbClr val="E8EB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137355" y="417884"/>
            <a:ext cx="8869290" cy="1461716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800" b="1" dirty="0" smtClean="0">
                <a:solidFill>
                  <a:srgbClr val="153862"/>
                </a:solidFill>
                <a:cs typeface="Times New Roman" pitchFamily="18" charset="0"/>
              </a:rPr>
              <a:t>Pillar 1: Country plans and actions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2400" dirty="0" smtClean="0">
                <a:solidFill>
                  <a:srgbClr val="153862"/>
                </a:solidFill>
                <a:cs typeface="Times New Roman" pitchFamily="18" charset="0"/>
              </a:rPr>
              <a:t>Allows member states to align 2008 SNA with African statistical strategies and macroeconomic priorities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203590" y="2161607"/>
            <a:ext cx="8496944" cy="184191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153862"/>
                </a:solidFill>
                <a:cs typeface="Times New Roman" pitchFamily="18" charset="0"/>
              </a:rPr>
              <a:t>Pillar 2: Technical assistance (AfDB)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2400" dirty="0" smtClean="0">
                <a:solidFill>
                  <a:srgbClr val="153862"/>
                </a:solidFill>
                <a:cs typeface="Times New Roman" pitchFamily="18" charset="0"/>
              </a:rPr>
              <a:t>Strengthen statistical institutions and the capacity of national statistics systems</a:t>
            </a:r>
          </a:p>
          <a:p>
            <a:pPr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defRPr/>
            </a:pPr>
            <a:r>
              <a:rPr lang="en-US" sz="2400" dirty="0" smtClean="0">
                <a:solidFill>
                  <a:srgbClr val="153862"/>
                </a:solidFill>
                <a:cs typeface="Times New Roman" pitchFamily="18" charset="0"/>
              </a:rPr>
              <a:t>Adopt IT tools, conduct seminars and training workshops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115765"/>
            <a:ext cx="9144000" cy="2066400"/>
          </a:xfrm>
          <a:prstGeom prst="rect">
            <a:avLst/>
          </a:prstGeom>
          <a:solidFill>
            <a:srgbClr val="B9C3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355" y="4253390"/>
            <a:ext cx="900664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800" b="1" dirty="0">
                <a:solidFill>
                  <a:srgbClr val="153862"/>
                </a:solidFill>
                <a:cs typeface="Times New Roman" pitchFamily="18" charset="0"/>
              </a:rPr>
              <a:t>Pillar 3: Institutional </a:t>
            </a:r>
            <a:r>
              <a:rPr lang="en-US" sz="2800" b="1" dirty="0" smtClean="0">
                <a:solidFill>
                  <a:srgbClr val="153862"/>
                </a:solidFill>
                <a:cs typeface="Times New Roman" pitchFamily="18" charset="0"/>
              </a:rPr>
              <a:t>strengthening (Afristat)</a:t>
            </a:r>
            <a:endParaRPr lang="en-US" sz="2800" b="1" dirty="0">
              <a:solidFill>
                <a:srgbClr val="153862"/>
              </a:solidFill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Develop </a:t>
            </a: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and strengthen coordination structures and systems</a:t>
            </a:r>
          </a:p>
        </p:txBody>
      </p:sp>
    </p:spTree>
    <p:extLst>
      <p:ext uri="{BB962C8B-B14F-4D97-AF65-F5344CB8AC3E}">
        <p14:creationId xmlns:p14="http://schemas.microsoft.com/office/powerpoint/2010/main" val="8082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2049365"/>
            <a:ext cx="9144000" cy="2066400"/>
          </a:xfrm>
          <a:prstGeom prst="rect">
            <a:avLst/>
          </a:prstGeom>
          <a:solidFill>
            <a:srgbClr val="D0D7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2066400"/>
          </a:xfrm>
          <a:prstGeom prst="rect">
            <a:avLst/>
          </a:prstGeom>
          <a:solidFill>
            <a:srgbClr val="E8EB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5765"/>
            <a:ext cx="9144000" cy="2066400"/>
          </a:xfrm>
          <a:prstGeom prst="rect">
            <a:avLst/>
          </a:prstGeom>
          <a:solidFill>
            <a:srgbClr val="B9C3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590" y="309156"/>
            <a:ext cx="872705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800" b="1" dirty="0">
                <a:solidFill>
                  <a:srgbClr val="153862"/>
                </a:solidFill>
                <a:cs typeface="Times New Roman" pitchFamily="18" charset="0"/>
              </a:rPr>
              <a:t>Pillar 4: Technical </a:t>
            </a:r>
            <a:r>
              <a:rPr lang="en-US" sz="2800" b="1" dirty="0" smtClean="0">
                <a:solidFill>
                  <a:srgbClr val="153862"/>
                </a:solidFill>
                <a:cs typeface="Times New Roman" pitchFamily="18" charset="0"/>
              </a:rPr>
              <a:t>documents (ECA)</a:t>
            </a:r>
            <a:endParaRPr lang="en-US" sz="2800" b="1" dirty="0">
              <a:solidFill>
                <a:srgbClr val="153862"/>
              </a:solidFill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Serve as operational guides for the compilation of national </a:t>
            </a: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accounts</a:t>
            </a: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Development of a guidebook and handbook</a:t>
            </a:r>
            <a:endParaRPr lang="en-US" dirty="0">
              <a:solidFill>
                <a:srgbClr val="153862"/>
              </a:solidFill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2755" y="2323703"/>
            <a:ext cx="861529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800" b="1" dirty="0">
                <a:solidFill>
                  <a:srgbClr val="153862"/>
                </a:solidFill>
                <a:cs typeface="Times New Roman" pitchFamily="18" charset="0"/>
              </a:rPr>
              <a:t>Pillar 5: Advocacy </a:t>
            </a:r>
            <a:r>
              <a:rPr lang="en-US" sz="2800" b="1" dirty="0" smtClean="0">
                <a:solidFill>
                  <a:srgbClr val="153862"/>
                </a:solidFill>
                <a:cs typeface="Times New Roman" pitchFamily="18" charset="0"/>
              </a:rPr>
              <a:t>campaign (AUC)</a:t>
            </a:r>
            <a:endParaRPr lang="en-US" sz="2800" b="1" dirty="0">
              <a:solidFill>
                <a:srgbClr val="153862"/>
              </a:solidFill>
              <a:cs typeface="Times New Roman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Organized </a:t>
            </a: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at a continental, regional and national levels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" y="4133515"/>
            <a:ext cx="86969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800" b="1" dirty="0">
                <a:solidFill>
                  <a:srgbClr val="153862"/>
                </a:solidFill>
                <a:cs typeface="Times New Roman" pitchFamily="18" charset="0"/>
              </a:rPr>
              <a:t>Pillar 6: Coordination, monitoring, evaluation and reporting </a:t>
            </a:r>
          </a:p>
          <a:p>
            <a:pPr marL="342900" indent="-342900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Close monitoring of the project implementation </a:t>
            </a: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plan</a:t>
            </a:r>
          </a:p>
          <a:p>
            <a:pPr marL="342900" indent="-342900" fontAlgn="auto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P</a:t>
            </a: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roduction </a:t>
            </a: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and </a:t>
            </a: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dissemination of </a:t>
            </a:r>
            <a:r>
              <a:rPr lang="en-US" dirty="0">
                <a:solidFill>
                  <a:srgbClr val="153862"/>
                </a:solidFill>
                <a:cs typeface="Times New Roman" pitchFamily="18" charset="0"/>
              </a:rPr>
              <a:t>monitoring and evaluation </a:t>
            </a:r>
            <a:r>
              <a:rPr lang="en-US" dirty="0" smtClean="0">
                <a:solidFill>
                  <a:srgbClr val="153862"/>
                </a:solidFill>
                <a:cs typeface="Times New Roman" pitchFamily="18" charset="0"/>
              </a:rPr>
              <a:t>reports</a:t>
            </a:r>
            <a:endParaRPr lang="en-US" dirty="0">
              <a:solidFill>
                <a:srgbClr val="153862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58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Expected Accomplishments &amp; Outputs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003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457200"/>
            <a:ext cx="8758237" cy="762000"/>
          </a:xfrm>
        </p:spPr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Architecture of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African Project on SNA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5156" name="Picture 4" descr="Untitl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96199" y="-1371599"/>
            <a:ext cx="4325506" cy="2514600"/>
          </a:xfrm>
          <a:prstGeom prst="rect">
            <a:avLst/>
          </a:prstGeom>
          <a:noFill/>
        </p:spPr>
      </p:pic>
      <p:sp>
        <p:nvSpPr>
          <p:cNvPr id="4" name="Isosceles Triangle 3"/>
          <p:cNvSpPr/>
          <p:nvPr/>
        </p:nvSpPr>
        <p:spPr bwMode="auto">
          <a:xfrm>
            <a:off x="533400" y="1828800"/>
            <a:ext cx="8382000" cy="1143000"/>
          </a:xfrm>
          <a:prstGeom prst="triangle">
            <a:avLst/>
          </a:prstGeom>
          <a:solidFill>
            <a:schemeClr val="accent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accent3">
                    <a:lumMod val="90000"/>
                    <a:lumOff val="10000"/>
                  </a:schemeClr>
                </a:solidFill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33400" y="2971800"/>
            <a:ext cx="838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7" name="Rectangle 6"/>
          <p:cNvSpPr/>
          <p:nvPr/>
        </p:nvSpPr>
        <p:spPr bwMode="auto">
          <a:xfrm>
            <a:off x="1143000" y="3505200"/>
            <a:ext cx="838200" cy="2590800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906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9" name="Rectangle 8"/>
          <p:cNvSpPr/>
          <p:nvPr/>
        </p:nvSpPr>
        <p:spPr bwMode="auto">
          <a:xfrm>
            <a:off x="609600" y="6172200"/>
            <a:ext cx="8229600" cy="45720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200400" y="3505200"/>
            <a:ext cx="838200" cy="2590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410200" y="3505200"/>
            <a:ext cx="838200" cy="2590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391400" y="3505200"/>
            <a:ext cx="838200" cy="25908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0480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0" name="Rectangle 19"/>
          <p:cNvSpPr/>
          <p:nvPr/>
        </p:nvSpPr>
        <p:spPr bwMode="auto">
          <a:xfrm>
            <a:off x="52578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1" name="Rectangle 20"/>
          <p:cNvSpPr/>
          <p:nvPr/>
        </p:nvSpPr>
        <p:spPr bwMode="auto">
          <a:xfrm>
            <a:off x="7239000" y="3429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2" name="Rectangle 21"/>
          <p:cNvSpPr/>
          <p:nvPr/>
        </p:nvSpPr>
        <p:spPr bwMode="auto">
          <a:xfrm>
            <a:off x="30480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3" name="Rectangle 22"/>
          <p:cNvSpPr/>
          <p:nvPr/>
        </p:nvSpPr>
        <p:spPr bwMode="auto">
          <a:xfrm>
            <a:off x="52578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4" name="Rectangle 23"/>
          <p:cNvSpPr/>
          <p:nvPr/>
        </p:nvSpPr>
        <p:spPr bwMode="auto">
          <a:xfrm>
            <a:off x="7239000" y="6096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2133600"/>
            <a:ext cx="3276600" cy="89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Implementation of SNA 2008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52800" y="3048000"/>
            <a:ext cx="30480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Country Plans and Actions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6200000">
            <a:off x="533400" y="4552045"/>
            <a:ext cx="213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Capacity Building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2657667" y="4581334"/>
            <a:ext cx="19812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Institutional Strengthening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4622885" y="4484284"/>
            <a:ext cx="2455276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Advocacy Campaign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6667501" y="4467034"/>
            <a:ext cx="23622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Compiling Technical Documents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6248400"/>
            <a:ext cx="594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Coordination, Monitoring, Evaluation, and Reporting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83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Country Plans and Actions: Led by Member States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57200" y="1905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11" name="Rectangle 10"/>
          <p:cNvSpPr/>
          <p:nvPr/>
        </p:nvSpPr>
        <p:spPr bwMode="auto">
          <a:xfrm>
            <a:off x="228600" y="1905000"/>
            <a:ext cx="83820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0" y="1981200"/>
            <a:ext cx="30480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Country Plans and Actions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04800" y="2590800"/>
          <a:ext cx="8305800" cy="3505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Worksheet" r:id="rId3" imgW="4400615" imgH="1171658" progId="Excel.Sheet.12">
                  <p:embed/>
                </p:oleObj>
              </mc:Choice>
              <mc:Fallback>
                <p:oleObj name="Worksheet" r:id="rId3" imgW="4400615" imgH="1171658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590800"/>
                        <a:ext cx="8305800" cy="3505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75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Outline of the Presentation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6304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en-GB" sz="2900" dirty="0" smtClean="0">
                <a:latin typeface="Constantia" pitchFamily="18" charset="0"/>
              </a:rPr>
              <a:t>Overview </a:t>
            </a:r>
            <a:r>
              <a:rPr lang="en-GB" sz="2900" dirty="0">
                <a:latin typeface="Constantia" pitchFamily="18" charset="0"/>
              </a:rPr>
              <a:t>of the 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latin typeface="Constantia" pitchFamily="18" charset="0"/>
              </a:rPr>
              <a:t>Challenges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Constantia" pitchFamily="18" charset="0"/>
              </a:rPr>
              <a:t>Objectives </a:t>
            </a:r>
            <a:r>
              <a:rPr lang="en-GB" sz="2500" dirty="0">
                <a:latin typeface="Constantia" pitchFamily="18" charset="0"/>
              </a:rPr>
              <a:t>of the project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sz="2500" dirty="0" smtClean="0">
                <a:latin typeface="Constantia" pitchFamily="18" charset="0"/>
              </a:rPr>
              <a:t>Players </a:t>
            </a:r>
            <a:r>
              <a:rPr lang="en-GB" sz="2500" dirty="0">
                <a:latin typeface="Constantia" pitchFamily="18" charset="0"/>
              </a:rPr>
              <a:t>and </a:t>
            </a:r>
            <a:r>
              <a:rPr lang="en-GB" sz="2500" dirty="0" smtClean="0">
                <a:latin typeface="Constantia" pitchFamily="18" charset="0"/>
              </a:rPr>
              <a:t>stakeholders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sz="2500" dirty="0" smtClean="0">
                <a:latin typeface="Constantia" pitchFamily="18" charset="0"/>
              </a:rPr>
              <a:t>Problems and issues to be addressed by the Project</a:t>
            </a:r>
            <a:endParaRPr lang="en-GB" sz="2500" dirty="0">
              <a:latin typeface="Constantia" pitchFamily="18" charset="0"/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sz="2500" dirty="0">
                <a:latin typeface="Constantia" pitchFamily="18" charset="0"/>
              </a:rPr>
              <a:t>Scheme and architecture of the African Project on </a:t>
            </a:r>
            <a:r>
              <a:rPr lang="en-GB" sz="2500" dirty="0" smtClean="0">
                <a:latin typeface="Constantia" pitchFamily="18" charset="0"/>
              </a:rPr>
              <a:t>SNA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Constantia" pitchFamily="18" charset="0"/>
              </a:rPr>
              <a:t>Three stages and expected accomplishments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Constantia" pitchFamily="18" charset="0"/>
              </a:rPr>
              <a:t>Governance structure of the project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Constantia" pitchFamily="18" charset="0"/>
              </a:rPr>
              <a:t>Implementation strategy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Constantia" pitchFamily="18" charset="0"/>
              </a:rPr>
              <a:t>Current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 smtClean="0">
                <a:latin typeface="Constantia" pitchFamily="18" charset="0"/>
              </a:rPr>
              <a:t>Status of National Action Plans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Constantia" pitchFamily="18" charset="0"/>
                <a:ea typeface="+mj-ea"/>
                <a:cs typeface="+mj-cs"/>
              </a:rPr>
              <a:t>Up to May </a:t>
            </a:r>
            <a:r>
              <a:rPr lang="en-US" sz="2400" dirty="0">
                <a:latin typeface="Constantia" pitchFamily="18" charset="0"/>
                <a:ea typeface="+mj-ea"/>
                <a:cs typeface="+mj-cs"/>
              </a:rPr>
              <a:t>2016, among the 48 countries that responded to the questionnaire:</a:t>
            </a:r>
          </a:p>
          <a:p>
            <a:r>
              <a:rPr lang="en-US" sz="2400" dirty="0">
                <a:latin typeface="Constantia" pitchFamily="18" charset="0"/>
                <a:ea typeface="+mj-ea"/>
                <a:cs typeface="+mj-cs"/>
              </a:rPr>
              <a:t>32 countries reported that they have formulated national actions plans for implementing the 2008 SNA.</a:t>
            </a:r>
          </a:p>
          <a:p>
            <a:r>
              <a:rPr lang="en-US" sz="2400" dirty="0">
                <a:latin typeface="Constantia" pitchFamily="18" charset="0"/>
                <a:ea typeface="+mj-ea"/>
                <a:cs typeface="+mj-cs"/>
              </a:rPr>
              <a:t>10 countries reported that they are currently in the process of formulating national action plans. The 10 countries are: Angola, Botswana, Ghana, Lesotho, Malawi, Mozambique, Swaziland, Uganda, Togo, and Zambia.</a:t>
            </a:r>
          </a:p>
          <a:p>
            <a:pPr lvl="0"/>
            <a:r>
              <a:rPr lang="en-US" sz="2400" dirty="0">
                <a:latin typeface="Constantia" pitchFamily="18" charset="0"/>
                <a:ea typeface="+mj-ea"/>
                <a:cs typeface="+mj-cs"/>
              </a:rPr>
              <a:t>5 countries reported having no action plan and have expressed their need for technical assistance to develop their action plans. The 5 countries are: Central African Republic, Chad, Comoros, Equatorial Guinea and Liberia.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7960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Year for Adopting the 2008 SNA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593273"/>
          <a:ext cx="8229600" cy="5018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1031"/>
                <a:gridCol w="5088835"/>
                <a:gridCol w="1209734"/>
              </a:tblGrid>
              <a:tr h="617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Planned year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Number of Countries 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% share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991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2010-15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19.1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17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2016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19.1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17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2017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25.5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17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2018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17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2020 +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4.3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17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Not decided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14.9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17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48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0387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Economic Statistics for SNA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600198"/>
          <a:ext cx="8229599" cy="4994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9412"/>
                <a:gridCol w="2178223"/>
                <a:gridCol w="1745982"/>
                <a:gridCol w="1745982"/>
              </a:tblGrid>
              <a:tr h="66036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Data sources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Included in action plan 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Currently Implementing 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Will be implementing 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4413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Administrative data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 Census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28" marR="8428" marT="84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28" marR="8428" marT="842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u="none" strike="noStrike" dirty="0">
                          <a:effectLst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28" marR="8428" marT="8428" marB="0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   Population  Census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   Agriculture  Census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   Livestock  Census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   Other  Census 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Household surveys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66036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Informal sector survey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9858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Establishment and/or enterprise Survey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  <a:tr h="33483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Other sources 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428" marR="8428" marT="842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95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Capacity Building: Led by AfDB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57200" y="1905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6" name="Rectangle 5"/>
          <p:cNvSpPr/>
          <p:nvPr/>
        </p:nvSpPr>
        <p:spPr bwMode="auto">
          <a:xfrm>
            <a:off x="457200" y="45720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-56245" y="3180445"/>
            <a:ext cx="213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Capacity Building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09600" y="1981200"/>
            <a:ext cx="838200" cy="2590800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9600" y="1981200"/>
            <a:ext cx="838200" cy="2590800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0" y="3028045"/>
            <a:ext cx="213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Capacity Building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2209800" y="3048001"/>
          <a:ext cx="64248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Worksheet" r:id="rId3" imgW="4400615" imgH="714356" progId="Excel.Sheet.12">
                  <p:embed/>
                </p:oleObj>
              </mc:Choice>
              <mc:Fallback>
                <p:oleObj name="Worksheet" r:id="rId3" imgW="4400615" imgH="71435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048001"/>
                        <a:ext cx="6424800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964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Institutional Strengthening: Led by RECs &amp; Afristat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762000" y="2133600"/>
            <a:ext cx="838200" cy="2590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09600" y="20574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10" name="Rectangle 9"/>
          <p:cNvSpPr/>
          <p:nvPr/>
        </p:nvSpPr>
        <p:spPr bwMode="auto">
          <a:xfrm>
            <a:off x="609600" y="47244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219267" y="3209734"/>
            <a:ext cx="19812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Institutional Strengthening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2371724" y="3005138"/>
          <a:ext cx="6315076" cy="263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Worksheet" r:id="rId3" imgW="4400615" imgH="847582" progId="Excel.Sheet.12">
                  <p:embed/>
                </p:oleObj>
              </mc:Choice>
              <mc:Fallback>
                <p:oleObj name="Worksheet" r:id="rId3" imgW="4400615" imgH="847582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4" y="3005138"/>
                        <a:ext cx="6315076" cy="2633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22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Needs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449560"/>
              </p:ext>
            </p:extLst>
          </p:nvPr>
        </p:nvGraphicFramePr>
        <p:xfrm>
          <a:off x="235527" y="1510134"/>
          <a:ext cx="8659091" cy="5242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78192"/>
                <a:gridCol w="2212276"/>
                <a:gridCol w="868623"/>
              </a:tblGrid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Domains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sz="1800" u="none" strike="noStrike" dirty="0">
                          <a:effectLst/>
                        </a:rPr>
                        <a:t>Number of Countries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53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Concepts, definitions, and classifications of 2008 SNA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Collection and processing of sources data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Use of IT tools for the compilation of national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SNA 2008 compliance -- for production and asset boundaries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Employment matrix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73%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Supply and use table (SUT)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Quarterly GDP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Production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Distribution and redistribution of incomes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Capital account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Financial account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67%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Balance sheets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67%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90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Analysis of national accounts results 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69%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341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Assistance Needs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40226"/>
              </p:ext>
            </p:extLst>
          </p:nvPr>
        </p:nvGraphicFramePr>
        <p:xfrm>
          <a:off x="193963" y="1524001"/>
          <a:ext cx="8728363" cy="53382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2816"/>
                <a:gridCol w="2229974"/>
                <a:gridCol w="875573"/>
              </a:tblGrid>
              <a:tr h="416953"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sz="1800" u="none" strike="noStrike" dirty="0">
                          <a:effectLst/>
                        </a:rPr>
                        <a:t>Domains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sz="1800" u="none" strike="noStrike" dirty="0">
                          <a:effectLst/>
                        </a:rPr>
                        <a:t>Number of Countries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%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4966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Concepts, definitions, and classifications of 2008 SNA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Collection and processing of sources data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Use of IT tools for the compilation of national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390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SNA 2008 compliance -- for production and asset boundaries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Employment matrix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Supply and use table (SUT)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Quarterly GDP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Production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Distribution and redistribution of incomes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Capital account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Financial account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Balance sheets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Analysis of national accounts results 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Other areas 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787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Advocacy Campaign: Led by AUC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38200" y="2209800"/>
            <a:ext cx="838200" cy="2590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85800" y="21336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6" name="Rectangle 5"/>
          <p:cNvSpPr/>
          <p:nvPr/>
        </p:nvSpPr>
        <p:spPr bwMode="auto">
          <a:xfrm>
            <a:off x="685800" y="48006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50885" y="3188884"/>
            <a:ext cx="2455276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Advocacy Campaign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492225"/>
              </p:ext>
            </p:extLst>
          </p:nvPr>
        </p:nvGraphicFramePr>
        <p:xfrm>
          <a:off x="2182091" y="2614613"/>
          <a:ext cx="6391275" cy="226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Worksheet" r:id="rId3" imgW="4400615" imgH="714356" progId="Excel.Sheet.12">
                  <p:embed/>
                </p:oleObj>
              </mc:Choice>
              <mc:Fallback>
                <p:oleObj name="Worksheet" r:id="rId3" imgW="4400615" imgH="71435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091" y="2614613"/>
                        <a:ext cx="6391275" cy="2262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162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Compiling Technical Documents: Led by ECA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762000" y="2286000"/>
            <a:ext cx="838200" cy="25908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09600" y="22098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6" name="Rectangle 5"/>
          <p:cNvSpPr/>
          <p:nvPr/>
        </p:nvSpPr>
        <p:spPr bwMode="auto">
          <a:xfrm>
            <a:off x="609600" y="4876800"/>
            <a:ext cx="1143000" cy="7620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None/>
            </a:pPr>
            <a:endParaRPr lang="en-US" sz="1800" dirty="0" smtClean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38101" y="3247834"/>
            <a:ext cx="23622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Compiling Technical Documents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371724" y="3505200"/>
          <a:ext cx="631507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Worksheet" r:id="rId3" imgW="4400615" imgH="714356" progId="Excel.Sheet.12">
                  <p:embed/>
                </p:oleObj>
              </mc:Choice>
              <mc:Fallback>
                <p:oleObj name="Worksheet" r:id="rId3" imgW="4400615" imgH="71435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4" y="3505200"/>
                        <a:ext cx="6315075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83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Coordination, Monitoring, Evaluation, and Reporting: Led by Secretariat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81000" y="2057400"/>
            <a:ext cx="8229600" cy="45720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2133600"/>
            <a:ext cx="5943600" cy="34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Coordination, Monitoring, Evaluation, and Reporting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609600" y="2743200"/>
          <a:ext cx="801401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Worksheet" r:id="rId3" imgW="4400615" imgH="1171658" progId="Excel.Sheet.12">
                  <p:embed/>
                </p:oleObj>
              </mc:Choice>
              <mc:Fallback>
                <p:oleObj name="Worksheet" r:id="rId3" imgW="4400615" imgH="1171658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743200"/>
                        <a:ext cx="801401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Versions of SNA Used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462093"/>
              </p:ext>
            </p:extLst>
          </p:nvPr>
        </p:nvGraphicFramePr>
        <p:xfrm>
          <a:off x="263235" y="1704109"/>
          <a:ext cx="8714511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837"/>
                <a:gridCol w="2904837"/>
                <a:gridCol w="2904837"/>
              </a:tblGrid>
              <a:tr h="9074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SNA in use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Number of Countries 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% share 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423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2008 SNA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20.8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074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1993 SNA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36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75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074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1968 SNA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4.2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9074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48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100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88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 smtClean="0">
                <a:hlinkClick r:id="rId3" action="ppaction://hlinkfile"/>
              </a:rPr>
              <a:t>Demand-Supply Matrix for CB.docx</a:t>
            </a:r>
            <a:endParaRPr lang="en-US" dirty="0"/>
          </a:p>
        </p:txBody>
      </p:sp>
      <p:graphicFrame>
        <p:nvGraphicFramePr>
          <p:cNvPr id="4" name="Object 3">
            <a:hlinkClick r:id="rId4" action="ppaction://hlinkfile"/>
          </p:cNvPr>
          <p:cNvGraphicFramePr>
            <a:graphicFrameLocks noChangeAspect="1"/>
          </p:cNvGraphicFramePr>
          <p:nvPr>
            <p:extLst/>
          </p:nvPr>
        </p:nvGraphicFramePr>
        <p:xfrm>
          <a:off x="1528763" y="2063172"/>
          <a:ext cx="1995395" cy="1332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8" name="Document" r:id="rId5" imgW="6086627" imgH="4064120" progId="Word.Document.12">
                  <p:embed/>
                </p:oleObj>
              </mc:Choice>
              <mc:Fallback>
                <p:oleObj name="Document" r:id="rId5" imgW="6086627" imgH="40641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8763" y="2063172"/>
                        <a:ext cx="1995395" cy="1332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438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Current Status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304800" y="1828800"/>
          <a:ext cx="8686800" cy="4251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211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latin typeface="Constantia" panose="02030602050306030303" pitchFamily="18" charset="0"/>
              </a:rPr>
              <a:t>Thank you for your attention!</a:t>
            </a:r>
            <a:endParaRPr lang="en-US" sz="44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51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Versions of Classification Used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53340"/>
              </p:ext>
            </p:extLst>
          </p:nvPr>
        </p:nvGraphicFramePr>
        <p:xfrm>
          <a:off x="457200" y="1773384"/>
          <a:ext cx="8340436" cy="4738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061"/>
                <a:gridCol w="4467375"/>
              </a:tblGrid>
              <a:tr h="11681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Classification of Activity 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Currently </a:t>
                      </a:r>
                      <a:r>
                        <a:rPr lang="en-US" sz="2000" u="none" strike="noStrike" dirty="0" smtClean="0">
                          <a:effectLst/>
                        </a:rPr>
                        <a:t>Used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0873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ISIC Rev 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22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ISIC Rev 3.1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22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ISIC Rev 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22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NAEMA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22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NAEMA rev1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228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u="none" strike="noStrike" dirty="0">
                          <a:effectLst/>
                        </a:rPr>
                        <a:t>Other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417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307"/>
          </a:xfrm>
        </p:spPr>
        <p:txBody>
          <a:bodyPr/>
          <a:lstStyle/>
          <a:p>
            <a:r>
              <a:rPr lang="en-US" dirty="0" smtClean="0"/>
              <a:t>Scope of National Accounts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100026"/>
              </p:ext>
            </p:extLst>
          </p:nvPr>
        </p:nvGraphicFramePr>
        <p:xfrm>
          <a:off x="346364" y="1177636"/>
          <a:ext cx="8562108" cy="5459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3575"/>
                <a:gridCol w="2417396"/>
                <a:gridCol w="2191137"/>
              </a:tblGrid>
              <a:tr h="3014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Activities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Currently compiling 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%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53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SNA 2008 compliance for production and asset boundaries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53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IT tool for compilation of national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22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Employment matrix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22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Supply and use table (SUT)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53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Production approach GDP by industrial economic activities: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71%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53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Production approach GDP-- by institutions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22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Expenditure approach GDP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75%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22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Quarterly GDP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53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Production and generation of income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48%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745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Sector accounts up to capital account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38%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6745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Sector accounts up to financial accounts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22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u="none" strike="noStrike" dirty="0">
                          <a:effectLst/>
                        </a:rPr>
                        <a:t>Balance sheets</a:t>
                      </a: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93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Base-year for Constant GDP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633850"/>
              </p:ext>
            </p:extLst>
          </p:nvPr>
        </p:nvGraphicFramePr>
        <p:xfrm>
          <a:off x="457200" y="1565571"/>
          <a:ext cx="8229600" cy="5056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0234"/>
                <a:gridCol w="1053598"/>
                <a:gridCol w="3082170"/>
                <a:gridCol w="1053598"/>
              </a:tblGrid>
              <a:tr h="3371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Countries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+mn-lt"/>
                        </a:rPr>
                        <a:t>Base Year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+mn-lt"/>
                        </a:rPr>
                        <a:t>Countries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Base Year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Egypt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2011/12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Sao Tome and Principe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2008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South Sudan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2011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Benin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Swaziland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Cape Verde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Liberia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Comoros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Malawi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Madagascar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Nigeria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Mauritus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South Africa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Morocco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Zambia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2010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Tanzania, United Republic of 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Ethiopia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2010-11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Togo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Uganda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2009/10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Botswana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Djibouti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Ghana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Mozambique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Niger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Zimbabwe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2009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Seychelles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3712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063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Base-year for Constant </a:t>
            </a:r>
            <a:r>
              <a:rPr lang="en-US" sz="3600" dirty="0" smtClean="0"/>
              <a:t>GDP (Cont’d)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246377"/>
              </p:ext>
            </p:extLst>
          </p:nvPr>
        </p:nvGraphicFramePr>
        <p:xfrm>
          <a:off x="346364" y="1417639"/>
          <a:ext cx="8492836" cy="5315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7481"/>
                <a:gridCol w="1087299"/>
                <a:gridCol w="3180757"/>
                <a:gridCol w="1087299"/>
              </a:tblGrid>
              <a:tr h="3543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Countries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+mn-lt"/>
                        </a:rPr>
                        <a:t>Base Year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  <a:latin typeface="+mn-lt"/>
                        </a:rPr>
                        <a:t>Countries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Base Year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Sierra Leone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Mali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1997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Burundi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Tunisia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1997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Cameroon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Côte d'Ivoire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1996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Chad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Sudan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+mn-lt"/>
                        </a:rPr>
                        <a:t>1981/82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Congo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Democratic Republic of Congo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Guinea-Bissau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Gambia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Lesotho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Mauritania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Algeria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Gabon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2001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Burkina Faso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1999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5437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Senegal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1999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07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79388" y="342900"/>
            <a:ext cx="8758237" cy="876300"/>
          </a:xfrm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Problems and Issues to Be Addressed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 txBox="1"/>
          <p:nvPr/>
        </p:nvSpPr>
        <p:spPr>
          <a:xfrm>
            <a:off x="457200" y="6124575"/>
            <a:ext cx="8229600" cy="50310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indent="0">
              <a:buNone/>
            </a:pPr>
            <a:r>
              <a:rPr lang="en-US" sz="1200" b="1" dirty="0" smtClean="0"/>
              <a:t>For more info . . .</a:t>
            </a:r>
            <a:endParaRPr lang="en-US" dirty="0"/>
          </a:p>
          <a:p>
            <a:pPr marL="0" indent="0">
              <a:buNone/>
            </a:pPr>
            <a:r>
              <a:rPr lang="en-US" sz="1200" dirty="0" smtClean="0"/>
              <a:t>List location or contact for specification (or other related documents)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5581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3016" y="473979"/>
            <a:ext cx="2615184" cy="2068053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developed by the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African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Group on National Accounts </a:t>
            </a:r>
            <a:endParaRPr lang="en-US" sz="20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under </a:t>
            </a:r>
            <a:r>
              <a:rPr lang="en-US" sz="1800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the umbrella of the </a:t>
            </a:r>
            <a:endParaRPr lang="en-US" sz="1800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Statistical </a:t>
            </a: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Commission for </a:t>
            </a: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Africa</a:t>
            </a:r>
            <a:endParaRPr lang="en-GB" sz="20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813816" y="292608"/>
            <a:ext cx="2304288" cy="224942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5" name="Straight Connector 4"/>
          <p:cNvCxnSpPr>
            <a:stCxn id="2" idx="6"/>
          </p:cNvCxnSpPr>
          <p:nvPr/>
        </p:nvCxnSpPr>
        <p:spPr>
          <a:xfrm>
            <a:off x="3118104" y="1417320"/>
            <a:ext cx="2615184" cy="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59714" y="675147"/>
            <a:ext cx="2358390" cy="1484343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None/>
              <a:defRPr/>
            </a:pPr>
            <a:r>
              <a:rPr lang="en-US" sz="2100" b="1" dirty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The African Strategy for the Implementation of the </a:t>
            </a:r>
            <a:r>
              <a:rPr lang="en-US" sz="21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2008 SNA</a:t>
            </a:r>
            <a:endParaRPr lang="en-GB" sz="21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346960" y="4027947"/>
            <a:ext cx="2615184" cy="2068053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Aim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overcome statistical weaknesses by brining together all African countries to work together to implement SNA 2008</a:t>
            </a:r>
            <a:endParaRPr lang="en-GB" sz="18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877312" y="2072640"/>
            <a:ext cx="2700528" cy="1347216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327904" y="3358925"/>
            <a:ext cx="2615184" cy="1129269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Objective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1"/>
              </a:buClr>
              <a:buSzPct val="105000"/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accent3">
                    <a:lumMod val="50000"/>
                  </a:schemeClr>
                </a:solidFill>
                <a:cs typeface="Times New Roman" pitchFamily="18" charset="0"/>
              </a:rPr>
              <a:t>Implementation of 2008 SNA in all African countries</a:t>
            </a:r>
            <a:endParaRPr lang="en-GB" sz="1800" b="1" dirty="0" smtClean="0">
              <a:solidFill>
                <a:schemeClr val="accent3">
                  <a:lumMod val="50000"/>
                </a:schemeClr>
              </a:solidFill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346960" y="2453640"/>
            <a:ext cx="935736" cy="1574307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tailEnd type="oval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8554720" y="0"/>
            <a:ext cx="589280" cy="61874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589280" cy="61874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818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7" grpId="0"/>
      <p:bldP spid="9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e85f967a-7fed-4147-892e-90f93f2e83a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1574</Words>
  <Application>Microsoft Office PowerPoint</Application>
  <PresentationFormat>On-screen Show (4:3)</PresentationFormat>
  <Paragraphs>501</Paragraphs>
  <Slides>32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Batang</vt:lpstr>
      <vt:lpstr>MS PGothic</vt:lpstr>
      <vt:lpstr>News Gothic MT</vt:lpstr>
      <vt:lpstr>宋体</vt:lpstr>
      <vt:lpstr>宋体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Worksheet</vt:lpstr>
      <vt:lpstr>Document</vt:lpstr>
      <vt:lpstr>PowerPoint Presentation</vt:lpstr>
      <vt:lpstr>Outline of the Presentation</vt:lpstr>
      <vt:lpstr>Different Versions of SNA Used</vt:lpstr>
      <vt:lpstr>Different Versions of Classification Used</vt:lpstr>
      <vt:lpstr>Scope of National Accounts</vt:lpstr>
      <vt:lpstr>Base-year for Constant GDP</vt:lpstr>
      <vt:lpstr>Base-year for Constant GDP (Cont’d)</vt:lpstr>
      <vt:lpstr>Problems and Issues to Be Addressed</vt:lpstr>
      <vt:lpstr>PowerPoint Presentation</vt:lpstr>
      <vt:lpstr>PowerPoint Presentation</vt:lpstr>
      <vt:lpstr>Collaboration &amp; Support to Member States</vt:lpstr>
      <vt:lpstr>Governance Structure of the African Project</vt:lpstr>
      <vt:lpstr>Project Design and Interventions</vt:lpstr>
      <vt:lpstr>Architecture of African Project on SNA</vt:lpstr>
      <vt:lpstr>PowerPoint Presentation</vt:lpstr>
      <vt:lpstr>PowerPoint Presentation</vt:lpstr>
      <vt:lpstr>Expected Accomplishments &amp; Outputs</vt:lpstr>
      <vt:lpstr>Architecture of African Project on SNA</vt:lpstr>
      <vt:lpstr>Country Plans and Actions: Led by Member States</vt:lpstr>
      <vt:lpstr>Status of National Action Plans </vt:lpstr>
      <vt:lpstr>Planned Year for Adopting the 2008 SNA</vt:lpstr>
      <vt:lpstr>Basic Economic Statistics for SNA</vt:lpstr>
      <vt:lpstr>Capacity Building: Led by AfDB</vt:lpstr>
      <vt:lpstr>Institutional Strengthening: Led by RECs &amp; Afristat</vt:lpstr>
      <vt:lpstr>Training Needs</vt:lpstr>
      <vt:lpstr>Technical Assistance Needs</vt:lpstr>
      <vt:lpstr>Advocacy Campaign: Led by AUC</vt:lpstr>
      <vt:lpstr>Compiling Technical Documents: Led by ECA</vt:lpstr>
      <vt:lpstr>Coordination, Monitoring, Evaluation, and Reporting: Led by Secretariat</vt:lpstr>
      <vt:lpstr>PowerPoint Presentation</vt:lpstr>
      <vt:lpstr>Current Status</vt:lpstr>
      <vt:lpstr>PowerPoint Presentation</vt:lpstr>
    </vt:vector>
  </TitlesOfParts>
  <Company>UNECA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Programme Performance Assessment  Sub-Regional activities in Eastern Africa</dc:title>
  <dc:creator>Didier Habimana</dc:creator>
  <cp:lastModifiedBy>Xiaoning Gong</cp:lastModifiedBy>
  <cp:revision>180</cp:revision>
  <cp:lastPrinted>2015-11-14T15:14:43Z</cp:lastPrinted>
  <dcterms:created xsi:type="dcterms:W3CDTF">2015-06-18T08:11:27Z</dcterms:created>
  <dcterms:modified xsi:type="dcterms:W3CDTF">2016-11-03T07:14:03Z</dcterms:modified>
</cp:coreProperties>
</file>