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3"/>
  </p:notesMasterIdLst>
  <p:sldIdLst>
    <p:sldId id="256" r:id="rId2"/>
    <p:sldId id="264" r:id="rId3"/>
    <p:sldId id="263" r:id="rId4"/>
    <p:sldId id="271" r:id="rId5"/>
    <p:sldId id="266" r:id="rId6"/>
    <p:sldId id="269" r:id="rId7"/>
    <p:sldId id="265" r:id="rId8"/>
    <p:sldId id="267" r:id="rId9"/>
    <p:sldId id="270" r:id="rId10"/>
    <p:sldId id="268" r:id="rId11"/>
    <p:sldId id="272" r:id="rId12"/>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4254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26" y="77"/>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78FC2D-1406-4D1D-AF0F-9E5BB6755002}" type="datetimeFigureOut">
              <a:rPr lang="en-GB" smtClean="0"/>
              <a:t>02/11/2016</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505D79B-CD4C-4F5F-B9CD-D384CAEAB022}" type="slidenum">
              <a:rPr lang="en-GB" smtClean="0"/>
              <a:t>‹#›</a:t>
            </a:fld>
            <a:endParaRPr lang="en-GB"/>
          </a:p>
        </p:txBody>
      </p:sp>
    </p:spTree>
    <p:extLst>
      <p:ext uri="{BB962C8B-B14F-4D97-AF65-F5344CB8AC3E}">
        <p14:creationId xmlns:p14="http://schemas.microsoft.com/office/powerpoint/2010/main" val="17238212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505D79B-CD4C-4F5F-B9CD-D384CAEAB022}" type="slidenum">
              <a:rPr lang="en-GB" smtClean="0"/>
              <a:t>2</a:t>
            </a:fld>
            <a:endParaRPr lang="en-GB"/>
          </a:p>
        </p:txBody>
      </p:sp>
    </p:spTree>
    <p:extLst>
      <p:ext uri="{BB962C8B-B14F-4D97-AF65-F5344CB8AC3E}">
        <p14:creationId xmlns:p14="http://schemas.microsoft.com/office/powerpoint/2010/main" val="117001564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en-US" smtClean="0"/>
              <a:t>Click to edit Master title style</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1A68D76F-6A96-4144-A8CC-A08AEF8045ED}" type="datetimeFigureOut">
              <a:rPr lang="de-DE" smtClean="0"/>
              <a:t>02.11.2016</a:t>
            </a:fld>
            <a:endParaRPr lang="de-DE"/>
          </a:p>
        </p:txBody>
      </p:sp>
      <p:sp>
        <p:nvSpPr>
          <p:cNvPr id="5" name="Footer Placeholder 4"/>
          <p:cNvSpPr>
            <a:spLocks noGrp="1"/>
          </p:cNvSpPr>
          <p:nvPr>
            <p:ph type="ftr" sz="quarter" idx="11"/>
          </p:nvPr>
        </p:nvSpPr>
        <p:spPr>
          <a:xfrm>
            <a:off x="1174044" y="5357592"/>
            <a:ext cx="5034845" cy="365125"/>
          </a:xfrm>
        </p:spPr>
        <p:txBody>
          <a:bodyPr/>
          <a:lstStyle/>
          <a:p>
            <a:endParaRPr lang="de-DE"/>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F8342DB2-987B-4F32-B225-CDABD386DF4B}" type="slidenum">
              <a:rPr lang="de-DE" smtClean="0"/>
              <a:t>‹#›</a:t>
            </a:fld>
            <a:endParaRPr lang="de-D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68D76F-6A96-4144-A8CC-A08AEF8045ED}" type="datetimeFigureOut">
              <a:rPr lang="de-DE" smtClean="0"/>
              <a:t>02.11.2016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F8342DB2-987B-4F32-B225-CDABD386DF4B}" type="slidenum">
              <a:rPr lang="de-DE" smtClean="0"/>
              <a:t>‹#›</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68D76F-6A96-4144-A8CC-A08AEF8045ED}" type="datetimeFigureOut">
              <a:rPr lang="de-DE" smtClean="0"/>
              <a:t>02.11.2016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F8342DB2-987B-4F32-B225-CDABD386DF4B}" type="slidenum">
              <a:rPr lang="de-DE" smtClean="0"/>
              <a:t>‹#›</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68D76F-6A96-4144-A8CC-A08AEF8045ED}" type="datetimeFigureOut">
              <a:rPr lang="de-DE" smtClean="0"/>
              <a:t>02.11.2016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F8342DB2-987B-4F32-B225-CDABD386DF4B}" type="slidenum">
              <a:rPr lang="de-DE" smtClean="0"/>
              <a:t>‹#›</a:t>
            </a:fld>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A68D76F-6A96-4144-A8CC-A08AEF8045ED}" type="datetimeFigureOut">
              <a:rPr lang="de-DE" smtClean="0"/>
              <a:t>02.11.2016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F8342DB2-987B-4F32-B225-CDABD386DF4B}" type="slidenum">
              <a:rPr lang="de-DE" smtClean="0"/>
              <a:t>‹#›</a:t>
            </a:fld>
            <a:endParaRPr lang="de-D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1A68D76F-6A96-4144-A8CC-A08AEF8045ED}" type="datetimeFigureOut">
              <a:rPr lang="de-DE" smtClean="0"/>
              <a:t>02.11.2016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F8342DB2-987B-4F32-B225-CDABD386DF4B}" type="slidenum">
              <a:rPr lang="de-DE" smtClean="0"/>
              <a:t>‹#›</a:t>
            </a:fld>
            <a:endParaRPr lang="de-DE"/>
          </a:p>
        </p:txBody>
      </p:sp>
      <p:sp>
        <p:nvSpPr>
          <p:cNvPr id="9" name="Content Placeholder 8"/>
          <p:cNvSpPr>
            <a:spLocks noGrp="1"/>
          </p:cNvSpPr>
          <p:nvPr>
            <p:ph sz="quarter" idx="13"/>
          </p:nvPr>
        </p:nvSpPr>
        <p:spPr>
          <a:xfrm>
            <a:off x="1298448" y="2121407"/>
            <a:ext cx="3200400" cy="360273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1A68D76F-6A96-4144-A8CC-A08AEF8045ED}" type="datetimeFigureOut">
              <a:rPr lang="de-DE" smtClean="0"/>
              <a:t>02.11.2016</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F8342DB2-987B-4F32-B225-CDABD386DF4B}" type="slidenum">
              <a:rPr lang="de-DE" smtClean="0"/>
              <a:t>‹#›</a:t>
            </a:fld>
            <a:endParaRPr lang="de-DE"/>
          </a:p>
        </p:txBody>
      </p:sp>
      <p:sp>
        <p:nvSpPr>
          <p:cNvPr id="11" name="Content Placeholder 10"/>
          <p:cNvSpPr>
            <a:spLocks noGrp="1"/>
          </p:cNvSpPr>
          <p:nvPr>
            <p:ph sz="quarter" idx="13"/>
          </p:nvPr>
        </p:nvSpPr>
        <p:spPr>
          <a:xfrm>
            <a:off x="1298448" y="2944368"/>
            <a:ext cx="3227832" cy="27797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A68D76F-6A96-4144-A8CC-A08AEF8045ED}" type="datetimeFigureOut">
              <a:rPr lang="de-DE" smtClean="0"/>
              <a:t>02.11.2016</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F8342DB2-987B-4F32-B225-CDABD386DF4B}" type="slidenum">
              <a:rPr lang="de-DE" smtClean="0"/>
              <a:t>‹#›</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68D76F-6A96-4144-A8CC-A08AEF8045ED}" type="datetimeFigureOut">
              <a:rPr lang="de-DE" smtClean="0"/>
              <a:t>02.11.2016</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F8342DB2-987B-4F32-B225-CDABD386DF4B}" type="slidenum">
              <a:rPr lang="de-DE" smtClean="0"/>
              <a:t>‹#›</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en-US" smtClean="0"/>
              <a:t>Click to edit Master title style</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rot="60000">
            <a:off x="6341698" y="5885672"/>
            <a:ext cx="1213821" cy="365125"/>
          </a:xfrm>
        </p:spPr>
        <p:txBody>
          <a:bodyPr/>
          <a:lstStyle/>
          <a:p>
            <a:fld id="{1A68D76F-6A96-4144-A8CC-A08AEF8045ED}" type="datetimeFigureOut">
              <a:rPr lang="de-DE" smtClean="0"/>
              <a:t>02.11.2016</a:t>
            </a:fld>
            <a:endParaRPr lang="de-DE"/>
          </a:p>
        </p:txBody>
      </p:sp>
      <p:sp>
        <p:nvSpPr>
          <p:cNvPr id="6" name="Footer Placeholder 5"/>
          <p:cNvSpPr>
            <a:spLocks noGrp="1"/>
          </p:cNvSpPr>
          <p:nvPr>
            <p:ph type="ftr" sz="quarter" idx="11"/>
          </p:nvPr>
        </p:nvSpPr>
        <p:spPr>
          <a:xfrm rot="-60000">
            <a:off x="914554" y="5829261"/>
            <a:ext cx="3522607" cy="365125"/>
          </a:xfrm>
        </p:spPr>
        <p:txBody>
          <a:bodyPr/>
          <a:lstStyle/>
          <a:p>
            <a:endParaRPr lang="de-DE"/>
          </a:p>
        </p:txBody>
      </p:sp>
      <p:sp>
        <p:nvSpPr>
          <p:cNvPr id="7" name="Slide Number Placeholder 6"/>
          <p:cNvSpPr>
            <a:spLocks noGrp="1"/>
          </p:cNvSpPr>
          <p:nvPr>
            <p:ph type="sldNum" sz="quarter" idx="12"/>
          </p:nvPr>
        </p:nvSpPr>
        <p:spPr>
          <a:xfrm rot="60000">
            <a:off x="7557313" y="5896961"/>
            <a:ext cx="554023" cy="365125"/>
          </a:xfrm>
        </p:spPr>
        <p:txBody>
          <a:bodyPr/>
          <a:lstStyle/>
          <a:p>
            <a:fld id="{F8342DB2-987B-4F32-B225-CDABD386DF4B}" type="slidenum">
              <a:rPr lang="de-DE" smtClean="0"/>
              <a:t>‹#›</a:t>
            </a:fld>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rot="60000">
            <a:off x="6345936" y="5888737"/>
            <a:ext cx="1213821" cy="365125"/>
          </a:xfrm>
        </p:spPr>
        <p:txBody>
          <a:bodyPr/>
          <a:lstStyle/>
          <a:p>
            <a:fld id="{1A68D76F-6A96-4144-A8CC-A08AEF8045ED}" type="datetimeFigureOut">
              <a:rPr lang="de-DE" smtClean="0"/>
              <a:t>02.11.2016</a:t>
            </a:fld>
            <a:endParaRPr lang="de-DE"/>
          </a:p>
        </p:txBody>
      </p:sp>
      <p:sp>
        <p:nvSpPr>
          <p:cNvPr id="6" name="Footer Placeholder 5"/>
          <p:cNvSpPr>
            <a:spLocks noGrp="1"/>
          </p:cNvSpPr>
          <p:nvPr>
            <p:ph type="ftr" sz="quarter" idx="11"/>
          </p:nvPr>
        </p:nvSpPr>
        <p:spPr>
          <a:xfrm rot="-60000">
            <a:off x="914569" y="5831037"/>
            <a:ext cx="3319043" cy="365125"/>
          </a:xfrm>
        </p:spPr>
        <p:txBody>
          <a:bodyPr/>
          <a:lstStyle/>
          <a:p>
            <a:endParaRPr lang="de-DE"/>
          </a:p>
        </p:txBody>
      </p:sp>
      <p:sp>
        <p:nvSpPr>
          <p:cNvPr id="7" name="Slide Number Placeholder 6"/>
          <p:cNvSpPr>
            <a:spLocks noGrp="1"/>
          </p:cNvSpPr>
          <p:nvPr>
            <p:ph type="sldNum" sz="quarter" idx="12"/>
          </p:nvPr>
        </p:nvSpPr>
        <p:spPr>
          <a:xfrm rot="60000">
            <a:off x="7562089" y="5900026"/>
            <a:ext cx="554023" cy="365125"/>
          </a:xfrm>
        </p:spPr>
        <p:txBody>
          <a:bodyPr/>
          <a:lstStyle/>
          <a:p>
            <a:fld id="{F8342DB2-987B-4F32-B225-CDABD386DF4B}" type="slidenum">
              <a:rPr lang="de-DE" smtClean="0"/>
              <a:t>‹#›</a:t>
            </a:fld>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1A68D76F-6A96-4144-A8CC-A08AEF8045ED}" type="datetimeFigureOut">
              <a:rPr lang="de-DE" smtClean="0"/>
              <a:t>02.11.2016</a:t>
            </a:fld>
            <a:endParaRPr lang="de-DE"/>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de-DE"/>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F8342DB2-987B-4F32-B225-CDABD386DF4B}" type="slidenum">
              <a:rPr lang="de-DE" smtClean="0"/>
              <a:t>‹#›</a:t>
            </a:fld>
            <a:endParaRPr lang="de-DE"/>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www.au.int/en/ea"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1143000"/>
            <a:ext cx="7772400" cy="1470025"/>
          </a:xfrm>
        </p:spPr>
        <p:txBody>
          <a:bodyPr>
            <a:normAutofit fontScale="90000"/>
          </a:bodyPr>
          <a:lstStyle/>
          <a:p>
            <a:r>
              <a:rPr lang="de-DE" dirty="0" err="1" smtClean="0">
                <a:solidFill>
                  <a:schemeClr val="bg1">
                    <a:lumMod val="95000"/>
                    <a:lumOff val="5000"/>
                  </a:schemeClr>
                </a:solidFill>
              </a:rPr>
              <a:t>Using</a:t>
            </a:r>
            <a:r>
              <a:rPr lang="de-DE" dirty="0" smtClean="0">
                <a:solidFill>
                  <a:schemeClr val="bg1">
                    <a:lumMod val="95000"/>
                    <a:lumOff val="5000"/>
                  </a:schemeClr>
                </a:solidFill>
              </a:rPr>
              <a:t> administrative </a:t>
            </a:r>
            <a:r>
              <a:rPr lang="de-DE" dirty="0" err="1" smtClean="0">
                <a:solidFill>
                  <a:schemeClr val="bg1">
                    <a:lumMod val="95000"/>
                    <a:lumOff val="5000"/>
                  </a:schemeClr>
                </a:solidFill>
              </a:rPr>
              <a:t>data</a:t>
            </a:r>
            <a:r>
              <a:rPr lang="de-DE" dirty="0" smtClean="0">
                <a:solidFill>
                  <a:schemeClr val="bg1">
                    <a:lumMod val="95000"/>
                    <a:lumOff val="5000"/>
                  </a:schemeClr>
                </a:solidFill>
              </a:rPr>
              <a:t> </a:t>
            </a:r>
            <a:r>
              <a:rPr lang="de-DE" dirty="0" err="1" smtClean="0">
                <a:solidFill>
                  <a:schemeClr val="bg1">
                    <a:lumMod val="95000"/>
                    <a:lumOff val="5000"/>
                  </a:schemeClr>
                </a:solidFill>
              </a:rPr>
              <a:t>for</a:t>
            </a:r>
            <a:r>
              <a:rPr lang="de-DE" dirty="0" smtClean="0">
                <a:solidFill>
                  <a:schemeClr val="bg1">
                    <a:lumMod val="95000"/>
                    <a:lumOff val="5000"/>
                  </a:schemeClr>
                </a:solidFill>
              </a:rPr>
              <a:t> </a:t>
            </a:r>
            <a:r>
              <a:rPr lang="de-DE" dirty="0" err="1" smtClean="0">
                <a:solidFill>
                  <a:schemeClr val="bg1">
                    <a:lumMod val="95000"/>
                    <a:lumOff val="5000"/>
                  </a:schemeClr>
                </a:solidFill>
              </a:rPr>
              <a:t>official</a:t>
            </a:r>
            <a:r>
              <a:rPr lang="de-DE" dirty="0" smtClean="0">
                <a:solidFill>
                  <a:schemeClr val="bg1">
                    <a:lumMod val="95000"/>
                    <a:lumOff val="5000"/>
                  </a:schemeClr>
                </a:solidFill>
              </a:rPr>
              <a:t> </a:t>
            </a:r>
            <a:r>
              <a:rPr lang="de-DE" dirty="0" err="1" smtClean="0">
                <a:solidFill>
                  <a:schemeClr val="bg1">
                    <a:lumMod val="95000"/>
                    <a:lumOff val="5000"/>
                  </a:schemeClr>
                </a:solidFill>
              </a:rPr>
              <a:t>statistics</a:t>
            </a:r>
            <a:endParaRPr lang="de-DE" dirty="0">
              <a:solidFill>
                <a:schemeClr val="bg1">
                  <a:lumMod val="95000"/>
                  <a:lumOff val="5000"/>
                </a:schemeClr>
              </a:solidFill>
            </a:endParaRPr>
          </a:p>
        </p:txBody>
      </p:sp>
      <p:pic>
        <p:nvPicPr>
          <p:cNvPr id="1026" name="Picture 2" descr="C:\Users\NdaviT\Documents\Tiwi T client\Pictures\More like thi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867400"/>
            <a:ext cx="1097567" cy="9906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5410200" y="4449128"/>
            <a:ext cx="2763898" cy="1200329"/>
          </a:xfrm>
          <a:prstGeom prst="rect">
            <a:avLst/>
          </a:prstGeom>
          <a:noFill/>
        </p:spPr>
        <p:txBody>
          <a:bodyPr wrap="none" rtlCol="0">
            <a:spAutoFit/>
          </a:bodyPr>
          <a:lstStyle/>
          <a:p>
            <a:r>
              <a:rPr lang="en-US" dirty="0" smtClean="0"/>
              <a:t>Samson </a:t>
            </a:r>
            <a:r>
              <a:rPr lang="en-US" dirty="0" smtClean="0"/>
              <a:t>NOUGBODOHOUE</a:t>
            </a:r>
            <a:endParaRPr lang="en-US" dirty="0" smtClean="0"/>
          </a:p>
          <a:p>
            <a:r>
              <a:rPr lang="en-US" dirty="0" smtClean="0"/>
              <a:t>Statistician</a:t>
            </a:r>
          </a:p>
          <a:p>
            <a:r>
              <a:rPr lang="en-US" dirty="0" smtClean="0"/>
              <a:t>Statistics Division</a:t>
            </a:r>
          </a:p>
          <a:p>
            <a:r>
              <a:rPr lang="en-US" dirty="0" smtClean="0"/>
              <a:t>African Union Commission</a:t>
            </a:r>
            <a:endParaRPr lang="en-GB" dirty="0"/>
          </a:p>
        </p:txBody>
      </p:sp>
      <p:sp>
        <p:nvSpPr>
          <p:cNvPr id="5" name="TextBox 4"/>
          <p:cNvSpPr txBox="1"/>
          <p:nvPr/>
        </p:nvSpPr>
        <p:spPr>
          <a:xfrm>
            <a:off x="3012201" y="2971800"/>
            <a:ext cx="2808654" cy="1477328"/>
          </a:xfrm>
          <a:prstGeom prst="rect">
            <a:avLst/>
          </a:prstGeom>
          <a:noFill/>
        </p:spPr>
        <p:txBody>
          <a:bodyPr wrap="none" rtlCol="0">
            <a:spAutoFit/>
          </a:bodyPr>
          <a:lstStyle/>
          <a:p>
            <a:pPr algn="ctr"/>
            <a:r>
              <a:rPr lang="en-US" sz="2400" b="1" dirty="0"/>
              <a:t>ASSD </a:t>
            </a:r>
          </a:p>
          <a:p>
            <a:pPr algn="ctr"/>
            <a:r>
              <a:rPr lang="en-GB" sz="2400" b="1" dirty="0"/>
              <a:t>2-4 November 2016</a:t>
            </a:r>
          </a:p>
          <a:p>
            <a:pPr algn="ctr"/>
            <a:r>
              <a:rPr lang="en-US" sz="2400" b="1" dirty="0"/>
              <a:t>Tunis, Tunisia</a:t>
            </a:r>
            <a:endParaRPr lang="en-GB" sz="2400" b="1" dirty="0"/>
          </a:p>
          <a:p>
            <a:endParaRPr lang="en-GB" b="1" dirty="0"/>
          </a:p>
        </p:txBody>
      </p:sp>
    </p:spTree>
    <p:extLst>
      <p:ext uri="{BB962C8B-B14F-4D97-AF65-F5344CB8AC3E}">
        <p14:creationId xmlns:p14="http://schemas.microsoft.com/office/powerpoint/2010/main" val="19703832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97567" y="533400"/>
            <a:ext cx="6965245" cy="1202485"/>
          </a:xfrm>
        </p:spPr>
        <p:txBody>
          <a:bodyPr>
            <a:normAutofit/>
          </a:bodyPr>
          <a:lstStyle/>
          <a:p>
            <a:r>
              <a:rPr lang="de-DE" sz="3100" dirty="0" err="1">
                <a:solidFill>
                  <a:schemeClr val="bg1"/>
                </a:solidFill>
              </a:rPr>
              <a:t>How</a:t>
            </a:r>
            <a:r>
              <a:rPr lang="de-DE" sz="3100" dirty="0">
                <a:solidFill>
                  <a:schemeClr val="bg1"/>
                </a:solidFill>
              </a:rPr>
              <a:t> </a:t>
            </a:r>
            <a:r>
              <a:rPr lang="de-DE" sz="3100" dirty="0" err="1">
                <a:solidFill>
                  <a:schemeClr val="bg1"/>
                </a:solidFill>
              </a:rPr>
              <a:t>to</a:t>
            </a:r>
            <a:r>
              <a:rPr lang="de-DE" sz="3100" dirty="0">
                <a:solidFill>
                  <a:schemeClr val="bg1"/>
                </a:solidFill>
              </a:rPr>
              <a:t> </a:t>
            </a:r>
            <a:r>
              <a:rPr lang="de-DE" sz="3100" dirty="0" err="1">
                <a:solidFill>
                  <a:schemeClr val="bg1"/>
                </a:solidFill>
              </a:rPr>
              <a:t>overcome</a:t>
            </a:r>
            <a:r>
              <a:rPr lang="de-DE" sz="3100" dirty="0">
                <a:solidFill>
                  <a:schemeClr val="bg1"/>
                </a:solidFill>
              </a:rPr>
              <a:t> </a:t>
            </a:r>
            <a:r>
              <a:rPr lang="de-DE" sz="3100" dirty="0" err="1">
                <a:solidFill>
                  <a:schemeClr val="bg1"/>
                </a:solidFill>
              </a:rPr>
              <a:t>the</a:t>
            </a:r>
            <a:r>
              <a:rPr lang="de-DE" sz="3100" dirty="0">
                <a:solidFill>
                  <a:schemeClr val="bg1"/>
                </a:solidFill>
              </a:rPr>
              <a:t> </a:t>
            </a:r>
            <a:r>
              <a:rPr lang="de-DE" sz="3100" dirty="0" err="1">
                <a:solidFill>
                  <a:schemeClr val="bg1"/>
                </a:solidFill>
              </a:rPr>
              <a:t>problems</a:t>
            </a:r>
            <a:r>
              <a:rPr lang="de-DE" sz="3100" dirty="0">
                <a:solidFill>
                  <a:schemeClr val="bg1"/>
                </a:solidFill>
              </a:rPr>
              <a:t>? (2)</a:t>
            </a:r>
          </a:p>
        </p:txBody>
      </p:sp>
      <p:sp>
        <p:nvSpPr>
          <p:cNvPr id="3" name="Inhaltsplatzhalter 2"/>
          <p:cNvSpPr>
            <a:spLocks noGrp="1"/>
          </p:cNvSpPr>
          <p:nvPr>
            <p:ph idx="1"/>
          </p:nvPr>
        </p:nvSpPr>
        <p:spPr>
          <a:xfrm>
            <a:off x="762000" y="1790700"/>
            <a:ext cx="7620000" cy="4572000"/>
          </a:xfrm>
        </p:spPr>
        <p:txBody>
          <a:bodyPr>
            <a:noAutofit/>
          </a:bodyPr>
          <a:lstStyle/>
          <a:p>
            <a:r>
              <a:rPr lang="de-DE" sz="2200" dirty="0"/>
              <a:t>Involve them when changes of statistical definitions or classifications are lying ahead and are to be debated</a:t>
            </a:r>
            <a:r>
              <a:rPr lang="de-DE" sz="2200" dirty="0" smtClean="0"/>
              <a:t>.</a:t>
            </a:r>
          </a:p>
          <a:p>
            <a:endParaRPr lang="de-DE" sz="2200" dirty="0"/>
          </a:p>
          <a:p>
            <a:r>
              <a:rPr lang="de-DE" sz="2200" dirty="0"/>
              <a:t>Reconcile your list of plausibility checks with them and ask them to share their plans of changing the questionnaires and/or their software with you as well</a:t>
            </a:r>
            <a:r>
              <a:rPr lang="de-DE" sz="2200" dirty="0" smtClean="0"/>
              <a:t>.</a:t>
            </a:r>
          </a:p>
          <a:p>
            <a:endParaRPr lang="de-DE" sz="2200" dirty="0"/>
          </a:p>
          <a:p>
            <a:r>
              <a:rPr lang="de-DE" sz="2200" dirty="0" err="1"/>
              <a:t>Reconcile</a:t>
            </a:r>
            <a:r>
              <a:rPr lang="de-DE" sz="2200" dirty="0"/>
              <a:t> </a:t>
            </a:r>
            <a:r>
              <a:rPr lang="de-DE" sz="2200" dirty="0" err="1"/>
              <a:t>publication</a:t>
            </a:r>
            <a:r>
              <a:rPr lang="de-DE" sz="2200" dirty="0"/>
              <a:t> </a:t>
            </a:r>
            <a:r>
              <a:rPr lang="de-DE" sz="2200" dirty="0" err="1"/>
              <a:t>of</a:t>
            </a:r>
            <a:r>
              <a:rPr lang="de-DE" sz="2200" dirty="0"/>
              <a:t> </a:t>
            </a:r>
            <a:r>
              <a:rPr lang="de-DE" sz="2200" dirty="0" err="1"/>
              <a:t>the</a:t>
            </a:r>
            <a:r>
              <a:rPr lang="de-DE" sz="2200" dirty="0"/>
              <a:t> </a:t>
            </a:r>
            <a:r>
              <a:rPr lang="de-DE" sz="2200" dirty="0" err="1"/>
              <a:t>results</a:t>
            </a:r>
            <a:r>
              <a:rPr lang="de-DE" sz="2200" dirty="0"/>
              <a:t> </a:t>
            </a:r>
            <a:r>
              <a:rPr lang="de-DE" sz="2200" dirty="0" err="1"/>
              <a:t>with</a:t>
            </a:r>
            <a:r>
              <a:rPr lang="de-DE" sz="2200" dirty="0"/>
              <a:t> </a:t>
            </a:r>
            <a:r>
              <a:rPr lang="de-DE" sz="2200" dirty="0" err="1"/>
              <a:t>them</a:t>
            </a:r>
            <a:r>
              <a:rPr lang="de-DE" sz="2200" dirty="0"/>
              <a:t> </a:t>
            </a:r>
            <a:r>
              <a:rPr lang="de-DE" sz="2200" dirty="0" err="1"/>
              <a:t>when</a:t>
            </a:r>
            <a:r>
              <a:rPr lang="de-DE" sz="2200" dirty="0"/>
              <a:t> </a:t>
            </a:r>
            <a:r>
              <a:rPr lang="de-DE" sz="2200" dirty="0" err="1"/>
              <a:t>it</a:t>
            </a:r>
            <a:r>
              <a:rPr lang="de-DE" sz="2200" dirty="0"/>
              <a:t> </a:t>
            </a:r>
            <a:r>
              <a:rPr lang="de-DE" sz="2200" dirty="0" err="1"/>
              <a:t>is</a:t>
            </a:r>
            <a:r>
              <a:rPr lang="de-DE" sz="2200" dirty="0"/>
              <a:t> </a:t>
            </a:r>
            <a:r>
              <a:rPr lang="de-DE" sz="2200" dirty="0" err="1"/>
              <a:t>necessary</a:t>
            </a:r>
            <a:r>
              <a:rPr lang="de-DE" sz="2200" dirty="0"/>
              <a:t> </a:t>
            </a:r>
            <a:r>
              <a:rPr lang="de-DE" sz="2200" dirty="0" err="1"/>
              <a:t>to</a:t>
            </a:r>
            <a:r>
              <a:rPr lang="de-DE" sz="2200" dirty="0"/>
              <a:t> </a:t>
            </a:r>
            <a:r>
              <a:rPr lang="de-DE" sz="2200" dirty="0" err="1"/>
              <a:t>highlight</a:t>
            </a:r>
            <a:r>
              <a:rPr lang="de-DE" sz="2200" dirty="0"/>
              <a:t> </a:t>
            </a:r>
            <a:r>
              <a:rPr lang="de-DE" sz="2200" dirty="0" err="1"/>
              <a:t>problems</a:t>
            </a:r>
            <a:r>
              <a:rPr lang="de-DE" sz="2200" dirty="0"/>
              <a:t> </a:t>
            </a:r>
            <a:r>
              <a:rPr lang="de-DE" sz="2200" dirty="0" err="1"/>
              <a:t>or</a:t>
            </a:r>
            <a:r>
              <a:rPr lang="de-DE" sz="2200" dirty="0"/>
              <a:t> </a:t>
            </a:r>
            <a:r>
              <a:rPr lang="de-DE" sz="2200" dirty="0" err="1"/>
              <a:t>specialities</a:t>
            </a:r>
            <a:r>
              <a:rPr lang="de-DE" sz="2200" dirty="0"/>
              <a:t> (e.g. </a:t>
            </a:r>
            <a:r>
              <a:rPr lang="de-DE" sz="2200" dirty="0" err="1"/>
              <a:t>changes</a:t>
            </a:r>
            <a:r>
              <a:rPr lang="de-DE" sz="2200" dirty="0"/>
              <a:t> </a:t>
            </a:r>
            <a:r>
              <a:rPr lang="de-DE" sz="2200" dirty="0" err="1"/>
              <a:t>of</a:t>
            </a:r>
            <a:r>
              <a:rPr lang="de-DE" sz="2200" dirty="0"/>
              <a:t> legal </a:t>
            </a:r>
            <a:r>
              <a:rPr lang="de-DE" sz="2200" dirty="0" err="1"/>
              <a:t>definitions</a:t>
            </a:r>
            <a:r>
              <a:rPr lang="de-DE" sz="2200" dirty="0"/>
              <a:t> </a:t>
            </a:r>
            <a:r>
              <a:rPr lang="de-DE" sz="2200" dirty="0" err="1"/>
              <a:t>or</a:t>
            </a:r>
            <a:r>
              <a:rPr lang="de-DE" sz="2200" dirty="0"/>
              <a:t> </a:t>
            </a:r>
            <a:r>
              <a:rPr lang="de-DE" sz="2200" dirty="0" err="1"/>
              <a:t>changes</a:t>
            </a:r>
            <a:r>
              <a:rPr lang="de-DE" sz="2200" dirty="0"/>
              <a:t> </a:t>
            </a:r>
            <a:r>
              <a:rPr lang="de-DE" sz="2200" dirty="0" err="1"/>
              <a:t>of</a:t>
            </a:r>
            <a:r>
              <a:rPr lang="de-DE" sz="2200" dirty="0"/>
              <a:t> administrative </a:t>
            </a:r>
            <a:r>
              <a:rPr lang="de-DE" sz="2200" dirty="0" err="1"/>
              <a:t>procedures</a:t>
            </a:r>
            <a:r>
              <a:rPr lang="de-DE" sz="2200" dirty="0"/>
              <a:t>) </a:t>
            </a:r>
            <a:r>
              <a:rPr lang="de-DE" sz="2200" dirty="0" err="1"/>
              <a:t>lying</a:t>
            </a:r>
            <a:r>
              <a:rPr lang="de-DE" sz="2200" dirty="0"/>
              <a:t> in </a:t>
            </a:r>
            <a:r>
              <a:rPr lang="de-DE" sz="2200" dirty="0" err="1"/>
              <a:t>the</a:t>
            </a:r>
            <a:r>
              <a:rPr lang="de-DE" sz="2200" dirty="0"/>
              <a:t> </a:t>
            </a:r>
            <a:r>
              <a:rPr lang="de-DE" sz="2200" dirty="0" err="1"/>
              <a:t>performance</a:t>
            </a:r>
            <a:r>
              <a:rPr lang="de-DE" sz="2200" dirty="0"/>
              <a:t> </a:t>
            </a:r>
            <a:r>
              <a:rPr lang="de-DE" sz="2200" dirty="0" err="1"/>
              <a:t>of</a:t>
            </a:r>
            <a:r>
              <a:rPr lang="de-DE" sz="2200" dirty="0"/>
              <a:t> </a:t>
            </a:r>
            <a:r>
              <a:rPr lang="de-DE" sz="2200" dirty="0" err="1"/>
              <a:t>the</a:t>
            </a:r>
            <a:r>
              <a:rPr lang="de-DE" sz="2200" dirty="0"/>
              <a:t> </a:t>
            </a:r>
            <a:r>
              <a:rPr lang="de-DE" sz="2200" dirty="0" err="1"/>
              <a:t>government</a:t>
            </a:r>
            <a:r>
              <a:rPr lang="de-DE" sz="2200" dirty="0"/>
              <a:t> </a:t>
            </a:r>
            <a:r>
              <a:rPr lang="de-DE" sz="2200" dirty="0" err="1"/>
              <a:t>agency</a:t>
            </a:r>
            <a:r>
              <a:rPr lang="de-DE" sz="2200" dirty="0"/>
              <a:t>.</a:t>
            </a:r>
          </a:p>
        </p:txBody>
      </p:sp>
      <p:pic>
        <p:nvPicPr>
          <p:cNvPr id="4" name="Picture 2" descr="C:\Users\NdaviT\Documents\Tiwi T client\Pictures\More like thi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867400"/>
            <a:ext cx="1097567" cy="990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378410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752600"/>
            <a:ext cx="8229600" cy="1143000"/>
          </a:xfrm>
        </p:spPr>
        <p:txBody>
          <a:bodyPr>
            <a:normAutofit fontScale="90000"/>
          </a:bodyPr>
          <a:lstStyle/>
          <a:p>
            <a:r>
              <a:rPr lang="en-US" sz="5400" dirty="0" smtClean="0"/>
              <a:t>Thank you for your kind attention</a:t>
            </a:r>
            <a:endParaRPr lang="en-GB" sz="5400" dirty="0"/>
          </a:p>
        </p:txBody>
      </p:sp>
      <p:sp>
        <p:nvSpPr>
          <p:cNvPr id="4" name="TextBox 3"/>
          <p:cNvSpPr txBox="1"/>
          <p:nvPr/>
        </p:nvSpPr>
        <p:spPr>
          <a:xfrm>
            <a:off x="1676400" y="3978478"/>
            <a:ext cx="5682581" cy="707886"/>
          </a:xfrm>
          <a:prstGeom prst="rect">
            <a:avLst/>
          </a:prstGeom>
          <a:noFill/>
        </p:spPr>
        <p:txBody>
          <a:bodyPr wrap="none" rtlCol="0">
            <a:spAutoFit/>
          </a:bodyPr>
          <a:lstStyle/>
          <a:p>
            <a:r>
              <a:rPr lang="en-GB" sz="4000" dirty="0">
                <a:solidFill>
                  <a:srgbClr val="142540"/>
                </a:solidFill>
                <a:hlinkClick r:id="rId2"/>
              </a:rPr>
              <a:t>http://</a:t>
            </a:r>
            <a:r>
              <a:rPr lang="en-GB" sz="4000" dirty="0" smtClean="0">
                <a:solidFill>
                  <a:srgbClr val="142540"/>
                </a:solidFill>
                <a:hlinkClick r:id="rId2"/>
              </a:rPr>
              <a:t>www.au.int/en/ea</a:t>
            </a:r>
            <a:r>
              <a:rPr lang="en-GB" sz="4000" dirty="0" smtClean="0">
                <a:solidFill>
                  <a:srgbClr val="002060"/>
                </a:solidFill>
              </a:rPr>
              <a:t> </a:t>
            </a:r>
            <a:endParaRPr lang="en-GB" sz="4000" dirty="0">
              <a:solidFill>
                <a:srgbClr val="002060"/>
              </a:solidFill>
            </a:endParaRPr>
          </a:p>
        </p:txBody>
      </p:sp>
      <p:pic>
        <p:nvPicPr>
          <p:cNvPr id="5" name="Picture 2" descr="C:\Users\NdaviT\Documents\Tiwi T client\Pictures\More like thi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867400"/>
            <a:ext cx="1097567" cy="990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703935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97567" y="609600"/>
            <a:ext cx="6965245" cy="1202485"/>
          </a:xfrm>
        </p:spPr>
        <p:txBody>
          <a:bodyPr>
            <a:normAutofit/>
          </a:bodyPr>
          <a:lstStyle/>
          <a:p>
            <a:r>
              <a:rPr lang="de-DE" sz="3400" dirty="0" smtClean="0">
                <a:solidFill>
                  <a:schemeClr val="bg1"/>
                </a:solidFill>
              </a:rPr>
              <a:t>Administrative data: </a:t>
            </a:r>
            <a:br>
              <a:rPr lang="de-DE" sz="3400" dirty="0" smtClean="0">
                <a:solidFill>
                  <a:schemeClr val="bg1"/>
                </a:solidFill>
              </a:rPr>
            </a:br>
            <a:r>
              <a:rPr lang="de-DE" sz="3400" dirty="0" smtClean="0">
                <a:solidFill>
                  <a:schemeClr val="bg1"/>
                </a:solidFill>
              </a:rPr>
              <a:t>Main features</a:t>
            </a:r>
            <a:endParaRPr lang="de-DE" sz="3400" dirty="0">
              <a:solidFill>
                <a:schemeClr val="bg1"/>
              </a:solidFill>
            </a:endParaRPr>
          </a:p>
        </p:txBody>
      </p:sp>
      <p:sp>
        <p:nvSpPr>
          <p:cNvPr id="3" name="Inhaltsplatzhalter 2"/>
          <p:cNvSpPr>
            <a:spLocks noGrp="1"/>
          </p:cNvSpPr>
          <p:nvPr>
            <p:ph idx="1"/>
          </p:nvPr>
        </p:nvSpPr>
        <p:spPr>
          <a:xfrm>
            <a:off x="990600" y="2119257"/>
            <a:ext cx="7315200" cy="3603812"/>
          </a:xfrm>
        </p:spPr>
        <p:txBody>
          <a:bodyPr/>
          <a:lstStyle/>
          <a:p>
            <a:r>
              <a:rPr lang="de-DE" sz="2000" dirty="0" smtClean="0"/>
              <a:t>While </a:t>
            </a:r>
            <a:r>
              <a:rPr lang="de-DE" sz="2000" b="1" i="1" u="sng" dirty="0" smtClean="0"/>
              <a:t>primary data </a:t>
            </a:r>
            <a:r>
              <a:rPr lang="de-DE" sz="2000" dirty="0" smtClean="0"/>
              <a:t>are those collected for the purpose of official statistics and by statistical offices (and other producers of official statistics) </a:t>
            </a:r>
            <a:r>
              <a:rPr lang="de-DE" sz="2000" b="1" dirty="0" smtClean="0"/>
              <a:t>secondary data </a:t>
            </a:r>
            <a:r>
              <a:rPr lang="de-DE" sz="2000" dirty="0" smtClean="0"/>
              <a:t>are collected for other purposes than statistics.</a:t>
            </a:r>
          </a:p>
          <a:p>
            <a:pPr marL="0" indent="0">
              <a:buNone/>
            </a:pPr>
            <a:r>
              <a:rPr lang="de-DE" sz="2000" dirty="0" smtClean="0"/>
              <a:t> </a:t>
            </a:r>
          </a:p>
          <a:p>
            <a:r>
              <a:rPr lang="de-DE" sz="2000" dirty="0" err="1" smtClean="0"/>
              <a:t>Mainly</a:t>
            </a:r>
            <a:r>
              <a:rPr lang="de-DE" sz="2000" dirty="0" smtClean="0"/>
              <a:t>, but not </a:t>
            </a:r>
            <a:r>
              <a:rPr lang="de-DE" sz="2000" dirty="0" err="1" smtClean="0"/>
              <a:t>exclusively</a:t>
            </a:r>
            <a:r>
              <a:rPr lang="de-DE" sz="2000" dirty="0" smtClean="0"/>
              <a:t>, </a:t>
            </a:r>
            <a:r>
              <a:rPr lang="de-DE" sz="2000" dirty="0" err="1" smtClean="0"/>
              <a:t>secondary</a:t>
            </a:r>
            <a:r>
              <a:rPr lang="de-DE" sz="2000" dirty="0" smtClean="0"/>
              <a:t> </a:t>
            </a:r>
            <a:r>
              <a:rPr lang="de-DE" sz="2000" dirty="0" err="1" smtClean="0"/>
              <a:t>data</a:t>
            </a:r>
            <a:r>
              <a:rPr lang="de-DE" sz="2000" dirty="0" smtClean="0"/>
              <a:t> </a:t>
            </a:r>
            <a:r>
              <a:rPr lang="de-DE" sz="2000" dirty="0" err="1" smtClean="0"/>
              <a:t>stem</a:t>
            </a:r>
            <a:r>
              <a:rPr lang="de-DE" sz="2000" dirty="0" smtClean="0"/>
              <a:t> </a:t>
            </a:r>
            <a:r>
              <a:rPr lang="de-DE" sz="2000" dirty="0" err="1" smtClean="0"/>
              <a:t>from</a:t>
            </a:r>
            <a:r>
              <a:rPr lang="de-DE" sz="2000" dirty="0" smtClean="0"/>
              <a:t> </a:t>
            </a:r>
            <a:r>
              <a:rPr lang="de-DE" sz="2000" dirty="0" err="1" smtClean="0"/>
              <a:t>government</a:t>
            </a:r>
            <a:r>
              <a:rPr lang="de-DE" sz="2000" dirty="0" smtClean="0"/>
              <a:t> </a:t>
            </a:r>
            <a:r>
              <a:rPr lang="de-DE" sz="2000" dirty="0" err="1" smtClean="0"/>
              <a:t>agencies</a:t>
            </a:r>
            <a:r>
              <a:rPr lang="de-DE" sz="2000" dirty="0" smtClean="0"/>
              <a:t> </a:t>
            </a:r>
            <a:r>
              <a:rPr lang="de-DE" sz="2000" dirty="0" err="1" smtClean="0"/>
              <a:t>other</a:t>
            </a:r>
            <a:r>
              <a:rPr lang="de-DE" sz="2000" dirty="0" smtClean="0"/>
              <a:t> </a:t>
            </a:r>
            <a:r>
              <a:rPr lang="de-DE" sz="2000" dirty="0" err="1" smtClean="0"/>
              <a:t>than</a:t>
            </a:r>
            <a:r>
              <a:rPr lang="de-DE" sz="2000" dirty="0" smtClean="0"/>
              <a:t> </a:t>
            </a:r>
            <a:r>
              <a:rPr lang="de-DE" sz="2000" dirty="0" err="1" smtClean="0"/>
              <a:t>statistical</a:t>
            </a:r>
            <a:r>
              <a:rPr lang="de-DE" sz="2000" dirty="0" smtClean="0"/>
              <a:t> </a:t>
            </a:r>
            <a:r>
              <a:rPr lang="de-DE" sz="2000" dirty="0" err="1" smtClean="0"/>
              <a:t>offices</a:t>
            </a:r>
            <a:r>
              <a:rPr lang="de-DE" sz="2000" dirty="0" smtClean="0"/>
              <a:t>. Statistical </a:t>
            </a:r>
            <a:r>
              <a:rPr lang="de-DE" sz="2000" dirty="0" err="1" smtClean="0"/>
              <a:t>offices</a:t>
            </a:r>
            <a:r>
              <a:rPr lang="de-DE" sz="2000" dirty="0" smtClean="0"/>
              <a:t> </a:t>
            </a:r>
            <a:r>
              <a:rPr lang="de-DE" sz="2000" dirty="0" err="1" smtClean="0"/>
              <a:t>call</a:t>
            </a:r>
            <a:r>
              <a:rPr lang="de-DE" sz="2000" dirty="0" smtClean="0"/>
              <a:t> </a:t>
            </a:r>
            <a:r>
              <a:rPr lang="de-DE" sz="2000" dirty="0" err="1" smtClean="0"/>
              <a:t>them</a:t>
            </a:r>
            <a:r>
              <a:rPr lang="de-DE" sz="2000" dirty="0" smtClean="0"/>
              <a:t> </a:t>
            </a:r>
            <a:r>
              <a:rPr lang="de-DE" sz="2000" b="1" i="1" u="sng" dirty="0" smtClean="0"/>
              <a:t>administrative </a:t>
            </a:r>
            <a:r>
              <a:rPr lang="de-DE" sz="2000" b="1" i="1" u="sng" dirty="0" err="1" smtClean="0"/>
              <a:t>data</a:t>
            </a:r>
            <a:r>
              <a:rPr lang="de-DE" sz="2000" i="1" u="sng" dirty="0" smtClean="0"/>
              <a:t>.</a:t>
            </a:r>
          </a:p>
          <a:p>
            <a:endParaRPr lang="de-DE" dirty="0"/>
          </a:p>
        </p:txBody>
      </p:sp>
      <p:pic>
        <p:nvPicPr>
          <p:cNvPr id="5" name="Picture 2" descr="C:\Users\NdaviT\Documents\Tiwi T client\Pictures\More like thi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867400"/>
            <a:ext cx="1097567" cy="990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21332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1" y="533400"/>
            <a:ext cx="7224612" cy="1202485"/>
          </a:xfrm>
        </p:spPr>
        <p:txBody>
          <a:bodyPr>
            <a:noAutofit/>
          </a:bodyPr>
          <a:lstStyle/>
          <a:p>
            <a:r>
              <a:rPr lang="de-DE" sz="3400" dirty="0" smtClean="0">
                <a:solidFill>
                  <a:schemeClr val="bg1"/>
                </a:solidFill>
              </a:rPr>
              <a:t>Six main scenarios for administrative data in official statistics (1,2,3)</a:t>
            </a:r>
            <a:endParaRPr lang="de-DE" sz="3400" dirty="0">
              <a:solidFill>
                <a:schemeClr val="bg1"/>
              </a:solidFill>
            </a:endParaRPr>
          </a:p>
        </p:txBody>
      </p:sp>
      <p:sp>
        <p:nvSpPr>
          <p:cNvPr id="3" name="Inhaltsplatzhalter 2"/>
          <p:cNvSpPr>
            <a:spLocks noGrp="1"/>
          </p:cNvSpPr>
          <p:nvPr>
            <p:ph idx="1"/>
          </p:nvPr>
        </p:nvSpPr>
        <p:spPr>
          <a:xfrm>
            <a:off x="761999" y="1828800"/>
            <a:ext cx="7696201" cy="4114800"/>
          </a:xfrm>
        </p:spPr>
        <p:txBody>
          <a:bodyPr>
            <a:normAutofit lnSpcReduction="10000"/>
          </a:bodyPr>
          <a:lstStyle/>
          <a:p>
            <a:pPr marL="457200" indent="-457200">
              <a:buFont typeface="+mj-lt"/>
              <a:buAutoNum type="arabicPeriod"/>
            </a:pPr>
            <a:r>
              <a:rPr lang="de-DE" sz="2000" dirty="0" smtClean="0"/>
              <a:t>The </a:t>
            </a:r>
            <a:r>
              <a:rPr lang="de-DE" sz="2000" dirty="0" err="1" smtClean="0"/>
              <a:t>government</a:t>
            </a:r>
            <a:r>
              <a:rPr lang="de-DE" sz="2000" dirty="0" smtClean="0"/>
              <a:t> </a:t>
            </a:r>
            <a:r>
              <a:rPr lang="de-DE" sz="2000" dirty="0" err="1" smtClean="0"/>
              <a:t>agency</a:t>
            </a:r>
            <a:r>
              <a:rPr lang="de-DE" sz="2000" dirty="0" smtClean="0"/>
              <a:t> </a:t>
            </a:r>
            <a:r>
              <a:rPr lang="de-DE" sz="2000" dirty="0" err="1" smtClean="0"/>
              <a:t>collecting</a:t>
            </a:r>
            <a:r>
              <a:rPr lang="de-DE" sz="2000" dirty="0" smtClean="0"/>
              <a:t> </a:t>
            </a:r>
            <a:r>
              <a:rPr lang="de-DE" sz="2000" dirty="0" err="1" smtClean="0"/>
              <a:t>the</a:t>
            </a:r>
            <a:r>
              <a:rPr lang="de-DE" sz="2000" dirty="0" smtClean="0"/>
              <a:t> </a:t>
            </a:r>
            <a:r>
              <a:rPr lang="de-DE" sz="2000" dirty="0" err="1" smtClean="0"/>
              <a:t>data</a:t>
            </a:r>
            <a:r>
              <a:rPr lang="de-DE" sz="2000" dirty="0" smtClean="0"/>
              <a:t> </a:t>
            </a:r>
            <a:r>
              <a:rPr lang="de-DE" sz="2000" dirty="0" err="1" smtClean="0"/>
              <a:t>is</a:t>
            </a:r>
            <a:r>
              <a:rPr lang="de-DE" sz="2000" dirty="0" smtClean="0"/>
              <a:t> not </a:t>
            </a:r>
            <a:r>
              <a:rPr lang="de-DE" sz="2000" dirty="0" err="1" smtClean="0"/>
              <a:t>capable</a:t>
            </a:r>
            <a:r>
              <a:rPr lang="de-DE" sz="2000" dirty="0" smtClean="0"/>
              <a:t> </a:t>
            </a:r>
            <a:r>
              <a:rPr lang="de-DE" sz="2000" dirty="0" err="1" smtClean="0"/>
              <a:t>to</a:t>
            </a:r>
            <a:r>
              <a:rPr lang="de-DE" sz="2000" dirty="0" smtClean="0"/>
              <a:t> </a:t>
            </a:r>
            <a:r>
              <a:rPr lang="de-DE" sz="2000" dirty="0" err="1" smtClean="0"/>
              <a:t>produce</a:t>
            </a:r>
            <a:r>
              <a:rPr lang="de-DE" sz="2000" dirty="0" smtClean="0"/>
              <a:t> </a:t>
            </a:r>
            <a:r>
              <a:rPr lang="de-DE" sz="2000" dirty="0" err="1" smtClean="0"/>
              <a:t>statistics</a:t>
            </a:r>
            <a:r>
              <a:rPr lang="de-DE" sz="2000" dirty="0" smtClean="0"/>
              <a:t> out </a:t>
            </a:r>
            <a:r>
              <a:rPr lang="de-DE" sz="2000" dirty="0" err="1" smtClean="0"/>
              <a:t>of</a:t>
            </a:r>
            <a:r>
              <a:rPr lang="de-DE" sz="2000" dirty="0" smtClean="0"/>
              <a:t> </a:t>
            </a:r>
            <a:r>
              <a:rPr lang="de-DE" sz="2000" dirty="0" err="1" smtClean="0"/>
              <a:t>them</a:t>
            </a:r>
            <a:r>
              <a:rPr lang="de-DE" sz="2000" dirty="0" smtClean="0"/>
              <a:t>. Thus the</a:t>
            </a:r>
            <a:r>
              <a:rPr lang="de-DE" sz="2000" dirty="0"/>
              <a:t> </a:t>
            </a:r>
            <a:r>
              <a:rPr lang="de-DE" sz="2000" dirty="0" smtClean="0"/>
              <a:t>statistical office as the country‘s competent agency comes in to do it.</a:t>
            </a:r>
          </a:p>
          <a:p>
            <a:pPr marL="457200" indent="-457200">
              <a:buFont typeface="+mj-lt"/>
              <a:buAutoNum type="arabicPeriod"/>
            </a:pPr>
            <a:endParaRPr lang="de-DE" sz="2000" dirty="0" smtClean="0"/>
          </a:p>
          <a:p>
            <a:pPr marL="457200" indent="-457200">
              <a:buFont typeface="+mj-lt"/>
              <a:buAutoNum type="arabicPeriod"/>
            </a:pPr>
            <a:r>
              <a:rPr lang="de-DE" sz="2000" dirty="0"/>
              <a:t>The </a:t>
            </a:r>
            <a:r>
              <a:rPr lang="de-DE" sz="2000" dirty="0" err="1"/>
              <a:t>government</a:t>
            </a:r>
            <a:r>
              <a:rPr lang="de-DE" sz="2000" dirty="0"/>
              <a:t> </a:t>
            </a:r>
            <a:r>
              <a:rPr lang="de-DE" sz="2000" dirty="0" err="1"/>
              <a:t>agency</a:t>
            </a:r>
            <a:r>
              <a:rPr lang="de-DE" sz="2000" dirty="0"/>
              <a:t> </a:t>
            </a:r>
            <a:r>
              <a:rPr lang="de-DE" sz="2000" dirty="0" err="1"/>
              <a:t>collecting</a:t>
            </a:r>
            <a:r>
              <a:rPr lang="de-DE" sz="2000" dirty="0"/>
              <a:t> </a:t>
            </a:r>
            <a:r>
              <a:rPr lang="de-DE" sz="2000" dirty="0" err="1"/>
              <a:t>the</a:t>
            </a:r>
            <a:r>
              <a:rPr lang="de-DE" sz="2000" dirty="0"/>
              <a:t> </a:t>
            </a:r>
            <a:r>
              <a:rPr lang="de-DE" sz="2000" dirty="0" err="1"/>
              <a:t>data</a:t>
            </a:r>
            <a:r>
              <a:rPr lang="de-DE" sz="2000" dirty="0"/>
              <a:t> </a:t>
            </a:r>
            <a:r>
              <a:rPr lang="de-DE" sz="2000" dirty="0" err="1" smtClean="0"/>
              <a:t>would</a:t>
            </a:r>
            <a:r>
              <a:rPr lang="de-DE" sz="2000" dirty="0" smtClean="0"/>
              <a:t> </a:t>
            </a:r>
            <a:r>
              <a:rPr lang="de-DE" sz="2000" dirty="0" err="1" smtClean="0"/>
              <a:t>be</a:t>
            </a:r>
            <a:r>
              <a:rPr lang="de-DE" sz="2000" dirty="0" smtClean="0"/>
              <a:t> </a:t>
            </a:r>
            <a:r>
              <a:rPr lang="de-DE" sz="2000" dirty="0" err="1" smtClean="0"/>
              <a:t>capable</a:t>
            </a:r>
            <a:r>
              <a:rPr lang="de-DE" sz="2000" dirty="0" smtClean="0"/>
              <a:t> </a:t>
            </a:r>
            <a:r>
              <a:rPr lang="de-DE" sz="2000" dirty="0" err="1"/>
              <a:t>to</a:t>
            </a:r>
            <a:r>
              <a:rPr lang="de-DE" sz="2000" dirty="0"/>
              <a:t> </a:t>
            </a:r>
            <a:r>
              <a:rPr lang="de-DE" sz="2000" dirty="0" err="1"/>
              <a:t>produce</a:t>
            </a:r>
            <a:r>
              <a:rPr lang="de-DE" sz="2000" dirty="0"/>
              <a:t> </a:t>
            </a:r>
            <a:r>
              <a:rPr lang="de-DE" sz="2000" dirty="0" err="1"/>
              <a:t>statistics</a:t>
            </a:r>
            <a:r>
              <a:rPr lang="de-DE" sz="2000" dirty="0"/>
              <a:t> out </a:t>
            </a:r>
            <a:r>
              <a:rPr lang="de-DE" sz="2000" dirty="0" err="1"/>
              <a:t>of</a:t>
            </a:r>
            <a:r>
              <a:rPr lang="de-DE" sz="2000" dirty="0"/>
              <a:t> </a:t>
            </a:r>
            <a:r>
              <a:rPr lang="de-DE" sz="2000" dirty="0" err="1"/>
              <a:t>them</a:t>
            </a:r>
            <a:r>
              <a:rPr lang="de-DE" sz="2000" dirty="0"/>
              <a:t>. </a:t>
            </a:r>
            <a:r>
              <a:rPr lang="de-DE" sz="2000" dirty="0" smtClean="0"/>
              <a:t>But for the sake of specialization (possibly politically intended) the job is given to the </a:t>
            </a:r>
            <a:r>
              <a:rPr lang="de-DE" sz="2000" dirty="0"/>
              <a:t>statistical </a:t>
            </a:r>
            <a:r>
              <a:rPr lang="de-DE" sz="2000" dirty="0" smtClean="0"/>
              <a:t>office.</a:t>
            </a:r>
          </a:p>
          <a:p>
            <a:pPr marL="457200" indent="-457200">
              <a:buFont typeface="+mj-lt"/>
              <a:buAutoNum type="arabicPeriod"/>
            </a:pPr>
            <a:endParaRPr lang="de-DE" sz="2000" dirty="0" smtClean="0"/>
          </a:p>
          <a:p>
            <a:pPr marL="457200" indent="-457200">
              <a:buFont typeface="+mj-lt"/>
              <a:buAutoNum type="arabicPeriod"/>
            </a:pPr>
            <a:r>
              <a:rPr lang="de-DE" sz="2000" dirty="0" smtClean="0"/>
              <a:t>As a matter </a:t>
            </a:r>
            <a:r>
              <a:rPr lang="de-DE" sz="2000" dirty="0" err="1" smtClean="0"/>
              <a:t>of</a:t>
            </a:r>
            <a:r>
              <a:rPr lang="de-DE" sz="2000" dirty="0" smtClean="0"/>
              <a:t> </a:t>
            </a:r>
            <a:r>
              <a:rPr lang="de-DE" sz="2000" dirty="0" err="1" smtClean="0"/>
              <a:t>principle</a:t>
            </a:r>
            <a:r>
              <a:rPr lang="de-DE" sz="2000" dirty="0" smtClean="0"/>
              <a:t> (</a:t>
            </a:r>
            <a:r>
              <a:rPr lang="de-DE" sz="2000" dirty="0" err="1" smtClean="0"/>
              <a:t>political</a:t>
            </a:r>
            <a:r>
              <a:rPr lang="de-DE" sz="2000" dirty="0" smtClean="0"/>
              <a:t> </a:t>
            </a:r>
            <a:r>
              <a:rPr lang="de-DE" sz="2000" dirty="0" err="1" smtClean="0"/>
              <a:t>hygiene</a:t>
            </a:r>
            <a:r>
              <a:rPr lang="de-DE" sz="2000" dirty="0" smtClean="0"/>
              <a:t>) </a:t>
            </a:r>
            <a:r>
              <a:rPr lang="de-DE" sz="2000" dirty="0" err="1" smtClean="0"/>
              <a:t>and</a:t>
            </a:r>
            <a:r>
              <a:rPr lang="de-DE" sz="2000" dirty="0" smtClean="0"/>
              <a:t> </a:t>
            </a:r>
            <a:r>
              <a:rPr lang="de-DE" sz="2000" dirty="0" err="1" smtClean="0"/>
              <a:t>for</a:t>
            </a:r>
            <a:r>
              <a:rPr lang="de-DE" sz="2000" dirty="0" smtClean="0"/>
              <a:t> </a:t>
            </a:r>
            <a:r>
              <a:rPr lang="de-DE" sz="2000" dirty="0" err="1" smtClean="0"/>
              <a:t>the</a:t>
            </a:r>
            <a:r>
              <a:rPr lang="de-DE" sz="2000" dirty="0" smtClean="0"/>
              <a:t> </a:t>
            </a:r>
            <a:r>
              <a:rPr lang="de-DE" sz="2000" dirty="0" err="1" smtClean="0"/>
              <a:t>sake</a:t>
            </a:r>
            <a:r>
              <a:rPr lang="de-DE" sz="2000" dirty="0" smtClean="0"/>
              <a:t> </a:t>
            </a:r>
            <a:r>
              <a:rPr lang="de-DE" sz="2000" dirty="0" err="1" smtClean="0"/>
              <a:t>of</a:t>
            </a:r>
            <a:r>
              <a:rPr lang="de-DE" sz="2000" dirty="0" smtClean="0"/>
              <a:t> </a:t>
            </a:r>
            <a:r>
              <a:rPr lang="de-DE" sz="2000" dirty="0" err="1" smtClean="0"/>
              <a:t>impartiality</a:t>
            </a:r>
            <a:r>
              <a:rPr lang="de-DE" sz="2000" dirty="0" smtClean="0"/>
              <a:t> </a:t>
            </a:r>
            <a:r>
              <a:rPr lang="de-DE" sz="2000" dirty="0" err="1" smtClean="0"/>
              <a:t>the</a:t>
            </a:r>
            <a:r>
              <a:rPr lang="de-DE" sz="2000" dirty="0" smtClean="0"/>
              <a:t> </a:t>
            </a:r>
            <a:r>
              <a:rPr lang="de-DE" sz="2000" dirty="0" err="1" smtClean="0"/>
              <a:t>production</a:t>
            </a:r>
            <a:r>
              <a:rPr lang="de-DE" sz="2000" dirty="0" smtClean="0"/>
              <a:t> </a:t>
            </a:r>
            <a:r>
              <a:rPr lang="de-DE" sz="2000" dirty="0" err="1" smtClean="0"/>
              <a:t>of</a:t>
            </a:r>
            <a:r>
              <a:rPr lang="de-DE" sz="2000" dirty="0" smtClean="0"/>
              <a:t> all </a:t>
            </a:r>
            <a:r>
              <a:rPr lang="de-DE" sz="2000" dirty="0" err="1" smtClean="0"/>
              <a:t>official</a:t>
            </a:r>
            <a:r>
              <a:rPr lang="de-DE" sz="2000" dirty="0" smtClean="0"/>
              <a:t> </a:t>
            </a:r>
            <a:r>
              <a:rPr lang="de-DE" sz="2000" dirty="0" err="1" smtClean="0"/>
              <a:t>statistics</a:t>
            </a:r>
            <a:r>
              <a:rPr lang="de-DE" sz="2000" dirty="0" smtClean="0"/>
              <a:t> (</a:t>
            </a:r>
            <a:r>
              <a:rPr lang="de-DE" sz="2000" dirty="0" err="1" smtClean="0"/>
              <a:t>including</a:t>
            </a:r>
            <a:r>
              <a:rPr lang="de-DE" sz="2000" dirty="0" smtClean="0"/>
              <a:t> </a:t>
            </a:r>
            <a:r>
              <a:rPr lang="de-DE" sz="2000" dirty="0" err="1" smtClean="0"/>
              <a:t>those</a:t>
            </a:r>
            <a:r>
              <a:rPr lang="de-DE" sz="2000" dirty="0" smtClean="0"/>
              <a:t> </a:t>
            </a:r>
            <a:r>
              <a:rPr lang="de-DE" sz="2000" dirty="0" err="1" smtClean="0"/>
              <a:t>from</a:t>
            </a:r>
            <a:r>
              <a:rPr lang="de-DE" sz="2000" dirty="0" smtClean="0"/>
              <a:t> administrative </a:t>
            </a:r>
            <a:r>
              <a:rPr lang="de-DE" sz="2000" dirty="0" err="1" smtClean="0"/>
              <a:t>sources</a:t>
            </a:r>
            <a:r>
              <a:rPr lang="de-DE" sz="2000" dirty="0" smtClean="0"/>
              <a:t>) </a:t>
            </a:r>
            <a:r>
              <a:rPr lang="de-DE" sz="2000" dirty="0" err="1" smtClean="0"/>
              <a:t>is</a:t>
            </a:r>
            <a:r>
              <a:rPr lang="de-DE" sz="2000" dirty="0" smtClean="0"/>
              <a:t> </a:t>
            </a:r>
            <a:r>
              <a:rPr lang="de-DE" sz="2000" dirty="0" err="1" smtClean="0"/>
              <a:t>given</a:t>
            </a:r>
            <a:r>
              <a:rPr lang="de-DE" sz="2000" dirty="0" smtClean="0"/>
              <a:t> </a:t>
            </a:r>
            <a:r>
              <a:rPr lang="de-DE" sz="2000" dirty="0" err="1" smtClean="0"/>
              <a:t>to</a:t>
            </a:r>
            <a:r>
              <a:rPr lang="de-DE" sz="2000" dirty="0" smtClean="0"/>
              <a:t> </a:t>
            </a:r>
            <a:r>
              <a:rPr lang="de-DE" sz="2000" dirty="0" err="1" smtClean="0"/>
              <a:t>the</a:t>
            </a:r>
            <a:r>
              <a:rPr lang="de-DE" sz="2000" dirty="0" smtClean="0"/>
              <a:t> NSI, </a:t>
            </a:r>
            <a:r>
              <a:rPr lang="de-DE" sz="2000" dirty="0" err="1" smtClean="0"/>
              <a:t>possibly</a:t>
            </a:r>
            <a:r>
              <a:rPr lang="de-DE" sz="2000" dirty="0" smtClean="0"/>
              <a:t> </a:t>
            </a:r>
            <a:r>
              <a:rPr lang="de-DE" sz="2000" dirty="0" err="1" smtClean="0"/>
              <a:t>even</a:t>
            </a:r>
            <a:r>
              <a:rPr lang="de-DE" sz="2000" dirty="0" smtClean="0"/>
              <a:t> </a:t>
            </a:r>
            <a:r>
              <a:rPr lang="de-DE" sz="2000" dirty="0" err="1" smtClean="0"/>
              <a:t>by</a:t>
            </a:r>
            <a:r>
              <a:rPr lang="de-DE" sz="2000" dirty="0" smtClean="0"/>
              <a:t> explicit </a:t>
            </a:r>
            <a:r>
              <a:rPr lang="de-DE" sz="2000" dirty="0" err="1" smtClean="0"/>
              <a:t>political</a:t>
            </a:r>
            <a:r>
              <a:rPr lang="de-DE" sz="2000" dirty="0" smtClean="0"/>
              <a:t> will.</a:t>
            </a:r>
          </a:p>
        </p:txBody>
      </p:sp>
      <p:pic>
        <p:nvPicPr>
          <p:cNvPr id="5" name="Picture 2" descr="C:\Users\NdaviT\Documents\Tiwi T client\Pictures\More like thi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867400"/>
            <a:ext cx="1097567" cy="990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973852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990600" y="685800"/>
            <a:ext cx="7222068" cy="1202485"/>
          </a:xfrm>
        </p:spPr>
        <p:txBody>
          <a:bodyPr>
            <a:noAutofit/>
          </a:bodyPr>
          <a:lstStyle/>
          <a:p>
            <a:r>
              <a:rPr lang="de-DE" sz="3400" dirty="0">
                <a:solidFill>
                  <a:schemeClr val="bg1"/>
                </a:solidFill>
              </a:rPr>
              <a:t>Six main </a:t>
            </a:r>
            <a:r>
              <a:rPr lang="de-DE" sz="3400" dirty="0" smtClean="0">
                <a:solidFill>
                  <a:schemeClr val="bg1"/>
                </a:solidFill>
              </a:rPr>
              <a:t>scenarios </a:t>
            </a:r>
            <a:r>
              <a:rPr lang="de-DE" sz="3400" dirty="0">
                <a:solidFill>
                  <a:schemeClr val="bg1"/>
                </a:solidFill>
              </a:rPr>
              <a:t>for administrative data in official statistics (4,5,6)</a:t>
            </a:r>
          </a:p>
        </p:txBody>
      </p:sp>
      <p:sp>
        <p:nvSpPr>
          <p:cNvPr id="3" name="Inhaltsplatzhalter 2"/>
          <p:cNvSpPr>
            <a:spLocks noGrp="1"/>
          </p:cNvSpPr>
          <p:nvPr>
            <p:ph idx="1"/>
          </p:nvPr>
        </p:nvSpPr>
        <p:spPr>
          <a:xfrm>
            <a:off x="762000" y="1981200"/>
            <a:ext cx="7696200" cy="3810000"/>
          </a:xfrm>
        </p:spPr>
        <p:txBody>
          <a:bodyPr>
            <a:normAutofit fontScale="92500" lnSpcReduction="20000"/>
          </a:bodyPr>
          <a:lstStyle/>
          <a:p>
            <a:pPr marL="457200" indent="-457200">
              <a:buFont typeface="+mj-lt"/>
              <a:buAutoNum type="arabicPeriod" startAt="4"/>
            </a:pPr>
            <a:r>
              <a:rPr lang="de-DE" sz="2000" dirty="0"/>
              <a:t>The </a:t>
            </a:r>
            <a:r>
              <a:rPr lang="de-DE" sz="2000" dirty="0" err="1"/>
              <a:t>government</a:t>
            </a:r>
            <a:r>
              <a:rPr lang="de-DE" sz="2000" dirty="0"/>
              <a:t> </a:t>
            </a:r>
            <a:r>
              <a:rPr lang="de-DE" sz="2000" dirty="0" err="1"/>
              <a:t>agencies</a:t>
            </a:r>
            <a:r>
              <a:rPr lang="de-DE" sz="2000" dirty="0"/>
              <a:t> </a:t>
            </a:r>
            <a:r>
              <a:rPr lang="de-DE" sz="2000" dirty="0" err="1"/>
              <a:t>collecting</a:t>
            </a:r>
            <a:r>
              <a:rPr lang="de-DE" sz="2000" dirty="0"/>
              <a:t> </a:t>
            </a:r>
            <a:r>
              <a:rPr lang="de-DE" sz="2000" dirty="0" err="1"/>
              <a:t>the</a:t>
            </a:r>
            <a:r>
              <a:rPr lang="de-DE" sz="2000" dirty="0"/>
              <a:t> </a:t>
            </a:r>
            <a:r>
              <a:rPr lang="de-DE" sz="2000" dirty="0" err="1"/>
              <a:t>data</a:t>
            </a:r>
            <a:r>
              <a:rPr lang="de-DE" sz="2000" dirty="0"/>
              <a:t> </a:t>
            </a:r>
            <a:r>
              <a:rPr lang="de-DE" sz="2000" dirty="0" err="1"/>
              <a:t>are</a:t>
            </a:r>
            <a:r>
              <a:rPr lang="de-DE" sz="2000" dirty="0"/>
              <a:t> </a:t>
            </a:r>
            <a:r>
              <a:rPr lang="de-DE" sz="2000" dirty="0" err="1"/>
              <a:t>many</a:t>
            </a:r>
            <a:r>
              <a:rPr lang="de-DE" sz="2000" dirty="0"/>
              <a:t> </a:t>
            </a:r>
            <a:r>
              <a:rPr lang="de-DE" sz="2000" dirty="0" err="1"/>
              <a:t>and</a:t>
            </a:r>
            <a:r>
              <a:rPr lang="de-DE" sz="2000" dirty="0"/>
              <a:t> </a:t>
            </a:r>
            <a:r>
              <a:rPr lang="de-DE" sz="2000" dirty="0" err="1"/>
              <a:t>it</a:t>
            </a:r>
            <a:r>
              <a:rPr lang="de-DE" sz="2000" dirty="0"/>
              <a:t> </a:t>
            </a:r>
            <a:r>
              <a:rPr lang="de-DE" sz="2000" dirty="0" err="1"/>
              <a:t>needs</a:t>
            </a:r>
            <a:r>
              <a:rPr lang="de-DE" sz="2000" dirty="0"/>
              <a:t> </a:t>
            </a:r>
            <a:r>
              <a:rPr lang="de-DE" sz="2000" dirty="0" err="1"/>
              <a:t>to</a:t>
            </a:r>
            <a:r>
              <a:rPr lang="de-DE" sz="2000" dirty="0"/>
              <a:t> </a:t>
            </a:r>
            <a:r>
              <a:rPr lang="de-DE" sz="2000" dirty="0" err="1"/>
              <a:t>bundle</a:t>
            </a:r>
            <a:r>
              <a:rPr lang="de-DE" sz="2000" dirty="0"/>
              <a:t> </a:t>
            </a:r>
            <a:r>
              <a:rPr lang="de-DE" sz="2000" dirty="0" err="1"/>
              <a:t>them</a:t>
            </a:r>
            <a:r>
              <a:rPr lang="de-DE" sz="2000" dirty="0"/>
              <a:t>. In this case the NSI also functions in collecting the data</a:t>
            </a:r>
            <a:r>
              <a:rPr lang="de-DE" sz="2000" dirty="0" smtClean="0"/>
              <a:t>.</a:t>
            </a:r>
          </a:p>
          <a:p>
            <a:pPr marL="457200" indent="-457200">
              <a:buFont typeface="+mj-lt"/>
              <a:buAutoNum type="arabicPeriod" startAt="4"/>
            </a:pPr>
            <a:endParaRPr lang="de-DE" sz="2000" dirty="0"/>
          </a:p>
          <a:p>
            <a:pPr marL="457200" indent="-457200">
              <a:buFont typeface="+mj-lt"/>
              <a:buAutoNum type="arabicPeriod" startAt="4"/>
            </a:pPr>
            <a:r>
              <a:rPr lang="de-DE" sz="2000" dirty="0"/>
              <a:t>Administrative data are just one of several other components of multi-source based official statistics as, for example, production indices or NA. </a:t>
            </a:r>
            <a:endParaRPr lang="de-DE" sz="2000" dirty="0" smtClean="0"/>
          </a:p>
          <a:p>
            <a:pPr marL="457200" indent="-457200">
              <a:buFont typeface="+mj-lt"/>
              <a:buAutoNum type="arabicPeriod" startAt="4"/>
            </a:pPr>
            <a:endParaRPr lang="de-DE" sz="2000" dirty="0"/>
          </a:p>
          <a:p>
            <a:pPr marL="457200" indent="-457200">
              <a:buFont typeface="+mj-lt"/>
              <a:buAutoNum type="arabicPeriod" startAt="4"/>
            </a:pPr>
            <a:r>
              <a:rPr lang="de-DE" sz="2000" dirty="0"/>
              <a:t>Administrative </a:t>
            </a:r>
            <a:r>
              <a:rPr lang="de-DE" sz="2000" dirty="0" err="1"/>
              <a:t>data</a:t>
            </a:r>
            <a:r>
              <a:rPr lang="de-DE" sz="2000" dirty="0"/>
              <a:t> </a:t>
            </a:r>
            <a:r>
              <a:rPr lang="de-DE" sz="2000" dirty="0" err="1"/>
              <a:t>are</a:t>
            </a:r>
            <a:r>
              <a:rPr lang="de-DE" sz="2000" dirty="0"/>
              <a:t> not </a:t>
            </a:r>
            <a:r>
              <a:rPr lang="de-DE" sz="2000" dirty="0" err="1"/>
              <a:t>object</a:t>
            </a:r>
            <a:r>
              <a:rPr lang="de-DE" sz="2000" dirty="0"/>
              <a:t> </a:t>
            </a:r>
            <a:r>
              <a:rPr lang="de-DE" sz="2000" dirty="0" err="1"/>
              <a:t>of</a:t>
            </a:r>
            <a:r>
              <a:rPr lang="de-DE" sz="2000" dirty="0"/>
              <a:t> </a:t>
            </a:r>
            <a:r>
              <a:rPr lang="de-DE" sz="2000" dirty="0" err="1"/>
              <a:t>official</a:t>
            </a:r>
            <a:r>
              <a:rPr lang="de-DE" sz="2000" dirty="0"/>
              <a:t> </a:t>
            </a:r>
            <a:r>
              <a:rPr lang="de-DE" sz="2000" dirty="0" err="1"/>
              <a:t>statistics</a:t>
            </a:r>
            <a:r>
              <a:rPr lang="de-DE" sz="2000" dirty="0"/>
              <a:t> </a:t>
            </a:r>
            <a:r>
              <a:rPr lang="de-DE" sz="2000" dirty="0" err="1"/>
              <a:t>themselves</a:t>
            </a:r>
            <a:r>
              <a:rPr lang="de-DE" sz="2000" dirty="0"/>
              <a:t>. </a:t>
            </a:r>
            <a:r>
              <a:rPr lang="de-DE" sz="2000" dirty="0" err="1"/>
              <a:t>They</a:t>
            </a:r>
            <a:r>
              <a:rPr lang="de-DE" sz="2000" dirty="0"/>
              <a:t> </a:t>
            </a:r>
            <a:r>
              <a:rPr lang="de-DE" sz="2000" dirty="0" err="1"/>
              <a:t>instead</a:t>
            </a:r>
            <a:r>
              <a:rPr lang="de-DE" sz="2000" dirty="0"/>
              <a:t> </a:t>
            </a:r>
            <a:r>
              <a:rPr lang="de-DE" sz="2000" dirty="0" err="1"/>
              <a:t>are</a:t>
            </a:r>
            <a:r>
              <a:rPr lang="de-DE" sz="2000" dirty="0"/>
              <a:t> </a:t>
            </a:r>
            <a:r>
              <a:rPr lang="de-DE" sz="2000" dirty="0" err="1"/>
              <a:t>used</a:t>
            </a:r>
            <a:r>
              <a:rPr lang="de-DE" sz="2000" dirty="0"/>
              <a:t> </a:t>
            </a:r>
            <a:r>
              <a:rPr lang="de-DE" sz="2000" dirty="0" err="1"/>
              <a:t>for</a:t>
            </a:r>
            <a:r>
              <a:rPr lang="de-DE" sz="2000" dirty="0"/>
              <a:t> </a:t>
            </a:r>
            <a:r>
              <a:rPr lang="de-DE" sz="2000" dirty="0" err="1"/>
              <a:t>the</a:t>
            </a:r>
            <a:r>
              <a:rPr lang="de-DE" sz="2000" dirty="0"/>
              <a:t> </a:t>
            </a:r>
            <a:r>
              <a:rPr lang="de-DE" sz="2000" dirty="0" err="1"/>
              <a:t>preparation</a:t>
            </a:r>
            <a:r>
              <a:rPr lang="de-DE" sz="2000" dirty="0"/>
              <a:t> </a:t>
            </a:r>
            <a:r>
              <a:rPr lang="de-DE" sz="2000" dirty="0" err="1"/>
              <a:t>of</a:t>
            </a:r>
            <a:r>
              <a:rPr lang="de-DE" sz="2000" dirty="0"/>
              <a:t> </a:t>
            </a:r>
            <a:r>
              <a:rPr lang="de-DE" sz="2000" dirty="0" err="1"/>
              <a:t>list</a:t>
            </a:r>
            <a:r>
              <a:rPr lang="de-DE" sz="2000" dirty="0"/>
              <a:t> </a:t>
            </a:r>
            <a:r>
              <a:rPr lang="de-DE" sz="2000" dirty="0" err="1"/>
              <a:t>frames</a:t>
            </a:r>
            <a:r>
              <a:rPr lang="de-DE" sz="2000" dirty="0"/>
              <a:t> </a:t>
            </a:r>
            <a:r>
              <a:rPr lang="de-DE" sz="2000" dirty="0" err="1"/>
              <a:t>for</a:t>
            </a:r>
            <a:r>
              <a:rPr lang="de-DE" sz="2000" dirty="0"/>
              <a:t> </a:t>
            </a:r>
            <a:r>
              <a:rPr lang="de-DE" sz="2000" dirty="0" err="1"/>
              <a:t>censuses</a:t>
            </a:r>
            <a:r>
              <a:rPr lang="de-DE" sz="2000" dirty="0"/>
              <a:t> </a:t>
            </a:r>
            <a:r>
              <a:rPr lang="de-DE" sz="2000" dirty="0" err="1"/>
              <a:t>or</a:t>
            </a:r>
            <a:r>
              <a:rPr lang="de-DE" sz="2000" dirty="0"/>
              <a:t> </a:t>
            </a:r>
            <a:r>
              <a:rPr lang="de-DE" sz="2000" dirty="0" err="1"/>
              <a:t>surveys</a:t>
            </a:r>
            <a:r>
              <a:rPr lang="de-DE" sz="2000" dirty="0"/>
              <a:t> </a:t>
            </a:r>
            <a:r>
              <a:rPr lang="de-DE" sz="2000" dirty="0" err="1"/>
              <a:t>for</a:t>
            </a:r>
            <a:r>
              <a:rPr lang="de-DE" sz="2000" dirty="0"/>
              <a:t> </a:t>
            </a:r>
            <a:r>
              <a:rPr lang="de-DE" sz="2000" dirty="0" err="1"/>
              <a:t>primary</a:t>
            </a:r>
            <a:r>
              <a:rPr lang="de-DE" sz="2000" dirty="0"/>
              <a:t> </a:t>
            </a:r>
            <a:r>
              <a:rPr lang="de-DE" sz="2000" dirty="0" err="1"/>
              <a:t>statistics</a:t>
            </a:r>
            <a:r>
              <a:rPr lang="de-DE" sz="2000" dirty="0"/>
              <a:t>. Special case would be the utilization for a statistical business </a:t>
            </a:r>
            <a:r>
              <a:rPr lang="de-DE" sz="2000" dirty="0" smtClean="0"/>
              <a:t>register. </a:t>
            </a:r>
          </a:p>
          <a:p>
            <a:pPr marL="0" indent="0">
              <a:buNone/>
            </a:pPr>
            <a:r>
              <a:rPr lang="de-DE" sz="2000" dirty="0"/>
              <a:t>	</a:t>
            </a:r>
            <a:endParaRPr lang="de-DE" sz="2000" dirty="0" smtClean="0"/>
          </a:p>
          <a:p>
            <a:pPr marL="0" indent="0">
              <a:buNone/>
            </a:pPr>
            <a:r>
              <a:rPr lang="de-DE" sz="2000" dirty="0"/>
              <a:t>	</a:t>
            </a:r>
            <a:r>
              <a:rPr lang="de-DE" sz="2000" b="1" i="1" dirty="0" smtClean="0"/>
              <a:t>Mergers </a:t>
            </a:r>
            <a:r>
              <a:rPr lang="de-DE" sz="2000" b="1" i="1" dirty="0"/>
              <a:t>of </a:t>
            </a:r>
            <a:r>
              <a:rPr lang="de-DE" sz="2000" b="1" i="1" dirty="0" smtClean="0"/>
              <a:t>scenarios </a:t>
            </a:r>
            <a:r>
              <a:rPr lang="de-DE" sz="2000" b="1" i="1" dirty="0"/>
              <a:t>1 to 6 are also possible, of course</a:t>
            </a:r>
            <a:r>
              <a:rPr lang="de-DE" sz="2000" i="1" dirty="0"/>
              <a:t>.</a:t>
            </a:r>
          </a:p>
        </p:txBody>
      </p:sp>
      <p:pic>
        <p:nvPicPr>
          <p:cNvPr id="4" name="Picture 2" descr="C:\Users\NdaviT\Documents\Tiwi T client\Pictures\More like thi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867400"/>
            <a:ext cx="1097567" cy="990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842041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90310" y="609600"/>
            <a:ext cx="7238999" cy="1202485"/>
          </a:xfrm>
        </p:spPr>
        <p:txBody>
          <a:bodyPr>
            <a:normAutofit/>
          </a:bodyPr>
          <a:lstStyle/>
          <a:p>
            <a:r>
              <a:rPr lang="de-DE" sz="3400" dirty="0">
                <a:solidFill>
                  <a:schemeClr val="bg1"/>
                </a:solidFill>
              </a:rPr>
              <a:t>Advantages </a:t>
            </a:r>
            <a:r>
              <a:rPr lang="de-DE" sz="3400" dirty="0" err="1">
                <a:solidFill>
                  <a:schemeClr val="bg1"/>
                </a:solidFill>
              </a:rPr>
              <a:t>of</a:t>
            </a:r>
            <a:r>
              <a:rPr lang="de-DE" sz="3400" dirty="0">
                <a:solidFill>
                  <a:schemeClr val="bg1"/>
                </a:solidFill>
              </a:rPr>
              <a:t> </a:t>
            </a:r>
            <a:r>
              <a:rPr lang="de-DE" sz="3400" dirty="0" err="1">
                <a:solidFill>
                  <a:schemeClr val="bg1"/>
                </a:solidFill>
              </a:rPr>
              <a:t>using</a:t>
            </a:r>
            <a:r>
              <a:rPr lang="de-DE" sz="3400" dirty="0">
                <a:solidFill>
                  <a:schemeClr val="bg1"/>
                </a:solidFill>
              </a:rPr>
              <a:t> administrative </a:t>
            </a:r>
            <a:r>
              <a:rPr lang="de-DE" sz="3400" dirty="0" err="1">
                <a:solidFill>
                  <a:schemeClr val="bg1"/>
                </a:solidFill>
              </a:rPr>
              <a:t>data</a:t>
            </a:r>
            <a:endParaRPr lang="de-DE" sz="3400" dirty="0">
              <a:solidFill>
                <a:schemeClr val="bg1"/>
              </a:solidFill>
            </a:endParaRPr>
          </a:p>
        </p:txBody>
      </p:sp>
      <p:sp>
        <p:nvSpPr>
          <p:cNvPr id="3" name="Inhaltsplatzhalter 2"/>
          <p:cNvSpPr>
            <a:spLocks noGrp="1"/>
          </p:cNvSpPr>
          <p:nvPr>
            <p:ph idx="1"/>
          </p:nvPr>
        </p:nvSpPr>
        <p:spPr>
          <a:xfrm>
            <a:off x="762000" y="1752600"/>
            <a:ext cx="7696200" cy="4525963"/>
          </a:xfrm>
        </p:spPr>
        <p:txBody>
          <a:bodyPr>
            <a:normAutofit lnSpcReduction="10000"/>
          </a:bodyPr>
          <a:lstStyle/>
          <a:p>
            <a:r>
              <a:rPr lang="de-DE" sz="2000" dirty="0"/>
              <a:t>It is trivial that using data for statistical purposes which are already collected saves costs and sometimes even time</a:t>
            </a:r>
            <a:r>
              <a:rPr lang="de-DE" sz="2000" dirty="0" smtClean="0"/>
              <a:t>.</a:t>
            </a:r>
          </a:p>
          <a:p>
            <a:endParaRPr lang="de-DE" sz="2000" dirty="0"/>
          </a:p>
          <a:p>
            <a:r>
              <a:rPr lang="de-DE" sz="2000" dirty="0"/>
              <a:t>Administrative </a:t>
            </a:r>
            <a:r>
              <a:rPr lang="de-DE" sz="2000" dirty="0" err="1"/>
              <a:t>data</a:t>
            </a:r>
            <a:r>
              <a:rPr lang="de-DE" sz="2000" dirty="0"/>
              <a:t> </a:t>
            </a:r>
            <a:r>
              <a:rPr lang="de-DE" sz="2000" dirty="0" err="1"/>
              <a:t>can</a:t>
            </a:r>
            <a:r>
              <a:rPr lang="de-DE" sz="2000" dirty="0"/>
              <a:t> </a:t>
            </a:r>
            <a:r>
              <a:rPr lang="de-DE" sz="2000" dirty="0" err="1"/>
              <a:t>be</a:t>
            </a:r>
            <a:r>
              <a:rPr lang="de-DE" sz="2000" dirty="0"/>
              <a:t> </a:t>
            </a:r>
            <a:r>
              <a:rPr lang="de-DE" sz="2000" dirty="0" err="1"/>
              <a:t>more</a:t>
            </a:r>
            <a:r>
              <a:rPr lang="de-DE" sz="2000" dirty="0"/>
              <a:t> </a:t>
            </a:r>
            <a:r>
              <a:rPr lang="de-DE" sz="2000" dirty="0" err="1"/>
              <a:t>comprehensive</a:t>
            </a:r>
            <a:r>
              <a:rPr lang="de-DE" sz="2000" dirty="0"/>
              <a:t> </a:t>
            </a:r>
            <a:r>
              <a:rPr lang="de-DE" sz="2000" dirty="0" err="1"/>
              <a:t>and</a:t>
            </a:r>
            <a:r>
              <a:rPr lang="de-DE" sz="2000" dirty="0"/>
              <a:t> </a:t>
            </a:r>
            <a:r>
              <a:rPr lang="de-DE" sz="2000" dirty="0" err="1"/>
              <a:t>more</a:t>
            </a:r>
            <a:r>
              <a:rPr lang="de-DE" sz="2000" dirty="0"/>
              <a:t> </a:t>
            </a:r>
            <a:r>
              <a:rPr lang="de-DE" sz="2000" dirty="0" err="1"/>
              <a:t>accurate</a:t>
            </a:r>
            <a:r>
              <a:rPr lang="de-DE" sz="2000" dirty="0"/>
              <a:t> </a:t>
            </a:r>
            <a:r>
              <a:rPr lang="de-DE" sz="2000" dirty="0" err="1"/>
              <a:t>than</a:t>
            </a:r>
            <a:r>
              <a:rPr lang="de-DE" sz="2000" dirty="0"/>
              <a:t> </a:t>
            </a:r>
            <a:r>
              <a:rPr lang="de-DE" sz="2000" dirty="0" err="1"/>
              <a:t>data</a:t>
            </a:r>
            <a:r>
              <a:rPr lang="de-DE" sz="2000" dirty="0"/>
              <a:t> </a:t>
            </a:r>
            <a:r>
              <a:rPr lang="de-DE" sz="2000" dirty="0" err="1"/>
              <a:t>from</a:t>
            </a:r>
            <a:r>
              <a:rPr lang="de-DE" sz="2000" dirty="0"/>
              <a:t> </a:t>
            </a:r>
            <a:r>
              <a:rPr lang="de-DE" sz="2000" dirty="0" err="1"/>
              <a:t>primary</a:t>
            </a:r>
            <a:r>
              <a:rPr lang="de-DE" sz="2000" dirty="0"/>
              <a:t> </a:t>
            </a:r>
            <a:r>
              <a:rPr lang="de-DE" sz="2000" dirty="0" err="1"/>
              <a:t>statistics</a:t>
            </a:r>
            <a:r>
              <a:rPr lang="de-DE" sz="2000" dirty="0"/>
              <a:t> </a:t>
            </a:r>
            <a:r>
              <a:rPr lang="de-DE" sz="2000" dirty="0" err="1"/>
              <a:t>as</a:t>
            </a:r>
            <a:r>
              <a:rPr lang="de-DE" sz="2000" dirty="0"/>
              <a:t> </a:t>
            </a:r>
            <a:r>
              <a:rPr lang="de-DE" sz="2000" dirty="0" err="1"/>
              <a:t>the</a:t>
            </a:r>
            <a:r>
              <a:rPr lang="de-DE" sz="2000" dirty="0"/>
              <a:t> </a:t>
            </a:r>
            <a:r>
              <a:rPr lang="de-DE" sz="2000" dirty="0" err="1"/>
              <a:t>authorities</a:t>
            </a:r>
            <a:r>
              <a:rPr lang="de-DE" sz="2000" dirty="0"/>
              <a:t> </a:t>
            </a:r>
            <a:r>
              <a:rPr lang="de-DE" sz="2000" dirty="0" err="1"/>
              <a:t>may</a:t>
            </a:r>
            <a:r>
              <a:rPr lang="de-DE" sz="2000" dirty="0"/>
              <a:t> </a:t>
            </a:r>
            <a:r>
              <a:rPr lang="de-DE" sz="2000" dirty="0" err="1"/>
              <a:t>have</a:t>
            </a:r>
            <a:r>
              <a:rPr lang="de-DE" sz="2000" dirty="0"/>
              <a:t> </a:t>
            </a:r>
            <a:r>
              <a:rPr lang="de-DE" sz="2000" dirty="0" err="1"/>
              <a:t>tough</a:t>
            </a:r>
            <a:r>
              <a:rPr lang="de-DE" sz="2000" dirty="0"/>
              <a:t> </a:t>
            </a:r>
            <a:r>
              <a:rPr lang="de-DE" sz="2000" dirty="0" err="1"/>
              <a:t>auditing</a:t>
            </a:r>
            <a:r>
              <a:rPr lang="de-DE" sz="2000" dirty="0"/>
              <a:t> </a:t>
            </a:r>
            <a:r>
              <a:rPr lang="de-DE" sz="2000" dirty="0" err="1"/>
              <a:t>mechanisms</a:t>
            </a:r>
            <a:r>
              <a:rPr lang="de-DE" sz="2000" dirty="0"/>
              <a:t> </a:t>
            </a:r>
            <a:r>
              <a:rPr lang="de-DE" sz="2000" dirty="0" err="1"/>
              <a:t>for</a:t>
            </a:r>
            <a:r>
              <a:rPr lang="de-DE" sz="2000" dirty="0"/>
              <a:t> </a:t>
            </a:r>
            <a:r>
              <a:rPr lang="de-DE" sz="2000" dirty="0" err="1"/>
              <a:t>them</a:t>
            </a:r>
            <a:r>
              <a:rPr lang="de-DE" sz="2000" dirty="0"/>
              <a:t>, e.g. tax data, while for primary statistics the NSIs depend on the good will of their respondents</a:t>
            </a:r>
            <a:r>
              <a:rPr lang="de-DE" sz="2000" dirty="0" smtClean="0"/>
              <a:t>.</a:t>
            </a:r>
          </a:p>
          <a:p>
            <a:endParaRPr lang="de-DE" sz="2000" dirty="0"/>
          </a:p>
          <a:p>
            <a:r>
              <a:rPr lang="de-DE" sz="2000" dirty="0" err="1"/>
              <a:t>Some</a:t>
            </a:r>
            <a:r>
              <a:rPr lang="de-DE" sz="2000" dirty="0"/>
              <a:t> </a:t>
            </a:r>
            <a:r>
              <a:rPr lang="de-DE" sz="2000" dirty="0" err="1"/>
              <a:t>domains</a:t>
            </a:r>
            <a:r>
              <a:rPr lang="de-DE" sz="2000" dirty="0"/>
              <a:t> </a:t>
            </a:r>
            <a:r>
              <a:rPr lang="de-DE" sz="2000" dirty="0" err="1"/>
              <a:t>are</a:t>
            </a:r>
            <a:r>
              <a:rPr lang="de-DE" sz="2000" dirty="0"/>
              <a:t> </a:t>
            </a:r>
            <a:r>
              <a:rPr lang="de-DE" sz="2000" dirty="0" err="1"/>
              <a:t>by</a:t>
            </a:r>
            <a:r>
              <a:rPr lang="de-DE" sz="2000" dirty="0"/>
              <a:t> </a:t>
            </a:r>
            <a:r>
              <a:rPr lang="de-DE" sz="2000" dirty="0" err="1"/>
              <a:t>their</a:t>
            </a:r>
            <a:r>
              <a:rPr lang="de-DE" sz="2000" dirty="0"/>
              <a:t> </a:t>
            </a:r>
            <a:r>
              <a:rPr lang="de-DE" sz="2000" dirty="0" err="1"/>
              <a:t>very</a:t>
            </a:r>
            <a:r>
              <a:rPr lang="de-DE" sz="2000" dirty="0"/>
              <a:t> </a:t>
            </a:r>
            <a:r>
              <a:rPr lang="de-DE" sz="2000" dirty="0" err="1"/>
              <a:t>nature</a:t>
            </a:r>
            <a:r>
              <a:rPr lang="de-DE" sz="2000" dirty="0"/>
              <a:t> not </a:t>
            </a:r>
            <a:r>
              <a:rPr lang="de-DE" sz="2000" dirty="0" err="1"/>
              <a:t>accessible</a:t>
            </a:r>
            <a:r>
              <a:rPr lang="de-DE" sz="2000" dirty="0"/>
              <a:t> </a:t>
            </a:r>
            <a:r>
              <a:rPr lang="de-DE" sz="2000" dirty="0" err="1"/>
              <a:t>for</a:t>
            </a:r>
            <a:r>
              <a:rPr lang="de-DE" sz="2000" dirty="0"/>
              <a:t> </a:t>
            </a:r>
            <a:r>
              <a:rPr lang="de-DE" sz="2000" dirty="0" err="1"/>
              <a:t>inquiries</a:t>
            </a:r>
            <a:r>
              <a:rPr lang="de-DE" sz="2000" dirty="0"/>
              <a:t> </a:t>
            </a:r>
            <a:r>
              <a:rPr lang="de-DE" sz="2000" dirty="0" err="1"/>
              <a:t>through</a:t>
            </a:r>
            <a:r>
              <a:rPr lang="de-DE" sz="2000" dirty="0"/>
              <a:t> </a:t>
            </a:r>
            <a:r>
              <a:rPr lang="de-DE" sz="2000" dirty="0" err="1"/>
              <a:t>statistical</a:t>
            </a:r>
            <a:r>
              <a:rPr lang="de-DE" sz="2000" dirty="0"/>
              <a:t> </a:t>
            </a:r>
            <a:r>
              <a:rPr lang="de-DE" sz="2000" dirty="0" err="1"/>
              <a:t>offices</a:t>
            </a:r>
            <a:r>
              <a:rPr lang="de-DE" sz="2000" dirty="0"/>
              <a:t> </a:t>
            </a:r>
            <a:r>
              <a:rPr lang="de-DE" sz="2000" dirty="0" err="1"/>
              <a:t>themselves</a:t>
            </a:r>
            <a:r>
              <a:rPr lang="de-DE" sz="2000" dirty="0"/>
              <a:t>. </a:t>
            </a:r>
            <a:r>
              <a:rPr lang="de-DE" sz="2000" dirty="0" err="1"/>
              <a:t>It</a:t>
            </a:r>
            <a:r>
              <a:rPr lang="de-DE" sz="2000" dirty="0"/>
              <a:t> </a:t>
            </a:r>
            <a:r>
              <a:rPr lang="de-DE" sz="2000" dirty="0" err="1"/>
              <a:t>needs</a:t>
            </a:r>
            <a:r>
              <a:rPr lang="de-DE" sz="2000" dirty="0"/>
              <a:t> </a:t>
            </a:r>
            <a:r>
              <a:rPr lang="de-DE" sz="2000" dirty="0" err="1"/>
              <a:t>police</a:t>
            </a:r>
            <a:r>
              <a:rPr lang="de-DE" sz="2000" dirty="0"/>
              <a:t> </a:t>
            </a:r>
            <a:r>
              <a:rPr lang="de-DE" sz="2000" dirty="0" err="1"/>
              <a:t>stations</a:t>
            </a:r>
            <a:r>
              <a:rPr lang="de-DE" sz="2000" dirty="0"/>
              <a:t>, </a:t>
            </a:r>
            <a:r>
              <a:rPr lang="de-DE" sz="2000" dirty="0" err="1"/>
              <a:t>clinics</a:t>
            </a:r>
            <a:r>
              <a:rPr lang="de-DE" sz="2000" dirty="0"/>
              <a:t>, </a:t>
            </a:r>
            <a:r>
              <a:rPr lang="de-DE" sz="2000" dirty="0" err="1"/>
              <a:t>courts</a:t>
            </a:r>
            <a:r>
              <a:rPr lang="de-DE" sz="2000" dirty="0"/>
              <a:t> </a:t>
            </a:r>
            <a:r>
              <a:rPr lang="de-DE" sz="2000" dirty="0" err="1"/>
              <a:t>of</a:t>
            </a:r>
            <a:r>
              <a:rPr lang="de-DE" sz="2000" dirty="0"/>
              <a:t> </a:t>
            </a:r>
            <a:r>
              <a:rPr lang="de-DE" sz="2000" dirty="0" err="1"/>
              <a:t>justice</a:t>
            </a:r>
            <a:r>
              <a:rPr lang="de-DE" sz="2000" dirty="0"/>
              <a:t> </a:t>
            </a:r>
            <a:r>
              <a:rPr lang="de-DE" sz="2000" dirty="0" err="1"/>
              <a:t>etc</a:t>
            </a:r>
            <a:r>
              <a:rPr lang="de-DE" sz="2000" dirty="0"/>
              <a:t> </a:t>
            </a:r>
            <a:r>
              <a:rPr lang="de-DE" sz="2000" dirty="0" err="1"/>
              <a:t>as</a:t>
            </a:r>
            <a:r>
              <a:rPr lang="de-DE" sz="2000" dirty="0"/>
              <a:t> </a:t>
            </a:r>
            <a:r>
              <a:rPr lang="de-DE" sz="2000" dirty="0" err="1"/>
              <a:t>reporting</a:t>
            </a:r>
            <a:r>
              <a:rPr lang="de-DE" sz="2000" dirty="0"/>
              <a:t> intermediaries. </a:t>
            </a:r>
            <a:r>
              <a:rPr lang="de-DE" sz="2000" dirty="0" err="1"/>
              <a:t>And</a:t>
            </a:r>
            <a:r>
              <a:rPr lang="de-DE" sz="2000" dirty="0"/>
              <a:t> </a:t>
            </a:r>
            <a:r>
              <a:rPr lang="de-DE" sz="2000" dirty="0" err="1"/>
              <a:t>often</a:t>
            </a:r>
            <a:r>
              <a:rPr lang="de-DE" sz="2000" dirty="0"/>
              <a:t> </a:t>
            </a:r>
            <a:r>
              <a:rPr lang="de-DE" sz="2000" dirty="0" err="1"/>
              <a:t>special</a:t>
            </a:r>
            <a:r>
              <a:rPr lang="de-DE" sz="2000" dirty="0"/>
              <a:t> </a:t>
            </a:r>
            <a:r>
              <a:rPr lang="de-DE" sz="2000" dirty="0" err="1"/>
              <a:t>knowledge</a:t>
            </a:r>
            <a:r>
              <a:rPr lang="de-DE" sz="2000" dirty="0"/>
              <a:t> </a:t>
            </a:r>
            <a:r>
              <a:rPr lang="de-DE" sz="2000" dirty="0" err="1"/>
              <a:t>of</a:t>
            </a:r>
            <a:r>
              <a:rPr lang="de-DE" sz="2000" dirty="0"/>
              <a:t> </a:t>
            </a:r>
            <a:r>
              <a:rPr lang="de-DE" sz="2000" dirty="0" err="1"/>
              <a:t>these</a:t>
            </a:r>
            <a:r>
              <a:rPr lang="de-DE" sz="2000" dirty="0"/>
              <a:t> intermediaries </a:t>
            </a:r>
            <a:r>
              <a:rPr lang="de-DE" sz="2000" dirty="0" err="1"/>
              <a:t>is</a:t>
            </a:r>
            <a:r>
              <a:rPr lang="de-DE" sz="2000" dirty="0"/>
              <a:t> </a:t>
            </a:r>
            <a:r>
              <a:rPr lang="de-DE" sz="2000" dirty="0" err="1"/>
              <a:t>needed</a:t>
            </a:r>
            <a:r>
              <a:rPr lang="de-DE" sz="2000" dirty="0"/>
              <a:t> (</a:t>
            </a:r>
            <a:r>
              <a:rPr lang="de-DE" sz="2000" dirty="0" err="1"/>
              <a:t>death</a:t>
            </a:r>
            <a:r>
              <a:rPr lang="de-DE" sz="2000" dirty="0"/>
              <a:t> </a:t>
            </a:r>
            <a:r>
              <a:rPr lang="de-DE" sz="2000" dirty="0" err="1"/>
              <a:t>statistics</a:t>
            </a:r>
            <a:r>
              <a:rPr lang="de-DE" sz="2000" dirty="0"/>
              <a:t>, </a:t>
            </a:r>
            <a:r>
              <a:rPr lang="de-DE" sz="2000" dirty="0" err="1"/>
              <a:t>diagnose</a:t>
            </a:r>
            <a:r>
              <a:rPr lang="de-DE" sz="2000" dirty="0"/>
              <a:t> </a:t>
            </a:r>
            <a:r>
              <a:rPr lang="de-DE" sz="2000" dirty="0" err="1"/>
              <a:t>statistics</a:t>
            </a:r>
            <a:r>
              <a:rPr lang="de-DE" sz="2000" dirty="0"/>
              <a:t>, …). </a:t>
            </a:r>
          </a:p>
        </p:txBody>
      </p:sp>
      <p:pic>
        <p:nvPicPr>
          <p:cNvPr id="4" name="Picture 2" descr="C:\Users\NdaviT\Documents\Tiwi T client\Pictures\More like thi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867400"/>
            <a:ext cx="1097567" cy="990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587126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97567" y="685801"/>
            <a:ext cx="6965245" cy="990600"/>
          </a:xfrm>
        </p:spPr>
        <p:txBody>
          <a:bodyPr>
            <a:normAutofit fontScale="90000"/>
          </a:bodyPr>
          <a:lstStyle/>
          <a:p>
            <a:r>
              <a:rPr lang="de-DE" sz="3400" dirty="0">
                <a:solidFill>
                  <a:schemeClr val="bg1"/>
                </a:solidFill>
              </a:rPr>
              <a:t>Administrative data: </a:t>
            </a:r>
            <a:r>
              <a:rPr lang="de-DE" sz="3400" dirty="0" smtClean="0">
                <a:solidFill>
                  <a:schemeClr val="bg1"/>
                </a:solidFill>
              </a:rPr>
              <a:t/>
            </a:r>
            <a:br>
              <a:rPr lang="de-DE" sz="3400" dirty="0" smtClean="0">
                <a:solidFill>
                  <a:schemeClr val="bg1"/>
                </a:solidFill>
              </a:rPr>
            </a:br>
            <a:r>
              <a:rPr lang="de-DE" sz="3400" dirty="0" smtClean="0">
                <a:solidFill>
                  <a:schemeClr val="bg1"/>
                </a:solidFill>
              </a:rPr>
              <a:t>Common </a:t>
            </a:r>
            <a:r>
              <a:rPr lang="de-DE" sz="3400" dirty="0">
                <a:solidFill>
                  <a:schemeClr val="bg1"/>
                </a:solidFill>
              </a:rPr>
              <a:t>examples</a:t>
            </a:r>
          </a:p>
        </p:txBody>
      </p:sp>
      <p:sp>
        <p:nvSpPr>
          <p:cNvPr id="3" name="Inhaltsplatzhalter 2"/>
          <p:cNvSpPr>
            <a:spLocks noGrp="1"/>
          </p:cNvSpPr>
          <p:nvPr>
            <p:ph idx="1"/>
          </p:nvPr>
        </p:nvSpPr>
        <p:spPr>
          <a:xfrm>
            <a:off x="838200" y="1600200"/>
            <a:ext cx="7543800" cy="3603812"/>
          </a:xfrm>
        </p:spPr>
        <p:txBody>
          <a:bodyPr>
            <a:noAutofit/>
          </a:bodyPr>
          <a:lstStyle/>
          <a:p>
            <a:r>
              <a:rPr lang="de-DE" sz="1700" dirty="0"/>
              <a:t>Vital statistics delineated from population </a:t>
            </a:r>
            <a:r>
              <a:rPr lang="de-DE" sz="1700" dirty="0" smtClean="0"/>
              <a:t>registers</a:t>
            </a:r>
          </a:p>
          <a:p>
            <a:endParaRPr lang="de-DE" sz="1700" dirty="0"/>
          </a:p>
          <a:p>
            <a:r>
              <a:rPr lang="de-DE" sz="1700" dirty="0"/>
              <a:t>Education statistics made of data from the respective ministry</a:t>
            </a:r>
            <a:r>
              <a:rPr lang="de-DE" sz="1700" dirty="0" smtClean="0"/>
              <a:t>.</a:t>
            </a:r>
          </a:p>
          <a:p>
            <a:endParaRPr lang="de-DE" sz="1700" dirty="0"/>
          </a:p>
          <a:p>
            <a:r>
              <a:rPr lang="de-DE" sz="1700" dirty="0"/>
              <a:t>Health statistics made out of data from hospitals and clinics</a:t>
            </a:r>
            <a:r>
              <a:rPr lang="de-DE" sz="1700" dirty="0" smtClean="0"/>
              <a:t>.</a:t>
            </a:r>
          </a:p>
          <a:p>
            <a:endParaRPr lang="de-DE" sz="1700" dirty="0"/>
          </a:p>
          <a:p>
            <a:r>
              <a:rPr lang="de-DE" sz="1700" dirty="0"/>
              <a:t>Tax statistics made out of anonymized tax declarations on income, sales or wealth</a:t>
            </a:r>
            <a:r>
              <a:rPr lang="de-DE" sz="1700" dirty="0" smtClean="0"/>
              <a:t>.</a:t>
            </a:r>
          </a:p>
          <a:p>
            <a:endParaRPr lang="de-DE" sz="1700" dirty="0"/>
          </a:p>
          <a:p>
            <a:r>
              <a:rPr lang="de-DE" sz="1700" dirty="0"/>
              <a:t>Crime statistics made out of records of police stations</a:t>
            </a:r>
            <a:r>
              <a:rPr lang="de-DE" sz="1700" dirty="0" smtClean="0"/>
              <a:t>.</a:t>
            </a:r>
          </a:p>
          <a:p>
            <a:endParaRPr lang="de-DE" sz="1700" dirty="0"/>
          </a:p>
          <a:p>
            <a:r>
              <a:rPr lang="de-DE" sz="1700" dirty="0"/>
              <a:t>Employment statistics made out of records of social security systems, government records or employment agencies</a:t>
            </a:r>
            <a:r>
              <a:rPr lang="de-DE" sz="1700" dirty="0" smtClean="0"/>
              <a:t>.</a:t>
            </a:r>
          </a:p>
          <a:p>
            <a:endParaRPr lang="de-DE" sz="1700" dirty="0"/>
          </a:p>
          <a:p>
            <a:r>
              <a:rPr lang="de-DE" sz="1700" dirty="0"/>
              <a:t>Building licence statistics out of construction permits</a:t>
            </a:r>
            <a:r>
              <a:rPr lang="de-DE" sz="1700" dirty="0" smtClean="0"/>
              <a:t>...</a:t>
            </a:r>
          </a:p>
          <a:p>
            <a:endParaRPr lang="de-DE" sz="1700" dirty="0"/>
          </a:p>
        </p:txBody>
      </p:sp>
      <p:pic>
        <p:nvPicPr>
          <p:cNvPr id="4" name="Picture 2" descr="C:\Users\NdaviT\Documents\Tiwi T client\Pictures\More like thi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867400"/>
            <a:ext cx="1097567" cy="990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078851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97567" y="685800"/>
            <a:ext cx="6965245" cy="1202485"/>
          </a:xfrm>
        </p:spPr>
        <p:txBody>
          <a:bodyPr>
            <a:normAutofit/>
          </a:bodyPr>
          <a:lstStyle/>
          <a:p>
            <a:r>
              <a:rPr lang="de-DE" sz="3100" dirty="0">
                <a:solidFill>
                  <a:schemeClr val="bg1"/>
                </a:solidFill>
              </a:rPr>
              <a:t>Problems </a:t>
            </a:r>
            <a:r>
              <a:rPr lang="de-DE" sz="3100" dirty="0" err="1">
                <a:solidFill>
                  <a:schemeClr val="bg1"/>
                </a:solidFill>
              </a:rPr>
              <a:t>with</a:t>
            </a:r>
            <a:r>
              <a:rPr lang="de-DE" sz="3100" dirty="0">
                <a:solidFill>
                  <a:schemeClr val="bg1"/>
                </a:solidFill>
              </a:rPr>
              <a:t> administrative </a:t>
            </a:r>
            <a:r>
              <a:rPr lang="de-DE" sz="3100" dirty="0" err="1">
                <a:solidFill>
                  <a:schemeClr val="bg1"/>
                </a:solidFill>
              </a:rPr>
              <a:t>data</a:t>
            </a:r>
            <a:r>
              <a:rPr lang="de-DE" sz="3100" dirty="0">
                <a:solidFill>
                  <a:schemeClr val="bg1"/>
                </a:solidFill>
              </a:rPr>
              <a:t> (1)</a:t>
            </a:r>
          </a:p>
        </p:txBody>
      </p:sp>
      <p:sp>
        <p:nvSpPr>
          <p:cNvPr id="3" name="Inhaltsplatzhalter 2"/>
          <p:cNvSpPr>
            <a:spLocks noGrp="1"/>
          </p:cNvSpPr>
          <p:nvPr>
            <p:ph idx="1"/>
          </p:nvPr>
        </p:nvSpPr>
        <p:spPr>
          <a:xfrm>
            <a:off x="762000" y="1676400"/>
            <a:ext cx="7620000" cy="4419600"/>
          </a:xfrm>
        </p:spPr>
        <p:txBody>
          <a:bodyPr>
            <a:normAutofit fontScale="77500" lnSpcReduction="20000"/>
          </a:bodyPr>
          <a:lstStyle/>
          <a:p>
            <a:r>
              <a:rPr lang="de-DE" sz="2900" dirty="0"/>
              <a:t>As the primary purpose of collecting them is not statistics administrative data do not necessarily follow the same definitions, classifications and regional and time references as their utilization for statistical purposes would require</a:t>
            </a:r>
            <a:r>
              <a:rPr lang="de-DE" sz="2900" dirty="0" smtClean="0"/>
              <a:t>.</a:t>
            </a:r>
          </a:p>
          <a:p>
            <a:endParaRPr lang="de-DE" sz="2900" dirty="0"/>
          </a:p>
          <a:p>
            <a:r>
              <a:rPr lang="de-DE" sz="2900" dirty="0"/>
              <a:t>If not clarified by law the statistical offices depend on the good will of the collecting agencies to provide the data in time, in format, in scope and in accuracy as desired</a:t>
            </a:r>
            <a:r>
              <a:rPr lang="de-DE" sz="2900" dirty="0" smtClean="0"/>
              <a:t>.</a:t>
            </a:r>
          </a:p>
          <a:p>
            <a:endParaRPr lang="de-DE" sz="2900" dirty="0"/>
          </a:p>
          <a:p>
            <a:r>
              <a:rPr lang="de-DE" sz="2900" dirty="0"/>
              <a:t>The </a:t>
            </a:r>
            <a:r>
              <a:rPr lang="de-DE" sz="2900" dirty="0" err="1"/>
              <a:t>statistical</a:t>
            </a:r>
            <a:r>
              <a:rPr lang="de-DE" sz="2900" dirty="0"/>
              <a:t> </a:t>
            </a:r>
            <a:r>
              <a:rPr lang="de-DE" sz="2900" dirty="0" err="1"/>
              <a:t>agencies</a:t>
            </a:r>
            <a:r>
              <a:rPr lang="de-DE" sz="2900" dirty="0"/>
              <a:t> </a:t>
            </a:r>
            <a:r>
              <a:rPr lang="de-DE" sz="2900" dirty="0" err="1"/>
              <a:t>are</a:t>
            </a:r>
            <a:r>
              <a:rPr lang="de-DE" sz="2900" dirty="0"/>
              <a:t> </a:t>
            </a:r>
            <a:r>
              <a:rPr lang="de-DE" sz="2900" dirty="0" err="1"/>
              <a:t>sitting</a:t>
            </a:r>
            <a:r>
              <a:rPr lang="de-DE" sz="2900" dirty="0"/>
              <a:t> at </a:t>
            </a:r>
            <a:r>
              <a:rPr lang="de-DE" sz="2900" dirty="0" err="1"/>
              <a:t>the</a:t>
            </a:r>
            <a:r>
              <a:rPr lang="de-DE" sz="2900" dirty="0"/>
              <a:t> end </a:t>
            </a:r>
            <a:r>
              <a:rPr lang="de-DE" sz="2900" dirty="0" err="1"/>
              <a:t>of</a:t>
            </a:r>
            <a:r>
              <a:rPr lang="de-DE" sz="2900" dirty="0"/>
              <a:t> </a:t>
            </a:r>
            <a:r>
              <a:rPr lang="de-DE" sz="2900" dirty="0" err="1"/>
              <a:t>the</a:t>
            </a:r>
            <a:r>
              <a:rPr lang="de-DE" sz="2900" dirty="0"/>
              <a:t> </a:t>
            </a:r>
            <a:r>
              <a:rPr lang="de-DE" sz="2900" dirty="0" err="1"/>
              <a:t>pipe</a:t>
            </a:r>
            <a:r>
              <a:rPr lang="de-DE" sz="2900" dirty="0"/>
              <a:t> </a:t>
            </a:r>
            <a:r>
              <a:rPr lang="de-DE" sz="2900" dirty="0" err="1"/>
              <a:t>of</a:t>
            </a:r>
            <a:r>
              <a:rPr lang="de-DE" sz="2900" dirty="0"/>
              <a:t> </a:t>
            </a:r>
            <a:r>
              <a:rPr lang="de-DE" sz="2900" dirty="0" err="1"/>
              <a:t>data</a:t>
            </a:r>
            <a:r>
              <a:rPr lang="de-DE" sz="2900" dirty="0"/>
              <a:t> </a:t>
            </a:r>
            <a:r>
              <a:rPr lang="de-DE" sz="2900" dirty="0" err="1"/>
              <a:t>delivery</a:t>
            </a:r>
            <a:r>
              <a:rPr lang="de-DE" sz="2900" dirty="0"/>
              <a:t>. </a:t>
            </a:r>
            <a:r>
              <a:rPr lang="de-DE" sz="2900" dirty="0" err="1"/>
              <a:t>If</a:t>
            </a:r>
            <a:r>
              <a:rPr lang="de-DE" sz="2900" dirty="0"/>
              <a:t> </a:t>
            </a:r>
            <a:r>
              <a:rPr lang="de-DE" sz="2900" dirty="0" err="1"/>
              <a:t>it</a:t>
            </a:r>
            <a:r>
              <a:rPr lang="de-DE" sz="2900" dirty="0"/>
              <a:t> </a:t>
            </a:r>
            <a:r>
              <a:rPr lang="de-DE" sz="2900" dirty="0" err="1"/>
              <a:t>turns</a:t>
            </a:r>
            <a:r>
              <a:rPr lang="de-DE" sz="2900" dirty="0"/>
              <a:t> out </a:t>
            </a:r>
            <a:r>
              <a:rPr lang="de-DE" sz="2900" dirty="0" err="1"/>
              <a:t>that</a:t>
            </a:r>
            <a:r>
              <a:rPr lang="de-DE" sz="2900" dirty="0"/>
              <a:t> </a:t>
            </a:r>
            <a:r>
              <a:rPr lang="de-DE" sz="2900" dirty="0" err="1"/>
              <a:t>data</a:t>
            </a:r>
            <a:r>
              <a:rPr lang="de-DE" sz="2900" dirty="0"/>
              <a:t> </a:t>
            </a:r>
            <a:r>
              <a:rPr lang="de-DE" sz="2900" dirty="0" err="1"/>
              <a:t>seems</a:t>
            </a:r>
            <a:r>
              <a:rPr lang="de-DE" sz="2900" dirty="0"/>
              <a:t> </a:t>
            </a:r>
            <a:r>
              <a:rPr lang="de-DE" sz="2900" dirty="0" err="1"/>
              <a:t>to</a:t>
            </a:r>
            <a:r>
              <a:rPr lang="de-DE" sz="2900" dirty="0"/>
              <a:t> </a:t>
            </a:r>
            <a:r>
              <a:rPr lang="de-DE" sz="2900" dirty="0" err="1"/>
              <a:t>be</a:t>
            </a:r>
            <a:r>
              <a:rPr lang="de-DE" sz="2900" dirty="0"/>
              <a:t> </a:t>
            </a:r>
            <a:r>
              <a:rPr lang="de-DE" sz="2900" dirty="0" err="1"/>
              <a:t>implausible</a:t>
            </a:r>
            <a:r>
              <a:rPr lang="de-DE" sz="2900" dirty="0"/>
              <a:t> </a:t>
            </a:r>
            <a:r>
              <a:rPr lang="de-DE" sz="2900" dirty="0" err="1"/>
              <a:t>then</a:t>
            </a:r>
            <a:r>
              <a:rPr lang="de-DE" sz="2900" dirty="0"/>
              <a:t> </a:t>
            </a:r>
            <a:r>
              <a:rPr lang="de-DE" sz="2900" dirty="0" err="1"/>
              <a:t>for</a:t>
            </a:r>
            <a:r>
              <a:rPr lang="de-DE" sz="2900" dirty="0"/>
              <a:t> </a:t>
            </a:r>
            <a:r>
              <a:rPr lang="de-DE" sz="2900" dirty="0" err="1"/>
              <a:t>clarification</a:t>
            </a:r>
            <a:r>
              <a:rPr lang="de-DE" sz="2900" dirty="0"/>
              <a:t> </a:t>
            </a:r>
            <a:r>
              <a:rPr lang="de-DE" sz="2900" dirty="0" err="1"/>
              <a:t>they</a:t>
            </a:r>
            <a:r>
              <a:rPr lang="de-DE" sz="2900" dirty="0"/>
              <a:t> </a:t>
            </a:r>
            <a:r>
              <a:rPr lang="de-DE" sz="2900" dirty="0" err="1"/>
              <a:t>have</a:t>
            </a:r>
            <a:r>
              <a:rPr lang="de-DE" sz="2900" dirty="0"/>
              <a:t> </a:t>
            </a:r>
            <a:r>
              <a:rPr lang="de-DE" sz="2900" dirty="0" err="1"/>
              <a:t>to</a:t>
            </a:r>
            <a:r>
              <a:rPr lang="de-DE" sz="2900" dirty="0"/>
              <a:t> </a:t>
            </a:r>
            <a:r>
              <a:rPr lang="de-DE" sz="2900" dirty="0" err="1"/>
              <a:t>go</a:t>
            </a:r>
            <a:r>
              <a:rPr lang="de-DE" sz="2900" dirty="0"/>
              <a:t> back </a:t>
            </a:r>
            <a:r>
              <a:rPr lang="de-DE" sz="2900" dirty="0" err="1"/>
              <a:t>to</a:t>
            </a:r>
            <a:r>
              <a:rPr lang="de-DE" sz="2900" dirty="0"/>
              <a:t> </a:t>
            </a:r>
            <a:r>
              <a:rPr lang="de-DE" sz="2900" dirty="0" err="1"/>
              <a:t>the</a:t>
            </a:r>
            <a:r>
              <a:rPr lang="de-DE" sz="2900" dirty="0"/>
              <a:t> </a:t>
            </a:r>
            <a:r>
              <a:rPr lang="de-DE" sz="2900" dirty="0" err="1"/>
              <a:t>goverment</a:t>
            </a:r>
            <a:r>
              <a:rPr lang="de-DE" sz="2900" dirty="0"/>
              <a:t> </a:t>
            </a:r>
            <a:r>
              <a:rPr lang="de-DE" sz="2900" dirty="0" err="1"/>
              <a:t>agency</a:t>
            </a:r>
            <a:r>
              <a:rPr lang="de-DE" sz="2900" dirty="0"/>
              <a:t>. </a:t>
            </a:r>
            <a:r>
              <a:rPr lang="de-DE" sz="2900" dirty="0" err="1"/>
              <a:t>Direct</a:t>
            </a:r>
            <a:r>
              <a:rPr lang="de-DE" sz="2900" dirty="0"/>
              <a:t> </a:t>
            </a:r>
            <a:r>
              <a:rPr lang="de-DE" sz="2900" dirty="0" err="1"/>
              <a:t>contact</a:t>
            </a:r>
            <a:r>
              <a:rPr lang="de-DE" sz="2900" dirty="0"/>
              <a:t> </a:t>
            </a:r>
            <a:r>
              <a:rPr lang="de-DE" sz="2900" dirty="0" err="1"/>
              <a:t>to</a:t>
            </a:r>
            <a:r>
              <a:rPr lang="de-DE" sz="2900" dirty="0"/>
              <a:t> </a:t>
            </a:r>
            <a:r>
              <a:rPr lang="de-DE" sz="2900" dirty="0" err="1"/>
              <a:t>the</a:t>
            </a:r>
            <a:r>
              <a:rPr lang="de-DE" sz="2900" dirty="0"/>
              <a:t> original </a:t>
            </a:r>
            <a:r>
              <a:rPr lang="de-DE" sz="2900" dirty="0" err="1"/>
              <a:t>provider</a:t>
            </a:r>
            <a:r>
              <a:rPr lang="de-DE" sz="2900" dirty="0"/>
              <a:t> </a:t>
            </a:r>
            <a:r>
              <a:rPr lang="de-DE" sz="2900" dirty="0" err="1"/>
              <a:t>of</a:t>
            </a:r>
            <a:r>
              <a:rPr lang="de-DE" sz="2900" dirty="0"/>
              <a:t> </a:t>
            </a:r>
            <a:r>
              <a:rPr lang="de-DE" sz="2900" dirty="0" err="1"/>
              <a:t>the</a:t>
            </a:r>
            <a:r>
              <a:rPr lang="de-DE" sz="2900" dirty="0"/>
              <a:t> </a:t>
            </a:r>
            <a:r>
              <a:rPr lang="de-DE" sz="2900" dirty="0" err="1"/>
              <a:t>data</a:t>
            </a:r>
            <a:r>
              <a:rPr lang="de-DE" sz="2900" dirty="0"/>
              <a:t> (</a:t>
            </a:r>
            <a:r>
              <a:rPr lang="de-DE" sz="2900" dirty="0" err="1"/>
              <a:t>person</a:t>
            </a:r>
            <a:r>
              <a:rPr lang="de-DE" sz="2900" dirty="0"/>
              <a:t> </a:t>
            </a:r>
            <a:r>
              <a:rPr lang="de-DE" sz="2900" dirty="0" err="1"/>
              <a:t>or</a:t>
            </a:r>
            <a:r>
              <a:rPr lang="de-DE" sz="2900" dirty="0"/>
              <a:t> </a:t>
            </a:r>
            <a:r>
              <a:rPr lang="de-DE" sz="2900" dirty="0" err="1"/>
              <a:t>company</a:t>
            </a:r>
            <a:r>
              <a:rPr lang="de-DE" sz="2900" dirty="0"/>
              <a:t> </a:t>
            </a:r>
            <a:r>
              <a:rPr lang="de-DE" sz="2900" dirty="0" err="1"/>
              <a:t>or</a:t>
            </a:r>
            <a:r>
              <a:rPr lang="de-DE" sz="2900" dirty="0"/>
              <a:t> </a:t>
            </a:r>
            <a:r>
              <a:rPr lang="de-DE" sz="2900" dirty="0" err="1"/>
              <a:t>institution</a:t>
            </a:r>
            <a:r>
              <a:rPr lang="de-DE" sz="2900" dirty="0"/>
              <a:t>) </a:t>
            </a:r>
            <a:r>
              <a:rPr lang="de-DE" sz="2900" dirty="0" err="1"/>
              <a:t>is</a:t>
            </a:r>
            <a:r>
              <a:rPr lang="de-DE" sz="2900" dirty="0"/>
              <a:t> </a:t>
            </a:r>
            <a:r>
              <a:rPr lang="de-DE" sz="2900" dirty="0" err="1"/>
              <a:t>usually</a:t>
            </a:r>
            <a:r>
              <a:rPr lang="de-DE" sz="2900" dirty="0"/>
              <a:t> not </a:t>
            </a:r>
            <a:r>
              <a:rPr lang="de-DE" sz="2900" dirty="0" err="1"/>
              <a:t>possible</a:t>
            </a:r>
            <a:r>
              <a:rPr lang="de-DE" dirty="0" smtClean="0"/>
              <a:t>.</a:t>
            </a:r>
            <a:endParaRPr lang="de-DE" dirty="0"/>
          </a:p>
        </p:txBody>
      </p:sp>
      <p:pic>
        <p:nvPicPr>
          <p:cNvPr id="4" name="Picture 2" descr="C:\Users\NdaviT\Documents\Tiwi T client\Pictures\More like thi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867400"/>
            <a:ext cx="1097567" cy="990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632106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97567" y="685800"/>
            <a:ext cx="6965245" cy="1011218"/>
          </a:xfrm>
        </p:spPr>
        <p:txBody>
          <a:bodyPr>
            <a:normAutofit/>
          </a:bodyPr>
          <a:lstStyle/>
          <a:p>
            <a:r>
              <a:rPr lang="de-DE" sz="3100" dirty="0">
                <a:solidFill>
                  <a:schemeClr val="bg1"/>
                </a:solidFill>
              </a:rPr>
              <a:t>Problems </a:t>
            </a:r>
            <a:r>
              <a:rPr lang="de-DE" sz="3100" dirty="0" err="1">
                <a:solidFill>
                  <a:schemeClr val="bg1"/>
                </a:solidFill>
              </a:rPr>
              <a:t>with</a:t>
            </a:r>
            <a:r>
              <a:rPr lang="de-DE" sz="3100" dirty="0">
                <a:solidFill>
                  <a:schemeClr val="bg1"/>
                </a:solidFill>
              </a:rPr>
              <a:t> administrative </a:t>
            </a:r>
            <a:r>
              <a:rPr lang="de-DE" sz="3100" dirty="0" err="1">
                <a:solidFill>
                  <a:schemeClr val="bg1"/>
                </a:solidFill>
              </a:rPr>
              <a:t>data</a:t>
            </a:r>
            <a:r>
              <a:rPr lang="de-DE" sz="3100" dirty="0">
                <a:solidFill>
                  <a:schemeClr val="bg1"/>
                </a:solidFill>
              </a:rPr>
              <a:t> (2)</a:t>
            </a:r>
          </a:p>
        </p:txBody>
      </p:sp>
      <p:sp>
        <p:nvSpPr>
          <p:cNvPr id="3" name="Inhaltsplatzhalter 2"/>
          <p:cNvSpPr>
            <a:spLocks noGrp="1"/>
          </p:cNvSpPr>
          <p:nvPr>
            <p:ph idx="1"/>
          </p:nvPr>
        </p:nvSpPr>
        <p:spPr>
          <a:xfrm>
            <a:off x="762000" y="1676400"/>
            <a:ext cx="7620000" cy="4419600"/>
          </a:xfrm>
        </p:spPr>
        <p:txBody>
          <a:bodyPr>
            <a:normAutofit fontScale="85000" lnSpcReduction="10000"/>
          </a:bodyPr>
          <a:lstStyle/>
          <a:p>
            <a:r>
              <a:rPr lang="de-DE" sz="2600" dirty="0"/>
              <a:t>The </a:t>
            </a:r>
            <a:r>
              <a:rPr lang="de-DE" sz="2600" dirty="0" err="1"/>
              <a:t>government</a:t>
            </a:r>
            <a:r>
              <a:rPr lang="de-DE" sz="2600" dirty="0"/>
              <a:t> </a:t>
            </a:r>
            <a:r>
              <a:rPr lang="de-DE" sz="2600" dirty="0" err="1"/>
              <a:t>agencies</a:t>
            </a:r>
            <a:r>
              <a:rPr lang="de-DE" sz="2600" dirty="0"/>
              <a:t> </a:t>
            </a:r>
            <a:r>
              <a:rPr lang="de-DE" sz="2600" dirty="0" err="1"/>
              <a:t>often</a:t>
            </a:r>
            <a:r>
              <a:rPr lang="de-DE" sz="2600" dirty="0"/>
              <a:t> </a:t>
            </a:r>
            <a:r>
              <a:rPr lang="de-DE" sz="2600" dirty="0" err="1"/>
              <a:t>are</a:t>
            </a:r>
            <a:r>
              <a:rPr lang="de-DE" sz="2600" dirty="0"/>
              <a:t> </a:t>
            </a:r>
            <a:r>
              <a:rPr lang="de-DE" sz="2600" dirty="0" err="1"/>
              <a:t>very</a:t>
            </a:r>
            <a:r>
              <a:rPr lang="de-DE" sz="2600" dirty="0"/>
              <a:t> </a:t>
            </a:r>
            <a:r>
              <a:rPr lang="de-DE" sz="2600" dirty="0" err="1"/>
              <a:t>lenient</a:t>
            </a:r>
            <a:r>
              <a:rPr lang="de-DE" sz="2600" dirty="0"/>
              <a:t> in </a:t>
            </a:r>
            <a:r>
              <a:rPr lang="de-DE" sz="2600" dirty="0" err="1"/>
              <a:t>collecting</a:t>
            </a:r>
            <a:r>
              <a:rPr lang="de-DE" sz="2600" dirty="0"/>
              <a:t> </a:t>
            </a:r>
            <a:r>
              <a:rPr lang="de-DE" sz="2600" dirty="0" err="1"/>
              <a:t>those</a:t>
            </a:r>
            <a:r>
              <a:rPr lang="de-DE" sz="2600" dirty="0"/>
              <a:t> </a:t>
            </a:r>
            <a:r>
              <a:rPr lang="de-DE" sz="2600" dirty="0" err="1"/>
              <a:t>data</a:t>
            </a:r>
            <a:r>
              <a:rPr lang="de-DE" sz="2600" dirty="0"/>
              <a:t> </a:t>
            </a:r>
            <a:r>
              <a:rPr lang="de-DE" sz="2600" dirty="0" err="1"/>
              <a:t>which</a:t>
            </a:r>
            <a:r>
              <a:rPr lang="de-DE" sz="2600" dirty="0"/>
              <a:t> in </a:t>
            </a:r>
            <a:r>
              <a:rPr lang="de-DE" sz="2600" dirty="0" err="1"/>
              <a:t>their</a:t>
            </a:r>
            <a:r>
              <a:rPr lang="de-DE" sz="2600" dirty="0"/>
              <a:t> </a:t>
            </a:r>
            <a:r>
              <a:rPr lang="de-DE" sz="2600" dirty="0" err="1"/>
              <a:t>eyes</a:t>
            </a:r>
            <a:r>
              <a:rPr lang="de-DE" sz="2600" dirty="0"/>
              <a:t> </a:t>
            </a:r>
            <a:r>
              <a:rPr lang="de-DE" sz="2600" dirty="0" err="1"/>
              <a:t>are</a:t>
            </a:r>
            <a:r>
              <a:rPr lang="de-DE" sz="2600" dirty="0"/>
              <a:t> „just </a:t>
            </a:r>
            <a:r>
              <a:rPr lang="de-DE" sz="2600" dirty="0" err="1"/>
              <a:t>for</a:t>
            </a:r>
            <a:r>
              <a:rPr lang="de-DE" sz="2600" dirty="0"/>
              <a:t> </a:t>
            </a:r>
            <a:r>
              <a:rPr lang="de-DE" sz="2600" dirty="0" err="1"/>
              <a:t>statistics</a:t>
            </a:r>
            <a:r>
              <a:rPr lang="de-DE" sz="2600" dirty="0"/>
              <a:t>“, </a:t>
            </a:r>
            <a:r>
              <a:rPr lang="de-DE" sz="2600" dirty="0" err="1"/>
              <a:t>e..g</a:t>
            </a:r>
            <a:r>
              <a:rPr lang="de-DE" sz="2600" dirty="0"/>
              <a:t>. the social status of an applicant for a building permit</a:t>
            </a:r>
            <a:r>
              <a:rPr lang="de-DE" sz="2600" dirty="0" smtClean="0"/>
              <a:t>.</a:t>
            </a:r>
          </a:p>
          <a:p>
            <a:endParaRPr lang="de-DE" sz="2600" dirty="0"/>
          </a:p>
          <a:p>
            <a:r>
              <a:rPr lang="de-DE" sz="2600" dirty="0"/>
              <a:t>In difficult cases of applying statistical classifications they tend to decide on positions which the classification offers for „other </a:t>
            </a:r>
            <a:r>
              <a:rPr lang="de-DE" sz="2600" dirty="0" smtClean="0"/>
              <a:t>…“.</a:t>
            </a:r>
          </a:p>
          <a:p>
            <a:endParaRPr lang="de-DE" sz="2600" dirty="0"/>
          </a:p>
          <a:p>
            <a:r>
              <a:rPr lang="de-DE" sz="2600" dirty="0"/>
              <a:t>The </a:t>
            </a:r>
            <a:r>
              <a:rPr lang="de-DE" sz="2600" dirty="0" err="1"/>
              <a:t>government</a:t>
            </a:r>
            <a:r>
              <a:rPr lang="de-DE" sz="2600" dirty="0"/>
              <a:t> </a:t>
            </a:r>
            <a:r>
              <a:rPr lang="de-DE" sz="2600" dirty="0" err="1"/>
              <a:t>agency</a:t>
            </a:r>
            <a:r>
              <a:rPr lang="de-DE" sz="2600" dirty="0"/>
              <a:t> </a:t>
            </a:r>
            <a:r>
              <a:rPr lang="de-DE" sz="2600" dirty="0" err="1"/>
              <a:t>may</a:t>
            </a:r>
            <a:r>
              <a:rPr lang="de-DE" sz="2600" dirty="0"/>
              <a:t> </a:t>
            </a:r>
            <a:r>
              <a:rPr lang="de-DE" sz="2600" dirty="0" err="1"/>
              <a:t>have</a:t>
            </a:r>
            <a:r>
              <a:rPr lang="de-DE" sz="2600" dirty="0"/>
              <a:t> a </a:t>
            </a:r>
            <a:r>
              <a:rPr lang="de-DE" sz="2600" dirty="0" err="1"/>
              <a:t>problem</a:t>
            </a:r>
            <a:r>
              <a:rPr lang="de-DE" sz="2600" dirty="0"/>
              <a:t> </a:t>
            </a:r>
            <a:r>
              <a:rPr lang="de-DE" sz="2600" dirty="0" err="1"/>
              <a:t>when</a:t>
            </a:r>
            <a:r>
              <a:rPr lang="de-DE" sz="2600" dirty="0"/>
              <a:t> </a:t>
            </a:r>
            <a:r>
              <a:rPr lang="de-DE" sz="2600" dirty="0" err="1"/>
              <a:t>the</a:t>
            </a:r>
            <a:r>
              <a:rPr lang="de-DE" sz="2600" dirty="0"/>
              <a:t> </a:t>
            </a:r>
            <a:r>
              <a:rPr lang="de-DE" sz="2600" dirty="0" err="1"/>
              <a:t>results</a:t>
            </a:r>
            <a:r>
              <a:rPr lang="de-DE" sz="2600" dirty="0"/>
              <a:t> </a:t>
            </a:r>
            <a:r>
              <a:rPr lang="de-DE" sz="2600" dirty="0" err="1"/>
              <a:t>of</a:t>
            </a:r>
            <a:r>
              <a:rPr lang="de-DE" sz="2600" dirty="0"/>
              <a:t> </a:t>
            </a:r>
            <a:r>
              <a:rPr lang="de-DE" sz="2600" dirty="0" err="1"/>
              <a:t>statistics</a:t>
            </a:r>
            <a:r>
              <a:rPr lang="de-DE" sz="2600" dirty="0"/>
              <a:t> </a:t>
            </a:r>
            <a:r>
              <a:rPr lang="de-DE" sz="2600" dirty="0" err="1"/>
              <a:t>differ</a:t>
            </a:r>
            <a:r>
              <a:rPr lang="de-DE" sz="2600" dirty="0"/>
              <a:t> </a:t>
            </a:r>
            <a:r>
              <a:rPr lang="de-DE" sz="2600" dirty="0" err="1"/>
              <a:t>from</a:t>
            </a:r>
            <a:r>
              <a:rPr lang="de-DE" sz="2600" dirty="0"/>
              <a:t> </a:t>
            </a:r>
            <a:r>
              <a:rPr lang="de-DE" sz="2600" dirty="0" err="1"/>
              <a:t>figures</a:t>
            </a:r>
            <a:r>
              <a:rPr lang="de-DE" sz="2600" dirty="0"/>
              <a:t> </a:t>
            </a:r>
            <a:r>
              <a:rPr lang="de-DE" sz="2600" dirty="0" err="1"/>
              <a:t>they</a:t>
            </a:r>
            <a:r>
              <a:rPr lang="de-DE" sz="2600" dirty="0"/>
              <a:t> </a:t>
            </a:r>
            <a:r>
              <a:rPr lang="de-DE" sz="2600" dirty="0" err="1"/>
              <a:t>already</a:t>
            </a:r>
            <a:r>
              <a:rPr lang="de-DE" sz="2600" dirty="0"/>
              <a:t> </a:t>
            </a:r>
            <a:r>
              <a:rPr lang="de-DE" sz="2600" dirty="0" err="1"/>
              <a:t>produced</a:t>
            </a:r>
            <a:r>
              <a:rPr lang="de-DE" sz="2600" dirty="0"/>
              <a:t> </a:t>
            </a:r>
            <a:r>
              <a:rPr lang="de-DE" sz="2600" dirty="0" err="1"/>
              <a:t>internally</a:t>
            </a:r>
            <a:r>
              <a:rPr lang="de-DE" sz="2600" dirty="0"/>
              <a:t> out </a:t>
            </a:r>
            <a:r>
              <a:rPr lang="de-DE" sz="2600" dirty="0" err="1"/>
              <a:t>of</a:t>
            </a:r>
            <a:r>
              <a:rPr lang="de-DE" sz="2600" dirty="0"/>
              <a:t> </a:t>
            </a:r>
            <a:r>
              <a:rPr lang="de-DE" sz="2600" dirty="0" err="1"/>
              <a:t>the</a:t>
            </a:r>
            <a:r>
              <a:rPr lang="de-DE" sz="2600" dirty="0"/>
              <a:t> same </a:t>
            </a:r>
            <a:r>
              <a:rPr lang="de-DE" sz="2600" dirty="0" err="1"/>
              <a:t>data</a:t>
            </a:r>
            <a:r>
              <a:rPr lang="de-DE" sz="2600" dirty="0"/>
              <a:t>. </a:t>
            </a:r>
            <a:r>
              <a:rPr lang="de-DE" sz="2600" dirty="0" err="1"/>
              <a:t>Therefore</a:t>
            </a:r>
            <a:r>
              <a:rPr lang="de-DE" sz="2600" dirty="0"/>
              <a:t> </a:t>
            </a:r>
            <a:r>
              <a:rPr lang="de-DE" sz="2600" dirty="0" err="1"/>
              <a:t>reconciliation</a:t>
            </a:r>
            <a:r>
              <a:rPr lang="de-DE" sz="2600" dirty="0"/>
              <a:t> </a:t>
            </a:r>
            <a:r>
              <a:rPr lang="de-DE" sz="2600" dirty="0" err="1"/>
              <a:t>with</a:t>
            </a:r>
            <a:r>
              <a:rPr lang="de-DE" sz="2600" dirty="0"/>
              <a:t> </a:t>
            </a:r>
            <a:r>
              <a:rPr lang="de-DE" sz="2600" dirty="0" err="1"/>
              <a:t>them</a:t>
            </a:r>
            <a:r>
              <a:rPr lang="de-DE" sz="2600" dirty="0"/>
              <a:t> </a:t>
            </a:r>
            <a:r>
              <a:rPr lang="de-DE" sz="2600" dirty="0" err="1"/>
              <a:t>is</a:t>
            </a:r>
            <a:r>
              <a:rPr lang="de-DE" sz="2600" dirty="0"/>
              <a:t> </a:t>
            </a:r>
            <a:r>
              <a:rPr lang="de-DE" sz="2600" dirty="0" err="1"/>
              <a:t>necessary</a:t>
            </a:r>
            <a:r>
              <a:rPr lang="de-DE" sz="2600" dirty="0"/>
              <a:t>. The </a:t>
            </a:r>
            <a:r>
              <a:rPr lang="de-DE" sz="2600" dirty="0" err="1"/>
              <a:t>question</a:t>
            </a:r>
            <a:r>
              <a:rPr lang="de-DE" sz="2600" dirty="0"/>
              <a:t> </a:t>
            </a:r>
            <a:r>
              <a:rPr lang="de-DE" sz="2600" dirty="0" err="1"/>
              <a:t>of</a:t>
            </a:r>
            <a:r>
              <a:rPr lang="de-DE" sz="2600" dirty="0"/>
              <a:t> </a:t>
            </a:r>
            <a:r>
              <a:rPr lang="de-DE" sz="2600" dirty="0" err="1"/>
              <a:t>the</a:t>
            </a:r>
            <a:r>
              <a:rPr lang="de-DE" sz="2600" dirty="0"/>
              <a:t> „</a:t>
            </a:r>
            <a:r>
              <a:rPr lang="de-DE" sz="2600" dirty="0" err="1"/>
              <a:t>ownership</a:t>
            </a:r>
            <a:r>
              <a:rPr lang="de-DE" sz="2600" dirty="0"/>
              <a:t>“ </a:t>
            </a:r>
            <a:r>
              <a:rPr lang="de-DE" sz="2600" dirty="0" err="1"/>
              <a:t>of</a:t>
            </a:r>
            <a:r>
              <a:rPr lang="de-DE" sz="2600" dirty="0"/>
              <a:t> </a:t>
            </a:r>
            <a:r>
              <a:rPr lang="de-DE" sz="2600" dirty="0" err="1"/>
              <a:t>the</a:t>
            </a:r>
            <a:r>
              <a:rPr lang="de-DE" sz="2600" dirty="0"/>
              <a:t> </a:t>
            </a:r>
            <a:r>
              <a:rPr lang="de-DE" sz="2600" dirty="0" err="1"/>
              <a:t>data</a:t>
            </a:r>
            <a:r>
              <a:rPr lang="de-DE" sz="2600" dirty="0"/>
              <a:t> </a:t>
            </a:r>
            <a:r>
              <a:rPr lang="de-DE" sz="2600" dirty="0" err="1"/>
              <a:t>may</a:t>
            </a:r>
            <a:r>
              <a:rPr lang="de-DE" sz="2600" dirty="0"/>
              <a:t> </a:t>
            </a:r>
            <a:r>
              <a:rPr lang="de-DE" sz="2600" dirty="0" err="1"/>
              <a:t>come</a:t>
            </a:r>
            <a:r>
              <a:rPr lang="de-DE" sz="2600" dirty="0"/>
              <a:t> </a:t>
            </a:r>
            <a:r>
              <a:rPr lang="de-DE" sz="2600" dirty="0" err="1"/>
              <a:t>up</a:t>
            </a:r>
            <a:r>
              <a:rPr lang="de-DE" sz="2600" dirty="0"/>
              <a:t>.</a:t>
            </a:r>
          </a:p>
          <a:p>
            <a:endParaRPr lang="de-DE" dirty="0"/>
          </a:p>
        </p:txBody>
      </p:sp>
      <p:pic>
        <p:nvPicPr>
          <p:cNvPr id="4" name="Picture 2" descr="C:\Users\NdaviT\Documents\Tiwi T client\Pictures\More like thi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867400"/>
            <a:ext cx="1097567" cy="990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965892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97567" y="381000"/>
            <a:ext cx="6965245" cy="1142999"/>
          </a:xfrm>
        </p:spPr>
        <p:txBody>
          <a:bodyPr>
            <a:normAutofit/>
          </a:bodyPr>
          <a:lstStyle/>
          <a:p>
            <a:r>
              <a:rPr lang="de-DE" sz="3100" dirty="0" err="1">
                <a:solidFill>
                  <a:schemeClr val="bg1"/>
                </a:solidFill>
              </a:rPr>
              <a:t>How</a:t>
            </a:r>
            <a:r>
              <a:rPr lang="de-DE" sz="3100" dirty="0">
                <a:solidFill>
                  <a:schemeClr val="bg1"/>
                </a:solidFill>
              </a:rPr>
              <a:t> </a:t>
            </a:r>
            <a:r>
              <a:rPr lang="de-DE" sz="3100" dirty="0" err="1">
                <a:solidFill>
                  <a:schemeClr val="bg1"/>
                </a:solidFill>
              </a:rPr>
              <a:t>to</a:t>
            </a:r>
            <a:r>
              <a:rPr lang="de-DE" sz="3100" dirty="0">
                <a:solidFill>
                  <a:schemeClr val="bg1"/>
                </a:solidFill>
              </a:rPr>
              <a:t> </a:t>
            </a:r>
            <a:r>
              <a:rPr lang="de-DE" sz="3100" dirty="0" err="1">
                <a:solidFill>
                  <a:schemeClr val="bg1"/>
                </a:solidFill>
              </a:rPr>
              <a:t>overcome</a:t>
            </a:r>
            <a:r>
              <a:rPr lang="de-DE" sz="3100" dirty="0">
                <a:solidFill>
                  <a:schemeClr val="bg1"/>
                </a:solidFill>
              </a:rPr>
              <a:t> </a:t>
            </a:r>
            <a:r>
              <a:rPr lang="de-DE" sz="3100" dirty="0" err="1">
                <a:solidFill>
                  <a:schemeClr val="bg1"/>
                </a:solidFill>
              </a:rPr>
              <a:t>the</a:t>
            </a:r>
            <a:r>
              <a:rPr lang="de-DE" sz="3100" dirty="0">
                <a:solidFill>
                  <a:schemeClr val="bg1"/>
                </a:solidFill>
              </a:rPr>
              <a:t> </a:t>
            </a:r>
            <a:r>
              <a:rPr lang="de-DE" sz="3100" dirty="0" err="1">
                <a:solidFill>
                  <a:schemeClr val="bg1"/>
                </a:solidFill>
              </a:rPr>
              <a:t>problems</a:t>
            </a:r>
            <a:r>
              <a:rPr lang="de-DE" sz="3100" dirty="0">
                <a:solidFill>
                  <a:schemeClr val="bg1"/>
                </a:solidFill>
              </a:rPr>
              <a:t>? (1)</a:t>
            </a:r>
          </a:p>
        </p:txBody>
      </p:sp>
      <p:sp>
        <p:nvSpPr>
          <p:cNvPr id="3" name="Inhaltsplatzhalter 2"/>
          <p:cNvSpPr>
            <a:spLocks noGrp="1"/>
          </p:cNvSpPr>
          <p:nvPr>
            <p:ph idx="1"/>
          </p:nvPr>
        </p:nvSpPr>
        <p:spPr>
          <a:xfrm>
            <a:off x="685800" y="1295400"/>
            <a:ext cx="7696200" cy="4046669"/>
          </a:xfrm>
        </p:spPr>
        <p:txBody>
          <a:bodyPr>
            <a:noAutofit/>
          </a:bodyPr>
          <a:lstStyle/>
          <a:p>
            <a:r>
              <a:rPr lang="de-DE" sz="2200" dirty="0" err="1"/>
              <a:t>Reduce</a:t>
            </a:r>
            <a:r>
              <a:rPr lang="de-DE" sz="2200" dirty="0"/>
              <a:t> </a:t>
            </a:r>
            <a:r>
              <a:rPr lang="de-DE" sz="2200" dirty="0" err="1"/>
              <a:t>the</a:t>
            </a:r>
            <a:r>
              <a:rPr lang="de-DE" sz="2200" dirty="0"/>
              <a:t> </a:t>
            </a:r>
            <a:r>
              <a:rPr lang="de-DE" sz="2200" dirty="0" err="1"/>
              <a:t>burden</a:t>
            </a:r>
            <a:r>
              <a:rPr lang="de-DE" sz="2200" dirty="0"/>
              <a:t> </a:t>
            </a:r>
            <a:r>
              <a:rPr lang="de-DE" sz="2200" dirty="0" err="1"/>
              <a:t>for</a:t>
            </a:r>
            <a:r>
              <a:rPr lang="de-DE" sz="2200" dirty="0"/>
              <a:t> </a:t>
            </a:r>
            <a:r>
              <a:rPr lang="de-DE" sz="2200" dirty="0" err="1"/>
              <a:t>the</a:t>
            </a:r>
            <a:r>
              <a:rPr lang="de-DE" sz="2200" dirty="0"/>
              <a:t> </a:t>
            </a:r>
            <a:r>
              <a:rPr lang="de-DE" sz="2200" dirty="0" err="1"/>
              <a:t>agency</a:t>
            </a:r>
            <a:r>
              <a:rPr lang="de-DE" sz="2200" dirty="0"/>
              <a:t> </a:t>
            </a:r>
            <a:r>
              <a:rPr lang="de-DE" sz="2200" dirty="0" err="1"/>
              <a:t>to</a:t>
            </a:r>
            <a:r>
              <a:rPr lang="de-DE" sz="2200" dirty="0"/>
              <a:t> a </a:t>
            </a:r>
            <a:r>
              <a:rPr lang="de-DE" sz="2200" dirty="0" err="1"/>
              <a:t>minimum</a:t>
            </a:r>
            <a:r>
              <a:rPr lang="de-DE" sz="2200" dirty="0"/>
              <a:t>. Do not demand more accuracy and details from them as needed</a:t>
            </a:r>
            <a:r>
              <a:rPr lang="de-DE" sz="2200" dirty="0" smtClean="0"/>
              <a:t>.</a:t>
            </a:r>
          </a:p>
          <a:p>
            <a:endParaRPr lang="de-DE" sz="2200" dirty="0"/>
          </a:p>
          <a:p>
            <a:r>
              <a:rPr lang="de-DE" sz="2200" dirty="0"/>
              <a:t>Train the relevant staff in the government agencies</a:t>
            </a:r>
            <a:r>
              <a:rPr lang="de-DE" sz="2200" dirty="0" smtClean="0"/>
              <a:t>.</a:t>
            </a:r>
          </a:p>
          <a:p>
            <a:endParaRPr lang="de-DE" sz="2200" dirty="0"/>
          </a:p>
          <a:p>
            <a:r>
              <a:rPr lang="de-DE" sz="2200" dirty="0"/>
              <a:t>Explain them the consequences poor administrative data may have on political decisions or indicators</a:t>
            </a:r>
            <a:r>
              <a:rPr lang="de-DE" sz="2200" dirty="0" smtClean="0"/>
              <a:t>.</a:t>
            </a:r>
          </a:p>
          <a:p>
            <a:endParaRPr lang="de-DE" sz="2200" dirty="0"/>
          </a:p>
          <a:p>
            <a:r>
              <a:rPr lang="de-DE" sz="2200" dirty="0"/>
              <a:t>Give feedback of the corrections made by the </a:t>
            </a:r>
            <a:r>
              <a:rPr lang="de-DE" sz="2200" dirty="0" smtClean="0"/>
              <a:t>statistical </a:t>
            </a:r>
            <a:r>
              <a:rPr lang="de-DE" sz="2200" dirty="0"/>
              <a:t>offices</a:t>
            </a:r>
            <a:r>
              <a:rPr lang="de-DE" sz="2200" dirty="0" smtClean="0"/>
              <a:t>.</a:t>
            </a:r>
          </a:p>
          <a:p>
            <a:endParaRPr lang="de-DE" sz="2200" dirty="0"/>
          </a:p>
          <a:p>
            <a:r>
              <a:rPr lang="de-DE" sz="2200" dirty="0"/>
              <a:t>Hold </a:t>
            </a:r>
            <a:r>
              <a:rPr lang="de-DE" sz="2200" dirty="0" err="1"/>
              <a:t>regular</a:t>
            </a:r>
            <a:r>
              <a:rPr lang="de-DE" sz="2200" dirty="0"/>
              <a:t> </a:t>
            </a:r>
            <a:r>
              <a:rPr lang="de-DE" sz="2200" dirty="0" err="1"/>
              <a:t>meetings</a:t>
            </a:r>
            <a:r>
              <a:rPr lang="de-DE" sz="2200" dirty="0"/>
              <a:t> </a:t>
            </a:r>
            <a:r>
              <a:rPr lang="de-DE" sz="2200" dirty="0" err="1"/>
              <a:t>to</a:t>
            </a:r>
            <a:r>
              <a:rPr lang="de-DE" sz="2200" dirty="0"/>
              <a:t> </a:t>
            </a:r>
            <a:r>
              <a:rPr lang="de-DE" sz="2200" dirty="0" err="1"/>
              <a:t>sort</a:t>
            </a:r>
            <a:r>
              <a:rPr lang="de-DE" sz="2200" dirty="0"/>
              <a:t> out </a:t>
            </a:r>
            <a:r>
              <a:rPr lang="de-DE" sz="2200" dirty="0" err="1"/>
              <a:t>unnecessary</a:t>
            </a:r>
            <a:r>
              <a:rPr lang="de-DE" sz="2200" dirty="0"/>
              <a:t> </a:t>
            </a:r>
            <a:r>
              <a:rPr lang="de-DE" sz="2200" dirty="0" err="1"/>
              <a:t>problems</a:t>
            </a:r>
            <a:r>
              <a:rPr lang="de-DE" sz="2200" dirty="0"/>
              <a:t>.</a:t>
            </a:r>
          </a:p>
        </p:txBody>
      </p:sp>
      <p:pic>
        <p:nvPicPr>
          <p:cNvPr id="4" name="Picture 2" descr="C:\Users\NdaviT\Documents\Tiwi T client\Pictures\More like thi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867400"/>
            <a:ext cx="1097567" cy="990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8401890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ushpin">
  <a:themeElements>
    <a:clrScheme name="Custom 9">
      <a:dk1>
        <a:srgbClr val="000000"/>
      </a:dk1>
      <a:lt1>
        <a:srgbClr val="FFFFFF"/>
      </a:lt1>
      <a:dk2>
        <a:srgbClr val="63891F"/>
      </a:dk2>
      <a:lt2>
        <a:srgbClr val="E4E9EF"/>
      </a:lt2>
      <a:accent1>
        <a:srgbClr val="6076B4"/>
      </a:accent1>
      <a:accent2>
        <a:srgbClr val="9C5252"/>
      </a:accent2>
      <a:accent3>
        <a:srgbClr val="E68422"/>
      </a:accent3>
      <a:accent4>
        <a:srgbClr val="846648"/>
      </a:accent4>
      <a:accent5>
        <a:srgbClr val="7096D2"/>
      </a:accent5>
      <a:accent6>
        <a:srgbClr val="D8D8D8"/>
      </a:accent6>
      <a:hlink>
        <a:srgbClr val="3399FF"/>
      </a:hlink>
      <a:folHlink>
        <a:srgbClr val="7096D2"/>
      </a:folHlink>
    </a:clrScheme>
    <a:fontScheme name="Pushpin">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ushpin">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87</TotalTime>
  <Words>927</Words>
  <Application>Microsoft Office PowerPoint</Application>
  <PresentationFormat>On-screen Show (4:3)</PresentationFormat>
  <Paragraphs>77</Paragraphs>
  <Slides>11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Brush Script MT</vt:lpstr>
      <vt:lpstr>Calibri</vt:lpstr>
      <vt:lpstr>Constantia</vt:lpstr>
      <vt:lpstr>Franklin Gothic Book</vt:lpstr>
      <vt:lpstr>Rage Italic</vt:lpstr>
      <vt:lpstr>Pushpin</vt:lpstr>
      <vt:lpstr>Using administrative data for official statistics</vt:lpstr>
      <vt:lpstr>Administrative data:  Main features</vt:lpstr>
      <vt:lpstr>Six main scenarios for administrative data in official statistics (1,2,3)</vt:lpstr>
      <vt:lpstr>Six main scenarios for administrative data in official statistics (4,5,6)</vt:lpstr>
      <vt:lpstr>Advantages of using administrative data</vt:lpstr>
      <vt:lpstr>Administrative data:  Common examples</vt:lpstr>
      <vt:lpstr>Problems with administrative data (1)</vt:lpstr>
      <vt:lpstr>Problems with administrative data (2)</vt:lpstr>
      <vt:lpstr>How to overcome the problems? (1)</vt:lpstr>
      <vt:lpstr>How to overcome the problems? (2)</vt:lpstr>
      <vt:lpstr>Thank you for your kind attention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Establishing statistical Business Register (BR)</dc:title>
  <dc:creator>Bernd Struck</dc:creator>
  <cp:lastModifiedBy>Nougbodohoue Samson Bel-Aube</cp:lastModifiedBy>
  <cp:revision>43</cp:revision>
  <dcterms:created xsi:type="dcterms:W3CDTF">2016-10-21T11:19:43Z</dcterms:created>
  <dcterms:modified xsi:type="dcterms:W3CDTF">2016-11-02T09:37:18Z</dcterms:modified>
</cp:coreProperties>
</file>