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1" r:id="rId3"/>
    <p:sldId id="262" r:id="rId4"/>
    <p:sldId id="278" r:id="rId5"/>
    <p:sldId id="265" r:id="rId6"/>
    <p:sldId id="273" r:id="rId7"/>
    <p:sldId id="276" r:id="rId8"/>
    <p:sldId id="274" r:id="rId9"/>
    <p:sldId id="266" r:id="rId10"/>
    <p:sldId id="277" r:id="rId11"/>
    <p:sldId id="275" r:id="rId12"/>
    <p:sldId id="282" r:id="rId13"/>
    <p:sldId id="284" r:id="rId14"/>
    <p:sldId id="272" r:id="rId15"/>
    <p:sldId id="283" r:id="rId16"/>
    <p:sldId id="281" r:id="rId17"/>
    <p:sldId id="279" r:id="rId18"/>
    <p:sldId id="268" r:id="rId19"/>
    <p:sldId id="28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122" y="2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42CE0-4471-4AC7-AB56-6C2141908F97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A656C-3E26-49A2-A541-6F921DEF3B2A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38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92945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69462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  <p:pic>
        <p:nvPicPr>
          <p:cNvPr id="3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1603948" y="3372787"/>
            <a:ext cx="7540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L'expertise et l'expérience d'AFRISTAT en matière d'accompagnement sur ERETES et la comptabilité nationale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xmlns="" val="3593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974229"/>
            <a:ext cx="6967497" cy="347283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Avantages:</a:t>
            </a: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Suivi des étapes de travail pour la production des comptes nationaux;</a:t>
            </a: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Sortie des résultats des comptes sous forme de tableaux synthétiques: TRE, TCEI, etc.</a:t>
            </a: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Outils annexes associés: séries d’agrégats pour la publication et outils PCI;</a:t>
            </a: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400" dirty="0" smtClean="0">
              <a:solidFill>
                <a:schemeClr val="tx1"/>
              </a:solidFill>
            </a:endParaRP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</a:pPr>
            <a:endParaRPr lang="it-IT" sz="24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</a:pP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10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6967497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3. </a:t>
            </a:r>
            <a:r>
              <a:rPr lang="en-US" sz="2800" b="1" spc="-150" dirty="0" smtClean="0">
                <a:solidFill>
                  <a:srgbClr val="5CA33A"/>
                </a:solidFill>
              </a:rPr>
              <a:t>I</a:t>
            </a:r>
            <a:r>
              <a:rPr lang="en-US" sz="2800" b="1" spc="-150" dirty="0" smtClean="0">
                <a:solidFill>
                  <a:srgbClr val="5CA33A"/>
                </a:solidFill>
              </a:rPr>
              <a:t>mplantation du module ERETES</a:t>
            </a:r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11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679763"/>
            <a:ext cx="6967497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3</a:t>
            </a:r>
            <a:r>
              <a:rPr lang="en-US" sz="2800" b="1" spc="-150" dirty="0" smtClean="0">
                <a:solidFill>
                  <a:srgbClr val="5CA33A"/>
                </a:solidFill>
              </a:rPr>
              <a:t>. I</a:t>
            </a:r>
            <a:r>
              <a:rPr lang="en-US" sz="2800" b="1" spc="-150" dirty="0" smtClean="0">
                <a:solidFill>
                  <a:srgbClr val="5CA33A"/>
                </a:solidFill>
              </a:rPr>
              <a:t>mplantation du module ERETES</a:t>
            </a: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3945198"/>
              </p:ext>
            </p:extLst>
          </p:nvPr>
        </p:nvGraphicFramePr>
        <p:xfrm>
          <a:off x="449704" y="1542742"/>
          <a:ext cx="8121742" cy="4181181"/>
        </p:xfrm>
        <a:graphic>
          <a:graphicData uri="http://schemas.openxmlformats.org/drawingml/2006/table">
            <a:tbl>
              <a:tblPr/>
              <a:tblGrid>
                <a:gridCol w="1334126"/>
                <a:gridCol w="2803160"/>
                <a:gridCol w="1658111"/>
                <a:gridCol w="2326345"/>
              </a:tblGrid>
              <a:tr h="5924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Pays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Années de comptes réalisés (ERETES) 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Pays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Années de comptes réalisés (ERETES) 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Bénin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1999 – 2001 et 2006 - 2013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Guinée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2006 non achevés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Burkina Faso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1999 à 2014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Guinée Équatoriale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2006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Burundi 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2005 à 2014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Mali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1997 à 1999 ; 2006 à 2012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4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Cameroun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1993 à 2014 (SCN 93),  2005 à 2011 (SCN 2008)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Mauritanie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1998 – 2001, 2005 – 2013, 2014 provisoires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Centrafrique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2005 à 2007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Niger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2006 à 2013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Côte d’Ivoire 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1996 - 2012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Calibri"/>
                          <a:ea typeface="Calibri"/>
                          <a:cs typeface="Times New Roman"/>
                        </a:rPr>
                        <a:t>Sao </a:t>
                      </a:r>
                      <a:r>
                        <a:rPr lang="fr-FR" sz="1600" b="1" dirty="0" smtClean="0">
                          <a:latin typeface="Calibri"/>
                          <a:ea typeface="Calibri"/>
                          <a:cs typeface="Times New Roman"/>
                        </a:rPr>
                        <a:t>Tomé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et P.</a:t>
                      </a:r>
                      <a:r>
                        <a:rPr lang="fr-FR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2008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Djibouti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2013</a:t>
                      </a: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fr-F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dirty="0" smtClean="0">
                          <a:latin typeface="Calibri"/>
                          <a:ea typeface="Calibri"/>
                          <a:cs typeface="Times New Roman"/>
                        </a:rPr>
                        <a:t>2014 </a:t>
                      </a: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en cours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Sénégal 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2014 en cours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Gabon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2001 à 2008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Tchad 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2005, 2009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Congo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2005 à 2008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Togo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libri"/>
                          <a:ea typeface="Calibri"/>
                          <a:cs typeface="Times New Roman"/>
                        </a:rPr>
                        <a:t>2007 - 2010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Calibri"/>
                          <a:ea typeface="Calibri"/>
                          <a:cs typeface="Times New Roman"/>
                        </a:rPr>
                        <a:t>Comores</a:t>
                      </a: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libri"/>
                          <a:ea typeface="Calibri"/>
                          <a:cs typeface="Times New Roman"/>
                        </a:rPr>
                        <a:t>2007 et 2008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8028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Stratégie basée sur une mise en œuvre progressive des étapes d’obtention des agrégats;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Période transitoire de travaux intenses à programmer (3 à 5 ans):</a:t>
            </a:r>
          </a:p>
          <a:p>
            <a:pPr marL="457200" lvl="2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Production des CN selon le SCN 93;</a:t>
            </a:r>
          </a:p>
          <a:p>
            <a:pPr marL="457200" lvl="2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Construction d’une nouvelle année de base selon  SCN 2008 et des années courantes récentes;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</a:pPr>
            <a:endParaRPr lang="it-IT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12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4. </a:t>
            </a:r>
            <a:r>
              <a:rPr lang="fr-FR" sz="2800" b="1" spc="-150" dirty="0" smtClean="0">
                <a:solidFill>
                  <a:srgbClr val="5CA33A"/>
                </a:solidFill>
              </a:rPr>
              <a:t>M</a:t>
            </a:r>
            <a:r>
              <a:rPr lang="fr-FR" sz="2800" b="1" spc="-150" dirty="0" smtClean="0">
                <a:solidFill>
                  <a:srgbClr val="5CA33A"/>
                </a:solidFill>
              </a:rPr>
              <a:t>ise en œuvre du SCN 2008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8028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Période transitoire de travaux intenses à programmer (3 à 5 ans):</a:t>
            </a:r>
          </a:p>
          <a:p>
            <a:pPr marL="457200" lvl="2" algn="l">
              <a:spcBef>
                <a:spcPts val="0"/>
              </a:spcBef>
              <a:buFontTx/>
              <a:buChar char="-"/>
            </a:pP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Retropolation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des  anciennes séries;</a:t>
            </a:r>
          </a:p>
          <a:p>
            <a:pPr marL="457200" lvl="2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Révision des séries trimestrielles (CNT);</a:t>
            </a:r>
          </a:p>
          <a:p>
            <a:pPr marL="457200" lvl="2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Publication des nouvelles séries (CNA et CNT).</a:t>
            </a:r>
          </a:p>
          <a:p>
            <a:pPr algn="l">
              <a:spcBef>
                <a:spcPts val="0"/>
              </a:spcBef>
              <a:buClr>
                <a:srgbClr val="5CA33A"/>
              </a:buClr>
            </a:pPr>
            <a:endParaRPr lang="it-IT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13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4. </a:t>
            </a:r>
            <a:r>
              <a:rPr lang="fr-FR" sz="2800" b="1" spc="-150" dirty="0" smtClean="0">
                <a:solidFill>
                  <a:srgbClr val="5CA33A"/>
                </a:solidFill>
              </a:rPr>
              <a:t>M</a:t>
            </a:r>
            <a:r>
              <a:rPr lang="fr-FR" sz="2800" b="1" spc="-150" dirty="0" smtClean="0">
                <a:solidFill>
                  <a:srgbClr val="5CA33A"/>
                </a:solidFill>
              </a:rPr>
              <a:t>ise en œuvre du SCN 2008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8028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Opportunités offertes par la migration au SCN 2008: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Réviser le dispositif de collecte des données de base, tout en consolidant les acquis;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Mieux prendre en compte les besoins des utilisateurs;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Mieux planifier les activités de production (stratégie et plan d’actions réalistes);</a:t>
            </a: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14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4. </a:t>
            </a:r>
            <a:r>
              <a:rPr lang="fr-FR" sz="2800" b="1" spc="-150" dirty="0" smtClean="0">
                <a:solidFill>
                  <a:srgbClr val="5CA33A"/>
                </a:solidFill>
              </a:rPr>
              <a:t>M</a:t>
            </a:r>
            <a:r>
              <a:rPr lang="fr-FR" sz="2800" b="1" spc="-150" dirty="0" smtClean="0">
                <a:solidFill>
                  <a:srgbClr val="5CA33A"/>
                </a:solidFill>
              </a:rPr>
              <a:t>ise en œuvre du SCN 2008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8028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Opportunités offertes par la migration:</a:t>
            </a:r>
          </a:p>
          <a:p>
            <a:pPr marL="0" lvl="1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Revisiter les méthodes utilisées;</a:t>
            </a:r>
          </a:p>
          <a:p>
            <a:pPr marL="0" lvl="1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Revisiter les indicateurs utilisés pour la déflation;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Disposer d’une série de CNA longues, cohérentes et homogènes (</a:t>
            </a:r>
            <a:r>
              <a:rPr lang="fr-FR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retropolation</a:t>
            </a: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Révision des comptes trimestriels (CNT);</a:t>
            </a:r>
          </a:p>
          <a:p>
            <a:pPr marL="0" lvl="1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Possibilité d’améliorer les pratiques;</a:t>
            </a:r>
          </a:p>
          <a:p>
            <a:pPr marL="0" lvl="1" algn="l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Choix du 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logiciel (dont </a:t>
            </a:r>
            <a:r>
              <a:rPr lang="fr-FR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ERETES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fr-FR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etc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 </a:t>
            </a: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15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419724" y="5571688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4. </a:t>
            </a:r>
            <a:r>
              <a:rPr lang="fr-FR" sz="2800" b="1" spc="-150" dirty="0" smtClean="0">
                <a:solidFill>
                  <a:srgbClr val="5CA33A"/>
                </a:solidFill>
              </a:rPr>
              <a:t>M</a:t>
            </a:r>
            <a:r>
              <a:rPr lang="fr-FR" sz="2800" b="1" spc="-150" dirty="0" smtClean="0">
                <a:solidFill>
                  <a:srgbClr val="5CA33A"/>
                </a:solidFill>
              </a:rPr>
              <a:t>ise en œuvre du SCN 2008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8028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Impacts de la rénovation des CNA et CNT:</a:t>
            </a:r>
            <a:endParaRPr lang="fr-F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Révisions des sources statistiques;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Révisions des méthodes d’estimations;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Révisions des concepts du SCN;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Révisions de nomenclatures;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Corrections d’erreurs passées;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Prise en compte de phénomènes divers (informel, fraude, drogue, etc. selon leur importance dans l’économie).</a:t>
            </a:r>
          </a:p>
          <a:p>
            <a:pPr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16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4. </a:t>
            </a:r>
            <a:r>
              <a:rPr lang="fr-FR" sz="2800" b="1" spc="-150" dirty="0" smtClean="0">
                <a:solidFill>
                  <a:srgbClr val="5CA33A"/>
                </a:solidFill>
              </a:rPr>
              <a:t>M</a:t>
            </a:r>
            <a:r>
              <a:rPr lang="fr-FR" sz="2800" b="1" spc="-150" dirty="0" smtClean="0">
                <a:solidFill>
                  <a:srgbClr val="5CA33A"/>
                </a:solidFill>
              </a:rPr>
              <a:t>ise en œuvre du SCN 2008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8028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2016, AFRISTAT a assisté :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Djibouti: nouvelle année base 2013 et année courante 2014 (en cours); 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Mauritanie: formation des cadres, dispositif de collecte, nomenclatures;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Sénégal: travaux en cours à l’aide du module ERETES (base 2014);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Guinée: processus de migration ; 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Guinée Bissau: nomenclatures.</a:t>
            </a:r>
          </a:p>
          <a:p>
            <a:pPr algn="l">
              <a:spcBef>
                <a:spcPts val="0"/>
              </a:spcBef>
              <a:defRPr/>
            </a:pPr>
            <a:endParaRPr lang="fr-F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17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4. </a:t>
            </a:r>
            <a:r>
              <a:rPr lang="fr-FR" sz="2800" b="1" spc="-150" dirty="0" smtClean="0">
                <a:solidFill>
                  <a:srgbClr val="5CA33A"/>
                </a:solidFill>
              </a:rPr>
              <a:t>M</a:t>
            </a:r>
            <a:r>
              <a:rPr lang="fr-FR" sz="2800" b="1" spc="-150" dirty="0" smtClean="0">
                <a:solidFill>
                  <a:srgbClr val="5CA33A"/>
                </a:solidFill>
              </a:rPr>
              <a:t>ise en œuvre du SCN 2008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6967497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Appuis adaptés selon le pays et les moyens disponibles (long et court terme);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Plusieurs actions envisagées  par AFRISTAT avec ses partenaires: UEMOA (PSR 2015-2020), BAD (PRCS 4) et projets-pays, INSEE, etc.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Mise en œuvre des nomenclatures;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Diffusion des guides et manuels;</a:t>
            </a:r>
          </a:p>
          <a:p>
            <a:pPr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18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5. Conclusion et perspectives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19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2432" y="3889643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8"/>
          <p:cNvSpPr txBox="1"/>
          <p:nvPr/>
        </p:nvSpPr>
        <p:spPr>
          <a:xfrm>
            <a:off x="2503357" y="2434467"/>
            <a:ext cx="4721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MERCI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2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2027699" y="1111252"/>
            <a:ext cx="5519830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3600" b="1" spc="-150" dirty="0" smtClean="0">
                <a:solidFill>
                  <a:srgbClr val="5CA33A"/>
                </a:solidFill>
              </a:rPr>
              <a:t>Plan de </a:t>
            </a:r>
            <a:r>
              <a:rPr lang="en-US" sz="3600" b="1" spc="-150" dirty="0" err="1" smtClean="0">
                <a:solidFill>
                  <a:srgbClr val="5CA33A"/>
                </a:solidFill>
              </a:rPr>
              <a:t>présentation</a:t>
            </a:r>
            <a:endParaRPr lang="en-US" sz="3600" b="1" spc="-15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1603948" y="1974230"/>
            <a:ext cx="7195277" cy="34850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algn="l">
              <a:spcBef>
                <a:spcPts val="0"/>
              </a:spcBef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800" b="1" dirty="0" smtClean="0">
                <a:solidFill>
                  <a:schemeClr val="tx1"/>
                </a:solidFill>
              </a:rPr>
              <a:t>Introduction</a:t>
            </a:r>
            <a:endParaRPr lang="en-US" sz="2800" b="1" dirty="0">
              <a:solidFill>
                <a:schemeClr val="tx1"/>
              </a:solidFill>
            </a:endParaRPr>
          </a:p>
          <a:p>
            <a:pPr marL="360363" algn="l">
              <a:spcBef>
                <a:spcPts val="0"/>
              </a:spcBef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800" b="1" dirty="0" err="1" smtClean="0">
                <a:solidFill>
                  <a:schemeClr val="tx1"/>
                </a:solidFill>
              </a:rPr>
              <a:t>Comptabilité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nationale</a:t>
            </a:r>
            <a:r>
              <a:rPr lang="en-US" sz="2800" b="1" dirty="0" smtClean="0">
                <a:solidFill>
                  <a:schemeClr val="tx1"/>
                </a:solidFill>
              </a:rPr>
              <a:t>, axe de travail </a:t>
            </a:r>
            <a:r>
              <a:rPr lang="en-US" sz="2800" b="1" dirty="0" err="1" smtClean="0">
                <a:solidFill>
                  <a:schemeClr val="tx1"/>
                </a:solidFill>
              </a:rPr>
              <a:t>majeur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d’AFRISTAT</a:t>
            </a:r>
            <a:endParaRPr lang="en-US" sz="2800" b="1" dirty="0">
              <a:solidFill>
                <a:schemeClr val="tx1"/>
              </a:solidFill>
            </a:endParaRPr>
          </a:p>
          <a:p>
            <a:pPr marL="360363" algn="l">
              <a:spcBef>
                <a:spcPts val="0"/>
              </a:spcBef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800" b="1" dirty="0" smtClean="0">
                <a:solidFill>
                  <a:schemeClr val="tx1"/>
                </a:solidFill>
              </a:rPr>
              <a:t>Implantation </a:t>
            </a:r>
            <a:r>
              <a:rPr lang="en-US" sz="2800" b="1" dirty="0" smtClean="0">
                <a:solidFill>
                  <a:schemeClr val="tx1"/>
                </a:solidFill>
              </a:rPr>
              <a:t>du module ERETES</a:t>
            </a:r>
          </a:p>
          <a:p>
            <a:pPr marL="360363" algn="l">
              <a:spcBef>
                <a:spcPts val="0"/>
              </a:spcBef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800" b="1" dirty="0" err="1" smtClean="0">
                <a:solidFill>
                  <a:schemeClr val="tx1"/>
                </a:solidFill>
              </a:rPr>
              <a:t>Mise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en oeuvre du SCN 2008</a:t>
            </a:r>
            <a:endParaRPr lang="en-US" sz="2800" b="1" dirty="0">
              <a:solidFill>
                <a:schemeClr val="tx1"/>
              </a:solidFill>
            </a:endParaRPr>
          </a:p>
          <a:p>
            <a:pPr marL="360363" algn="l">
              <a:spcBef>
                <a:spcPts val="0"/>
              </a:spcBef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2800" b="1" dirty="0" smtClean="0">
                <a:solidFill>
                  <a:schemeClr val="tx1"/>
                </a:solidFill>
              </a:rPr>
              <a:t>Conclusion et perspectives</a:t>
            </a:r>
            <a:endParaRPr lang="en-US" sz="2800" b="1" dirty="0">
              <a:solidFill>
                <a:schemeClr val="tx1"/>
              </a:solidFill>
            </a:endParaRP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164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6529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  <a:buSzPct val="160000"/>
            </a:pPr>
            <a:endParaRPr lang="it-IT" sz="1200" dirty="0">
              <a:solidFill>
                <a:schemeClr val="tx1"/>
              </a:solidFill>
            </a:endParaRP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Début des activités d’AFRISTAT: 1996; </a:t>
            </a: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Développement de la statistique et de la comptabilité nationale dans ses 22 Etats membres;</a:t>
            </a: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Pouvoirs réglementaires dans l’harmonisation des concepts, normes et méthodes statistiques</a:t>
            </a: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 équipe de </a:t>
            </a: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dizaines </a:t>
            </a: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d’experts permanents et experts associés de terrain;</a:t>
            </a: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3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3600" b="1" spc="-150" dirty="0" smtClean="0">
                <a:solidFill>
                  <a:srgbClr val="5CA33A"/>
                </a:solidFill>
              </a:rPr>
              <a:t>1. Introduction</a:t>
            </a:r>
            <a:endParaRPr lang="en-US" sz="36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6529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  <a:buSzPct val="160000"/>
            </a:pPr>
            <a:endParaRPr lang="it-IT" sz="1200" dirty="0">
              <a:solidFill>
                <a:schemeClr val="tx1"/>
              </a:solidFill>
            </a:endParaRP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Vingt ans d’expérience dans les comptes nationaux au profit de ses Etats membres;</a:t>
            </a: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r>
              <a:rPr lang="fr-FR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Expertise dans l’accompagnement des pays à la mise en œuvre du SCN;</a:t>
            </a:r>
          </a:p>
          <a:p>
            <a:pPr indent="-256032" algn="l">
              <a:spcBef>
                <a:spcPts val="0"/>
              </a:spcBef>
              <a:defRPr/>
            </a:pPr>
            <a:endParaRPr lang="fr-FR" sz="2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endParaRPr lang="fr-FR" sz="2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256032" algn="l">
              <a:spcBef>
                <a:spcPts val="0"/>
              </a:spcBef>
              <a:buFont typeface="Wingdings 3"/>
              <a:buChar char=""/>
              <a:defRPr/>
            </a:pPr>
            <a:endParaRPr lang="fr-FR" sz="2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4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5943581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3600" b="1" spc="-150" dirty="0" smtClean="0">
                <a:solidFill>
                  <a:srgbClr val="5CA33A"/>
                </a:solidFill>
              </a:rPr>
              <a:t>1. Introduction</a:t>
            </a:r>
            <a:endParaRPr lang="en-US" sz="36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6967497" cy="3693211"/>
          </a:xfrm>
        </p:spPr>
        <p:txBody>
          <a:bodyPr lIns="0" tIns="0" rIns="0" bIns="0">
            <a:noAutofit/>
          </a:bodyPr>
          <a:lstStyle/>
          <a:p>
            <a:pPr algn="just">
              <a:spcBef>
                <a:spcPts val="0"/>
              </a:spcBef>
            </a:pPr>
            <a:r>
              <a:rPr lang="it-IT" sz="2800" dirty="0" smtClean="0">
                <a:solidFill>
                  <a:schemeClr val="tx1"/>
                </a:solidFill>
              </a:rPr>
              <a:t>Synthèse par excellence des statistiques économiques</a:t>
            </a:r>
            <a:r>
              <a:rPr lang="it-IT" sz="2800" dirty="0" smtClean="0">
                <a:solidFill>
                  <a:srgbClr val="FF0000"/>
                </a:solidFill>
              </a:rPr>
              <a:t>,</a:t>
            </a:r>
            <a:r>
              <a:rPr lang="it-IT" sz="2800" dirty="0" smtClean="0">
                <a:solidFill>
                  <a:schemeClr val="tx1"/>
                </a:solidFill>
              </a:rPr>
              <a:t> les agrégats des comptes nationaux  permettent de: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</a:rPr>
              <a:t>suivre le comportement de l’économie; 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</a:rPr>
              <a:t>procéder à des analyses économiques; 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</a:rPr>
              <a:t>aider à la prise de décision ;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</a:rPr>
              <a:t>faire des prévisions à court et moyen terme;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tx1"/>
                </a:solidFill>
              </a:rPr>
              <a:t>effectuer des comparaisons internationales ou régionales, etc.</a:t>
            </a: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5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739036"/>
            <a:ext cx="6967497" cy="123519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2. </a:t>
            </a:r>
            <a:r>
              <a:rPr lang="fr-FR" sz="2800" b="1" spc="-150" dirty="0" smtClean="0">
                <a:solidFill>
                  <a:srgbClr val="5CA33A"/>
                </a:solidFill>
              </a:rPr>
              <a:t>Comptabilité nationale, axe  </a:t>
            </a:r>
            <a:r>
              <a:rPr lang="fr-FR" sz="2800" b="1" spc="-150" dirty="0" smtClean="0">
                <a:solidFill>
                  <a:srgbClr val="5CA33A"/>
                </a:solidFill>
              </a:rPr>
              <a:t>de travail </a:t>
            </a:r>
            <a:r>
              <a:rPr lang="fr-FR" sz="2800" b="1" spc="-150" dirty="0" smtClean="0">
                <a:solidFill>
                  <a:srgbClr val="5CA33A"/>
                </a:solidFill>
              </a:rPr>
              <a:t>majeur d’AFRISTAT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7150309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</a:pPr>
            <a:r>
              <a:rPr lang="it-IT" sz="2800" b="1" dirty="0" smtClean="0">
                <a:solidFill>
                  <a:srgbClr val="0070C0"/>
                </a:solidFill>
              </a:rPr>
              <a:t>Activités d’appui aux sources de données de comptabilité nationale (autres experts):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Appui institutionnel et SNDS;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Recensements de population et </a:t>
            </a:r>
            <a:r>
              <a:rPr lang="it-IT" sz="2800" dirty="0" smtClean="0">
                <a:solidFill>
                  <a:schemeClr val="tx1"/>
                </a:solidFill>
              </a:rPr>
              <a:t>agricole;</a:t>
            </a:r>
            <a:endParaRPr lang="it-IT" sz="28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Enquêtes budget consommation;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Enquêtes 1-2-3 (emploi, secteur informel, dépenses de consommation);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Indicateurs conjoncturels (indices des prix à la consommation, production industrielles, etc.);</a:t>
            </a:r>
          </a:p>
          <a:p>
            <a:pPr algn="l">
              <a:spcBef>
                <a:spcPts val="0"/>
              </a:spcBef>
              <a:buClr>
                <a:srgbClr val="5CA33A"/>
              </a:buClr>
            </a:pPr>
            <a:endParaRPr lang="it-IT" sz="2800" dirty="0" smtClean="0">
              <a:solidFill>
                <a:schemeClr val="tx1"/>
              </a:solidFill>
            </a:endParaRP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FontTx/>
              <a:buChar char="-"/>
            </a:pP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6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826718"/>
            <a:ext cx="6967498" cy="114751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2. </a:t>
            </a:r>
            <a:r>
              <a:rPr lang="fr-FR" sz="2800" b="1" spc="-150" dirty="0" smtClean="0">
                <a:solidFill>
                  <a:srgbClr val="5CA33A"/>
                </a:solidFill>
              </a:rPr>
              <a:t>Comptabilité nationale, </a:t>
            </a:r>
            <a:r>
              <a:rPr lang="fr-FR" sz="2800" b="1" spc="-150" dirty="0" smtClean="0">
                <a:solidFill>
                  <a:srgbClr val="5CA33A"/>
                </a:solidFill>
              </a:rPr>
              <a:t>axe  de travail </a:t>
            </a:r>
            <a:r>
              <a:rPr lang="fr-FR" sz="2800" b="1" spc="-150" dirty="0" smtClean="0">
                <a:solidFill>
                  <a:srgbClr val="5CA33A"/>
                </a:solidFill>
              </a:rPr>
              <a:t>majeur d’AFRISTAT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53849"/>
            <a:ext cx="6967497" cy="369321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</a:pPr>
            <a:r>
              <a:rPr lang="it-IT" sz="2800" b="1" dirty="0" smtClean="0">
                <a:solidFill>
                  <a:srgbClr val="0070C0"/>
                </a:solidFill>
              </a:rPr>
              <a:t>Activités de comptabilité nationale: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Appuis directs aux Etats membres (missions);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Séminaires annuels de comptabilité nationale;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Ateliers techniques sur des thèmes pratiques;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Participation aux réunions des partenaires;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Accueil de voyages d’études des pays;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Suivi à distance des activités dans les Etats;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Etc. </a:t>
            </a: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FontTx/>
              <a:buChar char="-"/>
            </a:pP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7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826718"/>
            <a:ext cx="6967497" cy="114751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2. </a:t>
            </a:r>
            <a:r>
              <a:rPr lang="fr-FR" sz="2800" b="1" spc="-150" dirty="0" smtClean="0">
                <a:solidFill>
                  <a:srgbClr val="5CA33A"/>
                </a:solidFill>
              </a:rPr>
              <a:t>Comptabilité nationale, </a:t>
            </a:r>
            <a:r>
              <a:rPr lang="fr-FR" sz="2800" b="1" spc="-150" dirty="0" smtClean="0">
                <a:solidFill>
                  <a:srgbClr val="5CA33A"/>
                </a:solidFill>
              </a:rPr>
              <a:t>axe  de travail </a:t>
            </a:r>
            <a:r>
              <a:rPr lang="fr-FR" sz="2800" b="1" spc="-150" dirty="0" smtClean="0">
                <a:solidFill>
                  <a:srgbClr val="5CA33A"/>
                </a:solidFill>
              </a:rPr>
              <a:t>majeur d’AFRISTAT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738859"/>
            <a:ext cx="7195279" cy="370820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  <a:buSzPct val="160000"/>
            </a:pPr>
            <a:r>
              <a:rPr lang="it-IT" sz="2800" b="1" dirty="0" smtClean="0">
                <a:solidFill>
                  <a:srgbClr val="0070C0"/>
                </a:solidFill>
              </a:rPr>
              <a:t>Manuels et guides en comptabilité nationale: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Nomenclatures d’activités et de produits;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Guide d’élaboration des comptes (SCN 1993);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Guide d’analyse, de validation et diffusion;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Guide des comptes nationaux trimestriels;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Guide d’élaboration des comptes (SCN 2008, en cours de validation);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FontTx/>
              <a:buChar char="-"/>
            </a:pPr>
            <a:r>
              <a:rPr lang="it-IT" sz="2800" dirty="0" smtClean="0">
                <a:solidFill>
                  <a:schemeClr val="tx1"/>
                </a:solidFill>
              </a:rPr>
              <a:t>Guide de retropolation des comptes nationaux (en cours de finalisation);</a:t>
            </a: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FontTx/>
              <a:buChar char="-"/>
            </a:pP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8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826718"/>
            <a:ext cx="6967497" cy="114751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2. </a:t>
            </a:r>
            <a:r>
              <a:rPr lang="fr-FR" sz="2800" b="1" spc="-150" dirty="0" smtClean="0">
                <a:solidFill>
                  <a:srgbClr val="5CA33A"/>
                </a:solidFill>
              </a:rPr>
              <a:t>Comptabilité nationale, axe  </a:t>
            </a:r>
            <a:r>
              <a:rPr lang="fr-FR" sz="2800" b="1" spc="-150" dirty="0" smtClean="0">
                <a:solidFill>
                  <a:srgbClr val="5CA33A"/>
                </a:solidFill>
              </a:rPr>
              <a:t>de travail </a:t>
            </a:r>
            <a:r>
              <a:rPr lang="fr-FR" sz="2800" b="1" spc="-150" dirty="0" smtClean="0">
                <a:solidFill>
                  <a:srgbClr val="5CA33A"/>
                </a:solidFill>
              </a:rPr>
              <a:t>majeur d’AFRISTAT</a:t>
            </a:r>
            <a:endParaRPr lang="en-US" sz="2800" b="1" spc="-150" dirty="0"/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603947" y="1974229"/>
            <a:ext cx="6967497" cy="3472831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800" dirty="0" smtClean="0">
                <a:solidFill>
                  <a:schemeClr val="tx1"/>
                </a:solidFill>
              </a:rPr>
              <a:t>En 1996, début d’implantation des versions industrielles dans les Etats membres d’AFRISTAT;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800" dirty="0" smtClean="0">
                <a:solidFill>
                  <a:schemeClr val="tx1"/>
                </a:solidFill>
              </a:rPr>
              <a:t>Conçu comme outil informatique  d’aide à la mise en oeuvre pratique du SCN;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800" dirty="0" smtClean="0">
                <a:solidFill>
                  <a:schemeClr val="tx1"/>
                </a:solidFill>
              </a:rPr>
              <a:t>Avantages:</a:t>
            </a: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Meilleure organisation du cadre de travail;</a:t>
            </a: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Stockage des données sources</a:t>
            </a:r>
            <a:r>
              <a:rPr lang="it-IT" sz="2400" dirty="0" smtClean="0">
                <a:solidFill>
                  <a:srgbClr val="FF0000"/>
                </a:solidFill>
              </a:rPr>
              <a:t>;</a:t>
            </a:r>
          </a:p>
          <a:p>
            <a:pPr lvl="1"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Harmonisation et comparabilité des méthodes;</a:t>
            </a: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  <a:buSzPct val="160000"/>
              <a:buFont typeface="Arial" pitchFamily="34" charset="0"/>
              <a:buChar char="•"/>
            </a:pPr>
            <a:endParaRPr lang="it-IT" sz="28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buClr>
                <a:srgbClr val="5CA33A"/>
              </a:buClr>
            </a:pP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9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603947" y="1111252"/>
            <a:ext cx="6967497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b="1" spc="-150" dirty="0" smtClean="0">
                <a:solidFill>
                  <a:srgbClr val="5CA33A"/>
                </a:solidFill>
              </a:rPr>
              <a:t>3. </a:t>
            </a:r>
            <a:r>
              <a:rPr lang="en-US" sz="2800" b="1" spc="-150" dirty="0" smtClean="0">
                <a:solidFill>
                  <a:srgbClr val="5CA33A"/>
                </a:solidFill>
              </a:rPr>
              <a:t>I</a:t>
            </a:r>
            <a:r>
              <a:rPr lang="en-US" sz="2800" b="1" spc="-150" dirty="0" smtClean="0">
                <a:solidFill>
                  <a:srgbClr val="5CA33A"/>
                </a:solidFill>
              </a:rPr>
              <a:t>mplantation du module ERETES</a:t>
            </a:r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72787"/>
            <a:ext cx="16039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3134</TotalTime>
  <Words>1043</Words>
  <Application>Microsoft Office PowerPoint</Application>
  <PresentationFormat>Affichage à l'écran (4:3)</PresentationFormat>
  <Paragraphs>194</Paragraphs>
  <Slides>19</Slides>
  <Notes>18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Company>vuyokazis@statssa.gov.za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Vuyokazi Sodo</dc:creator>
  <cp:lastModifiedBy>DELL</cp:lastModifiedBy>
  <cp:revision>90</cp:revision>
  <dcterms:created xsi:type="dcterms:W3CDTF">2016-10-06T09:13:58Z</dcterms:created>
  <dcterms:modified xsi:type="dcterms:W3CDTF">2016-11-01T11:07:37Z</dcterms:modified>
</cp:coreProperties>
</file>