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852" r:id="rId6"/>
    <p:sldId id="286" r:id="rId7"/>
    <p:sldId id="427" r:id="rId8"/>
    <p:sldId id="390" r:id="rId9"/>
    <p:sldId id="391" r:id="rId10"/>
    <p:sldId id="457" r:id="rId11"/>
    <p:sldId id="874" r:id="rId12"/>
    <p:sldId id="871" r:id="rId13"/>
    <p:sldId id="872" r:id="rId14"/>
    <p:sldId id="861" r:id="rId15"/>
    <p:sldId id="481" r:id="rId16"/>
    <p:sldId id="862" r:id="rId17"/>
    <p:sldId id="870" r:id="rId18"/>
    <p:sldId id="510" r:id="rId19"/>
    <p:sldId id="873" r:id="rId20"/>
    <p:sldId id="869" r:id="rId21"/>
    <p:sldId id="462" r:id="rId22"/>
    <p:sldId id="864" r:id="rId23"/>
    <p:sldId id="416" r:id="rId24"/>
    <p:sldId id="425" r:id="rId25"/>
    <p:sldId id="452" r:id="rId26"/>
    <p:sldId id="865" r:id="rId27"/>
    <p:sldId id="875" r:id="rId28"/>
    <p:sldId id="41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334" d="100"/>
          <a:sy n="334" d="100"/>
        </p:scale>
        <p:origin x="1512" y="69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7986056296837E-2"/>
          <c:y val="9.0856908154986149E-2"/>
          <c:w val="0.89017053834518367"/>
          <c:h val="0.882420471799429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F-4D54-B929-CB0F7CDF9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786799"/>
        <c:axId val="77460096"/>
      </c:barChart>
      <c:catAx>
        <c:axId val="20667867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60096"/>
        <c:crosses val="autoZero"/>
        <c:auto val="1"/>
        <c:lblAlgn val="ctr"/>
        <c:lblOffset val="100"/>
        <c:noMultiLvlLbl val="0"/>
      </c:catAx>
      <c:valAx>
        <c:axId val="7746009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6678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7986056296837E-2"/>
          <c:y val="9.0856908154986149E-2"/>
          <c:w val="0.89017053834518367"/>
          <c:h val="0.882420471799429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D-4981-8E3D-17783DB65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786799"/>
        <c:axId val="77460096"/>
      </c:barChart>
      <c:catAx>
        <c:axId val="20667867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460096"/>
        <c:crosses val="autoZero"/>
        <c:auto val="1"/>
        <c:lblAlgn val="ctr"/>
        <c:lblOffset val="100"/>
        <c:noMultiLvlLbl val="0"/>
      </c:catAx>
      <c:valAx>
        <c:axId val="77460096"/>
        <c:scaling>
          <c:orientation val="minMax"/>
          <c:max val="7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206678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37986056296837E-2"/>
          <c:y val="9.0856908154986149E-2"/>
          <c:w val="0.89017053834518367"/>
          <c:h val="0.882420471799429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B-42D3-83EA-E3A3DA46D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786799"/>
        <c:axId val="77460096"/>
      </c:barChart>
      <c:catAx>
        <c:axId val="20667867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60096"/>
        <c:crosses val="autoZero"/>
        <c:auto val="1"/>
        <c:lblAlgn val="ctr"/>
        <c:lblOffset val="100"/>
        <c:noMultiLvlLbl val="0"/>
      </c:catAx>
      <c:valAx>
        <c:axId val="7746009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66786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FFC319-EFFE-4E30-996F-20C419954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7FBC5-1F90-42C4-8909-B7680A52BC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64CF-E584-4E3C-834A-CD0047CBC1DB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7FEC-2948-4965-A3EF-998BF85AD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474D1-650F-4801-9068-4FFE9824F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9E66-23F9-458E-897B-2706C97EA25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37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2AC04-85DD-445D-8890-E9185B6212B5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4EB0-A8C6-4379-AA63-E9A0BD46F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970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495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213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0083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5636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770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7E86F-519B-4AE5-8793-2E9D3A9F23D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74EB0-A8C6-4379-AA63-E9A0BD46F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153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961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838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876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10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851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249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58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849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12360" y="1052736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64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7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165123" y="65891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564565"/>
            <a:ext cx="5029200" cy="1477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54429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30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219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474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17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5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8014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8569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687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638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950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148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4406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15EB32-6521-446D-8AD7-CB262F37CB70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90FA1-FBCA-4C0A-A43E-2E2514D9E0A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40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5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029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406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44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68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t>2022/09/22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10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288"/>
            <a:ext cx="9144000" cy="114909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589240"/>
            <a:ext cx="9144000" cy="14401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504" y="5553526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en-US" sz="8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LIVES THROUGH </a:t>
            </a:r>
            <a:r>
              <a:rPr lang="en-US" sz="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ECOSYSTEMS</a:t>
            </a:r>
            <a:endParaRPr lang="en-US" sz="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00"/>
            <a:ext cx="9144000" cy="8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3" Type="http://schemas.openxmlformats.org/officeDocument/2006/relationships/chart" Target="../charts/chart2.xml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17" Type="http://schemas.openxmlformats.org/officeDocument/2006/relationships/image" Target="../media/image62.emf"/><Relationship Id="rId2" Type="http://schemas.openxmlformats.org/officeDocument/2006/relationships/chart" Target="../charts/chart1.xml"/><Relationship Id="rId16" Type="http://schemas.openxmlformats.org/officeDocument/2006/relationships/image" Target="../media/image6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5" Type="http://schemas.openxmlformats.org/officeDocument/2006/relationships/image" Target="../media/image60.emf"/><Relationship Id="rId10" Type="http://schemas.openxmlformats.org/officeDocument/2006/relationships/image" Target="../media/image55.emf"/><Relationship Id="rId4" Type="http://schemas.openxmlformats.org/officeDocument/2006/relationships/chart" Target="../charts/chart3.xml"/><Relationship Id="rId9" Type="http://schemas.openxmlformats.org/officeDocument/2006/relationships/image" Target="../media/image54.emf"/><Relationship Id="rId14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63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emf"/><Relationship Id="rId5" Type="http://schemas.openxmlformats.org/officeDocument/2006/relationships/image" Target="../media/image62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91.emf"/><Relationship Id="rId18" Type="http://schemas.openxmlformats.org/officeDocument/2006/relationships/image" Target="../media/image76.emf"/><Relationship Id="rId3" Type="http://schemas.openxmlformats.org/officeDocument/2006/relationships/image" Target="../media/image87.png"/><Relationship Id="rId7" Type="http://schemas.openxmlformats.org/officeDocument/2006/relationships/image" Target="../media/image30.emf"/><Relationship Id="rId12" Type="http://schemas.openxmlformats.org/officeDocument/2006/relationships/image" Target="../media/image53.emf"/><Relationship Id="rId17" Type="http://schemas.openxmlformats.org/officeDocument/2006/relationships/image" Target="../media/image68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9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90.emf"/><Relationship Id="rId5" Type="http://schemas.openxmlformats.org/officeDocument/2006/relationships/image" Target="../media/image22.emf"/><Relationship Id="rId15" Type="http://schemas.openxmlformats.org/officeDocument/2006/relationships/image" Target="../media/image67.emf"/><Relationship Id="rId10" Type="http://schemas.openxmlformats.org/officeDocument/2006/relationships/image" Target="../media/image50.emf"/><Relationship Id="rId19" Type="http://schemas.openxmlformats.org/officeDocument/2006/relationships/image" Target="../media/image79.emf"/><Relationship Id="rId4" Type="http://schemas.openxmlformats.org/officeDocument/2006/relationships/image" Target="../media/image88.emf"/><Relationship Id="rId9" Type="http://schemas.openxmlformats.org/officeDocument/2006/relationships/image" Target="../media/image89.emf"/><Relationship Id="rId1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0.emf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3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tanding on a dirt road&#10;&#10;Description automatically generated">
            <a:extLst>
              <a:ext uri="{FF2B5EF4-FFF2-40B4-BE49-F238E27FC236}">
                <a16:creationId xmlns:a16="http://schemas.microsoft.com/office/drawing/2014/main" id="{6835203F-3D75-42E4-9EB2-54BD65FC93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9" r="19716" b="-4"/>
          <a:stretch/>
        </p:blipFill>
        <p:spPr>
          <a:xfrm>
            <a:off x="20" y="1"/>
            <a:ext cx="2227829" cy="3383279"/>
          </a:xfrm>
          <a:prstGeom prst="rect">
            <a:avLst/>
          </a:prstGeom>
        </p:spPr>
      </p:pic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05107D9-5AE1-45D4-9867-4FF29772D1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r="26831" b="-3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29" name="Picture 28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F0693B2E-72A4-4A52-9B59-E87E80A597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r="31116" b="-2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14" name="Picture 13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584FBBA4-E02C-4FD8-9E28-FD64B24D81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r="29652" b="-2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22" name="Picture 2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C81480F-B37E-4452-B93F-B3D7A8EBB4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r="26522" b="-1"/>
          <a:stretch/>
        </p:blipFill>
        <p:spPr>
          <a:xfrm>
            <a:off x="7910" y="3474720"/>
            <a:ext cx="1344969" cy="2042512"/>
          </a:xfrm>
          <a:prstGeom prst="rect">
            <a:avLst/>
          </a:prstGeom>
        </p:spPr>
      </p:pic>
      <p:pic>
        <p:nvPicPr>
          <p:cNvPr id="36" name="Picture 35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3CDDC52F-4F55-4D45-A603-24010E33C2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1" r="31470" b="-1"/>
          <a:stretch/>
        </p:blipFill>
        <p:spPr>
          <a:xfrm>
            <a:off x="1555364" y="3474720"/>
            <a:ext cx="1344970" cy="20425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81EA6-9D24-465B-B33C-1088F1C08FB0}"/>
              </a:ext>
            </a:extLst>
          </p:cNvPr>
          <p:cNvSpPr/>
          <p:nvPr/>
        </p:nvSpPr>
        <p:spPr>
          <a:xfrm>
            <a:off x="2987824" y="3957367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Quarterly Employment Statistics, Q2:2022</a:t>
            </a:r>
          </a:p>
        </p:txBody>
      </p:sp>
    </p:spTree>
    <p:extLst>
      <p:ext uri="{BB962C8B-B14F-4D97-AF65-F5344CB8AC3E}">
        <p14:creationId xmlns:p14="http://schemas.microsoft.com/office/powerpoint/2010/main" val="9834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06625" y="5307478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661332" y="365463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employees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550229-FD1A-43AE-8E9D-3FCDB9CEA143}"/>
              </a:ext>
            </a:extLst>
          </p:cNvPr>
          <p:cNvSpPr/>
          <p:nvPr/>
        </p:nvSpPr>
        <p:spPr>
          <a:xfrm>
            <a:off x="683568" y="452839"/>
            <a:ext cx="784887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mining industry reported net </a:t>
            </a:r>
            <a:r>
              <a:rPr lang="en-GB" sz="20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in the first quarter of 2022. </a:t>
            </a:r>
          </a:p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the industry increased by             when comparing Q2:2022 with Q2:2021.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599ED-184B-4ABB-BCAF-E9F489EBC303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262D8F09-F7D5-49C4-AADE-878C04C1F4A9}"/>
              </a:ext>
            </a:extLst>
          </p:cNvPr>
          <p:cNvSpPr txBox="1"/>
          <p:nvPr/>
        </p:nvSpPr>
        <p:spPr>
          <a:xfrm>
            <a:off x="8061633" y="95137"/>
            <a:ext cx="143336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Q4:2021 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B24E8-F225-0929-716A-1E48F049DC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9144" y="1713664"/>
            <a:ext cx="8402637" cy="354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08D53-BD4B-7B79-1F23-25AD189C19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1960" y="379175"/>
            <a:ext cx="2266728" cy="349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7167EA-FD81-C283-3EC6-F2A642B3A89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47864" y="945611"/>
            <a:ext cx="1084107" cy="3344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A620DD-50AC-FF89-A91F-5F8EE65CF252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2782B368-C0EA-9C99-DFF3-161F614B9A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7316726D-4E80-DE61-4CCF-C86B597CBD0C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3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24328" y="5396067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335" y="314773"/>
            <a:ext cx="75621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trade industry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reported net 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            jobs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second quarter of 2022 compared to Q1:2022. 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the industry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compared with same quarter of 2021.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58351" y="3550756"/>
            <a:ext cx="1505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employees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A6B62-C0BF-4533-A0F0-862F238A5383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F3F87-F590-7191-BB51-974439269B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461" y="1354403"/>
            <a:ext cx="8638402" cy="4095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FB0E-2731-45C1-8AC4-05FED0B6F8D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59832" y="247802"/>
            <a:ext cx="2232248" cy="4275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2E409-2E94-459B-01DD-F8265566D02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43808" y="751138"/>
            <a:ext cx="1032487" cy="3954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46E4A-65DF-0039-10A2-2C28294A3BDB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4D30E5BB-6B88-CDC5-2417-619281E0A4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57F75F71-0700-5278-2E47-D36F3B298F03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DD046E-DACE-2163-DF82-9B162E9A93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985" y="1713746"/>
            <a:ext cx="9050029" cy="34630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80781" y="5361660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7355" y="332656"/>
            <a:ext cx="7943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 services industry reported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in the second quarter of 2022 compared to Q1:2022.  </a:t>
            </a:r>
          </a:p>
          <a:p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the industry </a:t>
            </a:r>
            <a:r>
              <a:rPr lang="en-GB" sz="12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compared with same quarter of the previous year (i.e. Q2:2021).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E412ED-1AF5-4792-A649-75742E627D05}"/>
              </a:ext>
            </a:extLst>
          </p:cNvPr>
          <p:cNvSpPr/>
          <p:nvPr/>
        </p:nvSpPr>
        <p:spPr>
          <a:xfrm>
            <a:off x="6350295" y="3656416"/>
            <a:ext cx="21455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1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due to the Census 2022 contracts which ended in second quarter.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014B6-893E-46DA-959A-1A00CF35207B}"/>
              </a:ext>
            </a:extLst>
          </p:cNvPr>
          <p:cNvSpPr txBox="1"/>
          <p:nvPr/>
        </p:nvSpPr>
        <p:spPr>
          <a:xfrm rot="16200000">
            <a:off x="-458351" y="3550756"/>
            <a:ext cx="1505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employees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95364-C12C-448E-9CA3-E71A75785C5A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12</a:t>
            </a:fld>
            <a:endParaRPr lang="en-ZA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989A77-BA2F-4A92-9C89-55F5FD40A5E5}"/>
              </a:ext>
            </a:extLst>
          </p:cNvPr>
          <p:cNvCxnSpPr>
            <a:cxnSpLocks/>
          </p:cNvCxnSpPr>
          <p:nvPr/>
        </p:nvCxnSpPr>
        <p:spPr>
          <a:xfrm flipV="1">
            <a:off x="8340989" y="3068960"/>
            <a:ext cx="263459" cy="5874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18A8E0-FEAA-3441-D223-6FDD305DEB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360594"/>
            <a:ext cx="1902184" cy="293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C435DA-F14D-3FA2-E477-7B22FA38EA2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43808" y="809709"/>
            <a:ext cx="949552" cy="2929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E8E68C0-F111-10FD-83DD-DF22F31CA1A7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6F1B1F0C-63EB-E06A-36EE-4A7B1B00C6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8EEEB862-F0FB-1D9A-3992-2CAC577E0B0D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13800" y="5301208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31366-A136-489A-90E2-EECBD74EA682}"/>
              </a:ext>
            </a:extLst>
          </p:cNvPr>
          <p:cNvSpPr/>
          <p:nvPr/>
        </p:nvSpPr>
        <p:spPr>
          <a:xfrm>
            <a:off x="329129" y="343666"/>
            <a:ext cx="7920880" cy="619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number of persons employed </a:t>
            </a:r>
            <a:r>
              <a:rPr lang="en-GB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              in the second quarter 2022 to  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                    in Q1:2022.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B9BDD-79B5-4197-B69A-C130E5DAFBAA}"/>
              </a:ext>
            </a:extLst>
          </p:cNvPr>
          <p:cNvSpPr txBox="1"/>
          <p:nvPr/>
        </p:nvSpPr>
        <p:spPr>
          <a:xfrm rot="16200000">
            <a:off x="-458351" y="3550756"/>
            <a:ext cx="15055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employees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8BC0A-54DA-4776-B969-6E5881EDD79D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1CD58-2010-430E-A16F-97A6879B86E9}"/>
              </a:ext>
            </a:extLst>
          </p:cNvPr>
          <p:cNvSpPr txBox="1"/>
          <p:nvPr/>
        </p:nvSpPr>
        <p:spPr>
          <a:xfrm>
            <a:off x="363611" y="957037"/>
            <a:ext cx="8166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Year-on-year total employment </a:t>
            </a:r>
            <a:r>
              <a:rPr lang="en-GB" dirty="0">
                <a:solidFill>
                  <a:srgbClr val="537B06"/>
                </a:solidFill>
              </a:rPr>
              <a:t>increased</a:t>
            </a:r>
            <a:r>
              <a:rPr lang="en-GB" dirty="0"/>
              <a:t> by                 compared with same quarter of the previous year (i.e. Q2:2021).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5F1E-11D7-9390-5219-33FD176886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2641" y="1481025"/>
            <a:ext cx="8714566" cy="4055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92285-49B9-A3C3-FF8F-BEAA022B774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25162" y="321807"/>
            <a:ext cx="1398587" cy="34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1FA0B-3685-63B4-B7F6-5932CA4B5D5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37869" y="690077"/>
            <a:ext cx="1531920" cy="246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606EEC-5D34-8037-1802-D4986EEC5C0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81708" y="666808"/>
            <a:ext cx="1507861" cy="26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57CF6-68EA-E11D-8477-DF3A4B7AC4F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355976" y="970126"/>
            <a:ext cx="1101735" cy="3398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EFCAFC9-DF35-33CB-E774-4885B6298E32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EE181F1-3B27-C452-5A30-29F3B934C7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4FAEC458-C3D6-F3FB-BB23-BE42A78218B9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5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Up Arrow 37">
            <a:extLst>
              <a:ext uri="{FF2B5EF4-FFF2-40B4-BE49-F238E27FC236}">
                <a16:creationId xmlns:a16="http://schemas.microsoft.com/office/drawing/2014/main" id="{08B0DA9D-BB04-B13A-A976-98BFC046AF77}"/>
              </a:ext>
            </a:extLst>
          </p:cNvPr>
          <p:cNvSpPr/>
          <p:nvPr/>
        </p:nvSpPr>
        <p:spPr>
          <a:xfrm>
            <a:off x="3395925" y="2786408"/>
            <a:ext cx="1594336" cy="799157"/>
          </a:xfrm>
          <a:prstGeom prst="upArrow">
            <a:avLst/>
          </a:prstGeom>
          <a:solidFill>
            <a:schemeClr val="bg1"/>
          </a:solidFill>
          <a:ln>
            <a:solidFill>
              <a:srgbClr val="537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1D537F7A-F144-48C7-A82D-DC46095C1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442034"/>
              </p:ext>
            </p:extLst>
          </p:nvPr>
        </p:nvGraphicFramePr>
        <p:xfrm>
          <a:off x="6379661" y="2836225"/>
          <a:ext cx="2543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8BA6FE9-5780-400B-9B5E-DA84DF48E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900571"/>
              </p:ext>
            </p:extLst>
          </p:nvPr>
        </p:nvGraphicFramePr>
        <p:xfrm>
          <a:off x="3656380" y="909829"/>
          <a:ext cx="2543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254268-B67C-4964-BCA6-F7451408E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140035"/>
              </p:ext>
            </p:extLst>
          </p:nvPr>
        </p:nvGraphicFramePr>
        <p:xfrm>
          <a:off x="635942" y="2781564"/>
          <a:ext cx="254394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2D3693-5FCF-4D85-9EBC-609B3D2F8143}"/>
              </a:ext>
            </a:extLst>
          </p:cNvPr>
          <p:cNvSpPr txBox="1"/>
          <p:nvPr/>
        </p:nvSpPr>
        <p:spPr>
          <a:xfrm>
            <a:off x="3645459" y="1413817"/>
            <a:ext cx="212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rgbClr val="2B7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salary/wages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B1459-9067-4336-96D4-D9DBB432FB78}"/>
              </a:ext>
            </a:extLst>
          </p:cNvPr>
          <p:cNvSpPr/>
          <p:nvPr/>
        </p:nvSpPr>
        <p:spPr>
          <a:xfrm>
            <a:off x="0" y="83238"/>
            <a:ext cx="8269109" cy="704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gross earnings </a:t>
            </a:r>
            <a:r>
              <a:rPr lang="en-US" sz="20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        billion (or        ) from              billion in Q1:2022, to              billion in Q2:2022.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16B90B-E4A2-471C-904F-A366EFF12DE2}"/>
              </a:ext>
            </a:extLst>
          </p:cNvPr>
          <p:cNvSpPr txBox="1"/>
          <p:nvPr/>
        </p:nvSpPr>
        <p:spPr>
          <a:xfrm>
            <a:off x="646199" y="3247752"/>
            <a:ext cx="212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 payments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D0711B-DDAA-4049-A28E-DFC297B188AC}"/>
              </a:ext>
            </a:extLst>
          </p:cNvPr>
          <p:cNvSpPr/>
          <p:nvPr/>
        </p:nvSpPr>
        <p:spPr>
          <a:xfrm>
            <a:off x="4946327" y="3070534"/>
            <a:ext cx="1420613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51558-8C6D-45E7-8546-147AA393277D}"/>
              </a:ext>
            </a:extLst>
          </p:cNvPr>
          <p:cNvSpPr/>
          <p:nvPr/>
        </p:nvSpPr>
        <p:spPr>
          <a:xfrm>
            <a:off x="1846772" y="4940451"/>
            <a:ext cx="1420613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42B4E3-1AC8-4DEA-B3DE-C645B41B73EE}"/>
              </a:ext>
            </a:extLst>
          </p:cNvPr>
          <p:cNvSpPr txBox="1"/>
          <p:nvPr/>
        </p:nvSpPr>
        <p:spPr>
          <a:xfrm>
            <a:off x="5156263" y="192664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51F465-8C9D-41F3-BB40-A250AC2EF5F4}"/>
              </a:ext>
            </a:extLst>
          </p:cNvPr>
          <p:cNvSpPr txBox="1"/>
          <p:nvPr/>
        </p:nvSpPr>
        <p:spPr>
          <a:xfrm>
            <a:off x="1944984" y="374312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D4BAF-A868-4767-A68B-D2C4E707EF09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39" name="Up Arrow 37">
            <a:extLst>
              <a:ext uri="{FF2B5EF4-FFF2-40B4-BE49-F238E27FC236}">
                <a16:creationId xmlns:a16="http://schemas.microsoft.com/office/drawing/2014/main" id="{93000B04-94A5-4937-8F94-07EEB88EFE6B}"/>
              </a:ext>
            </a:extLst>
          </p:cNvPr>
          <p:cNvSpPr/>
          <p:nvPr/>
        </p:nvSpPr>
        <p:spPr>
          <a:xfrm flipV="1">
            <a:off x="273030" y="4605416"/>
            <a:ext cx="1594336" cy="799157"/>
          </a:xfrm>
          <a:prstGeom prst="up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6D11DA-CCA0-4C5F-AE13-E3FBA09F7A56}"/>
              </a:ext>
            </a:extLst>
          </p:cNvPr>
          <p:cNvSpPr txBox="1"/>
          <p:nvPr/>
        </p:nvSpPr>
        <p:spPr>
          <a:xfrm>
            <a:off x="6394212" y="3311985"/>
            <a:ext cx="212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Overtime payments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9E6981-CA60-43F1-B21A-32754ED2C1C4}"/>
              </a:ext>
            </a:extLst>
          </p:cNvPr>
          <p:cNvSpPr/>
          <p:nvPr/>
        </p:nvSpPr>
        <p:spPr>
          <a:xfrm>
            <a:off x="7576849" y="4919273"/>
            <a:ext cx="1420613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01F867-23B4-4EBF-9FDD-5418AF666A90}"/>
              </a:ext>
            </a:extLst>
          </p:cNvPr>
          <p:cNvSpPr txBox="1"/>
          <p:nvPr/>
        </p:nvSpPr>
        <p:spPr>
          <a:xfrm>
            <a:off x="7651633" y="3816312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</a:rPr>
              <a:t>bn</a:t>
            </a:r>
          </a:p>
        </p:txBody>
      </p:sp>
      <p:sp>
        <p:nvSpPr>
          <p:cNvPr id="41" name="Up Arrow 37">
            <a:extLst>
              <a:ext uri="{FF2B5EF4-FFF2-40B4-BE49-F238E27FC236}">
                <a16:creationId xmlns:a16="http://schemas.microsoft.com/office/drawing/2014/main" id="{94723596-4E4B-476D-8850-16F481812B44}"/>
              </a:ext>
            </a:extLst>
          </p:cNvPr>
          <p:cNvSpPr/>
          <p:nvPr/>
        </p:nvSpPr>
        <p:spPr>
          <a:xfrm>
            <a:off x="5951213" y="4576531"/>
            <a:ext cx="1594336" cy="799157"/>
          </a:xfrm>
          <a:prstGeom prst="upArrow">
            <a:avLst/>
          </a:prstGeom>
          <a:solidFill>
            <a:schemeClr val="bg1"/>
          </a:solidFill>
          <a:ln>
            <a:solidFill>
              <a:srgbClr val="537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CCDD6-43EE-DFE3-0D01-74CD2C6040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527580" y="83238"/>
            <a:ext cx="1017521" cy="389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4F9B82-31F1-3C3D-8CD3-C45B560F595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364263" y="391753"/>
            <a:ext cx="1031662" cy="39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20A06A-211C-6CB3-BF91-CA2AC6BCBC7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581140" y="1864560"/>
            <a:ext cx="1715013" cy="6569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1CEB5-F034-2723-3969-88984C14EDC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592734" y="2554734"/>
            <a:ext cx="1519734" cy="582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594DD6-BC36-CCD3-3A58-6702C1B2031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3867340" y="3152706"/>
            <a:ext cx="1423987" cy="417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ED33A-5A71-31B6-BAA6-09451F10C87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567151" y="4520978"/>
            <a:ext cx="1419359" cy="5436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A30761-4D44-3EB6-7553-BF6AAC0CAB8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00693" y="3661376"/>
            <a:ext cx="1722659" cy="6598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7CE764-C1B7-2769-82B5-17A423358879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63902" y="4634018"/>
            <a:ext cx="1219114" cy="3569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7BA8AD7-7098-50A5-F8BE-41F81CA830BB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6128751" y="3779738"/>
            <a:ext cx="1643931" cy="6296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A711A1-8D84-299C-6375-DA9DC6561086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7070729" y="4464643"/>
            <a:ext cx="1403906" cy="5377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FE2836-5F6F-E6D1-FB6B-97F6DFADD83C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6409338" y="4965830"/>
            <a:ext cx="1225865" cy="35854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FEB45E-636D-DCA3-CC31-4C7928970D8B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9BD76CB-E260-640E-0555-620444A5D2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26096EE2-1A7E-F7D3-10D7-F62C59CF6822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C1D3702-0182-C0B2-4084-976953DAA620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6705038" y="63309"/>
            <a:ext cx="1121574" cy="429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A08583-49C6-98F7-CC4B-8744F2AA72D4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5584767" y="124552"/>
            <a:ext cx="1124383" cy="3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93F8BD-F0D6-4AB8-B474-2F777CA9EA9A}"/>
              </a:ext>
            </a:extLst>
          </p:cNvPr>
          <p:cNvSpPr/>
          <p:nvPr/>
        </p:nvSpPr>
        <p:spPr>
          <a:xfrm>
            <a:off x="3923928" y="5374496"/>
            <a:ext cx="5447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for mining industry is not available separately for bonuses &amp; overtime payments</a:t>
            </a:r>
            <a:endParaRPr lang="en-GB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453BCC-5F81-4CD0-BBD5-7DD134FF22CC}"/>
              </a:ext>
            </a:extLst>
          </p:cNvPr>
          <p:cNvSpPr/>
          <p:nvPr/>
        </p:nvSpPr>
        <p:spPr>
          <a:xfrm>
            <a:off x="426106" y="356009"/>
            <a:ext cx="810633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earnings 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(or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)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second quarter of 2022 compared to Q1:2022.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gross earnings were due to increases in basic salary/wages by              billion  and overtime payments by          billion. There was a decrease reported in bonus payments </a:t>
            </a:r>
          </a:p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           billion.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6F60D8-726A-40D5-AD41-8972B78D7F2D}"/>
              </a:ext>
            </a:extLst>
          </p:cNvPr>
          <p:cNvSpPr/>
          <p:nvPr/>
        </p:nvSpPr>
        <p:spPr>
          <a:xfrm>
            <a:off x="426107" y="1761426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Quarter-on-quarte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gross earnings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56146-452F-4A5B-8582-6498A8978D7F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F7496-42DD-1BD6-4821-441E19BC24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359" y="2265614"/>
            <a:ext cx="8427672" cy="285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D4AF9-9282-1C46-6A2D-BC6D9617D3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551100" y="356009"/>
            <a:ext cx="779625" cy="298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E4CCF-F6FB-80CB-8C9C-43C55E06712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88564" y="367940"/>
            <a:ext cx="99060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8E0D6-3D54-FE59-7229-EB5E79E0456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78680" y="989025"/>
            <a:ext cx="779626" cy="298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4AF5C6-79F8-1732-982A-522A9ABD397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290505" y="773808"/>
            <a:ext cx="779626" cy="29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6A7D0D-DD0F-494A-F4FC-323EDC3543C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058783" y="535223"/>
            <a:ext cx="843007" cy="3228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3F37DD-8652-6451-523C-F5CED29E7A4B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C12CED0-EDB6-FE67-0D6B-D363188A66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5EFCFE0A-8B97-76CC-4B33-F561150D4FA2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7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453BCC-5F81-4CD0-BBD5-7DD134FF22CC}"/>
              </a:ext>
            </a:extLst>
          </p:cNvPr>
          <p:cNvSpPr/>
          <p:nvPr/>
        </p:nvSpPr>
        <p:spPr>
          <a:xfrm>
            <a:off x="251520" y="308566"/>
            <a:ext cx="7983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gross earnings increased by        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en-GB" sz="1600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(or</a:t>
            </a:r>
            <a:r>
              <a:rPr lang="en-GB" sz="1600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Increases were due to basic salary payments made by </a:t>
            </a:r>
            <a:r>
              <a:rPr lang="en-GB" sz="1600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billion, bonus payments by          billion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overtime payments by </a:t>
            </a:r>
            <a:r>
              <a:rPr lang="en-GB" sz="1600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billion.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AB167-082C-4D7F-A943-9EA1B57D617B}"/>
              </a:ext>
            </a:extLst>
          </p:cNvPr>
          <p:cNvSpPr/>
          <p:nvPr/>
        </p:nvSpPr>
        <p:spPr>
          <a:xfrm>
            <a:off x="3851920" y="5330990"/>
            <a:ext cx="5447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for mining industry is not available separately for bonuses &amp; overtime payments</a:t>
            </a:r>
            <a:endParaRPr lang="en-GB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09BDF-8C08-415E-8EDA-26584187D6EA}"/>
              </a:ext>
            </a:extLst>
          </p:cNvPr>
          <p:cNvSpPr/>
          <p:nvPr/>
        </p:nvSpPr>
        <p:spPr>
          <a:xfrm>
            <a:off x="251520" y="1866698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changes in Gross Earnings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6F6D7-D689-499A-991F-48AB4697073D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0F06A-6DBD-771C-0B7C-95D2B09227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22272" y="308566"/>
            <a:ext cx="1122924" cy="33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4B47F0-88FA-3790-C0F7-81E6E3BAF6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4476" y="322839"/>
            <a:ext cx="956443" cy="30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5BB35-2C8C-A5C8-95F3-AFC1A0BC93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62465" y="554718"/>
            <a:ext cx="1122925" cy="33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27D89-B28A-1222-DA87-0DF46E93509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361018" y="546946"/>
            <a:ext cx="1122925" cy="331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B2282A-9EB5-085A-CDF7-2521313198C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167532" y="775900"/>
            <a:ext cx="1122925" cy="331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0DF022-23F5-478E-5318-8B61A0B537C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51520" y="2143697"/>
            <a:ext cx="8661518" cy="2934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8A30F85-3777-086B-2C0A-D0F3FBA0654B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3E337F0C-E013-FD70-3DF6-F09D5B07A7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42C636B5-A0E7-1480-37EA-67DAB0D1D1C9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5695" y="1899384"/>
            <a:ext cx="0" cy="37444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6728" y="1431889"/>
            <a:ext cx="40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Quarter-on-quarter </a:t>
            </a:r>
          </a:p>
          <a:p>
            <a:pPr algn="ctr"/>
            <a:r>
              <a:rPr lang="en-ZA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change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256" y="1394578"/>
            <a:ext cx="40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</a:t>
            </a:r>
          </a:p>
          <a:p>
            <a:pPr algn="ctr"/>
            <a:r>
              <a:rPr lang="en-ZA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6C5ED-89C5-4A3A-91B1-292AF5061F6F}"/>
              </a:ext>
            </a:extLst>
          </p:cNvPr>
          <p:cNvSpPr/>
          <p:nvPr/>
        </p:nvSpPr>
        <p:spPr>
          <a:xfrm>
            <a:off x="44915" y="5373263"/>
            <a:ext cx="1975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i="1" dirty="0">
                <a:latin typeface="Arial" panose="020B0604020202020204" pitchFamily="34" charset="0"/>
                <a:cs typeface="Arial" panose="020B0604020202020204" pitchFamily="34" charset="0"/>
              </a:rPr>
              <a:t>* Administrative data from DMR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B8328-B171-450A-A014-A2E8101556E3}"/>
              </a:ext>
            </a:extLst>
          </p:cNvPr>
          <p:cNvSpPr/>
          <p:nvPr/>
        </p:nvSpPr>
        <p:spPr>
          <a:xfrm>
            <a:off x="431003" y="193733"/>
            <a:ext cx="7634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quarterly 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b="1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gross earnings in the second quarter of 2022 compared to Q1:2022. Year-on-year earnings increased by           in the second quarter of 2022 compared with same quarter of the previous year.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44587-9F0C-41FA-B59A-878C038F94DF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17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B9410-E26D-3C90-931F-1066B0A454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450" y="1749425"/>
            <a:ext cx="5121275" cy="3916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7C2C67-7D3F-C15A-ADF7-5D68874871E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83038" y="1751013"/>
            <a:ext cx="4830762" cy="3879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654F08-F6B4-3A9B-E066-8EFC54D711E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936441" y="187334"/>
            <a:ext cx="1271118" cy="372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5B9E78-35D5-EE48-067E-FFAB1F6BB5C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7584" y="788357"/>
            <a:ext cx="1001626" cy="3175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3C457C-6955-A156-453E-B9A47A43FE20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2997C74-0D71-A4D9-5AFE-0C74B6B792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0E580AD-61A5-CDA8-CA8C-B1155F3EBF82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2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324567" y="2961479"/>
            <a:ext cx="11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Rands</a:t>
            </a:r>
          </a:p>
          <a:p>
            <a:pPr algn="ctr"/>
            <a:r>
              <a:rPr lang="en-ZA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5332" y="5376008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F91961F0-BEE4-4E40-8802-73E40280B03E}"/>
              </a:ext>
            </a:extLst>
          </p:cNvPr>
          <p:cNvSpPr txBox="1"/>
          <p:nvPr/>
        </p:nvSpPr>
        <p:spPr>
          <a:xfrm>
            <a:off x="7606357" y="3322138"/>
            <a:ext cx="675267" cy="2616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647Bn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595751-DD44-4EE2-A9D3-C1790AD08FD5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D9760D-975B-444B-B437-58410449F61E}"/>
              </a:ext>
            </a:extLst>
          </p:cNvPr>
          <p:cNvSpPr/>
          <p:nvPr/>
        </p:nvSpPr>
        <p:spPr>
          <a:xfrm>
            <a:off x="311542" y="152167"/>
            <a:ext cx="7920880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gross earnings paid to employees 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from                          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billion in Q1:2022 to   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 in Q2:2022.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F4B448-7106-4136-9192-A9AE826A0890}"/>
              </a:ext>
            </a:extLst>
          </p:cNvPr>
          <p:cNvSpPr/>
          <p:nvPr/>
        </p:nvSpPr>
        <p:spPr>
          <a:xfrm>
            <a:off x="336912" y="704294"/>
            <a:ext cx="7920880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gross earnings increased by            billion compared with the same quarter of the previous year (i.e. 2021:Q2)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E2A1A-089D-A3FA-E7BF-390D98023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5323" y="207103"/>
            <a:ext cx="925515" cy="354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97292-C1FB-ECC5-1EE8-2B4E25ACED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8701" y="468061"/>
            <a:ext cx="925515" cy="3545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1FD1D-F0E8-04A9-75A5-2DB25573AE2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30390" y="454964"/>
            <a:ext cx="925515" cy="354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7E58BF-AC11-A660-D9A6-1B62396408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74355" y="819899"/>
            <a:ext cx="926260" cy="27383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025462-F4FB-900D-165F-B24A751AD1E2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D5F4DEE-8EAD-1733-A551-58FC1A6726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30">
              <a:extLst>
                <a:ext uri="{FF2B5EF4-FFF2-40B4-BE49-F238E27FC236}">
                  <a16:creationId xmlns:a16="http://schemas.microsoft.com/office/drawing/2014/main" id="{589186D5-878B-7294-EDD9-51F750BF68F0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AF2372-35CB-FD6D-7CB2-CF018E2EA2B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353" y="1374690"/>
            <a:ext cx="8632172" cy="40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2"/>
            <a:ext cx="9144000" cy="56137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7504" y="2780928"/>
            <a:ext cx="8928992" cy="2736304"/>
          </a:xfrm>
          <a:prstGeom prst="roundRect">
            <a:avLst/>
          </a:prstGeom>
          <a:solidFill>
            <a:srgbClr val="6A8AB3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  <a:t>Average Monthly Earnings (AME)</a:t>
            </a:r>
          </a:p>
          <a:p>
            <a:pPr algn="ctr"/>
            <a:r>
              <a:rPr lang="en-ZA" sz="4800" dirty="0"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</a:p>
          <a:p>
            <a:pPr algn="ctr"/>
            <a:endParaRPr lang="en-ZA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" y="181727"/>
            <a:ext cx="4205610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 Background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5817" y="2009188"/>
            <a:ext cx="5894516" cy="902260"/>
          </a:xfrm>
          <a:prstGeom prst="rect">
            <a:avLst/>
          </a:prstGeom>
          <a:solidFill>
            <a:srgbClr val="7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Oval 22"/>
          <p:cNvSpPr/>
          <p:nvPr/>
        </p:nvSpPr>
        <p:spPr>
          <a:xfrm>
            <a:off x="2401622" y="2010318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rgbClr val="7F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15816" y="888203"/>
            <a:ext cx="5894517" cy="902260"/>
          </a:xfrm>
          <a:prstGeom prst="rect">
            <a:avLst/>
          </a:prstGeom>
          <a:solidFill>
            <a:srgbClr val="5E6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Rectangle 30"/>
          <p:cNvSpPr/>
          <p:nvPr/>
        </p:nvSpPr>
        <p:spPr>
          <a:xfrm>
            <a:off x="2919799" y="3260284"/>
            <a:ext cx="5890533" cy="902260"/>
          </a:xfrm>
          <a:prstGeom prst="rect">
            <a:avLst/>
          </a:prstGeom>
          <a:solidFill>
            <a:srgbClr val="55C0CE"/>
          </a:solidFill>
          <a:ln>
            <a:solidFill>
              <a:srgbClr val="55C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 33"/>
          <p:cNvSpPr/>
          <p:nvPr/>
        </p:nvSpPr>
        <p:spPr>
          <a:xfrm>
            <a:off x="2915816" y="4509120"/>
            <a:ext cx="5894515" cy="902260"/>
          </a:xfrm>
          <a:prstGeom prst="rect">
            <a:avLst/>
          </a:prstGeom>
          <a:solidFill>
            <a:srgbClr val="1B8A93"/>
          </a:solidFill>
          <a:ln>
            <a:solidFill>
              <a:srgbClr val="1B8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/>
          <p:cNvSpPr/>
          <p:nvPr/>
        </p:nvSpPr>
        <p:spPr>
          <a:xfrm>
            <a:off x="2394675" y="886238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rgbClr val="5E6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9" name="Oval 28"/>
          <p:cNvSpPr/>
          <p:nvPr/>
        </p:nvSpPr>
        <p:spPr>
          <a:xfrm>
            <a:off x="2401622" y="4510250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rgbClr val="1B8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7" name="Oval 26"/>
          <p:cNvSpPr/>
          <p:nvPr/>
        </p:nvSpPr>
        <p:spPr>
          <a:xfrm>
            <a:off x="2401622" y="3260849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rgbClr val="55C0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636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7092" y="1152103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 is an enterprise-based sample survey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47092" y="2002192"/>
            <a:ext cx="5238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 collects information on employing businesses registered for VAT with annual turnover greater than R300 000</a:t>
            </a:r>
          </a:p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R300 000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47092" y="3258024"/>
            <a:ext cx="5363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are drawn from private non-agricultural businesses e.g. factories, offices, stores as well as national, provincial and local government entities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47091" y="4806361"/>
            <a:ext cx="538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of approximately 20 000 was selected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C7F923-6DEB-4B9D-831F-DC9A6035B627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77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2348880"/>
            <a:ext cx="9144000" cy="72008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6297582-A2CF-4D72-BF8D-87D6405CE237}"/>
              </a:ext>
            </a:extLst>
          </p:cNvPr>
          <p:cNvSpPr/>
          <p:nvPr/>
        </p:nvSpPr>
        <p:spPr>
          <a:xfrm>
            <a:off x="385112" y="366811"/>
            <a:ext cx="7859296" cy="864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 including bonuses and overtime payments </a:t>
            </a:r>
            <a:r>
              <a:rPr lang="en-GB" sz="20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2000" b="1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          from               in February 2022 to                in May 2022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AME </a:t>
            </a:r>
            <a:r>
              <a:rPr lang="en-GB" sz="20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        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13D03-22F8-4DBB-BBB6-43F2F612A121}"/>
              </a:ext>
            </a:extLst>
          </p:cNvPr>
          <p:cNvSpPr/>
          <p:nvPr/>
        </p:nvSpPr>
        <p:spPr>
          <a:xfrm>
            <a:off x="2915816" y="2464584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monthly earnings (AME)</a:t>
            </a:r>
          </a:p>
        </p:txBody>
      </p:sp>
      <p:sp>
        <p:nvSpPr>
          <p:cNvPr id="24" name="Rounded Rectangle 42">
            <a:extLst>
              <a:ext uri="{FF2B5EF4-FFF2-40B4-BE49-F238E27FC236}">
                <a16:creationId xmlns:a16="http://schemas.microsoft.com/office/drawing/2014/main" id="{90FDB6FF-99E6-4142-9896-828F04782F1D}"/>
              </a:ext>
            </a:extLst>
          </p:cNvPr>
          <p:cNvSpPr/>
          <p:nvPr/>
        </p:nvSpPr>
        <p:spPr>
          <a:xfrm>
            <a:off x="977403" y="4393416"/>
            <a:ext cx="2088232" cy="792088"/>
          </a:xfrm>
          <a:prstGeom prst="roundRect">
            <a:avLst/>
          </a:prstGeom>
          <a:solidFill>
            <a:srgbClr val="D7E4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F4133A-3F10-4799-8765-3B4873667617}"/>
              </a:ext>
            </a:extLst>
          </p:cNvPr>
          <p:cNvSpPr/>
          <p:nvPr/>
        </p:nvSpPr>
        <p:spPr>
          <a:xfrm>
            <a:off x="1323529" y="3993853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537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533829-EFD0-43A8-BBC5-AA8084A6E449}"/>
              </a:ext>
            </a:extLst>
          </p:cNvPr>
          <p:cNvSpPr/>
          <p:nvPr/>
        </p:nvSpPr>
        <p:spPr>
          <a:xfrm>
            <a:off x="1381465" y="4051789"/>
            <a:ext cx="1332000" cy="1332000"/>
          </a:xfrm>
          <a:prstGeom prst="ellipse">
            <a:avLst/>
          </a:prstGeom>
          <a:solidFill>
            <a:srgbClr val="537B06"/>
          </a:solidFill>
          <a:ln>
            <a:solidFill>
              <a:srgbClr val="537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Rounded Rectangle 42">
            <a:extLst>
              <a:ext uri="{FF2B5EF4-FFF2-40B4-BE49-F238E27FC236}">
                <a16:creationId xmlns:a16="http://schemas.microsoft.com/office/drawing/2014/main" id="{31B05810-D13D-4957-907C-C6AE989B1BA5}"/>
              </a:ext>
            </a:extLst>
          </p:cNvPr>
          <p:cNvSpPr/>
          <p:nvPr/>
        </p:nvSpPr>
        <p:spPr>
          <a:xfrm>
            <a:off x="5595119" y="4394656"/>
            <a:ext cx="2088232" cy="792088"/>
          </a:xfrm>
          <a:prstGeom prst="roundRect">
            <a:avLst/>
          </a:prstGeom>
          <a:solidFill>
            <a:srgbClr val="D7E4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4160B13-7D83-4AAC-A041-A76E094CCB9A}"/>
              </a:ext>
            </a:extLst>
          </p:cNvPr>
          <p:cNvSpPr/>
          <p:nvPr/>
        </p:nvSpPr>
        <p:spPr>
          <a:xfrm>
            <a:off x="5941245" y="3995093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rgbClr val="537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141735-FB44-4EA3-AD2A-0AC07482C7A5}"/>
              </a:ext>
            </a:extLst>
          </p:cNvPr>
          <p:cNvSpPr/>
          <p:nvPr/>
        </p:nvSpPr>
        <p:spPr>
          <a:xfrm>
            <a:off x="5999181" y="4053029"/>
            <a:ext cx="1332000" cy="1332000"/>
          </a:xfrm>
          <a:prstGeom prst="ellipse">
            <a:avLst/>
          </a:prstGeom>
          <a:solidFill>
            <a:srgbClr val="537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E13B9F-E357-432C-ADCD-BFDF4014C5C1}"/>
              </a:ext>
            </a:extLst>
          </p:cNvPr>
          <p:cNvGrpSpPr/>
          <p:nvPr/>
        </p:nvGrpSpPr>
        <p:grpSpPr>
          <a:xfrm>
            <a:off x="6085261" y="3171585"/>
            <a:ext cx="1152128" cy="720080"/>
            <a:chOff x="1547664" y="2888940"/>
            <a:chExt cx="1152128" cy="720080"/>
          </a:xfrm>
        </p:grpSpPr>
        <p:sp>
          <p:nvSpPr>
            <p:cNvPr id="40" name="Up Arrow 23">
              <a:extLst>
                <a:ext uri="{FF2B5EF4-FFF2-40B4-BE49-F238E27FC236}">
                  <a16:creationId xmlns:a16="http://schemas.microsoft.com/office/drawing/2014/main" id="{36C3DE0C-B452-4ED8-BAA0-BE3737D2E05D}"/>
                </a:ext>
              </a:extLst>
            </p:cNvPr>
            <p:cNvSpPr/>
            <p:nvPr/>
          </p:nvSpPr>
          <p:spPr>
            <a:xfrm>
              <a:off x="1547664" y="2888940"/>
              <a:ext cx="1152128" cy="720080"/>
            </a:xfrm>
            <a:prstGeom prst="upArrow">
              <a:avLst/>
            </a:prstGeom>
            <a:solidFill>
              <a:srgbClr val="529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3D6F3B-B0AC-4788-AAFB-1F9E141C520C}"/>
                </a:ext>
              </a:extLst>
            </p:cNvPr>
            <p:cNvSpPr txBox="1"/>
            <p:nvPr/>
          </p:nvSpPr>
          <p:spPr>
            <a:xfrm>
              <a:off x="1823357" y="313521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Y/Y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20E1175-C724-401B-9B69-90B1E73403CF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D52A8-30D1-50CB-2553-83BFFB271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4043" y="337880"/>
            <a:ext cx="1120775" cy="303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0142F-49AE-79D0-815A-5AEB317878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9372" y="633589"/>
            <a:ext cx="2269829" cy="3272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C1E49D-F31F-4C97-F1A1-96585CC985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73201" y="629964"/>
            <a:ext cx="2269829" cy="327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903F78-4DE1-0AA0-2389-0FF4352D2B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67310" y="948141"/>
            <a:ext cx="1214437" cy="327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EA44B4-7E88-FA59-E3C6-B612BF03980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171752" y="4451915"/>
            <a:ext cx="1862895" cy="52678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9A4570C-274A-E692-0974-C54D1E5BE7C2}"/>
              </a:ext>
            </a:extLst>
          </p:cNvPr>
          <p:cNvSpPr txBox="1"/>
          <p:nvPr/>
        </p:nvSpPr>
        <p:spPr>
          <a:xfrm>
            <a:off x="1765327" y="33555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Q/Q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23FF82-A898-4667-14FB-3C945586335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36042" y="4450542"/>
            <a:ext cx="1862890" cy="5267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1917BC-F4F0-2E61-253D-92C0AD97102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59201" y="2642568"/>
            <a:ext cx="3653953" cy="5267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5A3B5E-BEAE-1F8E-4D09-10EE887A2ECE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9AF88EC-365C-F520-E965-EFF31A788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AA3E761F-63F0-6606-0015-1C3F2913D96D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BF88E8-AF44-662C-3D32-23E81BBE6560}"/>
              </a:ext>
            </a:extLst>
          </p:cNvPr>
          <p:cNvGrpSpPr/>
          <p:nvPr/>
        </p:nvGrpSpPr>
        <p:grpSpPr>
          <a:xfrm>
            <a:off x="1467545" y="3169350"/>
            <a:ext cx="1152128" cy="720080"/>
            <a:chOff x="1547664" y="2888940"/>
            <a:chExt cx="1152128" cy="720080"/>
          </a:xfrm>
        </p:grpSpPr>
        <p:sp>
          <p:nvSpPr>
            <p:cNvPr id="7" name="Up Arrow 23">
              <a:extLst>
                <a:ext uri="{FF2B5EF4-FFF2-40B4-BE49-F238E27FC236}">
                  <a16:creationId xmlns:a16="http://schemas.microsoft.com/office/drawing/2014/main" id="{1D7E3B84-C794-8D90-DD93-C3740C52EC7F}"/>
                </a:ext>
              </a:extLst>
            </p:cNvPr>
            <p:cNvSpPr/>
            <p:nvPr/>
          </p:nvSpPr>
          <p:spPr>
            <a:xfrm>
              <a:off x="1547664" y="2888940"/>
              <a:ext cx="1152128" cy="720080"/>
            </a:xfrm>
            <a:prstGeom prst="upArrow">
              <a:avLst/>
            </a:prstGeom>
            <a:solidFill>
              <a:srgbClr val="529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04D051-95E2-A180-124E-A8C5B88346BA}"/>
                </a:ext>
              </a:extLst>
            </p:cNvPr>
            <p:cNvSpPr txBox="1"/>
            <p:nvPr/>
          </p:nvSpPr>
          <p:spPr>
            <a:xfrm>
              <a:off x="1823357" y="313521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Q/Q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6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12715" y="1528406"/>
            <a:ext cx="1786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Quarter-on-quarter</a:t>
            </a:r>
          </a:p>
          <a:p>
            <a:pPr algn="ctr"/>
            <a:r>
              <a:rPr lang="en-ZA" sz="1400" b="1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3779" y="1533099"/>
            <a:ext cx="126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400" b="1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</a:t>
            </a:r>
          </a:p>
          <a:p>
            <a:pPr algn="ctr"/>
            <a:r>
              <a:rPr lang="en-ZA" sz="1400" b="1" dirty="0">
                <a:solidFill>
                  <a:srgbClr val="A3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55976" y="1845402"/>
            <a:ext cx="0" cy="374441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5312343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Administrative data from DMRE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7AE0C-E315-4DB8-A9C8-77DD00D12C4B}"/>
              </a:ext>
            </a:extLst>
          </p:cNvPr>
          <p:cNvSpPr/>
          <p:nvPr/>
        </p:nvSpPr>
        <p:spPr>
          <a:xfrm>
            <a:off x="350421" y="235616"/>
            <a:ext cx="7585682" cy="125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industries reported </a:t>
            </a:r>
            <a:r>
              <a:rPr lang="en-GB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average monthly earnings in the second quarter compared with Q1:2022.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the construction industry reported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most 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AME while the electricity industry </a:t>
            </a:r>
            <a:r>
              <a:rPr lang="en-GB" sz="16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least</a:t>
            </a: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 </a:t>
            </a: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FCCEE-96C5-428F-8C8F-A39BF74DA2BB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5618E-203C-8998-D73E-A3AAAE98B1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0825" y="1998663"/>
            <a:ext cx="4359275" cy="3435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469FF-25FD-774F-2FCD-CD448DCA3A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9925" y="1928813"/>
            <a:ext cx="4003675" cy="3570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E3D7-EAEF-15B0-89E1-D28160D6B0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706548" y="1277546"/>
            <a:ext cx="959913" cy="2714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E5A03D-C28C-9FF6-F2B6-5CFF79865946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F899B25-90E4-82A4-B1CA-BF9B65F1E1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950F21C9-61C7-7FB0-3AF3-76F85492EB79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3747483-DF30-3E2D-F8F7-B1F701F6838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103464" y="1021766"/>
            <a:ext cx="959913" cy="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713800" y="5347016"/>
            <a:ext cx="14302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Revised estimates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31D74-BA28-4BFD-89EA-628C7B776C83}"/>
              </a:ext>
            </a:extLst>
          </p:cNvPr>
          <p:cNvSpPr/>
          <p:nvPr/>
        </p:nvSpPr>
        <p:spPr>
          <a:xfrm>
            <a:off x="308717" y="293260"/>
            <a:ext cx="800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Average monthly earnings were measured at </a:t>
            </a:r>
            <a:r>
              <a:rPr lang="en-GB" sz="20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formal non-agricultural sector of the economy in May 2022. </a:t>
            </a:r>
            <a:endParaRPr lang="en-ZA" sz="2000" dirty="0">
              <a:solidFill>
                <a:srgbClr val="537B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D78B9D-18CD-4A8C-98D5-3944FDE15FA6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22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FDB9F-C6E3-AD68-BC58-C3ACCBFEC8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0838" y="1846263"/>
            <a:ext cx="8058150" cy="3019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91FA2-0AEB-3A96-27B3-CEFEA7AD5A7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08104" y="314412"/>
            <a:ext cx="2308360" cy="3327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E90FB3-665D-FE8A-F4A8-8A37D141261B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93439C8-9C6F-A1CE-7C93-A6854963AF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30">
              <a:extLst>
                <a:ext uri="{FF2B5EF4-FFF2-40B4-BE49-F238E27FC236}">
                  <a16:creationId xmlns:a16="http://schemas.microsoft.com/office/drawing/2014/main" id="{D75BFC11-A949-16DF-6881-6F7C65046D21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3096478" y="0"/>
            <a:ext cx="2879725" cy="1304925"/>
          </a:xfrm>
          <a:custGeom>
            <a:avLst/>
            <a:gdLst/>
            <a:ahLst/>
            <a:cxnLst/>
            <a:rect l="l" t="t" r="r" b="b"/>
            <a:pathLst>
              <a:path w="2879725" h="1304925">
                <a:moveTo>
                  <a:pt x="2879298" y="0"/>
                </a:moveTo>
                <a:lnTo>
                  <a:pt x="0" y="0"/>
                </a:lnTo>
                <a:lnTo>
                  <a:pt x="980" y="42196"/>
                </a:lnTo>
                <a:lnTo>
                  <a:pt x="3774" y="87924"/>
                </a:lnTo>
                <a:lnTo>
                  <a:pt x="8259" y="133221"/>
                </a:lnTo>
                <a:lnTo>
                  <a:pt x="14407" y="178059"/>
                </a:lnTo>
                <a:lnTo>
                  <a:pt x="22190" y="222414"/>
                </a:lnTo>
                <a:lnTo>
                  <a:pt x="31578" y="266260"/>
                </a:lnTo>
                <a:lnTo>
                  <a:pt x="42544" y="309570"/>
                </a:lnTo>
                <a:lnTo>
                  <a:pt x="55059" y="352318"/>
                </a:lnTo>
                <a:lnTo>
                  <a:pt x="69094" y="394480"/>
                </a:lnTo>
                <a:lnTo>
                  <a:pt x="84619" y="436027"/>
                </a:lnTo>
                <a:lnTo>
                  <a:pt x="101608" y="476936"/>
                </a:lnTo>
                <a:lnTo>
                  <a:pt x="120030" y="517179"/>
                </a:lnTo>
                <a:lnTo>
                  <a:pt x="139857" y="556731"/>
                </a:lnTo>
                <a:lnTo>
                  <a:pt x="161061" y="595566"/>
                </a:lnTo>
                <a:lnTo>
                  <a:pt x="183613" y="633657"/>
                </a:lnTo>
                <a:lnTo>
                  <a:pt x="207485" y="670980"/>
                </a:lnTo>
                <a:lnTo>
                  <a:pt x="232646" y="707508"/>
                </a:lnTo>
                <a:lnTo>
                  <a:pt x="259070" y="743214"/>
                </a:lnTo>
                <a:lnTo>
                  <a:pt x="286727" y="778074"/>
                </a:lnTo>
                <a:lnTo>
                  <a:pt x="315588" y="812061"/>
                </a:lnTo>
                <a:lnTo>
                  <a:pt x="345626" y="845149"/>
                </a:lnTo>
                <a:lnTo>
                  <a:pt x="376810" y="877312"/>
                </a:lnTo>
                <a:lnTo>
                  <a:pt x="409113" y="908524"/>
                </a:lnTo>
                <a:lnTo>
                  <a:pt x="442506" y="938760"/>
                </a:lnTo>
                <a:lnTo>
                  <a:pt x="476961" y="967993"/>
                </a:lnTo>
                <a:lnTo>
                  <a:pt x="512448" y="996197"/>
                </a:lnTo>
                <a:lnTo>
                  <a:pt x="548938" y="1023347"/>
                </a:lnTo>
                <a:lnTo>
                  <a:pt x="586404" y="1049417"/>
                </a:lnTo>
                <a:lnTo>
                  <a:pt x="624817" y="1074380"/>
                </a:lnTo>
                <a:lnTo>
                  <a:pt x="664147" y="1098210"/>
                </a:lnTo>
                <a:lnTo>
                  <a:pt x="704367" y="1120883"/>
                </a:lnTo>
                <a:lnTo>
                  <a:pt x="745447" y="1142371"/>
                </a:lnTo>
                <a:lnTo>
                  <a:pt x="787359" y="1162648"/>
                </a:lnTo>
                <a:lnTo>
                  <a:pt x="830074" y="1181690"/>
                </a:lnTo>
                <a:lnTo>
                  <a:pt x="873564" y="1199469"/>
                </a:lnTo>
                <a:lnTo>
                  <a:pt x="917800" y="1215960"/>
                </a:lnTo>
                <a:lnTo>
                  <a:pt x="962753" y="1231137"/>
                </a:lnTo>
                <a:lnTo>
                  <a:pt x="1008394" y="1244974"/>
                </a:lnTo>
                <a:lnTo>
                  <a:pt x="1054696" y="1257445"/>
                </a:lnTo>
                <a:lnTo>
                  <a:pt x="1101628" y="1268524"/>
                </a:lnTo>
                <a:lnTo>
                  <a:pt x="1149163" y="1278186"/>
                </a:lnTo>
                <a:lnTo>
                  <a:pt x="1197272" y="1286403"/>
                </a:lnTo>
                <a:lnTo>
                  <a:pt x="1245926" y="1293151"/>
                </a:lnTo>
                <a:lnTo>
                  <a:pt x="1295097" y="1298403"/>
                </a:lnTo>
                <a:lnTo>
                  <a:pt x="1344756" y="1302133"/>
                </a:lnTo>
                <a:lnTo>
                  <a:pt x="1394874" y="1304315"/>
                </a:lnTo>
                <a:lnTo>
                  <a:pt x="1445422" y="1304925"/>
                </a:lnTo>
                <a:lnTo>
                  <a:pt x="1495971" y="1303944"/>
                </a:lnTo>
                <a:lnTo>
                  <a:pt x="1546076" y="1301394"/>
                </a:lnTo>
                <a:lnTo>
                  <a:pt x="1595707" y="1297299"/>
                </a:lnTo>
                <a:lnTo>
                  <a:pt x="1644837" y="1291686"/>
                </a:lnTo>
                <a:lnTo>
                  <a:pt x="1693436" y="1284582"/>
                </a:lnTo>
                <a:lnTo>
                  <a:pt x="1741477" y="1276012"/>
                </a:lnTo>
                <a:lnTo>
                  <a:pt x="1788931" y="1266002"/>
                </a:lnTo>
                <a:lnTo>
                  <a:pt x="1835770" y="1254580"/>
                </a:lnTo>
                <a:lnTo>
                  <a:pt x="1881965" y="1241770"/>
                </a:lnTo>
                <a:lnTo>
                  <a:pt x="1927488" y="1227599"/>
                </a:lnTo>
                <a:lnTo>
                  <a:pt x="1972310" y="1212093"/>
                </a:lnTo>
                <a:lnTo>
                  <a:pt x="2016404" y="1195279"/>
                </a:lnTo>
                <a:lnTo>
                  <a:pt x="2059739" y="1177182"/>
                </a:lnTo>
                <a:lnTo>
                  <a:pt x="2102289" y="1157829"/>
                </a:lnTo>
                <a:lnTo>
                  <a:pt x="2144025" y="1137246"/>
                </a:lnTo>
                <a:lnTo>
                  <a:pt x="2184918" y="1115459"/>
                </a:lnTo>
                <a:lnTo>
                  <a:pt x="2224939" y="1092494"/>
                </a:lnTo>
                <a:lnTo>
                  <a:pt x="2264061" y="1068378"/>
                </a:lnTo>
                <a:lnTo>
                  <a:pt x="2302256" y="1043136"/>
                </a:lnTo>
                <a:lnTo>
                  <a:pt x="2339493" y="1016794"/>
                </a:lnTo>
                <a:lnTo>
                  <a:pt x="2375746" y="989380"/>
                </a:lnTo>
                <a:lnTo>
                  <a:pt x="2410985" y="960918"/>
                </a:lnTo>
                <a:lnTo>
                  <a:pt x="2445183" y="931436"/>
                </a:lnTo>
                <a:lnTo>
                  <a:pt x="2478311" y="900959"/>
                </a:lnTo>
                <a:lnTo>
                  <a:pt x="2510340" y="869514"/>
                </a:lnTo>
                <a:lnTo>
                  <a:pt x="2541242" y="837126"/>
                </a:lnTo>
                <a:lnTo>
                  <a:pt x="2570988" y="803822"/>
                </a:lnTo>
                <a:lnTo>
                  <a:pt x="2599551" y="769629"/>
                </a:lnTo>
                <a:lnTo>
                  <a:pt x="2626901" y="734571"/>
                </a:lnTo>
                <a:lnTo>
                  <a:pt x="2653011" y="698676"/>
                </a:lnTo>
                <a:lnTo>
                  <a:pt x="2677852" y="661969"/>
                </a:lnTo>
                <a:lnTo>
                  <a:pt x="2701395" y="624477"/>
                </a:lnTo>
                <a:lnTo>
                  <a:pt x="2723612" y="586226"/>
                </a:lnTo>
                <a:lnTo>
                  <a:pt x="2744475" y="547241"/>
                </a:lnTo>
                <a:lnTo>
                  <a:pt x="2763955" y="507550"/>
                </a:lnTo>
                <a:lnTo>
                  <a:pt x="2782023" y="467178"/>
                </a:lnTo>
                <a:lnTo>
                  <a:pt x="2798652" y="426152"/>
                </a:lnTo>
                <a:lnTo>
                  <a:pt x="2813813" y="384498"/>
                </a:lnTo>
                <a:lnTo>
                  <a:pt x="2827477" y="342241"/>
                </a:lnTo>
                <a:lnTo>
                  <a:pt x="2839617" y="299408"/>
                </a:lnTo>
                <a:lnTo>
                  <a:pt x="2850203" y="256025"/>
                </a:lnTo>
                <a:lnTo>
                  <a:pt x="2859207" y="212119"/>
                </a:lnTo>
                <a:lnTo>
                  <a:pt x="2866601" y="167715"/>
                </a:lnTo>
                <a:lnTo>
                  <a:pt x="2872356" y="122840"/>
                </a:lnTo>
                <a:lnTo>
                  <a:pt x="2876444" y="77520"/>
                </a:lnTo>
                <a:lnTo>
                  <a:pt x="2878837" y="31781"/>
                </a:lnTo>
                <a:lnTo>
                  <a:pt x="2879298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6478" y="0"/>
            <a:ext cx="2879725" cy="1304925"/>
          </a:xfrm>
          <a:custGeom>
            <a:avLst/>
            <a:gdLst/>
            <a:ahLst/>
            <a:cxnLst/>
            <a:rect l="l" t="t" r="r" b="b"/>
            <a:pathLst>
              <a:path w="2879725" h="1304925">
                <a:moveTo>
                  <a:pt x="2879298" y="0"/>
                </a:moveTo>
                <a:lnTo>
                  <a:pt x="2876444" y="77520"/>
                </a:lnTo>
                <a:lnTo>
                  <a:pt x="2872356" y="122840"/>
                </a:lnTo>
                <a:lnTo>
                  <a:pt x="2866601" y="167715"/>
                </a:lnTo>
                <a:lnTo>
                  <a:pt x="2859207" y="212119"/>
                </a:lnTo>
                <a:lnTo>
                  <a:pt x="2850203" y="256025"/>
                </a:lnTo>
                <a:lnTo>
                  <a:pt x="2839617" y="299408"/>
                </a:lnTo>
                <a:lnTo>
                  <a:pt x="2827477" y="342241"/>
                </a:lnTo>
                <a:lnTo>
                  <a:pt x="2813813" y="384498"/>
                </a:lnTo>
                <a:lnTo>
                  <a:pt x="2798652" y="426152"/>
                </a:lnTo>
                <a:lnTo>
                  <a:pt x="2782023" y="467178"/>
                </a:lnTo>
                <a:lnTo>
                  <a:pt x="2763955" y="507550"/>
                </a:lnTo>
                <a:lnTo>
                  <a:pt x="2744475" y="547241"/>
                </a:lnTo>
                <a:lnTo>
                  <a:pt x="2723612" y="586226"/>
                </a:lnTo>
                <a:lnTo>
                  <a:pt x="2701395" y="624477"/>
                </a:lnTo>
                <a:lnTo>
                  <a:pt x="2677852" y="661969"/>
                </a:lnTo>
                <a:lnTo>
                  <a:pt x="2653011" y="698676"/>
                </a:lnTo>
                <a:lnTo>
                  <a:pt x="2626901" y="734571"/>
                </a:lnTo>
                <a:lnTo>
                  <a:pt x="2599551" y="769629"/>
                </a:lnTo>
                <a:lnTo>
                  <a:pt x="2570988" y="803822"/>
                </a:lnTo>
                <a:lnTo>
                  <a:pt x="2541242" y="837126"/>
                </a:lnTo>
                <a:lnTo>
                  <a:pt x="2510340" y="869514"/>
                </a:lnTo>
                <a:lnTo>
                  <a:pt x="2478311" y="900959"/>
                </a:lnTo>
                <a:lnTo>
                  <a:pt x="2445183" y="931436"/>
                </a:lnTo>
                <a:lnTo>
                  <a:pt x="2410985" y="960918"/>
                </a:lnTo>
                <a:lnTo>
                  <a:pt x="2375746" y="989380"/>
                </a:lnTo>
                <a:lnTo>
                  <a:pt x="2339493" y="1016794"/>
                </a:lnTo>
                <a:lnTo>
                  <a:pt x="2302256" y="1043136"/>
                </a:lnTo>
                <a:lnTo>
                  <a:pt x="2264061" y="1068378"/>
                </a:lnTo>
                <a:lnTo>
                  <a:pt x="2224939" y="1092494"/>
                </a:lnTo>
                <a:lnTo>
                  <a:pt x="2184918" y="1115459"/>
                </a:lnTo>
                <a:lnTo>
                  <a:pt x="2144025" y="1137246"/>
                </a:lnTo>
                <a:lnTo>
                  <a:pt x="2102289" y="1157829"/>
                </a:lnTo>
                <a:lnTo>
                  <a:pt x="2059739" y="1177182"/>
                </a:lnTo>
                <a:lnTo>
                  <a:pt x="2016404" y="1195279"/>
                </a:lnTo>
                <a:lnTo>
                  <a:pt x="1972310" y="1212093"/>
                </a:lnTo>
                <a:lnTo>
                  <a:pt x="1927488" y="1227599"/>
                </a:lnTo>
                <a:lnTo>
                  <a:pt x="1881965" y="1241770"/>
                </a:lnTo>
                <a:lnTo>
                  <a:pt x="1835770" y="1254580"/>
                </a:lnTo>
                <a:lnTo>
                  <a:pt x="1788931" y="1266002"/>
                </a:lnTo>
                <a:lnTo>
                  <a:pt x="1741477" y="1276012"/>
                </a:lnTo>
                <a:lnTo>
                  <a:pt x="1693436" y="1284582"/>
                </a:lnTo>
                <a:lnTo>
                  <a:pt x="1644837" y="1291686"/>
                </a:lnTo>
                <a:lnTo>
                  <a:pt x="1595707" y="1297299"/>
                </a:lnTo>
                <a:lnTo>
                  <a:pt x="1546076" y="1301394"/>
                </a:lnTo>
                <a:lnTo>
                  <a:pt x="1495971" y="1303944"/>
                </a:lnTo>
                <a:lnTo>
                  <a:pt x="1445422" y="1304925"/>
                </a:lnTo>
                <a:lnTo>
                  <a:pt x="1394874" y="1304315"/>
                </a:lnTo>
                <a:lnTo>
                  <a:pt x="1344756" y="1302133"/>
                </a:lnTo>
                <a:lnTo>
                  <a:pt x="1295097" y="1298403"/>
                </a:lnTo>
                <a:lnTo>
                  <a:pt x="1245926" y="1293151"/>
                </a:lnTo>
                <a:lnTo>
                  <a:pt x="1197272" y="1286403"/>
                </a:lnTo>
                <a:lnTo>
                  <a:pt x="1149163" y="1278186"/>
                </a:lnTo>
                <a:lnTo>
                  <a:pt x="1101628" y="1268524"/>
                </a:lnTo>
                <a:lnTo>
                  <a:pt x="1054696" y="1257445"/>
                </a:lnTo>
                <a:lnTo>
                  <a:pt x="1008394" y="1244974"/>
                </a:lnTo>
                <a:lnTo>
                  <a:pt x="962753" y="1231137"/>
                </a:lnTo>
                <a:lnTo>
                  <a:pt x="917800" y="1215960"/>
                </a:lnTo>
                <a:lnTo>
                  <a:pt x="873564" y="1199469"/>
                </a:lnTo>
                <a:lnTo>
                  <a:pt x="830074" y="1181690"/>
                </a:lnTo>
                <a:lnTo>
                  <a:pt x="787359" y="1162648"/>
                </a:lnTo>
                <a:lnTo>
                  <a:pt x="745447" y="1142371"/>
                </a:lnTo>
                <a:lnTo>
                  <a:pt x="704367" y="1120883"/>
                </a:lnTo>
                <a:lnTo>
                  <a:pt x="664147" y="1098210"/>
                </a:lnTo>
                <a:lnTo>
                  <a:pt x="624817" y="1074380"/>
                </a:lnTo>
                <a:lnTo>
                  <a:pt x="586404" y="1049417"/>
                </a:lnTo>
                <a:lnTo>
                  <a:pt x="548938" y="1023347"/>
                </a:lnTo>
                <a:lnTo>
                  <a:pt x="512448" y="996197"/>
                </a:lnTo>
                <a:lnTo>
                  <a:pt x="476961" y="967993"/>
                </a:lnTo>
                <a:lnTo>
                  <a:pt x="442506" y="938760"/>
                </a:lnTo>
                <a:lnTo>
                  <a:pt x="409113" y="908524"/>
                </a:lnTo>
                <a:lnTo>
                  <a:pt x="376810" y="877312"/>
                </a:lnTo>
                <a:lnTo>
                  <a:pt x="345626" y="845149"/>
                </a:lnTo>
                <a:lnTo>
                  <a:pt x="315588" y="812061"/>
                </a:lnTo>
                <a:lnTo>
                  <a:pt x="286727" y="778074"/>
                </a:lnTo>
                <a:lnTo>
                  <a:pt x="259070" y="743214"/>
                </a:lnTo>
                <a:lnTo>
                  <a:pt x="232646" y="707508"/>
                </a:lnTo>
                <a:lnTo>
                  <a:pt x="207485" y="670980"/>
                </a:lnTo>
                <a:lnTo>
                  <a:pt x="183613" y="633657"/>
                </a:lnTo>
                <a:lnTo>
                  <a:pt x="161061" y="595566"/>
                </a:lnTo>
                <a:lnTo>
                  <a:pt x="139857" y="556731"/>
                </a:lnTo>
                <a:lnTo>
                  <a:pt x="120030" y="517179"/>
                </a:lnTo>
                <a:lnTo>
                  <a:pt x="101608" y="476936"/>
                </a:lnTo>
                <a:lnTo>
                  <a:pt x="84619" y="436027"/>
                </a:lnTo>
                <a:lnTo>
                  <a:pt x="69094" y="394480"/>
                </a:lnTo>
                <a:lnTo>
                  <a:pt x="55059" y="352318"/>
                </a:lnTo>
                <a:lnTo>
                  <a:pt x="42544" y="309570"/>
                </a:lnTo>
                <a:lnTo>
                  <a:pt x="31578" y="266260"/>
                </a:lnTo>
                <a:lnTo>
                  <a:pt x="22190" y="222414"/>
                </a:lnTo>
                <a:lnTo>
                  <a:pt x="14407" y="178059"/>
                </a:lnTo>
                <a:lnTo>
                  <a:pt x="8259" y="133221"/>
                </a:lnTo>
                <a:lnTo>
                  <a:pt x="3774" y="87924"/>
                </a:lnTo>
                <a:lnTo>
                  <a:pt x="980" y="42196"/>
                </a:lnTo>
                <a:lnTo>
                  <a:pt x="0" y="0"/>
                </a:lnTo>
              </a:path>
            </a:pathLst>
          </a:custGeom>
          <a:ln w="9906">
            <a:solidFill>
              <a:srgbClr val="F1F1F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913885" y="-61179"/>
            <a:ext cx="1244600" cy="119776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3200" spc="-5" dirty="0">
                <a:solidFill>
                  <a:srgbClr val="F1F1F1"/>
                </a:solidFill>
              </a:rPr>
              <a:t>Recap</a:t>
            </a:r>
            <a:endParaRPr sz="3200" dirty="0"/>
          </a:p>
          <a:p>
            <a:pPr marL="6350" algn="ctr">
              <a:lnSpc>
                <a:spcPct val="100000"/>
              </a:lnSpc>
              <a:spcBef>
                <a:spcPts val="384"/>
              </a:spcBef>
            </a:pPr>
            <a:r>
              <a:rPr lang="en-ZA" sz="1800" b="0" spc="-5" dirty="0">
                <a:solidFill>
                  <a:srgbClr val="FFFFFF"/>
                </a:solidFill>
                <a:latin typeface="Arial"/>
                <a:cs typeface="Arial"/>
              </a:rPr>
              <a:t>QES</a:t>
            </a:r>
            <a:br>
              <a:rPr lang="en-ZA" sz="1800" b="0" spc="-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ZA" sz="1800" b="0" spc="-5" dirty="0">
                <a:solidFill>
                  <a:srgbClr val="FFFFFF"/>
                </a:solidFill>
              </a:rPr>
              <a:t>Q2:</a:t>
            </a:r>
            <a:r>
              <a:rPr lang="en-ZA" sz="1800" b="0" spc="-5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B22E07-073B-4E93-B32F-DE98E91455B2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45" name="object 7">
            <a:extLst>
              <a:ext uri="{FF2B5EF4-FFF2-40B4-BE49-F238E27FC236}">
                <a16:creationId xmlns:a16="http://schemas.microsoft.com/office/drawing/2014/main" id="{F83E7E75-3D5B-4C4E-AEFC-C03849145D52}"/>
              </a:ext>
            </a:extLst>
          </p:cNvPr>
          <p:cNvSpPr/>
          <p:nvPr/>
        </p:nvSpPr>
        <p:spPr>
          <a:xfrm>
            <a:off x="215421" y="1365272"/>
            <a:ext cx="784767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A3DB55A-705A-452B-B454-E59A31395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1" y="1531977"/>
            <a:ext cx="438325" cy="438325"/>
          </a:xfrm>
          <a:prstGeom prst="rect">
            <a:avLst/>
          </a:prstGeom>
        </p:spPr>
      </p:pic>
      <p:sp>
        <p:nvSpPr>
          <p:cNvPr id="49" name="object 14">
            <a:extLst>
              <a:ext uri="{FF2B5EF4-FFF2-40B4-BE49-F238E27FC236}">
                <a16:creationId xmlns:a16="http://schemas.microsoft.com/office/drawing/2014/main" id="{586BF259-9DCE-4491-9E74-8EB65AF0A12F}"/>
              </a:ext>
            </a:extLst>
          </p:cNvPr>
          <p:cNvSpPr txBox="1"/>
          <p:nvPr/>
        </p:nvSpPr>
        <p:spPr>
          <a:xfrm>
            <a:off x="1173408" y="1208220"/>
            <a:ext cx="244786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Number of employees </a:t>
            </a:r>
            <a:r>
              <a:rPr lang="en-GB" sz="1400" spc="-5" dirty="0">
                <a:solidFill>
                  <a:srgbClr val="C00000"/>
                </a:solidFill>
                <a:latin typeface="Arial"/>
                <a:cs typeface="Arial"/>
              </a:rPr>
              <a:t>decreased </a:t>
            </a:r>
            <a:r>
              <a:rPr lang="en-GB" sz="1400" spc="-5" dirty="0">
                <a:latin typeface="Arial"/>
                <a:cs typeface="Arial"/>
              </a:rPr>
              <a:t>by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            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&amp;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     Y/Y.           </a:t>
            </a:r>
          </a:p>
        </p:txBody>
      </p:sp>
      <p:sp>
        <p:nvSpPr>
          <p:cNvPr id="70" name="object 14">
            <a:extLst>
              <a:ext uri="{FF2B5EF4-FFF2-40B4-BE49-F238E27FC236}">
                <a16:creationId xmlns:a16="http://schemas.microsoft.com/office/drawing/2014/main" id="{F9FCB034-1F90-4308-A757-DEF66C0ECE28}"/>
              </a:ext>
            </a:extLst>
          </p:cNvPr>
          <p:cNvSpPr txBox="1"/>
          <p:nvPr/>
        </p:nvSpPr>
        <p:spPr>
          <a:xfrm>
            <a:off x="1156369" y="2440211"/>
            <a:ext cx="244786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Full-time jobs</a:t>
            </a:r>
            <a:r>
              <a:rPr lang="en-GB" sz="1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C00000"/>
                </a:solidFill>
                <a:latin typeface="Arial"/>
                <a:cs typeface="Arial"/>
              </a:rPr>
              <a:t>decreased</a:t>
            </a:r>
            <a:r>
              <a:rPr lang="en-GB" sz="1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 </a:t>
            </a:r>
            <a:r>
              <a:rPr lang="en-GB" sz="1400" spc="-5" dirty="0">
                <a:latin typeface="Arial"/>
                <a:cs typeface="Arial"/>
              </a:rPr>
              <a:t>by</a:t>
            </a:r>
          </a:p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              </a:t>
            </a:r>
            <a:r>
              <a:rPr lang="en-GB" sz="1400" spc="-5" dirty="0">
                <a:latin typeface="Arial"/>
                <a:cs typeface="Arial"/>
              </a:rPr>
              <a:t>Q/Q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latin typeface="Arial"/>
                <a:cs typeface="Arial"/>
              </a:rPr>
              <a:t>&amp;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C00000"/>
                </a:solidFill>
                <a:latin typeface="Arial"/>
                <a:cs typeface="Arial"/>
              </a:rPr>
              <a:t>decreased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   Y/Y.</a:t>
            </a:r>
          </a:p>
        </p:txBody>
      </p:sp>
      <p:sp>
        <p:nvSpPr>
          <p:cNvPr id="71" name="object 14">
            <a:extLst>
              <a:ext uri="{FF2B5EF4-FFF2-40B4-BE49-F238E27FC236}">
                <a16:creationId xmlns:a16="http://schemas.microsoft.com/office/drawing/2014/main" id="{D2EDBD0B-2922-4612-990F-6E0B87AE6935}"/>
              </a:ext>
            </a:extLst>
          </p:cNvPr>
          <p:cNvSpPr txBox="1"/>
          <p:nvPr/>
        </p:nvSpPr>
        <p:spPr>
          <a:xfrm>
            <a:off x="1156370" y="3597309"/>
            <a:ext cx="2447864" cy="89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Part-time jobs </a:t>
            </a:r>
            <a:r>
              <a:rPr lang="en-GB" sz="1400" spc="-5" dirty="0">
                <a:solidFill>
                  <a:srgbClr val="C00000"/>
                </a:solidFill>
                <a:latin typeface="Arial"/>
                <a:cs typeface="Arial"/>
              </a:rPr>
              <a:t>decreased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latin typeface="Arial"/>
                <a:cs typeface="Arial"/>
              </a:rPr>
              <a:t>by</a:t>
            </a:r>
          </a:p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             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and Y/Y </a:t>
            </a:r>
            <a:r>
              <a:rPr lang="en-GB" sz="1400" spc="-5" dirty="0">
                <a:latin typeface="Arial"/>
                <a:cs typeface="Arial"/>
              </a:rPr>
              <a:t>gained by              .           </a:t>
            </a:r>
          </a:p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               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GB" sz="1400" spc="-5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32722086-24DC-43A9-8986-B100A12A2797}"/>
              </a:ext>
            </a:extLst>
          </p:cNvPr>
          <p:cNvSpPr/>
          <p:nvPr/>
        </p:nvSpPr>
        <p:spPr>
          <a:xfrm>
            <a:off x="3873572" y="1379877"/>
            <a:ext cx="832630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DB24C14-C93D-4592-A6D7-80B008F26B3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43" y="1559691"/>
            <a:ext cx="477346" cy="477029"/>
          </a:xfrm>
          <a:prstGeom prst="rect">
            <a:avLst/>
          </a:prstGeom>
        </p:spPr>
      </p:pic>
      <p:sp>
        <p:nvSpPr>
          <p:cNvPr id="75" name="object 7">
            <a:extLst>
              <a:ext uri="{FF2B5EF4-FFF2-40B4-BE49-F238E27FC236}">
                <a16:creationId xmlns:a16="http://schemas.microsoft.com/office/drawing/2014/main" id="{55002EF8-40AE-4647-A67C-3F35473B9A87}"/>
              </a:ext>
            </a:extLst>
          </p:cNvPr>
          <p:cNvSpPr/>
          <p:nvPr/>
        </p:nvSpPr>
        <p:spPr>
          <a:xfrm>
            <a:off x="3873572" y="2414445"/>
            <a:ext cx="832630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1000805-2CD3-4823-A447-451DD9E68C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6" y="2588036"/>
            <a:ext cx="477346" cy="477029"/>
          </a:xfrm>
          <a:prstGeom prst="rect">
            <a:avLst/>
          </a:prstGeom>
        </p:spPr>
      </p:pic>
      <p:sp>
        <p:nvSpPr>
          <p:cNvPr id="77" name="object 7">
            <a:extLst>
              <a:ext uri="{FF2B5EF4-FFF2-40B4-BE49-F238E27FC236}">
                <a16:creationId xmlns:a16="http://schemas.microsoft.com/office/drawing/2014/main" id="{75CFEB4F-025A-41F2-9AEF-8EDE64A286FE}"/>
              </a:ext>
            </a:extLst>
          </p:cNvPr>
          <p:cNvSpPr/>
          <p:nvPr/>
        </p:nvSpPr>
        <p:spPr>
          <a:xfrm>
            <a:off x="3883029" y="3518129"/>
            <a:ext cx="832630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5605811-E138-427D-AC40-F5E0DE1433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71" y="3665482"/>
            <a:ext cx="477346" cy="477029"/>
          </a:xfrm>
          <a:prstGeom prst="rect">
            <a:avLst/>
          </a:prstGeom>
        </p:spPr>
      </p:pic>
      <p:sp>
        <p:nvSpPr>
          <p:cNvPr id="79" name="object 7">
            <a:extLst>
              <a:ext uri="{FF2B5EF4-FFF2-40B4-BE49-F238E27FC236}">
                <a16:creationId xmlns:a16="http://schemas.microsoft.com/office/drawing/2014/main" id="{A34AA1DF-9969-47CD-8B87-D378B574FE91}"/>
              </a:ext>
            </a:extLst>
          </p:cNvPr>
          <p:cNvSpPr/>
          <p:nvPr/>
        </p:nvSpPr>
        <p:spPr>
          <a:xfrm>
            <a:off x="215421" y="2414445"/>
            <a:ext cx="784767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B285D12-4678-4F1B-B4D9-A760C8ADD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1" y="2581150"/>
            <a:ext cx="438325" cy="438325"/>
          </a:xfrm>
          <a:prstGeom prst="rect">
            <a:avLst/>
          </a:prstGeom>
        </p:spPr>
      </p:pic>
      <p:sp>
        <p:nvSpPr>
          <p:cNvPr id="81" name="object 7">
            <a:extLst>
              <a:ext uri="{FF2B5EF4-FFF2-40B4-BE49-F238E27FC236}">
                <a16:creationId xmlns:a16="http://schemas.microsoft.com/office/drawing/2014/main" id="{85E832C8-AE92-4C31-870F-F2D7AF8D4596}"/>
              </a:ext>
            </a:extLst>
          </p:cNvPr>
          <p:cNvSpPr/>
          <p:nvPr/>
        </p:nvSpPr>
        <p:spPr>
          <a:xfrm>
            <a:off x="230624" y="3567718"/>
            <a:ext cx="784767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75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58ADD3E-CA55-4362-839D-165A99D4B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4" y="3734423"/>
            <a:ext cx="438325" cy="438325"/>
          </a:xfrm>
          <a:prstGeom prst="rect">
            <a:avLst/>
          </a:prstGeom>
        </p:spPr>
      </p:pic>
      <p:sp>
        <p:nvSpPr>
          <p:cNvPr id="83" name="object 14">
            <a:extLst>
              <a:ext uri="{FF2B5EF4-FFF2-40B4-BE49-F238E27FC236}">
                <a16:creationId xmlns:a16="http://schemas.microsoft.com/office/drawing/2014/main" id="{0E7730B7-99A6-4BBE-9399-5FD84BCB5D4C}"/>
              </a:ext>
            </a:extLst>
          </p:cNvPr>
          <p:cNvSpPr txBox="1"/>
          <p:nvPr/>
        </p:nvSpPr>
        <p:spPr>
          <a:xfrm>
            <a:off x="4977366" y="1325162"/>
            <a:ext cx="2602220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Gross earnings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</a:t>
            </a:r>
          </a:p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&amp;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</a:t>
            </a:r>
            <a:r>
              <a:rPr lang="en-GB" sz="14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       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Y/Y.</a:t>
            </a:r>
          </a:p>
        </p:txBody>
      </p:sp>
      <p:sp>
        <p:nvSpPr>
          <p:cNvPr id="84" name="object 7">
            <a:extLst>
              <a:ext uri="{FF2B5EF4-FFF2-40B4-BE49-F238E27FC236}">
                <a16:creationId xmlns:a16="http://schemas.microsoft.com/office/drawing/2014/main" id="{0FC6F65D-BBCF-440F-86BA-1EB804D898E8}"/>
              </a:ext>
            </a:extLst>
          </p:cNvPr>
          <p:cNvSpPr/>
          <p:nvPr/>
        </p:nvSpPr>
        <p:spPr>
          <a:xfrm>
            <a:off x="229769" y="4720992"/>
            <a:ext cx="832630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B851AE2-B185-40E7-BD96-92565B2A879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4868345"/>
            <a:ext cx="477346" cy="477029"/>
          </a:xfrm>
          <a:prstGeom prst="rect">
            <a:avLst/>
          </a:prstGeom>
        </p:spPr>
      </p:pic>
      <p:sp>
        <p:nvSpPr>
          <p:cNvPr id="86" name="object 7">
            <a:extLst>
              <a:ext uri="{FF2B5EF4-FFF2-40B4-BE49-F238E27FC236}">
                <a16:creationId xmlns:a16="http://schemas.microsoft.com/office/drawing/2014/main" id="{1AA2A320-FAC7-42A2-918C-DA8787F6F73B}"/>
              </a:ext>
            </a:extLst>
          </p:cNvPr>
          <p:cNvSpPr/>
          <p:nvPr/>
        </p:nvSpPr>
        <p:spPr>
          <a:xfrm>
            <a:off x="3913885" y="4720992"/>
            <a:ext cx="832630" cy="771736"/>
          </a:xfrm>
          <a:custGeom>
            <a:avLst/>
            <a:gdLst/>
            <a:ahLst/>
            <a:cxnLst/>
            <a:rect l="l" t="t" r="r" b="b"/>
            <a:pathLst>
              <a:path w="1728470" h="1728470">
                <a:moveTo>
                  <a:pt x="0" y="864108"/>
                </a:moveTo>
                <a:lnTo>
                  <a:pt x="1278" y="816693"/>
                </a:lnTo>
                <a:lnTo>
                  <a:pt x="5070" y="769948"/>
                </a:lnTo>
                <a:lnTo>
                  <a:pt x="11309" y="723937"/>
                </a:lnTo>
                <a:lnTo>
                  <a:pt x="19930" y="678726"/>
                </a:lnTo>
                <a:lnTo>
                  <a:pt x="30867" y="634382"/>
                </a:lnTo>
                <a:lnTo>
                  <a:pt x="44053" y="590970"/>
                </a:lnTo>
                <a:lnTo>
                  <a:pt x="59423" y="548556"/>
                </a:lnTo>
                <a:lnTo>
                  <a:pt x="76911" y="507206"/>
                </a:lnTo>
                <a:lnTo>
                  <a:pt x="96451" y="466986"/>
                </a:lnTo>
                <a:lnTo>
                  <a:pt x="117977" y="427961"/>
                </a:lnTo>
                <a:lnTo>
                  <a:pt x="141423" y="390198"/>
                </a:lnTo>
                <a:lnTo>
                  <a:pt x="166724" y="353763"/>
                </a:lnTo>
                <a:lnTo>
                  <a:pt x="193813" y="318720"/>
                </a:lnTo>
                <a:lnTo>
                  <a:pt x="222625" y="285137"/>
                </a:lnTo>
                <a:lnTo>
                  <a:pt x="253093" y="253079"/>
                </a:lnTo>
                <a:lnTo>
                  <a:pt x="285152" y="222611"/>
                </a:lnTo>
                <a:lnTo>
                  <a:pt x="318736" y="193801"/>
                </a:lnTo>
                <a:lnTo>
                  <a:pt x="353779" y="166713"/>
                </a:lnTo>
                <a:lnTo>
                  <a:pt x="390215" y="141413"/>
                </a:lnTo>
                <a:lnTo>
                  <a:pt x="427978" y="117968"/>
                </a:lnTo>
                <a:lnTo>
                  <a:pt x="467003" y="96444"/>
                </a:lnTo>
                <a:lnTo>
                  <a:pt x="507223" y="76905"/>
                </a:lnTo>
                <a:lnTo>
                  <a:pt x="548572" y="59418"/>
                </a:lnTo>
                <a:lnTo>
                  <a:pt x="590985" y="44049"/>
                </a:lnTo>
                <a:lnTo>
                  <a:pt x="634395" y="30864"/>
                </a:lnTo>
                <a:lnTo>
                  <a:pt x="678738" y="19928"/>
                </a:lnTo>
                <a:lnTo>
                  <a:pt x="723946" y="11308"/>
                </a:lnTo>
                <a:lnTo>
                  <a:pt x="769954" y="5070"/>
                </a:lnTo>
                <a:lnTo>
                  <a:pt x="816697" y="1278"/>
                </a:lnTo>
                <a:lnTo>
                  <a:pt x="864107" y="0"/>
                </a:lnTo>
                <a:lnTo>
                  <a:pt x="911522" y="1278"/>
                </a:lnTo>
                <a:lnTo>
                  <a:pt x="958267" y="5070"/>
                </a:lnTo>
                <a:lnTo>
                  <a:pt x="1004278" y="11308"/>
                </a:lnTo>
                <a:lnTo>
                  <a:pt x="1049489" y="19928"/>
                </a:lnTo>
                <a:lnTo>
                  <a:pt x="1093833" y="30864"/>
                </a:lnTo>
                <a:lnTo>
                  <a:pt x="1137245" y="44049"/>
                </a:lnTo>
                <a:lnTo>
                  <a:pt x="1179659" y="59418"/>
                </a:lnTo>
                <a:lnTo>
                  <a:pt x="1221009" y="76905"/>
                </a:lnTo>
                <a:lnTo>
                  <a:pt x="1261229" y="96444"/>
                </a:lnTo>
                <a:lnTo>
                  <a:pt x="1300254" y="117968"/>
                </a:lnTo>
                <a:lnTo>
                  <a:pt x="1338017" y="141413"/>
                </a:lnTo>
                <a:lnTo>
                  <a:pt x="1374452" y="166713"/>
                </a:lnTo>
                <a:lnTo>
                  <a:pt x="1409495" y="193801"/>
                </a:lnTo>
                <a:lnTo>
                  <a:pt x="1443078" y="222611"/>
                </a:lnTo>
                <a:lnTo>
                  <a:pt x="1475136" y="253079"/>
                </a:lnTo>
                <a:lnTo>
                  <a:pt x="1505604" y="285137"/>
                </a:lnTo>
                <a:lnTo>
                  <a:pt x="1534414" y="318720"/>
                </a:lnTo>
                <a:lnTo>
                  <a:pt x="1561502" y="353763"/>
                </a:lnTo>
                <a:lnTo>
                  <a:pt x="1586802" y="390198"/>
                </a:lnTo>
                <a:lnTo>
                  <a:pt x="1610247" y="427961"/>
                </a:lnTo>
                <a:lnTo>
                  <a:pt x="1631771" y="466986"/>
                </a:lnTo>
                <a:lnTo>
                  <a:pt x="1651310" y="507206"/>
                </a:lnTo>
                <a:lnTo>
                  <a:pt x="1668797" y="548556"/>
                </a:lnTo>
                <a:lnTo>
                  <a:pt x="1684166" y="590970"/>
                </a:lnTo>
                <a:lnTo>
                  <a:pt x="1697351" y="634382"/>
                </a:lnTo>
                <a:lnTo>
                  <a:pt x="1708287" y="678726"/>
                </a:lnTo>
                <a:lnTo>
                  <a:pt x="1716907" y="723937"/>
                </a:lnTo>
                <a:lnTo>
                  <a:pt x="1723145" y="769948"/>
                </a:lnTo>
                <a:lnTo>
                  <a:pt x="1726937" y="816693"/>
                </a:lnTo>
                <a:lnTo>
                  <a:pt x="1728216" y="864108"/>
                </a:lnTo>
                <a:lnTo>
                  <a:pt x="1726937" y="911522"/>
                </a:lnTo>
                <a:lnTo>
                  <a:pt x="1723145" y="958267"/>
                </a:lnTo>
                <a:lnTo>
                  <a:pt x="1716907" y="1004278"/>
                </a:lnTo>
                <a:lnTo>
                  <a:pt x="1708287" y="1049489"/>
                </a:lnTo>
                <a:lnTo>
                  <a:pt x="1697351" y="1093833"/>
                </a:lnTo>
                <a:lnTo>
                  <a:pt x="1684166" y="1137245"/>
                </a:lnTo>
                <a:lnTo>
                  <a:pt x="1668797" y="1179659"/>
                </a:lnTo>
                <a:lnTo>
                  <a:pt x="1651310" y="1221009"/>
                </a:lnTo>
                <a:lnTo>
                  <a:pt x="1631771" y="1261229"/>
                </a:lnTo>
                <a:lnTo>
                  <a:pt x="1610247" y="1300254"/>
                </a:lnTo>
                <a:lnTo>
                  <a:pt x="1586802" y="1338017"/>
                </a:lnTo>
                <a:lnTo>
                  <a:pt x="1561502" y="1374452"/>
                </a:lnTo>
                <a:lnTo>
                  <a:pt x="1534414" y="1409495"/>
                </a:lnTo>
                <a:lnTo>
                  <a:pt x="1505604" y="1443078"/>
                </a:lnTo>
                <a:lnTo>
                  <a:pt x="1475136" y="1475136"/>
                </a:lnTo>
                <a:lnTo>
                  <a:pt x="1443078" y="1505604"/>
                </a:lnTo>
                <a:lnTo>
                  <a:pt x="1409495" y="1534414"/>
                </a:lnTo>
                <a:lnTo>
                  <a:pt x="1374452" y="1561502"/>
                </a:lnTo>
                <a:lnTo>
                  <a:pt x="1338017" y="1586802"/>
                </a:lnTo>
                <a:lnTo>
                  <a:pt x="1300254" y="1610247"/>
                </a:lnTo>
                <a:lnTo>
                  <a:pt x="1261229" y="1631771"/>
                </a:lnTo>
                <a:lnTo>
                  <a:pt x="1221009" y="1651310"/>
                </a:lnTo>
                <a:lnTo>
                  <a:pt x="1179659" y="1668797"/>
                </a:lnTo>
                <a:lnTo>
                  <a:pt x="1137245" y="1684166"/>
                </a:lnTo>
                <a:lnTo>
                  <a:pt x="1093833" y="1697351"/>
                </a:lnTo>
                <a:lnTo>
                  <a:pt x="1049489" y="1708287"/>
                </a:lnTo>
                <a:lnTo>
                  <a:pt x="1004278" y="1716907"/>
                </a:lnTo>
                <a:lnTo>
                  <a:pt x="958267" y="1723145"/>
                </a:lnTo>
                <a:lnTo>
                  <a:pt x="911522" y="1726937"/>
                </a:lnTo>
                <a:lnTo>
                  <a:pt x="864107" y="1728215"/>
                </a:lnTo>
                <a:lnTo>
                  <a:pt x="816697" y="1726937"/>
                </a:lnTo>
                <a:lnTo>
                  <a:pt x="769954" y="1723145"/>
                </a:lnTo>
                <a:lnTo>
                  <a:pt x="723946" y="1716907"/>
                </a:lnTo>
                <a:lnTo>
                  <a:pt x="678738" y="1708287"/>
                </a:lnTo>
                <a:lnTo>
                  <a:pt x="634395" y="1697351"/>
                </a:lnTo>
                <a:lnTo>
                  <a:pt x="590985" y="1684166"/>
                </a:lnTo>
                <a:lnTo>
                  <a:pt x="548572" y="1668797"/>
                </a:lnTo>
                <a:lnTo>
                  <a:pt x="507223" y="1651310"/>
                </a:lnTo>
                <a:lnTo>
                  <a:pt x="467003" y="1631771"/>
                </a:lnTo>
                <a:lnTo>
                  <a:pt x="427978" y="1610247"/>
                </a:lnTo>
                <a:lnTo>
                  <a:pt x="390215" y="1586802"/>
                </a:lnTo>
                <a:lnTo>
                  <a:pt x="353779" y="1561502"/>
                </a:lnTo>
                <a:lnTo>
                  <a:pt x="318736" y="1534414"/>
                </a:lnTo>
                <a:lnTo>
                  <a:pt x="285152" y="1505604"/>
                </a:lnTo>
                <a:lnTo>
                  <a:pt x="253093" y="1475136"/>
                </a:lnTo>
                <a:lnTo>
                  <a:pt x="222625" y="1443078"/>
                </a:lnTo>
                <a:lnTo>
                  <a:pt x="193813" y="1409495"/>
                </a:lnTo>
                <a:lnTo>
                  <a:pt x="166724" y="1374452"/>
                </a:lnTo>
                <a:lnTo>
                  <a:pt x="141423" y="1338017"/>
                </a:lnTo>
                <a:lnTo>
                  <a:pt x="117977" y="1300254"/>
                </a:lnTo>
                <a:lnTo>
                  <a:pt x="96451" y="1261229"/>
                </a:lnTo>
                <a:lnTo>
                  <a:pt x="76911" y="1221009"/>
                </a:lnTo>
                <a:lnTo>
                  <a:pt x="59423" y="1179659"/>
                </a:lnTo>
                <a:lnTo>
                  <a:pt x="44053" y="1137245"/>
                </a:lnTo>
                <a:lnTo>
                  <a:pt x="30867" y="1093833"/>
                </a:lnTo>
                <a:lnTo>
                  <a:pt x="19930" y="1049489"/>
                </a:lnTo>
                <a:lnTo>
                  <a:pt x="11309" y="1004278"/>
                </a:lnTo>
                <a:lnTo>
                  <a:pt x="5070" y="958267"/>
                </a:lnTo>
                <a:lnTo>
                  <a:pt x="1278" y="911522"/>
                </a:lnTo>
                <a:lnTo>
                  <a:pt x="0" y="8641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146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CFB44F4-A08B-4129-8A9D-36826356F0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27" y="4868345"/>
            <a:ext cx="477346" cy="477029"/>
          </a:xfrm>
          <a:prstGeom prst="rect">
            <a:avLst/>
          </a:prstGeom>
        </p:spPr>
      </p:pic>
      <p:sp>
        <p:nvSpPr>
          <p:cNvPr id="88" name="object 14">
            <a:extLst>
              <a:ext uri="{FF2B5EF4-FFF2-40B4-BE49-F238E27FC236}">
                <a16:creationId xmlns:a16="http://schemas.microsoft.com/office/drawing/2014/main" id="{5850A884-9356-4462-A474-59C7F053DC3B}"/>
              </a:ext>
            </a:extLst>
          </p:cNvPr>
          <p:cNvSpPr txBox="1"/>
          <p:nvPr/>
        </p:nvSpPr>
        <p:spPr>
          <a:xfrm>
            <a:off x="1245518" y="4622806"/>
            <a:ext cx="241489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Average monthly earnings </a:t>
            </a:r>
            <a:r>
              <a:rPr lang="en-GB" sz="1400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increased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by          Q/Q &amp;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     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 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Y/Y.</a:t>
            </a: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7FFFBA5A-0B76-47D1-9006-A1902ED9A5A5}"/>
              </a:ext>
            </a:extLst>
          </p:cNvPr>
          <p:cNvSpPr txBox="1"/>
          <p:nvPr/>
        </p:nvSpPr>
        <p:spPr>
          <a:xfrm>
            <a:off x="4985703" y="2440211"/>
            <a:ext cx="260222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Basic salaries/wages </a:t>
            </a:r>
            <a:r>
              <a:rPr lang="en-GB" sz="1400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&amp;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Y/Y.</a:t>
            </a:r>
          </a:p>
        </p:txBody>
      </p:sp>
      <p:sp>
        <p:nvSpPr>
          <p:cNvPr id="90" name="object 14">
            <a:extLst>
              <a:ext uri="{FF2B5EF4-FFF2-40B4-BE49-F238E27FC236}">
                <a16:creationId xmlns:a16="http://schemas.microsoft.com/office/drawing/2014/main" id="{40D2E7DC-0814-4AEB-98E4-90EC8049F008}"/>
              </a:ext>
            </a:extLst>
          </p:cNvPr>
          <p:cNvSpPr txBox="1"/>
          <p:nvPr/>
        </p:nvSpPr>
        <p:spPr>
          <a:xfrm>
            <a:off x="4996888" y="3597308"/>
            <a:ext cx="2689357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Bonus payments </a:t>
            </a:r>
            <a:r>
              <a:rPr lang="en-GB" sz="1400" spc="-5" dirty="0">
                <a:solidFill>
                  <a:srgbClr val="C00000"/>
                </a:solidFill>
                <a:latin typeface="Arial"/>
                <a:cs typeface="Arial"/>
              </a:rPr>
              <a:t>decreased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</a:t>
            </a:r>
          </a:p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 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&amp;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Y/Y.</a:t>
            </a:r>
          </a:p>
        </p:txBody>
      </p:sp>
      <p:sp>
        <p:nvSpPr>
          <p:cNvPr id="91" name="object 14">
            <a:extLst>
              <a:ext uri="{FF2B5EF4-FFF2-40B4-BE49-F238E27FC236}">
                <a16:creationId xmlns:a16="http://schemas.microsoft.com/office/drawing/2014/main" id="{70F033DD-D051-4289-B772-941C37AC9F24}"/>
              </a:ext>
            </a:extLst>
          </p:cNvPr>
          <p:cNvSpPr txBox="1"/>
          <p:nvPr/>
        </p:nvSpPr>
        <p:spPr>
          <a:xfrm>
            <a:off x="4924156" y="4593123"/>
            <a:ext cx="268935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7965">
              <a:lnSpc>
                <a:spcPct val="100000"/>
              </a:lnSpc>
              <a:spcBef>
                <a:spcPts val="95"/>
              </a:spcBef>
            </a:pP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Overtime payments </a:t>
            </a:r>
            <a:r>
              <a:rPr lang="en-GB" sz="1400" spc="-5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537B06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Q/Q &amp; </a:t>
            </a:r>
            <a:r>
              <a:rPr lang="en-GB" sz="1400" spc="-5" dirty="0">
                <a:solidFill>
                  <a:srgbClr val="537B06"/>
                </a:solidFill>
                <a:latin typeface="Arial"/>
                <a:cs typeface="Arial"/>
              </a:rPr>
              <a:t>increased</a:t>
            </a:r>
            <a:r>
              <a:rPr lang="en-GB" sz="1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          </a:t>
            </a:r>
            <a:r>
              <a:rPr lang="en-GB" sz="1400" spc="-5" dirty="0">
                <a:latin typeface="Arial"/>
                <a:cs typeface="Arial"/>
              </a:rPr>
              <a:t>billion</a:t>
            </a:r>
            <a:r>
              <a:rPr lang="en-GB" sz="1400" b="1" spc="-5" dirty="0">
                <a:solidFill>
                  <a:srgbClr val="A31818"/>
                </a:solidFill>
                <a:latin typeface="Arial"/>
                <a:cs typeface="Arial"/>
              </a:rPr>
              <a:t> </a:t>
            </a:r>
            <a:r>
              <a:rPr lang="en-GB"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Y/Y.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1CD7-B913-5A13-02CF-1D3DC23900E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69126" y="1405244"/>
            <a:ext cx="1022350" cy="255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BD57C-6373-B289-968F-8A32A553FE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021985" y="1609552"/>
            <a:ext cx="915336" cy="282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B5E734-043E-D73C-437B-099B5DC658B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-152727" y="2624475"/>
            <a:ext cx="1959385" cy="302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07562-9E5E-05DF-2DB2-6819E83DAC9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57596" y="2844895"/>
            <a:ext cx="986579" cy="30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65F42-DB91-CE11-DF3D-DC7AE3C1676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457754" y="4021242"/>
            <a:ext cx="1210222" cy="277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186A4-0747-B173-9A8A-9D4630B5D82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704260" y="1548758"/>
            <a:ext cx="729610" cy="279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F09A7-9E56-83A5-D658-6E85CCECD6A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816395" y="1742692"/>
            <a:ext cx="945305" cy="279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2A9D4E-33E4-4207-B423-355B05FC86DD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5819557" y="2629456"/>
            <a:ext cx="735247" cy="281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A74809-87D1-77F9-9544-E330D0520F0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799840" y="2850385"/>
            <a:ext cx="957272" cy="283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A91B3A-7245-7F3B-2A23-7E1A89FDF473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4838588" y="3811474"/>
            <a:ext cx="729609" cy="279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E732CA-B407-0FD8-6406-E3485DD7E9EB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4657662" y="3994484"/>
            <a:ext cx="1076370" cy="318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B5BE53-5456-35BA-4387-480E9530E36E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819849" y="4769186"/>
            <a:ext cx="795540" cy="304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1D262B-B5BB-0C32-8012-C0DC575F1552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5430738" y="4981777"/>
            <a:ext cx="1030726" cy="3047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41EBAF-251F-50FB-ECB5-F29535D3B79B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>
          <a:xfrm>
            <a:off x="1869126" y="5037867"/>
            <a:ext cx="885825" cy="2397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91CF06-4B2D-2BDC-9ACF-68EE276DF97B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2313735" y="4838392"/>
            <a:ext cx="8858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DE18ED3-C27D-424C-9A76-6FB430CBAE3F}"/>
              </a:ext>
            </a:extLst>
          </p:cNvPr>
          <p:cNvPicPr/>
          <p:nvPr/>
        </p:nvPicPr>
        <p:blipFill>
          <a:blip r:embed="rId20"/>
          <a:stretch>
            <a:fillRect/>
          </a:stretch>
        </p:blipFill>
        <p:spPr>
          <a:xfrm>
            <a:off x="82565" y="3798697"/>
            <a:ext cx="1719497" cy="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40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352EB-4BC3-4BA8-A099-84C25C779548}"/>
              </a:ext>
            </a:extLst>
          </p:cNvPr>
          <p:cNvSpPr/>
          <p:nvPr/>
        </p:nvSpPr>
        <p:spPr>
          <a:xfrm>
            <a:off x="0" y="11765"/>
            <a:ext cx="9144000" cy="5595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図プレースホルダー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908412" y="5013176"/>
            <a:ext cx="550800" cy="550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640" y="5174319"/>
            <a:ext cx="1108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err="1">
                <a:solidFill>
                  <a:schemeClr val="bg1"/>
                </a:solidFill>
              </a:rPr>
              <a:t>StatsSA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5990" y="2412422"/>
            <a:ext cx="5832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6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Ndzi</a:t>
            </a:r>
            <a:r>
              <a:rPr lang="en-ZA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Hela K</a:t>
            </a:r>
            <a:r>
              <a:rPr lang="en-ZA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wala</a:t>
            </a:r>
            <a:endParaRPr lang="en-ZA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プレースホルダー 1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>
          <a:xfrm>
            <a:off x="6244282" y="5083643"/>
            <a:ext cx="552341" cy="552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5174319"/>
            <a:ext cx="1384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</a:rPr>
              <a:t>@</a:t>
            </a:r>
            <a:r>
              <a:rPr lang="en-ZA" sz="2400" dirty="0" err="1">
                <a:solidFill>
                  <a:schemeClr val="bg1"/>
                </a:solidFill>
              </a:rPr>
              <a:t>StatsSA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264196" y="848932"/>
            <a:ext cx="4556095" cy="45366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9" name="Rectangle 288"/>
          <p:cNvSpPr/>
          <p:nvPr/>
        </p:nvSpPr>
        <p:spPr>
          <a:xfrm>
            <a:off x="5456280" y="865150"/>
            <a:ext cx="3456384" cy="45403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7" name="Freeform 978"/>
          <p:cNvSpPr>
            <a:spLocks/>
          </p:cNvSpPr>
          <p:nvPr/>
        </p:nvSpPr>
        <p:spPr bwMode="auto">
          <a:xfrm>
            <a:off x="2656643" y="1281065"/>
            <a:ext cx="1684151" cy="1699004"/>
          </a:xfrm>
          <a:custGeom>
            <a:avLst/>
            <a:gdLst>
              <a:gd name="T0" fmla="*/ 797 w 797"/>
              <a:gd name="T1" fmla="*/ 465 h 804"/>
              <a:gd name="T2" fmla="*/ 323 w 797"/>
              <a:gd name="T3" fmla="*/ 0 h 804"/>
              <a:gd name="T4" fmla="*/ 0 w 797"/>
              <a:gd name="T5" fmla="*/ 804 h 804"/>
              <a:gd name="T6" fmla="*/ 797 w 797"/>
              <a:gd name="T7" fmla="*/ 465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7" h="804">
                <a:moveTo>
                  <a:pt x="797" y="465"/>
                </a:moveTo>
                <a:cubicBezTo>
                  <a:pt x="706" y="263"/>
                  <a:pt x="542" y="94"/>
                  <a:pt x="323" y="0"/>
                </a:cubicBezTo>
                <a:cubicBezTo>
                  <a:pt x="0" y="804"/>
                  <a:pt x="0" y="804"/>
                  <a:pt x="0" y="804"/>
                </a:cubicBezTo>
                <a:cubicBezTo>
                  <a:pt x="797" y="465"/>
                  <a:pt x="797" y="465"/>
                  <a:pt x="797" y="465"/>
                </a:cubicBezTo>
              </a:path>
            </a:pathLst>
          </a:custGeom>
          <a:solidFill>
            <a:srgbClr val="7FA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8" name="Freeform 979"/>
          <p:cNvSpPr>
            <a:spLocks/>
          </p:cNvSpPr>
          <p:nvPr/>
        </p:nvSpPr>
        <p:spPr bwMode="auto">
          <a:xfrm>
            <a:off x="569165" y="2388217"/>
            <a:ext cx="1874960" cy="1400793"/>
          </a:xfrm>
          <a:custGeom>
            <a:avLst/>
            <a:gdLst>
              <a:gd name="T0" fmla="*/ 83 w 887"/>
              <a:gd name="T1" fmla="*/ 0 h 663"/>
              <a:gd name="T2" fmla="*/ 90 w 887"/>
              <a:gd name="T3" fmla="*/ 663 h 663"/>
              <a:gd name="T4" fmla="*/ 887 w 887"/>
              <a:gd name="T5" fmla="*/ 323 h 663"/>
              <a:gd name="T6" fmla="*/ 83 w 887"/>
              <a:gd name="T7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7" h="663">
                <a:moveTo>
                  <a:pt x="83" y="0"/>
                </a:moveTo>
                <a:cubicBezTo>
                  <a:pt x="0" y="222"/>
                  <a:pt x="8" y="458"/>
                  <a:pt x="90" y="663"/>
                </a:cubicBezTo>
                <a:cubicBezTo>
                  <a:pt x="887" y="323"/>
                  <a:pt x="887" y="323"/>
                  <a:pt x="887" y="323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29" name="Freeform 980"/>
          <p:cNvSpPr>
            <a:spLocks/>
          </p:cNvSpPr>
          <p:nvPr/>
        </p:nvSpPr>
        <p:spPr bwMode="auto">
          <a:xfrm>
            <a:off x="780540" y="1298203"/>
            <a:ext cx="1699004" cy="1684151"/>
          </a:xfrm>
          <a:custGeom>
            <a:avLst/>
            <a:gdLst>
              <a:gd name="T0" fmla="*/ 464 w 804"/>
              <a:gd name="T1" fmla="*/ 0 h 797"/>
              <a:gd name="T2" fmla="*/ 0 w 804"/>
              <a:gd name="T3" fmla="*/ 474 h 797"/>
              <a:gd name="T4" fmla="*/ 804 w 804"/>
              <a:gd name="T5" fmla="*/ 797 h 797"/>
              <a:gd name="T6" fmla="*/ 464 w 804"/>
              <a:gd name="T7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4" h="797">
                <a:moveTo>
                  <a:pt x="464" y="0"/>
                </a:moveTo>
                <a:cubicBezTo>
                  <a:pt x="263" y="92"/>
                  <a:pt x="94" y="256"/>
                  <a:pt x="0" y="474"/>
                </a:cubicBezTo>
                <a:cubicBezTo>
                  <a:pt x="804" y="797"/>
                  <a:pt x="804" y="797"/>
                  <a:pt x="804" y="797"/>
                </a:cubicBezTo>
                <a:cubicBezTo>
                  <a:pt x="464" y="0"/>
                  <a:pt x="464" y="0"/>
                  <a:pt x="464" y="0"/>
                </a:cubicBezTo>
              </a:path>
            </a:pathLst>
          </a:custGeom>
          <a:solidFill>
            <a:srgbClr val="008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0" name="Freeform 981"/>
          <p:cNvSpPr>
            <a:spLocks/>
          </p:cNvSpPr>
          <p:nvPr/>
        </p:nvSpPr>
        <p:spPr bwMode="auto">
          <a:xfrm>
            <a:off x="797679" y="3159452"/>
            <a:ext cx="1684151" cy="1699004"/>
          </a:xfrm>
          <a:custGeom>
            <a:avLst/>
            <a:gdLst>
              <a:gd name="T0" fmla="*/ 0 w 797"/>
              <a:gd name="T1" fmla="*/ 340 h 804"/>
              <a:gd name="T2" fmla="*/ 474 w 797"/>
              <a:gd name="T3" fmla="*/ 804 h 804"/>
              <a:gd name="T4" fmla="*/ 797 w 797"/>
              <a:gd name="T5" fmla="*/ 0 h 804"/>
              <a:gd name="T6" fmla="*/ 0 w 797"/>
              <a:gd name="T7" fmla="*/ 340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7" h="804">
                <a:moveTo>
                  <a:pt x="0" y="340"/>
                </a:moveTo>
                <a:cubicBezTo>
                  <a:pt x="92" y="541"/>
                  <a:pt x="255" y="710"/>
                  <a:pt x="474" y="804"/>
                </a:cubicBezTo>
                <a:cubicBezTo>
                  <a:pt x="797" y="0"/>
                  <a:pt x="797" y="0"/>
                  <a:pt x="797" y="0"/>
                </a:cubicBezTo>
                <a:cubicBezTo>
                  <a:pt x="0" y="340"/>
                  <a:pt x="0" y="340"/>
                  <a:pt x="0" y="340"/>
                </a:cubicBez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1" name="Freeform 982"/>
          <p:cNvSpPr>
            <a:spLocks/>
          </p:cNvSpPr>
          <p:nvPr/>
        </p:nvSpPr>
        <p:spPr bwMode="auto">
          <a:xfrm>
            <a:off x="2658928" y="3157167"/>
            <a:ext cx="1699004" cy="1684151"/>
          </a:xfrm>
          <a:custGeom>
            <a:avLst/>
            <a:gdLst>
              <a:gd name="T0" fmla="*/ 0 w 804"/>
              <a:gd name="T1" fmla="*/ 0 h 797"/>
              <a:gd name="T2" fmla="*/ 340 w 804"/>
              <a:gd name="T3" fmla="*/ 797 h 797"/>
              <a:gd name="T4" fmla="*/ 804 w 804"/>
              <a:gd name="T5" fmla="*/ 324 h 797"/>
              <a:gd name="T6" fmla="*/ 0 w 804"/>
              <a:gd name="T7" fmla="*/ 0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4" h="797">
                <a:moveTo>
                  <a:pt x="0" y="0"/>
                </a:moveTo>
                <a:cubicBezTo>
                  <a:pt x="340" y="797"/>
                  <a:pt x="340" y="797"/>
                  <a:pt x="340" y="797"/>
                </a:cubicBezTo>
                <a:cubicBezTo>
                  <a:pt x="541" y="706"/>
                  <a:pt x="710" y="542"/>
                  <a:pt x="804" y="3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55C0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2" name="Freeform 983"/>
          <p:cNvSpPr>
            <a:spLocks/>
          </p:cNvSpPr>
          <p:nvPr/>
        </p:nvSpPr>
        <p:spPr bwMode="auto">
          <a:xfrm>
            <a:off x="2695491" y="2350512"/>
            <a:ext cx="1873818" cy="1403078"/>
          </a:xfrm>
          <a:custGeom>
            <a:avLst/>
            <a:gdLst>
              <a:gd name="T0" fmla="*/ 804 w 887"/>
              <a:gd name="T1" fmla="*/ 664 h 664"/>
              <a:gd name="T2" fmla="*/ 797 w 887"/>
              <a:gd name="T3" fmla="*/ 0 h 664"/>
              <a:gd name="T4" fmla="*/ 0 w 887"/>
              <a:gd name="T5" fmla="*/ 340 h 664"/>
              <a:gd name="T6" fmla="*/ 804 w 887"/>
              <a:gd name="T7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7" h="664">
                <a:moveTo>
                  <a:pt x="804" y="664"/>
                </a:moveTo>
                <a:cubicBezTo>
                  <a:pt x="887" y="441"/>
                  <a:pt x="879" y="206"/>
                  <a:pt x="797" y="0"/>
                </a:cubicBezTo>
                <a:cubicBezTo>
                  <a:pt x="0" y="340"/>
                  <a:pt x="0" y="340"/>
                  <a:pt x="0" y="340"/>
                </a:cubicBezTo>
                <a:cubicBezTo>
                  <a:pt x="804" y="664"/>
                  <a:pt x="804" y="664"/>
                  <a:pt x="804" y="664"/>
                </a:cubicBezTo>
              </a:path>
            </a:pathLst>
          </a:cu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3" name="Freeform 984"/>
          <p:cNvSpPr>
            <a:spLocks/>
          </p:cNvSpPr>
          <p:nvPr/>
        </p:nvSpPr>
        <p:spPr bwMode="auto">
          <a:xfrm>
            <a:off x="1849987" y="1069689"/>
            <a:ext cx="1400793" cy="1873817"/>
          </a:xfrm>
          <a:custGeom>
            <a:avLst/>
            <a:gdLst>
              <a:gd name="T0" fmla="*/ 663 w 663"/>
              <a:gd name="T1" fmla="*/ 83 h 887"/>
              <a:gd name="T2" fmla="*/ 0 w 663"/>
              <a:gd name="T3" fmla="*/ 90 h 887"/>
              <a:gd name="T4" fmla="*/ 340 w 663"/>
              <a:gd name="T5" fmla="*/ 887 h 887"/>
              <a:gd name="T6" fmla="*/ 663 w 663"/>
              <a:gd name="T7" fmla="*/ 83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887">
                <a:moveTo>
                  <a:pt x="663" y="83"/>
                </a:moveTo>
                <a:cubicBezTo>
                  <a:pt x="441" y="0"/>
                  <a:pt x="206" y="8"/>
                  <a:pt x="0" y="90"/>
                </a:cubicBezTo>
                <a:cubicBezTo>
                  <a:pt x="340" y="887"/>
                  <a:pt x="340" y="887"/>
                  <a:pt x="340" y="887"/>
                </a:cubicBezTo>
                <a:cubicBezTo>
                  <a:pt x="663" y="83"/>
                  <a:pt x="663" y="83"/>
                  <a:pt x="663" y="83"/>
                </a:cubicBezTo>
              </a:path>
            </a:pathLst>
          </a:custGeom>
          <a:solidFill>
            <a:srgbClr val="5E6D0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4" name="Freeform 985"/>
          <p:cNvSpPr>
            <a:spLocks/>
          </p:cNvSpPr>
          <p:nvPr/>
        </p:nvSpPr>
        <p:spPr bwMode="auto">
          <a:xfrm>
            <a:off x="1887693" y="3196015"/>
            <a:ext cx="1400793" cy="1873817"/>
          </a:xfrm>
          <a:custGeom>
            <a:avLst/>
            <a:gdLst>
              <a:gd name="T0" fmla="*/ 0 w 663"/>
              <a:gd name="T1" fmla="*/ 804 h 887"/>
              <a:gd name="T2" fmla="*/ 663 w 663"/>
              <a:gd name="T3" fmla="*/ 797 h 887"/>
              <a:gd name="T4" fmla="*/ 323 w 663"/>
              <a:gd name="T5" fmla="*/ 0 h 887"/>
              <a:gd name="T6" fmla="*/ 0 w 663"/>
              <a:gd name="T7" fmla="*/ 804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887">
                <a:moveTo>
                  <a:pt x="0" y="804"/>
                </a:moveTo>
                <a:cubicBezTo>
                  <a:pt x="222" y="887"/>
                  <a:pt x="457" y="879"/>
                  <a:pt x="663" y="797"/>
                </a:cubicBezTo>
                <a:cubicBezTo>
                  <a:pt x="323" y="0"/>
                  <a:pt x="323" y="0"/>
                  <a:pt x="323" y="0"/>
                </a:cubicBezTo>
                <a:cubicBezTo>
                  <a:pt x="0" y="804"/>
                  <a:pt x="0" y="804"/>
                  <a:pt x="0" y="804"/>
                </a:cubicBezTo>
              </a:path>
            </a:pathLst>
          </a:custGeom>
          <a:solidFill>
            <a:srgbClr val="1B8A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5" name="Oval 1018"/>
          <p:cNvSpPr>
            <a:spLocks noChangeArrowheads="1"/>
          </p:cNvSpPr>
          <p:nvPr/>
        </p:nvSpPr>
        <p:spPr bwMode="auto">
          <a:xfrm>
            <a:off x="2269550" y="841175"/>
            <a:ext cx="522156" cy="522156"/>
          </a:xfrm>
          <a:prstGeom prst="ellipse">
            <a:avLst/>
          </a:prstGeom>
          <a:solidFill>
            <a:srgbClr val="5E6D0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6" name="Oval 1019"/>
          <p:cNvSpPr>
            <a:spLocks noChangeArrowheads="1"/>
          </p:cNvSpPr>
          <p:nvPr/>
        </p:nvSpPr>
        <p:spPr bwMode="auto">
          <a:xfrm>
            <a:off x="2308159" y="4756767"/>
            <a:ext cx="522156" cy="522156"/>
          </a:xfrm>
          <a:prstGeom prst="ellipse">
            <a:avLst/>
          </a:prstGeom>
          <a:solidFill>
            <a:srgbClr val="1B8A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7" name="Oval 1020"/>
          <p:cNvSpPr>
            <a:spLocks noChangeArrowheads="1"/>
          </p:cNvSpPr>
          <p:nvPr/>
        </p:nvSpPr>
        <p:spPr bwMode="auto">
          <a:xfrm>
            <a:off x="3686100" y="1439882"/>
            <a:ext cx="522156" cy="522156"/>
          </a:xfrm>
          <a:prstGeom prst="ellipse">
            <a:avLst/>
          </a:prstGeom>
          <a:solidFill>
            <a:srgbClr val="7FA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8" name="Oval 1021"/>
          <p:cNvSpPr>
            <a:spLocks noChangeArrowheads="1"/>
          </p:cNvSpPr>
          <p:nvPr/>
        </p:nvSpPr>
        <p:spPr bwMode="auto">
          <a:xfrm>
            <a:off x="894798" y="1474159"/>
            <a:ext cx="522156" cy="521013"/>
          </a:xfrm>
          <a:prstGeom prst="ellipse">
            <a:avLst/>
          </a:prstGeom>
          <a:solidFill>
            <a:srgbClr val="0083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39" name="Oval 1022"/>
          <p:cNvSpPr>
            <a:spLocks noChangeArrowheads="1"/>
          </p:cNvSpPr>
          <p:nvPr/>
        </p:nvSpPr>
        <p:spPr bwMode="auto">
          <a:xfrm>
            <a:off x="3668962" y="4209476"/>
            <a:ext cx="522156" cy="522156"/>
          </a:xfrm>
          <a:prstGeom prst="ellipse">
            <a:avLst/>
          </a:prstGeom>
          <a:solidFill>
            <a:srgbClr val="55C0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40" name="Oval 1023"/>
          <p:cNvSpPr>
            <a:spLocks noChangeArrowheads="1"/>
          </p:cNvSpPr>
          <p:nvPr/>
        </p:nvSpPr>
        <p:spPr bwMode="auto">
          <a:xfrm>
            <a:off x="986203" y="4217474"/>
            <a:ext cx="521013" cy="52215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41" name="Oval 1025"/>
          <p:cNvSpPr>
            <a:spLocks noChangeArrowheads="1"/>
          </p:cNvSpPr>
          <p:nvPr/>
        </p:nvSpPr>
        <p:spPr bwMode="auto">
          <a:xfrm>
            <a:off x="4256243" y="2798400"/>
            <a:ext cx="522156" cy="522156"/>
          </a:xfrm>
          <a:prstGeom prst="ellipse">
            <a:avLst/>
          </a:pr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91" name="Freeform 1080"/>
          <p:cNvSpPr>
            <a:spLocks/>
          </p:cNvSpPr>
          <p:nvPr/>
        </p:nvSpPr>
        <p:spPr bwMode="auto">
          <a:xfrm>
            <a:off x="3270204" y="1756374"/>
            <a:ext cx="1143" cy="228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1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38" name="Rectangle 237"/>
          <p:cNvSpPr/>
          <p:nvPr/>
        </p:nvSpPr>
        <p:spPr>
          <a:xfrm>
            <a:off x="305878" y="-36500"/>
            <a:ext cx="4205610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 Coverage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73402" y="836251"/>
            <a:ext cx="1127360" cy="369332"/>
          </a:xfrm>
          <a:prstGeom prst="rect">
            <a:avLst/>
          </a:prstGeom>
          <a:solidFill>
            <a:srgbClr val="7FA000"/>
          </a:solidFill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INCLUDES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779790" y="861822"/>
            <a:ext cx="11328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EXCLUDES</a:t>
            </a:r>
          </a:p>
        </p:txBody>
      </p:sp>
      <p:sp>
        <p:nvSpPr>
          <p:cNvPr id="245" name="Rectangle 244"/>
          <p:cNvSpPr/>
          <p:nvPr/>
        </p:nvSpPr>
        <p:spPr>
          <a:xfrm>
            <a:off x="2354275" y="815423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2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2166309" y="1365542"/>
            <a:ext cx="8626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*Mining &amp; quarrying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3828372" y="1419916"/>
            <a:ext cx="280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3</a:t>
            </a:r>
          </a:p>
        </p:txBody>
      </p:sp>
      <p:sp>
        <p:nvSpPr>
          <p:cNvPr id="249" name="Oval 1023"/>
          <p:cNvSpPr>
            <a:spLocks noChangeArrowheads="1"/>
          </p:cNvSpPr>
          <p:nvPr/>
        </p:nvSpPr>
        <p:spPr bwMode="auto">
          <a:xfrm>
            <a:off x="358821" y="2790401"/>
            <a:ext cx="521013" cy="5221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50" name="Rectangle 249"/>
          <p:cNvSpPr/>
          <p:nvPr/>
        </p:nvSpPr>
        <p:spPr>
          <a:xfrm>
            <a:off x="4281184" y="2868563"/>
            <a:ext cx="372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4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673027" y="4316411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5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2308159" y="4877695"/>
            <a:ext cx="372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6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978675" y="4316411"/>
            <a:ext cx="36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48817" y="2868563"/>
            <a:ext cx="372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8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889620" y="1515069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ZA" sz="2000" b="1" dirty="0">
                <a:solidFill>
                  <a:schemeClr val="bg1"/>
                </a:solidFill>
                <a:latin typeface="Georgia Pro" panose="02040502050405020303" pitchFamily="18" charset="0"/>
              </a:rPr>
              <a:t> 9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077987" y="1879014"/>
            <a:ext cx="10406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9297" y="2867412"/>
            <a:ext cx="411955" cy="389467"/>
            <a:chOff x="1332627" y="3418870"/>
            <a:chExt cx="460457" cy="435321"/>
          </a:xfrm>
        </p:grpSpPr>
        <p:sp>
          <p:nvSpPr>
            <p:cNvPr id="258" name="Rectangle 1083"/>
            <p:cNvSpPr>
              <a:spLocks noChangeArrowheads="1"/>
            </p:cNvSpPr>
            <p:nvPr/>
          </p:nvSpPr>
          <p:spPr bwMode="auto">
            <a:xfrm>
              <a:off x="1559998" y="3647384"/>
              <a:ext cx="99404" cy="206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259" name="Rectangle 1084"/>
            <p:cNvSpPr>
              <a:spLocks noChangeArrowheads="1"/>
            </p:cNvSpPr>
            <p:nvPr/>
          </p:nvSpPr>
          <p:spPr bwMode="auto">
            <a:xfrm>
              <a:off x="1693679" y="3553694"/>
              <a:ext cx="99404" cy="300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  <p:sp>
          <p:nvSpPr>
            <p:cNvPr id="260" name="Freeform 1085"/>
            <p:cNvSpPr>
              <a:spLocks/>
            </p:cNvSpPr>
            <p:nvPr/>
          </p:nvSpPr>
          <p:spPr bwMode="auto">
            <a:xfrm>
              <a:off x="1332627" y="3418870"/>
              <a:ext cx="460457" cy="323348"/>
            </a:xfrm>
            <a:custGeom>
              <a:avLst/>
              <a:gdLst>
                <a:gd name="T0" fmla="*/ 403 w 403"/>
                <a:gd name="T1" fmla="*/ 0 h 283"/>
                <a:gd name="T2" fmla="*/ 327 w 403"/>
                <a:gd name="T3" fmla="*/ 17 h 283"/>
                <a:gd name="T4" fmla="*/ 346 w 403"/>
                <a:gd name="T5" fmla="*/ 37 h 283"/>
                <a:gd name="T6" fmla="*/ 220 w 403"/>
                <a:gd name="T7" fmla="*/ 152 h 283"/>
                <a:gd name="T8" fmla="*/ 172 w 403"/>
                <a:gd name="T9" fmla="*/ 103 h 283"/>
                <a:gd name="T10" fmla="*/ 0 w 403"/>
                <a:gd name="T11" fmla="*/ 266 h 283"/>
                <a:gd name="T12" fmla="*/ 15 w 403"/>
                <a:gd name="T13" fmla="*/ 283 h 283"/>
                <a:gd name="T14" fmla="*/ 172 w 403"/>
                <a:gd name="T15" fmla="*/ 133 h 283"/>
                <a:gd name="T16" fmla="*/ 218 w 403"/>
                <a:gd name="T17" fmla="*/ 183 h 283"/>
                <a:gd name="T18" fmla="*/ 360 w 403"/>
                <a:gd name="T19" fmla="*/ 52 h 283"/>
                <a:gd name="T20" fmla="*/ 379 w 403"/>
                <a:gd name="T21" fmla="*/ 72 h 283"/>
                <a:gd name="T22" fmla="*/ 403 w 403"/>
                <a:gd name="T2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283">
                  <a:moveTo>
                    <a:pt x="403" y="0"/>
                  </a:moveTo>
                  <a:lnTo>
                    <a:pt x="327" y="17"/>
                  </a:lnTo>
                  <a:lnTo>
                    <a:pt x="346" y="37"/>
                  </a:lnTo>
                  <a:lnTo>
                    <a:pt x="220" y="152"/>
                  </a:lnTo>
                  <a:lnTo>
                    <a:pt x="172" y="103"/>
                  </a:lnTo>
                  <a:lnTo>
                    <a:pt x="0" y="266"/>
                  </a:lnTo>
                  <a:lnTo>
                    <a:pt x="15" y="283"/>
                  </a:lnTo>
                  <a:lnTo>
                    <a:pt x="172" y="133"/>
                  </a:lnTo>
                  <a:lnTo>
                    <a:pt x="218" y="183"/>
                  </a:lnTo>
                  <a:lnTo>
                    <a:pt x="360" y="52"/>
                  </a:lnTo>
                  <a:lnTo>
                    <a:pt x="379" y="72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>
                <a:solidFill>
                  <a:schemeClr val="bg1"/>
                </a:solidFill>
              </a:endParaRPr>
            </a:p>
          </p:txBody>
        </p:sp>
      </p:grpSp>
      <p:pic>
        <p:nvPicPr>
          <p:cNvPr id="262" name="Picture 2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91" y="2242100"/>
            <a:ext cx="352232" cy="352232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32" y="1987675"/>
            <a:ext cx="344055" cy="344055"/>
          </a:xfrm>
          <a:prstGeom prst="rect">
            <a:avLst/>
          </a:prstGeom>
        </p:spPr>
      </p:pic>
      <p:sp>
        <p:nvSpPr>
          <p:cNvPr id="264" name="Rectangle 263"/>
          <p:cNvSpPr/>
          <p:nvPr/>
        </p:nvSpPr>
        <p:spPr>
          <a:xfrm>
            <a:off x="3449587" y="2815475"/>
            <a:ext cx="102417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Electricity, gas and water supply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93479" y="2867412"/>
            <a:ext cx="241900" cy="343858"/>
            <a:chOff x="3862428" y="3204303"/>
            <a:chExt cx="276502" cy="393044"/>
          </a:xfrm>
        </p:grpSpPr>
        <p:sp>
          <p:nvSpPr>
            <p:cNvPr id="265" name="Freeform 1088"/>
            <p:cNvSpPr>
              <a:spLocks/>
            </p:cNvSpPr>
            <p:nvPr/>
          </p:nvSpPr>
          <p:spPr bwMode="auto">
            <a:xfrm>
              <a:off x="3929840" y="3518510"/>
              <a:ext cx="141679" cy="36562"/>
            </a:xfrm>
            <a:custGeom>
              <a:avLst/>
              <a:gdLst>
                <a:gd name="T0" fmla="*/ 59 w 67"/>
                <a:gd name="T1" fmla="*/ 0 h 17"/>
                <a:gd name="T2" fmla="*/ 8 w 67"/>
                <a:gd name="T3" fmla="*/ 0 h 17"/>
                <a:gd name="T4" fmla="*/ 0 w 67"/>
                <a:gd name="T5" fmla="*/ 8 h 17"/>
                <a:gd name="T6" fmla="*/ 8 w 67"/>
                <a:gd name="T7" fmla="*/ 17 h 17"/>
                <a:gd name="T8" fmla="*/ 59 w 67"/>
                <a:gd name="T9" fmla="*/ 17 h 17"/>
                <a:gd name="T10" fmla="*/ 67 w 67"/>
                <a:gd name="T11" fmla="*/ 8 h 17"/>
                <a:gd name="T12" fmla="*/ 59 w 6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7">
                  <a:moveTo>
                    <a:pt x="5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3" y="17"/>
                    <a:pt x="67" y="13"/>
                    <a:pt x="67" y="8"/>
                  </a:cubicBezTo>
                  <a:cubicBezTo>
                    <a:pt x="67" y="4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862428" y="3204303"/>
              <a:ext cx="276502" cy="393044"/>
              <a:chOff x="3862428" y="3204303"/>
              <a:chExt cx="276502" cy="393044"/>
            </a:xfrm>
          </p:grpSpPr>
          <p:sp>
            <p:nvSpPr>
              <p:cNvPr id="266" name="Freeform 1089"/>
              <p:cNvSpPr>
                <a:spLocks/>
              </p:cNvSpPr>
              <p:nvPr/>
            </p:nvSpPr>
            <p:spPr bwMode="auto">
              <a:xfrm>
                <a:off x="3929840" y="3560785"/>
                <a:ext cx="141679" cy="36562"/>
              </a:xfrm>
              <a:custGeom>
                <a:avLst/>
                <a:gdLst>
                  <a:gd name="T0" fmla="*/ 59 w 67"/>
                  <a:gd name="T1" fmla="*/ 0 h 17"/>
                  <a:gd name="T2" fmla="*/ 8 w 67"/>
                  <a:gd name="T3" fmla="*/ 0 h 17"/>
                  <a:gd name="T4" fmla="*/ 0 w 67"/>
                  <a:gd name="T5" fmla="*/ 9 h 17"/>
                  <a:gd name="T6" fmla="*/ 8 w 67"/>
                  <a:gd name="T7" fmla="*/ 17 h 17"/>
                  <a:gd name="T8" fmla="*/ 59 w 67"/>
                  <a:gd name="T9" fmla="*/ 17 h 17"/>
                  <a:gd name="T10" fmla="*/ 67 w 67"/>
                  <a:gd name="T11" fmla="*/ 9 h 17"/>
                  <a:gd name="T12" fmla="*/ 59 w 6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7">
                    <a:moveTo>
                      <a:pt x="5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7"/>
                      <a:pt x="8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3" y="17"/>
                      <a:pt x="67" y="14"/>
                      <a:pt x="67" y="9"/>
                    </a:cubicBezTo>
                    <a:cubicBezTo>
                      <a:pt x="67" y="4"/>
                      <a:pt x="63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  <p:sp>
            <p:nvSpPr>
              <p:cNvPr id="267" name="Freeform 1090"/>
              <p:cNvSpPr>
                <a:spLocks/>
              </p:cNvSpPr>
              <p:nvPr/>
            </p:nvSpPr>
            <p:spPr bwMode="auto">
              <a:xfrm>
                <a:off x="3862428" y="3204303"/>
                <a:ext cx="276502" cy="306209"/>
              </a:xfrm>
              <a:custGeom>
                <a:avLst/>
                <a:gdLst>
                  <a:gd name="T0" fmla="*/ 65 w 131"/>
                  <a:gd name="T1" fmla="*/ 0 h 145"/>
                  <a:gd name="T2" fmla="*/ 0 w 131"/>
                  <a:gd name="T3" fmla="*/ 66 h 145"/>
                  <a:gd name="T4" fmla="*/ 27 w 131"/>
                  <a:gd name="T5" fmla="*/ 118 h 145"/>
                  <a:gd name="T6" fmla="*/ 27 w 131"/>
                  <a:gd name="T7" fmla="*/ 122 h 145"/>
                  <a:gd name="T8" fmla="*/ 34 w 131"/>
                  <a:gd name="T9" fmla="*/ 145 h 145"/>
                  <a:gd name="T10" fmla="*/ 59 w 131"/>
                  <a:gd name="T11" fmla="*/ 145 h 145"/>
                  <a:gd name="T12" fmla="*/ 59 w 131"/>
                  <a:gd name="T13" fmla="*/ 101 h 145"/>
                  <a:gd name="T14" fmla="*/ 41 w 131"/>
                  <a:gd name="T15" fmla="*/ 82 h 145"/>
                  <a:gd name="T16" fmla="*/ 41 w 131"/>
                  <a:gd name="T17" fmla="*/ 74 h 145"/>
                  <a:gd name="T18" fmla="*/ 49 w 131"/>
                  <a:gd name="T19" fmla="*/ 74 h 145"/>
                  <a:gd name="T20" fmla="*/ 59 w 131"/>
                  <a:gd name="T21" fmla="*/ 84 h 145"/>
                  <a:gd name="T22" fmla="*/ 59 w 131"/>
                  <a:gd name="T23" fmla="*/ 66 h 145"/>
                  <a:gd name="T24" fmla="*/ 65 w 131"/>
                  <a:gd name="T25" fmla="*/ 60 h 145"/>
                  <a:gd name="T26" fmla="*/ 71 w 131"/>
                  <a:gd name="T27" fmla="*/ 66 h 145"/>
                  <a:gd name="T28" fmla="*/ 71 w 131"/>
                  <a:gd name="T29" fmla="*/ 84 h 145"/>
                  <a:gd name="T30" fmla="*/ 81 w 131"/>
                  <a:gd name="T31" fmla="*/ 74 h 145"/>
                  <a:gd name="T32" fmla="*/ 90 w 131"/>
                  <a:gd name="T33" fmla="*/ 74 h 145"/>
                  <a:gd name="T34" fmla="*/ 90 w 131"/>
                  <a:gd name="T35" fmla="*/ 82 h 145"/>
                  <a:gd name="T36" fmla="*/ 71 w 131"/>
                  <a:gd name="T37" fmla="*/ 101 h 145"/>
                  <a:gd name="T38" fmla="*/ 71 w 131"/>
                  <a:gd name="T39" fmla="*/ 145 h 145"/>
                  <a:gd name="T40" fmla="*/ 97 w 131"/>
                  <a:gd name="T41" fmla="*/ 145 h 145"/>
                  <a:gd name="T42" fmla="*/ 104 w 131"/>
                  <a:gd name="T43" fmla="*/ 122 h 145"/>
                  <a:gd name="T44" fmla="*/ 104 w 131"/>
                  <a:gd name="T45" fmla="*/ 118 h 145"/>
                  <a:gd name="T46" fmla="*/ 131 w 131"/>
                  <a:gd name="T47" fmla="*/ 66 h 145"/>
                  <a:gd name="T48" fmla="*/ 65 w 131"/>
                  <a:gd name="T4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1" h="145">
                    <a:moveTo>
                      <a:pt x="65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87"/>
                      <a:pt x="10" y="107"/>
                      <a:pt x="27" y="118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7" y="130"/>
                      <a:pt x="29" y="138"/>
                      <a:pt x="34" y="145"/>
                    </a:cubicBezTo>
                    <a:cubicBezTo>
                      <a:pt x="59" y="145"/>
                      <a:pt x="59" y="145"/>
                      <a:pt x="59" y="145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38" y="80"/>
                      <a:pt x="38" y="76"/>
                      <a:pt x="41" y="74"/>
                    </a:cubicBezTo>
                    <a:cubicBezTo>
                      <a:pt x="43" y="71"/>
                      <a:pt x="47" y="71"/>
                      <a:pt x="49" y="7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2"/>
                      <a:pt x="62" y="60"/>
                      <a:pt x="65" y="60"/>
                    </a:cubicBezTo>
                    <a:cubicBezTo>
                      <a:pt x="69" y="60"/>
                      <a:pt x="71" y="62"/>
                      <a:pt x="71" y="66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81" y="74"/>
                      <a:pt x="81" y="74"/>
                      <a:pt x="81" y="74"/>
                    </a:cubicBezTo>
                    <a:cubicBezTo>
                      <a:pt x="84" y="71"/>
                      <a:pt x="87" y="71"/>
                      <a:pt x="90" y="74"/>
                    </a:cubicBezTo>
                    <a:cubicBezTo>
                      <a:pt x="92" y="76"/>
                      <a:pt x="92" y="80"/>
                      <a:pt x="90" y="82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97" y="145"/>
                      <a:pt x="97" y="145"/>
                      <a:pt x="97" y="145"/>
                    </a:cubicBezTo>
                    <a:cubicBezTo>
                      <a:pt x="101" y="138"/>
                      <a:pt x="104" y="130"/>
                      <a:pt x="104" y="122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120" y="107"/>
                      <a:pt x="131" y="87"/>
                      <a:pt x="131" y="66"/>
                    </a:cubicBezTo>
                    <a:cubicBezTo>
                      <a:pt x="131" y="30"/>
                      <a:pt x="101" y="0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ZA"/>
              </a:p>
            </p:txBody>
          </p:sp>
        </p:grpSp>
      </p:grpSp>
      <p:sp>
        <p:nvSpPr>
          <p:cNvPr id="268" name="Oval 267"/>
          <p:cNvSpPr/>
          <p:nvPr/>
        </p:nvSpPr>
        <p:spPr>
          <a:xfrm>
            <a:off x="2088088" y="2579043"/>
            <a:ext cx="977362" cy="977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9" name="Rectangle 268"/>
          <p:cNvSpPr/>
          <p:nvPr/>
        </p:nvSpPr>
        <p:spPr>
          <a:xfrm>
            <a:off x="3126878" y="3981480"/>
            <a:ext cx="9428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pic>
        <p:nvPicPr>
          <p:cNvPr id="270" name="Picture 2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3510485"/>
            <a:ext cx="370767" cy="370767"/>
          </a:xfrm>
          <a:prstGeom prst="rect">
            <a:avLst/>
          </a:prstGeom>
        </p:spPr>
      </p:pic>
      <p:sp>
        <p:nvSpPr>
          <p:cNvPr id="271" name="Rectangle 270"/>
          <p:cNvSpPr/>
          <p:nvPr/>
        </p:nvSpPr>
        <p:spPr>
          <a:xfrm>
            <a:off x="1993224" y="4101899"/>
            <a:ext cx="120779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Wholesale </a:t>
            </a:r>
          </a:p>
          <a:p>
            <a:pPr algn="ctr"/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trade, retail trade, motor trade and hotels and restaurants</a:t>
            </a: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87" y="3765700"/>
            <a:ext cx="367223" cy="367223"/>
          </a:xfrm>
          <a:prstGeom prst="rect">
            <a:avLst/>
          </a:prstGeom>
        </p:spPr>
      </p:pic>
      <p:sp>
        <p:nvSpPr>
          <p:cNvPr id="273" name="Rectangle 272"/>
          <p:cNvSpPr/>
          <p:nvPr/>
        </p:nvSpPr>
        <p:spPr>
          <a:xfrm>
            <a:off x="837082" y="3784031"/>
            <a:ext cx="14367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Transport, Storage</a:t>
            </a:r>
          </a:p>
          <a:p>
            <a:pPr algn="ctr"/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</a:p>
          <a:p>
            <a:pPr algn="ctr"/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pic>
        <p:nvPicPr>
          <p:cNvPr id="274" name="Picture 2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1" y="3491416"/>
            <a:ext cx="276332" cy="276332"/>
          </a:xfrm>
          <a:prstGeom prst="rect">
            <a:avLst/>
          </a:prstGeom>
        </p:spPr>
      </p:pic>
      <p:sp>
        <p:nvSpPr>
          <p:cNvPr id="275" name="Rectangle 274"/>
          <p:cNvSpPr/>
          <p:nvPr/>
        </p:nvSpPr>
        <p:spPr>
          <a:xfrm>
            <a:off x="718221" y="2854377"/>
            <a:ext cx="7732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services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1075084" y="1783893"/>
            <a:ext cx="97478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&amp; personal services</a:t>
            </a:r>
          </a:p>
        </p:txBody>
      </p:sp>
      <p:pic>
        <p:nvPicPr>
          <p:cNvPr id="279" name="Picture 278"/>
          <p:cNvPicPr>
            <a:picLocks noChangeAspect="1"/>
          </p:cNvPicPr>
          <p:nvPr/>
        </p:nvPicPr>
        <p:blipFill>
          <a:blip r:embed="rId7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73" y="2202011"/>
            <a:ext cx="450222" cy="449923"/>
          </a:xfrm>
          <a:prstGeom prst="rect">
            <a:avLst/>
          </a:prstGeom>
        </p:spPr>
      </p:pic>
      <p:sp>
        <p:nvSpPr>
          <p:cNvPr id="290" name="Rectangle 885"/>
          <p:cNvSpPr>
            <a:spLocks noChangeArrowheads="1"/>
          </p:cNvSpPr>
          <p:nvPr/>
        </p:nvSpPr>
        <p:spPr bwMode="auto">
          <a:xfrm>
            <a:off x="5974013" y="1767775"/>
            <a:ext cx="290513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288" name="Group 287"/>
          <p:cNvGrpSpPr/>
          <p:nvPr/>
        </p:nvGrpSpPr>
        <p:grpSpPr>
          <a:xfrm>
            <a:off x="5685875" y="1149052"/>
            <a:ext cx="895350" cy="895350"/>
            <a:chOff x="6337385" y="2373363"/>
            <a:chExt cx="895350" cy="895350"/>
          </a:xfrm>
        </p:grpSpPr>
        <p:sp>
          <p:nvSpPr>
            <p:cNvPr id="281" name="Oval 908"/>
            <p:cNvSpPr>
              <a:spLocks noChangeArrowheads="1"/>
            </p:cNvSpPr>
            <p:nvPr/>
          </p:nvSpPr>
          <p:spPr bwMode="auto">
            <a:xfrm>
              <a:off x="6337385" y="2373363"/>
              <a:ext cx="895350" cy="895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0" name="Oval 931"/>
            <p:cNvSpPr>
              <a:spLocks noChangeArrowheads="1"/>
            </p:cNvSpPr>
            <p:nvPr/>
          </p:nvSpPr>
          <p:spPr bwMode="auto">
            <a:xfrm>
              <a:off x="6404854" y="2440831"/>
              <a:ext cx="760413" cy="7604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291" name="Rectangle 885"/>
          <p:cNvSpPr>
            <a:spLocks noChangeArrowheads="1"/>
          </p:cNvSpPr>
          <p:nvPr/>
        </p:nvSpPr>
        <p:spPr bwMode="auto">
          <a:xfrm>
            <a:off x="5952805" y="3293986"/>
            <a:ext cx="290513" cy="124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286" name="Group 285"/>
          <p:cNvGrpSpPr/>
          <p:nvPr/>
        </p:nvGrpSpPr>
        <p:grpSpPr>
          <a:xfrm>
            <a:off x="5671594" y="2690168"/>
            <a:ext cx="895350" cy="895350"/>
            <a:chOff x="7614340" y="3010009"/>
            <a:chExt cx="895350" cy="895350"/>
          </a:xfrm>
        </p:grpSpPr>
        <p:sp>
          <p:nvSpPr>
            <p:cNvPr id="282" name="Oval 908"/>
            <p:cNvSpPr>
              <a:spLocks noChangeArrowheads="1"/>
            </p:cNvSpPr>
            <p:nvPr/>
          </p:nvSpPr>
          <p:spPr bwMode="auto">
            <a:xfrm>
              <a:off x="7614340" y="3010009"/>
              <a:ext cx="895350" cy="895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3" name="Oval 931"/>
            <p:cNvSpPr>
              <a:spLocks noChangeArrowheads="1"/>
            </p:cNvSpPr>
            <p:nvPr/>
          </p:nvSpPr>
          <p:spPr bwMode="auto">
            <a:xfrm>
              <a:off x="7681809" y="3077477"/>
              <a:ext cx="760413" cy="7604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5683877" y="4192781"/>
            <a:ext cx="895350" cy="895350"/>
            <a:chOff x="6269916" y="3909948"/>
            <a:chExt cx="895350" cy="895350"/>
          </a:xfrm>
        </p:grpSpPr>
        <p:sp>
          <p:nvSpPr>
            <p:cNvPr id="284" name="Oval 908"/>
            <p:cNvSpPr>
              <a:spLocks noChangeArrowheads="1"/>
            </p:cNvSpPr>
            <p:nvPr/>
          </p:nvSpPr>
          <p:spPr bwMode="auto">
            <a:xfrm>
              <a:off x="6269916" y="3909948"/>
              <a:ext cx="895350" cy="895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85" name="Oval 931"/>
            <p:cNvSpPr>
              <a:spLocks noChangeArrowheads="1"/>
            </p:cNvSpPr>
            <p:nvPr/>
          </p:nvSpPr>
          <p:spPr bwMode="auto">
            <a:xfrm>
              <a:off x="6337385" y="3977416"/>
              <a:ext cx="760413" cy="7604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292" name="Rectangle 291"/>
          <p:cNvSpPr/>
          <p:nvPr/>
        </p:nvSpPr>
        <p:spPr>
          <a:xfrm>
            <a:off x="6732317" y="1255698"/>
            <a:ext cx="2211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Agriculture, hunting, forestry and fishing</a:t>
            </a:r>
          </a:p>
        </p:txBody>
      </p:sp>
      <p:sp>
        <p:nvSpPr>
          <p:cNvPr id="293" name="Rectangle 292"/>
          <p:cNvSpPr/>
          <p:nvPr/>
        </p:nvSpPr>
        <p:spPr>
          <a:xfrm>
            <a:off x="6733051" y="2971194"/>
            <a:ext cx="224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The informal business sector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6701647" y="4374489"/>
            <a:ext cx="186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Domestic services</a:t>
            </a:r>
          </a:p>
        </p:txBody>
      </p:sp>
      <p:sp>
        <p:nvSpPr>
          <p:cNvPr id="296" name="Rectangle 295"/>
          <p:cNvSpPr/>
          <p:nvPr/>
        </p:nvSpPr>
        <p:spPr>
          <a:xfrm>
            <a:off x="110265" y="5350924"/>
            <a:ext cx="20601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000" i="1" dirty="0">
                <a:latin typeface="Arial" panose="020B0604020202020204" pitchFamily="34" charset="0"/>
                <a:cs typeface="Arial" panose="020B0604020202020204" pitchFamily="34" charset="0"/>
              </a:rPr>
              <a:t>* Administrative data from DMRE</a:t>
            </a:r>
          </a:p>
        </p:txBody>
      </p:sp>
      <p:pic>
        <p:nvPicPr>
          <p:cNvPr id="297" name="Picture 2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08" y="2920843"/>
            <a:ext cx="503874" cy="503874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43" y="4335567"/>
            <a:ext cx="574417" cy="574417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33" y="1346599"/>
            <a:ext cx="504462" cy="50446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1190BCD-13D6-4A38-8023-3C3891083A44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68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4"/>
          <p:cNvSpPr/>
          <p:nvPr/>
        </p:nvSpPr>
        <p:spPr bwMode="gray">
          <a:xfrm>
            <a:off x="3128049" y="2694481"/>
            <a:ext cx="2887902" cy="1443951"/>
          </a:xfrm>
          <a:custGeom>
            <a:avLst/>
            <a:gdLst>
              <a:gd name="connsiteX0" fmla="*/ 2873065 w 2887902"/>
              <a:gd name="connsiteY0" fmla="*/ 0 h 1639958"/>
              <a:gd name="connsiteX1" fmla="*/ 2887902 w 2887902"/>
              <a:gd name="connsiteY1" fmla="*/ 196007 h 1639958"/>
              <a:gd name="connsiteX2" fmla="*/ 1443951 w 2887902"/>
              <a:gd name="connsiteY2" fmla="*/ 1639958 h 1639958"/>
              <a:gd name="connsiteX3" fmla="*/ 0 w 2887902"/>
              <a:gd name="connsiteY3" fmla="*/ 196007 h 1639958"/>
              <a:gd name="connsiteX4" fmla="*/ 106277 w 2887902"/>
              <a:gd name="connsiteY4" fmla="*/ 91440 h 1639958"/>
              <a:gd name="connsiteX0" fmla="*/ 2873065 w 2887902"/>
              <a:gd name="connsiteY0" fmla="*/ 0 h 1639958"/>
              <a:gd name="connsiteX1" fmla="*/ 2887902 w 2887902"/>
              <a:gd name="connsiteY1" fmla="*/ 196007 h 1639958"/>
              <a:gd name="connsiteX2" fmla="*/ 1443951 w 2887902"/>
              <a:gd name="connsiteY2" fmla="*/ 1639958 h 1639958"/>
              <a:gd name="connsiteX3" fmla="*/ 0 w 2887902"/>
              <a:gd name="connsiteY3" fmla="*/ 196007 h 1639958"/>
              <a:gd name="connsiteX0" fmla="*/ 2887902 w 2887902"/>
              <a:gd name="connsiteY0" fmla="*/ 0 h 1443951"/>
              <a:gd name="connsiteX1" fmla="*/ 1443951 w 2887902"/>
              <a:gd name="connsiteY1" fmla="*/ 1443951 h 1443951"/>
              <a:gd name="connsiteX2" fmla="*/ 0 w 2887902"/>
              <a:gd name="connsiteY2" fmla="*/ 0 h 144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902" h="1443951">
                <a:moveTo>
                  <a:pt x="2887902" y="0"/>
                </a:moveTo>
                <a:cubicBezTo>
                  <a:pt x="2887902" y="797472"/>
                  <a:pt x="2241423" y="1443951"/>
                  <a:pt x="1443951" y="1443951"/>
                </a:cubicBezTo>
                <a:cubicBezTo>
                  <a:pt x="646479" y="1443951"/>
                  <a:pt x="0" y="797472"/>
                  <a:pt x="0" y="0"/>
                </a:cubicBezTo>
              </a:path>
            </a:pathLst>
          </a:custGeom>
          <a:ln w="76200">
            <a:solidFill>
              <a:srgbClr val="5E6D0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329010" y="2422655"/>
            <a:ext cx="2599105" cy="934337"/>
          </a:xfrm>
          <a:prstGeom prst="rect">
            <a:avLst/>
          </a:prstGeom>
        </p:spPr>
        <p:txBody>
          <a:bodyPr vert="horz" lIns="0" tIns="0" rIns="0" bIns="0" numCol="1" spcCol="228600" rtlCol="0">
            <a:noAutofit/>
          </a:bodyPr>
          <a:lstStyle>
            <a:lvl1pPr marL="58738" marR="0" indent="-587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 "/>
              <a:tabLst/>
              <a:defRPr lang="en-US" sz="1500" i="1" kern="1200" baseline="0" dirty="0" smtClean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8738" indent="-587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Char char=" "/>
              <a:defRPr lang="en-US" sz="15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8738" indent="-58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 "/>
              <a:defRPr lang="en-US" sz="1100" i="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58738" indent="-587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1100" i="1" kern="1200" baseline="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58738" indent="-5873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850" kern="1200" cap="all" spc="50" baseline="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5pPr>
            <a:lvl6pPr marL="57150" indent="-57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Georgia" panose="02040502050405020303" pitchFamily="18" charset="0"/>
              <a:buChar char=" "/>
              <a:defRPr lang="en-US" sz="950" kern="1200" spc="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57150" indent="-57150" algn="l" defTabSz="9144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57150" indent="-57150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150" kern="1200" spc="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>
              <a:lnSpc>
                <a:spcPct val="85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Number of employees </a:t>
            </a:r>
          </a:p>
          <a:p>
            <a:pPr marL="0" lvl="2" algn="ctr">
              <a:lnSpc>
                <a:spcPct val="85000"/>
              </a:lnSpc>
            </a:pPr>
            <a:r>
              <a:rPr lang="en-GB" sz="1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as at the </a:t>
            </a:r>
            <a:r>
              <a:rPr lang="en-GB" sz="1400" b="1" i="1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last month </a:t>
            </a:r>
            <a:r>
              <a:rPr lang="en-GB" sz="14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of the reference quarter</a:t>
            </a:r>
          </a:p>
          <a:p>
            <a:pPr marL="0" lvl="2" algn="ctr">
              <a:lnSpc>
                <a:spcPct val="850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6248987" y="2422655"/>
            <a:ext cx="2437814" cy="1975303"/>
          </a:xfrm>
          <a:prstGeom prst="rect">
            <a:avLst/>
          </a:prstGeom>
        </p:spPr>
        <p:txBody>
          <a:bodyPr vert="horz" lIns="0" tIns="0" rIns="0" bIns="0" numCol="1" spcCol="228600" rtlCol="0">
            <a:noAutofit/>
          </a:bodyPr>
          <a:lstStyle>
            <a:lvl1pPr marL="58738" marR="0" indent="-587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 "/>
              <a:tabLst/>
              <a:defRPr lang="en-US" sz="1500" i="1" kern="1200" baseline="0" dirty="0" smtClean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8738" indent="-587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Char char=" "/>
              <a:defRPr lang="en-US" sz="15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8738" indent="-58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 "/>
              <a:defRPr lang="en-US" sz="1100" i="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58738" indent="-587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1100" i="1" kern="1200" baseline="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58738" indent="-5873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850" kern="1200" cap="all" spc="50" baseline="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5pPr>
            <a:lvl6pPr marL="57150" indent="-57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Georgia" panose="02040502050405020303" pitchFamily="18" charset="0"/>
              <a:buChar char=" "/>
              <a:defRPr lang="en-US" sz="950" kern="1200" spc="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57150" indent="-57150" algn="l" defTabSz="9144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57150" indent="-57150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150" kern="1200" spc="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>
              <a:lnSpc>
                <a:spcPct val="85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Average monthly earnings </a:t>
            </a:r>
          </a:p>
          <a:p>
            <a:pPr marL="0" lvl="2" indent="0" algn="ctr">
              <a:lnSpc>
                <a:spcPct val="85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middle month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reference quarter</a:t>
            </a:r>
          </a:p>
          <a:p>
            <a:pPr marL="0" lvl="2" indent="0" algn="ctr">
              <a:lnSpc>
                <a:spcPct val="85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/>
          <p:cNvSpPr txBox="1">
            <a:spLocks/>
          </p:cNvSpPr>
          <p:nvPr/>
        </p:nvSpPr>
        <p:spPr>
          <a:xfrm>
            <a:off x="3388187" y="4397958"/>
            <a:ext cx="2352920" cy="1288814"/>
          </a:xfrm>
          <a:prstGeom prst="rect">
            <a:avLst/>
          </a:prstGeom>
        </p:spPr>
        <p:txBody>
          <a:bodyPr vert="horz" lIns="0" tIns="0" rIns="0" bIns="0" numCol="1" spcCol="228600" rtlCol="0">
            <a:noAutofit/>
          </a:bodyPr>
          <a:lstStyle>
            <a:lvl1pPr marL="58738" marR="0" indent="-587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 "/>
              <a:tabLst/>
              <a:defRPr lang="en-US" sz="1500" i="1" kern="1200" baseline="0" dirty="0" smtClean="0">
                <a:solidFill>
                  <a:schemeClr val="accent3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8738" indent="-587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Char char=" "/>
              <a:defRPr lang="en-US" sz="150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8738" indent="-587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 "/>
              <a:defRPr lang="en-US" sz="1100" i="0" kern="120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58738" indent="-5873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1100" i="1" kern="1200" baseline="0" dirty="0" smtClean="0">
                <a:solidFill>
                  <a:schemeClr val="accent2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58738" indent="-58738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 "/>
              <a:defRPr lang="en-US" sz="850" kern="1200" cap="all" spc="50" baseline="0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defRPr>
            </a:lvl5pPr>
            <a:lvl6pPr marL="57150" indent="-57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Georgia" panose="02040502050405020303" pitchFamily="18" charset="0"/>
              <a:buChar char=" "/>
              <a:defRPr lang="en-US" sz="950" kern="1200" spc="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57150" indent="-57150" algn="l" defTabSz="9144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57150" indent="-57150" algn="l" defTabSz="9144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200"/>
              </a:spcAft>
              <a:buFont typeface="Georgia" panose="02040502050405020303" pitchFamily="18" charset="0"/>
              <a:buChar char=" "/>
              <a:defRPr sz="1150" kern="1200" spc="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ctr">
              <a:lnSpc>
                <a:spcPct val="85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Gross earnings </a:t>
            </a:r>
          </a:p>
          <a:p>
            <a:pPr marL="0" lvl="2" indent="0" algn="ctr">
              <a:lnSpc>
                <a:spcPct val="85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months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the reference quarter</a:t>
            </a:r>
          </a:p>
        </p:txBody>
      </p:sp>
      <p:sp>
        <p:nvSpPr>
          <p:cNvPr id="17" name="Oval 16"/>
          <p:cNvSpPr/>
          <p:nvPr/>
        </p:nvSpPr>
        <p:spPr>
          <a:xfrm>
            <a:off x="4474647" y="4048432"/>
            <a:ext cx="180000" cy="180000"/>
          </a:xfrm>
          <a:prstGeom prst="ellipse">
            <a:avLst/>
          </a:prstGeom>
          <a:solidFill>
            <a:srgbClr val="5E6D0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083649" y="2648761"/>
            <a:ext cx="91440" cy="91440"/>
          </a:xfrm>
          <a:prstGeom prst="ellipse">
            <a:avLst/>
          </a:prstGeom>
          <a:solidFill>
            <a:srgbClr val="5E6D0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970231" y="2648761"/>
            <a:ext cx="91440" cy="91440"/>
          </a:xfrm>
          <a:prstGeom prst="ellipse">
            <a:avLst/>
          </a:prstGeom>
          <a:solidFill>
            <a:srgbClr val="5E6D0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5"/>
          <p:cNvGrpSpPr>
            <a:grpSpLocks noChangeAspect="1"/>
          </p:cNvGrpSpPr>
          <p:nvPr/>
        </p:nvGrpSpPr>
        <p:grpSpPr bwMode="auto">
          <a:xfrm>
            <a:off x="3834583" y="2497538"/>
            <a:ext cx="1507935" cy="1133856"/>
            <a:chOff x="1854" y="1352"/>
            <a:chExt cx="1947" cy="1464"/>
          </a:xfrm>
          <a:solidFill>
            <a:srgbClr val="636466"/>
          </a:solidFill>
          <a:effectLst/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1854" y="1352"/>
              <a:ext cx="1947" cy="1464"/>
            </a:xfrm>
            <a:custGeom>
              <a:avLst/>
              <a:gdLst>
                <a:gd name="T0" fmla="*/ 0 w 824"/>
                <a:gd name="T1" fmla="*/ 16 h 620"/>
                <a:gd name="T2" fmla="*/ 808 w 824"/>
                <a:gd name="T3" fmla="*/ 620 h 620"/>
                <a:gd name="T4" fmla="*/ 808 w 824"/>
                <a:gd name="T5" fmla="*/ 0 h 620"/>
                <a:gd name="T6" fmla="*/ 71 w 824"/>
                <a:gd name="T7" fmla="*/ 546 h 620"/>
                <a:gd name="T8" fmla="*/ 267 w 824"/>
                <a:gd name="T9" fmla="*/ 546 h 620"/>
                <a:gd name="T10" fmla="*/ 76 w 824"/>
                <a:gd name="T11" fmla="*/ 504 h 620"/>
                <a:gd name="T12" fmla="*/ 262 w 824"/>
                <a:gd name="T13" fmla="*/ 492 h 620"/>
                <a:gd name="T14" fmla="*/ 262 w 824"/>
                <a:gd name="T15" fmla="*/ 460 h 620"/>
                <a:gd name="T16" fmla="*/ 76 w 824"/>
                <a:gd name="T17" fmla="*/ 448 h 620"/>
                <a:gd name="T18" fmla="*/ 262 w 824"/>
                <a:gd name="T19" fmla="*/ 460 h 620"/>
                <a:gd name="T20" fmla="*/ 71 w 824"/>
                <a:gd name="T21" fmla="*/ 410 h 620"/>
                <a:gd name="T22" fmla="*/ 267 w 824"/>
                <a:gd name="T23" fmla="*/ 410 h 620"/>
                <a:gd name="T24" fmla="*/ 76 w 824"/>
                <a:gd name="T25" fmla="*/ 368 h 620"/>
                <a:gd name="T26" fmla="*/ 262 w 824"/>
                <a:gd name="T27" fmla="*/ 356 h 620"/>
                <a:gd name="T28" fmla="*/ 262 w 824"/>
                <a:gd name="T29" fmla="*/ 324 h 620"/>
                <a:gd name="T30" fmla="*/ 76 w 824"/>
                <a:gd name="T31" fmla="*/ 312 h 620"/>
                <a:gd name="T32" fmla="*/ 262 w 824"/>
                <a:gd name="T33" fmla="*/ 324 h 620"/>
                <a:gd name="T34" fmla="*/ 303 w 824"/>
                <a:gd name="T35" fmla="*/ 546 h 620"/>
                <a:gd name="T36" fmla="*/ 499 w 824"/>
                <a:gd name="T37" fmla="*/ 546 h 620"/>
                <a:gd name="T38" fmla="*/ 308 w 824"/>
                <a:gd name="T39" fmla="*/ 504 h 620"/>
                <a:gd name="T40" fmla="*/ 494 w 824"/>
                <a:gd name="T41" fmla="*/ 492 h 620"/>
                <a:gd name="T42" fmla="*/ 494 w 824"/>
                <a:gd name="T43" fmla="*/ 460 h 620"/>
                <a:gd name="T44" fmla="*/ 308 w 824"/>
                <a:gd name="T45" fmla="*/ 448 h 620"/>
                <a:gd name="T46" fmla="*/ 494 w 824"/>
                <a:gd name="T47" fmla="*/ 460 h 620"/>
                <a:gd name="T48" fmla="*/ 303 w 824"/>
                <a:gd name="T49" fmla="*/ 410 h 620"/>
                <a:gd name="T50" fmla="*/ 499 w 824"/>
                <a:gd name="T51" fmla="*/ 410 h 620"/>
                <a:gd name="T52" fmla="*/ 308 w 824"/>
                <a:gd name="T53" fmla="*/ 368 h 620"/>
                <a:gd name="T54" fmla="*/ 494 w 824"/>
                <a:gd name="T55" fmla="*/ 356 h 620"/>
                <a:gd name="T56" fmla="*/ 494 w 824"/>
                <a:gd name="T57" fmla="*/ 324 h 620"/>
                <a:gd name="T58" fmla="*/ 308 w 824"/>
                <a:gd name="T59" fmla="*/ 312 h 620"/>
                <a:gd name="T60" fmla="*/ 494 w 824"/>
                <a:gd name="T61" fmla="*/ 324 h 620"/>
                <a:gd name="T62" fmla="*/ 71 w 824"/>
                <a:gd name="T63" fmla="*/ 274 h 620"/>
                <a:gd name="T64" fmla="*/ 499 w 824"/>
                <a:gd name="T65" fmla="*/ 274 h 620"/>
                <a:gd name="T66" fmla="*/ 76 w 824"/>
                <a:gd name="T67" fmla="*/ 232 h 620"/>
                <a:gd name="T68" fmla="*/ 494 w 824"/>
                <a:gd name="T69" fmla="*/ 220 h 620"/>
                <a:gd name="T70" fmla="*/ 500 w 824"/>
                <a:gd name="T71" fmla="*/ 114 h 620"/>
                <a:gd name="T72" fmla="*/ 64 w 824"/>
                <a:gd name="T73" fmla="*/ 114 h 620"/>
                <a:gd name="T74" fmla="*/ 478 w 824"/>
                <a:gd name="T75" fmla="*/ 76 h 620"/>
                <a:gd name="T76" fmla="*/ 672 w 824"/>
                <a:gd name="T77" fmla="*/ 540 h 620"/>
                <a:gd name="T78" fmla="*/ 779 w 824"/>
                <a:gd name="T79" fmla="*/ 433 h 620"/>
                <a:gd name="T80" fmla="*/ 553 w 824"/>
                <a:gd name="T81" fmla="*/ 268 h 620"/>
                <a:gd name="T82" fmla="*/ 568 w 824"/>
                <a:gd name="T83" fmla="*/ 256 h 620"/>
                <a:gd name="T84" fmla="*/ 582 w 824"/>
                <a:gd name="T85" fmla="*/ 184 h 620"/>
                <a:gd name="T86" fmla="*/ 624 w 824"/>
                <a:gd name="T87" fmla="*/ 256 h 620"/>
                <a:gd name="T88" fmla="*/ 640 w 824"/>
                <a:gd name="T89" fmla="*/ 64 h 620"/>
                <a:gd name="T90" fmla="*/ 680 w 824"/>
                <a:gd name="T91" fmla="*/ 256 h 620"/>
                <a:gd name="T92" fmla="*/ 697 w 824"/>
                <a:gd name="T93" fmla="*/ 152 h 620"/>
                <a:gd name="T94" fmla="*/ 740 w 824"/>
                <a:gd name="T95" fmla="*/ 256 h 620"/>
                <a:gd name="T96" fmla="*/ 755 w 824"/>
                <a:gd name="T97" fmla="*/ 108 h 620"/>
                <a:gd name="T98" fmla="*/ 780 w 824"/>
                <a:gd name="T99" fmla="*/ 25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4" h="620">
                  <a:moveTo>
                    <a:pt x="8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0" y="613"/>
                    <a:pt x="7" y="620"/>
                    <a:pt x="16" y="620"/>
                  </a:cubicBezTo>
                  <a:cubicBezTo>
                    <a:pt x="808" y="620"/>
                    <a:pt x="808" y="620"/>
                    <a:pt x="808" y="620"/>
                  </a:cubicBezTo>
                  <a:cubicBezTo>
                    <a:pt x="817" y="620"/>
                    <a:pt x="824" y="613"/>
                    <a:pt x="824" y="604"/>
                  </a:cubicBezTo>
                  <a:cubicBezTo>
                    <a:pt x="824" y="16"/>
                    <a:pt x="824" y="16"/>
                    <a:pt x="824" y="16"/>
                  </a:cubicBezTo>
                  <a:cubicBezTo>
                    <a:pt x="824" y="7"/>
                    <a:pt x="817" y="0"/>
                    <a:pt x="808" y="0"/>
                  </a:cubicBezTo>
                  <a:close/>
                  <a:moveTo>
                    <a:pt x="262" y="552"/>
                  </a:moveTo>
                  <a:cubicBezTo>
                    <a:pt x="76" y="552"/>
                    <a:pt x="76" y="552"/>
                    <a:pt x="76" y="552"/>
                  </a:cubicBezTo>
                  <a:cubicBezTo>
                    <a:pt x="73" y="552"/>
                    <a:pt x="71" y="549"/>
                    <a:pt x="71" y="546"/>
                  </a:cubicBezTo>
                  <a:cubicBezTo>
                    <a:pt x="71" y="543"/>
                    <a:pt x="73" y="540"/>
                    <a:pt x="76" y="540"/>
                  </a:cubicBezTo>
                  <a:cubicBezTo>
                    <a:pt x="262" y="540"/>
                    <a:pt x="262" y="540"/>
                    <a:pt x="262" y="540"/>
                  </a:cubicBezTo>
                  <a:cubicBezTo>
                    <a:pt x="265" y="540"/>
                    <a:pt x="267" y="543"/>
                    <a:pt x="267" y="546"/>
                  </a:cubicBezTo>
                  <a:cubicBezTo>
                    <a:pt x="267" y="549"/>
                    <a:pt x="265" y="552"/>
                    <a:pt x="262" y="552"/>
                  </a:cubicBezTo>
                  <a:close/>
                  <a:moveTo>
                    <a:pt x="262" y="504"/>
                  </a:moveTo>
                  <a:cubicBezTo>
                    <a:pt x="76" y="504"/>
                    <a:pt x="76" y="504"/>
                    <a:pt x="76" y="504"/>
                  </a:cubicBezTo>
                  <a:cubicBezTo>
                    <a:pt x="73" y="504"/>
                    <a:pt x="71" y="501"/>
                    <a:pt x="71" y="498"/>
                  </a:cubicBezTo>
                  <a:cubicBezTo>
                    <a:pt x="71" y="495"/>
                    <a:pt x="73" y="492"/>
                    <a:pt x="76" y="492"/>
                  </a:cubicBezTo>
                  <a:cubicBezTo>
                    <a:pt x="262" y="492"/>
                    <a:pt x="262" y="492"/>
                    <a:pt x="262" y="492"/>
                  </a:cubicBezTo>
                  <a:cubicBezTo>
                    <a:pt x="265" y="492"/>
                    <a:pt x="267" y="495"/>
                    <a:pt x="267" y="498"/>
                  </a:cubicBezTo>
                  <a:cubicBezTo>
                    <a:pt x="267" y="501"/>
                    <a:pt x="265" y="504"/>
                    <a:pt x="262" y="504"/>
                  </a:cubicBezTo>
                  <a:close/>
                  <a:moveTo>
                    <a:pt x="262" y="460"/>
                  </a:moveTo>
                  <a:cubicBezTo>
                    <a:pt x="76" y="460"/>
                    <a:pt x="76" y="460"/>
                    <a:pt x="76" y="460"/>
                  </a:cubicBezTo>
                  <a:cubicBezTo>
                    <a:pt x="73" y="460"/>
                    <a:pt x="71" y="457"/>
                    <a:pt x="71" y="454"/>
                  </a:cubicBezTo>
                  <a:cubicBezTo>
                    <a:pt x="71" y="451"/>
                    <a:pt x="73" y="448"/>
                    <a:pt x="76" y="448"/>
                  </a:cubicBezTo>
                  <a:cubicBezTo>
                    <a:pt x="262" y="448"/>
                    <a:pt x="262" y="448"/>
                    <a:pt x="262" y="448"/>
                  </a:cubicBezTo>
                  <a:cubicBezTo>
                    <a:pt x="265" y="448"/>
                    <a:pt x="267" y="451"/>
                    <a:pt x="267" y="454"/>
                  </a:cubicBezTo>
                  <a:cubicBezTo>
                    <a:pt x="267" y="457"/>
                    <a:pt x="265" y="460"/>
                    <a:pt x="262" y="460"/>
                  </a:cubicBezTo>
                  <a:close/>
                  <a:moveTo>
                    <a:pt x="262" y="416"/>
                  </a:moveTo>
                  <a:cubicBezTo>
                    <a:pt x="76" y="416"/>
                    <a:pt x="76" y="416"/>
                    <a:pt x="76" y="416"/>
                  </a:cubicBezTo>
                  <a:cubicBezTo>
                    <a:pt x="73" y="416"/>
                    <a:pt x="71" y="413"/>
                    <a:pt x="71" y="410"/>
                  </a:cubicBezTo>
                  <a:cubicBezTo>
                    <a:pt x="71" y="407"/>
                    <a:pt x="73" y="404"/>
                    <a:pt x="76" y="404"/>
                  </a:cubicBezTo>
                  <a:cubicBezTo>
                    <a:pt x="262" y="404"/>
                    <a:pt x="262" y="404"/>
                    <a:pt x="262" y="404"/>
                  </a:cubicBezTo>
                  <a:cubicBezTo>
                    <a:pt x="265" y="404"/>
                    <a:pt x="267" y="407"/>
                    <a:pt x="267" y="410"/>
                  </a:cubicBezTo>
                  <a:cubicBezTo>
                    <a:pt x="267" y="413"/>
                    <a:pt x="265" y="416"/>
                    <a:pt x="262" y="416"/>
                  </a:cubicBezTo>
                  <a:close/>
                  <a:moveTo>
                    <a:pt x="262" y="368"/>
                  </a:moveTo>
                  <a:cubicBezTo>
                    <a:pt x="76" y="368"/>
                    <a:pt x="76" y="368"/>
                    <a:pt x="76" y="368"/>
                  </a:cubicBezTo>
                  <a:cubicBezTo>
                    <a:pt x="73" y="368"/>
                    <a:pt x="71" y="365"/>
                    <a:pt x="71" y="362"/>
                  </a:cubicBezTo>
                  <a:cubicBezTo>
                    <a:pt x="71" y="359"/>
                    <a:pt x="73" y="356"/>
                    <a:pt x="76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5" y="356"/>
                    <a:pt x="267" y="359"/>
                    <a:pt x="267" y="362"/>
                  </a:cubicBezTo>
                  <a:cubicBezTo>
                    <a:pt x="267" y="365"/>
                    <a:pt x="265" y="368"/>
                    <a:pt x="262" y="368"/>
                  </a:cubicBezTo>
                  <a:close/>
                  <a:moveTo>
                    <a:pt x="262" y="324"/>
                  </a:moveTo>
                  <a:cubicBezTo>
                    <a:pt x="76" y="324"/>
                    <a:pt x="76" y="324"/>
                    <a:pt x="76" y="324"/>
                  </a:cubicBezTo>
                  <a:cubicBezTo>
                    <a:pt x="73" y="324"/>
                    <a:pt x="71" y="321"/>
                    <a:pt x="71" y="318"/>
                  </a:cubicBezTo>
                  <a:cubicBezTo>
                    <a:pt x="71" y="315"/>
                    <a:pt x="73" y="312"/>
                    <a:pt x="76" y="312"/>
                  </a:cubicBezTo>
                  <a:cubicBezTo>
                    <a:pt x="262" y="312"/>
                    <a:pt x="262" y="312"/>
                    <a:pt x="262" y="312"/>
                  </a:cubicBezTo>
                  <a:cubicBezTo>
                    <a:pt x="265" y="312"/>
                    <a:pt x="267" y="315"/>
                    <a:pt x="267" y="318"/>
                  </a:cubicBezTo>
                  <a:cubicBezTo>
                    <a:pt x="267" y="321"/>
                    <a:pt x="265" y="324"/>
                    <a:pt x="262" y="324"/>
                  </a:cubicBezTo>
                  <a:close/>
                  <a:moveTo>
                    <a:pt x="494" y="552"/>
                  </a:moveTo>
                  <a:cubicBezTo>
                    <a:pt x="308" y="552"/>
                    <a:pt x="308" y="552"/>
                    <a:pt x="308" y="552"/>
                  </a:cubicBezTo>
                  <a:cubicBezTo>
                    <a:pt x="305" y="552"/>
                    <a:pt x="303" y="549"/>
                    <a:pt x="303" y="546"/>
                  </a:cubicBezTo>
                  <a:cubicBezTo>
                    <a:pt x="303" y="543"/>
                    <a:pt x="305" y="540"/>
                    <a:pt x="308" y="540"/>
                  </a:cubicBezTo>
                  <a:cubicBezTo>
                    <a:pt x="494" y="540"/>
                    <a:pt x="494" y="540"/>
                    <a:pt x="494" y="540"/>
                  </a:cubicBezTo>
                  <a:cubicBezTo>
                    <a:pt x="497" y="540"/>
                    <a:pt x="499" y="543"/>
                    <a:pt x="499" y="546"/>
                  </a:cubicBezTo>
                  <a:cubicBezTo>
                    <a:pt x="499" y="549"/>
                    <a:pt x="497" y="552"/>
                    <a:pt x="494" y="552"/>
                  </a:cubicBezTo>
                  <a:close/>
                  <a:moveTo>
                    <a:pt x="494" y="504"/>
                  </a:moveTo>
                  <a:cubicBezTo>
                    <a:pt x="308" y="504"/>
                    <a:pt x="308" y="504"/>
                    <a:pt x="308" y="504"/>
                  </a:cubicBezTo>
                  <a:cubicBezTo>
                    <a:pt x="305" y="504"/>
                    <a:pt x="303" y="501"/>
                    <a:pt x="303" y="498"/>
                  </a:cubicBezTo>
                  <a:cubicBezTo>
                    <a:pt x="303" y="495"/>
                    <a:pt x="305" y="492"/>
                    <a:pt x="308" y="492"/>
                  </a:cubicBezTo>
                  <a:cubicBezTo>
                    <a:pt x="494" y="492"/>
                    <a:pt x="494" y="492"/>
                    <a:pt x="494" y="492"/>
                  </a:cubicBezTo>
                  <a:cubicBezTo>
                    <a:pt x="497" y="492"/>
                    <a:pt x="499" y="495"/>
                    <a:pt x="499" y="498"/>
                  </a:cubicBezTo>
                  <a:cubicBezTo>
                    <a:pt x="499" y="501"/>
                    <a:pt x="497" y="504"/>
                    <a:pt x="494" y="504"/>
                  </a:cubicBezTo>
                  <a:close/>
                  <a:moveTo>
                    <a:pt x="494" y="460"/>
                  </a:moveTo>
                  <a:cubicBezTo>
                    <a:pt x="308" y="460"/>
                    <a:pt x="308" y="460"/>
                    <a:pt x="308" y="460"/>
                  </a:cubicBezTo>
                  <a:cubicBezTo>
                    <a:pt x="305" y="460"/>
                    <a:pt x="303" y="457"/>
                    <a:pt x="303" y="454"/>
                  </a:cubicBezTo>
                  <a:cubicBezTo>
                    <a:pt x="303" y="451"/>
                    <a:pt x="305" y="448"/>
                    <a:pt x="308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7" y="448"/>
                    <a:pt x="499" y="451"/>
                    <a:pt x="499" y="454"/>
                  </a:cubicBezTo>
                  <a:cubicBezTo>
                    <a:pt x="499" y="457"/>
                    <a:pt x="497" y="460"/>
                    <a:pt x="494" y="460"/>
                  </a:cubicBezTo>
                  <a:close/>
                  <a:moveTo>
                    <a:pt x="494" y="416"/>
                  </a:moveTo>
                  <a:cubicBezTo>
                    <a:pt x="308" y="416"/>
                    <a:pt x="308" y="416"/>
                    <a:pt x="308" y="416"/>
                  </a:cubicBezTo>
                  <a:cubicBezTo>
                    <a:pt x="305" y="416"/>
                    <a:pt x="303" y="413"/>
                    <a:pt x="303" y="410"/>
                  </a:cubicBezTo>
                  <a:cubicBezTo>
                    <a:pt x="303" y="407"/>
                    <a:pt x="305" y="404"/>
                    <a:pt x="308" y="404"/>
                  </a:cubicBezTo>
                  <a:cubicBezTo>
                    <a:pt x="494" y="404"/>
                    <a:pt x="494" y="404"/>
                    <a:pt x="494" y="404"/>
                  </a:cubicBezTo>
                  <a:cubicBezTo>
                    <a:pt x="497" y="404"/>
                    <a:pt x="499" y="407"/>
                    <a:pt x="499" y="410"/>
                  </a:cubicBezTo>
                  <a:cubicBezTo>
                    <a:pt x="499" y="413"/>
                    <a:pt x="497" y="416"/>
                    <a:pt x="494" y="416"/>
                  </a:cubicBezTo>
                  <a:close/>
                  <a:moveTo>
                    <a:pt x="494" y="368"/>
                  </a:moveTo>
                  <a:cubicBezTo>
                    <a:pt x="308" y="368"/>
                    <a:pt x="308" y="368"/>
                    <a:pt x="308" y="368"/>
                  </a:cubicBezTo>
                  <a:cubicBezTo>
                    <a:pt x="305" y="368"/>
                    <a:pt x="303" y="365"/>
                    <a:pt x="303" y="362"/>
                  </a:cubicBezTo>
                  <a:cubicBezTo>
                    <a:pt x="303" y="359"/>
                    <a:pt x="305" y="356"/>
                    <a:pt x="308" y="356"/>
                  </a:cubicBezTo>
                  <a:cubicBezTo>
                    <a:pt x="494" y="356"/>
                    <a:pt x="494" y="356"/>
                    <a:pt x="494" y="356"/>
                  </a:cubicBezTo>
                  <a:cubicBezTo>
                    <a:pt x="497" y="356"/>
                    <a:pt x="499" y="359"/>
                    <a:pt x="499" y="362"/>
                  </a:cubicBezTo>
                  <a:cubicBezTo>
                    <a:pt x="499" y="365"/>
                    <a:pt x="497" y="368"/>
                    <a:pt x="494" y="368"/>
                  </a:cubicBezTo>
                  <a:close/>
                  <a:moveTo>
                    <a:pt x="494" y="324"/>
                  </a:moveTo>
                  <a:cubicBezTo>
                    <a:pt x="308" y="324"/>
                    <a:pt x="308" y="324"/>
                    <a:pt x="308" y="324"/>
                  </a:cubicBezTo>
                  <a:cubicBezTo>
                    <a:pt x="305" y="324"/>
                    <a:pt x="303" y="321"/>
                    <a:pt x="303" y="318"/>
                  </a:cubicBezTo>
                  <a:cubicBezTo>
                    <a:pt x="303" y="315"/>
                    <a:pt x="305" y="312"/>
                    <a:pt x="308" y="312"/>
                  </a:cubicBezTo>
                  <a:cubicBezTo>
                    <a:pt x="494" y="312"/>
                    <a:pt x="494" y="312"/>
                    <a:pt x="494" y="312"/>
                  </a:cubicBezTo>
                  <a:cubicBezTo>
                    <a:pt x="497" y="312"/>
                    <a:pt x="499" y="315"/>
                    <a:pt x="499" y="318"/>
                  </a:cubicBezTo>
                  <a:cubicBezTo>
                    <a:pt x="499" y="321"/>
                    <a:pt x="497" y="324"/>
                    <a:pt x="494" y="324"/>
                  </a:cubicBezTo>
                  <a:close/>
                  <a:moveTo>
                    <a:pt x="494" y="280"/>
                  </a:moveTo>
                  <a:cubicBezTo>
                    <a:pt x="76" y="280"/>
                    <a:pt x="76" y="280"/>
                    <a:pt x="76" y="280"/>
                  </a:cubicBezTo>
                  <a:cubicBezTo>
                    <a:pt x="73" y="280"/>
                    <a:pt x="71" y="277"/>
                    <a:pt x="71" y="274"/>
                  </a:cubicBezTo>
                  <a:cubicBezTo>
                    <a:pt x="71" y="271"/>
                    <a:pt x="73" y="268"/>
                    <a:pt x="76" y="268"/>
                  </a:cubicBezTo>
                  <a:cubicBezTo>
                    <a:pt x="494" y="268"/>
                    <a:pt x="494" y="268"/>
                    <a:pt x="494" y="268"/>
                  </a:cubicBezTo>
                  <a:cubicBezTo>
                    <a:pt x="497" y="268"/>
                    <a:pt x="499" y="271"/>
                    <a:pt x="499" y="274"/>
                  </a:cubicBezTo>
                  <a:cubicBezTo>
                    <a:pt x="499" y="277"/>
                    <a:pt x="497" y="280"/>
                    <a:pt x="494" y="280"/>
                  </a:cubicBezTo>
                  <a:close/>
                  <a:moveTo>
                    <a:pt x="494" y="232"/>
                  </a:moveTo>
                  <a:cubicBezTo>
                    <a:pt x="76" y="232"/>
                    <a:pt x="76" y="232"/>
                    <a:pt x="76" y="232"/>
                  </a:cubicBezTo>
                  <a:cubicBezTo>
                    <a:pt x="73" y="232"/>
                    <a:pt x="71" y="229"/>
                    <a:pt x="71" y="226"/>
                  </a:cubicBezTo>
                  <a:cubicBezTo>
                    <a:pt x="71" y="223"/>
                    <a:pt x="73" y="220"/>
                    <a:pt x="76" y="220"/>
                  </a:cubicBezTo>
                  <a:cubicBezTo>
                    <a:pt x="494" y="220"/>
                    <a:pt x="494" y="220"/>
                    <a:pt x="494" y="220"/>
                  </a:cubicBezTo>
                  <a:cubicBezTo>
                    <a:pt x="497" y="220"/>
                    <a:pt x="499" y="223"/>
                    <a:pt x="499" y="226"/>
                  </a:cubicBezTo>
                  <a:cubicBezTo>
                    <a:pt x="499" y="229"/>
                    <a:pt x="497" y="232"/>
                    <a:pt x="494" y="232"/>
                  </a:cubicBezTo>
                  <a:close/>
                  <a:moveTo>
                    <a:pt x="500" y="114"/>
                  </a:moveTo>
                  <a:cubicBezTo>
                    <a:pt x="500" y="130"/>
                    <a:pt x="490" y="144"/>
                    <a:pt x="478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73" y="144"/>
                    <a:pt x="64" y="130"/>
                    <a:pt x="64" y="114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90"/>
                    <a:pt x="73" y="76"/>
                    <a:pt x="85" y="76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90" y="76"/>
                    <a:pt x="500" y="90"/>
                    <a:pt x="500" y="106"/>
                  </a:cubicBezTo>
                  <a:lnTo>
                    <a:pt x="500" y="114"/>
                  </a:lnTo>
                  <a:close/>
                  <a:moveTo>
                    <a:pt x="672" y="540"/>
                  </a:moveTo>
                  <a:cubicBezTo>
                    <a:pt x="613" y="540"/>
                    <a:pt x="565" y="492"/>
                    <a:pt x="565" y="433"/>
                  </a:cubicBezTo>
                  <a:cubicBezTo>
                    <a:pt x="565" y="374"/>
                    <a:pt x="613" y="326"/>
                    <a:pt x="672" y="326"/>
                  </a:cubicBezTo>
                  <a:cubicBezTo>
                    <a:pt x="731" y="326"/>
                    <a:pt x="779" y="374"/>
                    <a:pt x="779" y="433"/>
                  </a:cubicBezTo>
                  <a:cubicBezTo>
                    <a:pt x="779" y="492"/>
                    <a:pt x="731" y="540"/>
                    <a:pt x="672" y="540"/>
                  </a:cubicBezTo>
                  <a:close/>
                  <a:moveTo>
                    <a:pt x="780" y="268"/>
                  </a:moveTo>
                  <a:cubicBezTo>
                    <a:pt x="553" y="268"/>
                    <a:pt x="553" y="268"/>
                    <a:pt x="553" y="268"/>
                  </a:cubicBezTo>
                  <a:cubicBezTo>
                    <a:pt x="551" y="268"/>
                    <a:pt x="548" y="265"/>
                    <a:pt x="548" y="262"/>
                  </a:cubicBezTo>
                  <a:cubicBezTo>
                    <a:pt x="548" y="259"/>
                    <a:pt x="551" y="256"/>
                    <a:pt x="553" y="256"/>
                  </a:cubicBezTo>
                  <a:cubicBezTo>
                    <a:pt x="568" y="256"/>
                    <a:pt x="568" y="256"/>
                    <a:pt x="568" y="256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68" y="187"/>
                    <a:pt x="572" y="184"/>
                    <a:pt x="579" y="184"/>
                  </a:cubicBezTo>
                  <a:cubicBezTo>
                    <a:pt x="582" y="184"/>
                    <a:pt x="582" y="184"/>
                    <a:pt x="582" y="184"/>
                  </a:cubicBezTo>
                  <a:cubicBezTo>
                    <a:pt x="589" y="184"/>
                    <a:pt x="596" y="187"/>
                    <a:pt x="596" y="192"/>
                  </a:cubicBezTo>
                  <a:cubicBezTo>
                    <a:pt x="596" y="256"/>
                    <a:pt x="596" y="256"/>
                    <a:pt x="596" y="256"/>
                  </a:cubicBezTo>
                  <a:cubicBezTo>
                    <a:pt x="624" y="256"/>
                    <a:pt x="624" y="256"/>
                    <a:pt x="624" y="256"/>
                  </a:cubicBezTo>
                  <a:cubicBezTo>
                    <a:pt x="624" y="74"/>
                    <a:pt x="624" y="74"/>
                    <a:pt x="624" y="74"/>
                  </a:cubicBezTo>
                  <a:cubicBezTo>
                    <a:pt x="624" y="69"/>
                    <a:pt x="630" y="64"/>
                    <a:pt x="637" y="64"/>
                  </a:cubicBezTo>
                  <a:cubicBezTo>
                    <a:pt x="640" y="64"/>
                    <a:pt x="640" y="64"/>
                    <a:pt x="640" y="64"/>
                  </a:cubicBezTo>
                  <a:cubicBezTo>
                    <a:pt x="647" y="64"/>
                    <a:pt x="652" y="69"/>
                    <a:pt x="652" y="74"/>
                  </a:cubicBezTo>
                  <a:cubicBezTo>
                    <a:pt x="652" y="256"/>
                    <a:pt x="652" y="256"/>
                    <a:pt x="652" y="256"/>
                  </a:cubicBezTo>
                  <a:cubicBezTo>
                    <a:pt x="680" y="256"/>
                    <a:pt x="680" y="256"/>
                    <a:pt x="680" y="256"/>
                  </a:cubicBezTo>
                  <a:cubicBezTo>
                    <a:pt x="680" y="160"/>
                    <a:pt x="680" y="160"/>
                    <a:pt x="680" y="160"/>
                  </a:cubicBezTo>
                  <a:cubicBezTo>
                    <a:pt x="680" y="155"/>
                    <a:pt x="687" y="152"/>
                    <a:pt x="694" y="152"/>
                  </a:cubicBezTo>
                  <a:cubicBezTo>
                    <a:pt x="697" y="152"/>
                    <a:pt x="697" y="152"/>
                    <a:pt x="697" y="152"/>
                  </a:cubicBezTo>
                  <a:cubicBezTo>
                    <a:pt x="704" y="152"/>
                    <a:pt x="712" y="155"/>
                    <a:pt x="712" y="160"/>
                  </a:cubicBezTo>
                  <a:cubicBezTo>
                    <a:pt x="712" y="256"/>
                    <a:pt x="712" y="256"/>
                    <a:pt x="712" y="256"/>
                  </a:cubicBezTo>
                  <a:cubicBezTo>
                    <a:pt x="740" y="256"/>
                    <a:pt x="740" y="256"/>
                    <a:pt x="740" y="256"/>
                  </a:cubicBezTo>
                  <a:cubicBezTo>
                    <a:pt x="740" y="118"/>
                    <a:pt x="740" y="118"/>
                    <a:pt x="740" y="118"/>
                  </a:cubicBezTo>
                  <a:cubicBezTo>
                    <a:pt x="740" y="113"/>
                    <a:pt x="744" y="108"/>
                    <a:pt x="751" y="108"/>
                  </a:cubicBezTo>
                  <a:cubicBezTo>
                    <a:pt x="755" y="108"/>
                    <a:pt x="755" y="108"/>
                    <a:pt x="755" y="108"/>
                  </a:cubicBezTo>
                  <a:cubicBezTo>
                    <a:pt x="762" y="108"/>
                    <a:pt x="768" y="113"/>
                    <a:pt x="768" y="118"/>
                  </a:cubicBezTo>
                  <a:cubicBezTo>
                    <a:pt x="768" y="256"/>
                    <a:pt x="768" y="256"/>
                    <a:pt x="768" y="256"/>
                  </a:cubicBezTo>
                  <a:cubicBezTo>
                    <a:pt x="780" y="256"/>
                    <a:pt x="780" y="256"/>
                    <a:pt x="780" y="256"/>
                  </a:cubicBezTo>
                  <a:cubicBezTo>
                    <a:pt x="782" y="256"/>
                    <a:pt x="785" y="259"/>
                    <a:pt x="785" y="262"/>
                  </a:cubicBezTo>
                  <a:cubicBezTo>
                    <a:pt x="785" y="265"/>
                    <a:pt x="782" y="268"/>
                    <a:pt x="780" y="2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36466"/>
                </a:solidFill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255" y="2173"/>
              <a:ext cx="395" cy="414"/>
            </a:xfrm>
            <a:custGeom>
              <a:avLst/>
              <a:gdLst>
                <a:gd name="T0" fmla="*/ 80 w 167"/>
                <a:gd name="T1" fmla="*/ 0 h 175"/>
                <a:gd name="T2" fmla="*/ 1 w 167"/>
                <a:gd name="T3" fmla="*/ 50 h 175"/>
                <a:gd name="T4" fmla="*/ 80 w 167"/>
                <a:gd name="T5" fmla="*/ 92 h 175"/>
                <a:gd name="T6" fmla="*/ 0 w 167"/>
                <a:gd name="T7" fmla="*/ 122 h 175"/>
                <a:gd name="T8" fmla="*/ 80 w 167"/>
                <a:gd name="T9" fmla="*/ 175 h 175"/>
                <a:gd name="T10" fmla="*/ 167 w 167"/>
                <a:gd name="T11" fmla="*/ 87 h 175"/>
                <a:gd name="T12" fmla="*/ 80 w 167"/>
                <a:gd name="T1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5">
                  <a:moveTo>
                    <a:pt x="80" y="0"/>
                  </a:moveTo>
                  <a:cubicBezTo>
                    <a:pt x="45" y="0"/>
                    <a:pt x="15" y="20"/>
                    <a:pt x="1" y="50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" y="153"/>
                    <a:pt x="44" y="175"/>
                    <a:pt x="80" y="175"/>
                  </a:cubicBezTo>
                  <a:cubicBezTo>
                    <a:pt x="128" y="175"/>
                    <a:pt x="167" y="136"/>
                    <a:pt x="167" y="87"/>
                  </a:cubicBezTo>
                  <a:cubicBezTo>
                    <a:pt x="167" y="39"/>
                    <a:pt x="128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636466"/>
                </a:solidFill>
              </a:endParaRPr>
            </a:p>
          </p:txBody>
        </p:sp>
      </p:grpSp>
      <p:sp>
        <p:nvSpPr>
          <p:cNvPr id="23" name="Text Placeholder 12"/>
          <p:cNvSpPr txBox="1">
            <a:spLocks/>
          </p:cNvSpPr>
          <p:nvPr/>
        </p:nvSpPr>
        <p:spPr>
          <a:xfrm>
            <a:off x="539552" y="1061606"/>
            <a:ext cx="7772400" cy="4519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are published on a quarter lag (SDDS)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975" y="216009"/>
            <a:ext cx="4205610" cy="632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 Variables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6B564-FA92-4B4C-BE8D-A85F5670869B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99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E2DC3-213A-42A8-80C2-29DECAF3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55922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9512" y="316176"/>
            <a:ext cx="5012849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Results for Q2:2022</a:t>
            </a:r>
          </a:p>
        </p:txBody>
      </p:sp>
    </p:spTree>
    <p:extLst>
      <p:ext uri="{BB962C8B-B14F-4D97-AF65-F5344CB8AC3E}">
        <p14:creationId xmlns:p14="http://schemas.microsoft.com/office/powerpoint/2010/main" val="27266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42">
            <a:extLst>
              <a:ext uri="{FF2B5EF4-FFF2-40B4-BE49-F238E27FC236}">
                <a16:creationId xmlns:a16="http://schemas.microsoft.com/office/drawing/2014/main" id="{D73AD6A7-08E7-4781-A1F0-D2167C99B6DB}"/>
              </a:ext>
            </a:extLst>
          </p:cNvPr>
          <p:cNvSpPr/>
          <p:nvPr/>
        </p:nvSpPr>
        <p:spPr>
          <a:xfrm>
            <a:off x="809467" y="3582737"/>
            <a:ext cx="2088232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0C9869-08B0-471A-B0B3-6864F9165E01}"/>
              </a:ext>
            </a:extLst>
          </p:cNvPr>
          <p:cNvSpPr/>
          <p:nvPr/>
        </p:nvSpPr>
        <p:spPr>
          <a:xfrm>
            <a:off x="1098956" y="3165806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E393657-0027-40BB-AB25-EF1CA9B46A42}"/>
              </a:ext>
            </a:extLst>
          </p:cNvPr>
          <p:cNvSpPr/>
          <p:nvPr/>
        </p:nvSpPr>
        <p:spPr>
          <a:xfrm>
            <a:off x="1153036" y="3219886"/>
            <a:ext cx="1332000" cy="13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Rounded Rectangle 42">
            <a:extLst>
              <a:ext uri="{FF2B5EF4-FFF2-40B4-BE49-F238E27FC236}">
                <a16:creationId xmlns:a16="http://schemas.microsoft.com/office/drawing/2014/main" id="{614F3963-3F73-452F-B318-EA40B45ED48B}"/>
              </a:ext>
            </a:extLst>
          </p:cNvPr>
          <p:cNvSpPr/>
          <p:nvPr/>
        </p:nvSpPr>
        <p:spPr>
          <a:xfrm>
            <a:off x="5712438" y="3582737"/>
            <a:ext cx="2088232" cy="792088"/>
          </a:xfrm>
          <a:prstGeom prst="roundRect">
            <a:avLst/>
          </a:prstGeom>
          <a:solidFill>
            <a:srgbClr val="D7E4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6A3330F-4BA1-424B-8A21-86F36A4291EC}"/>
              </a:ext>
            </a:extLst>
          </p:cNvPr>
          <p:cNvSpPr/>
          <p:nvPr/>
        </p:nvSpPr>
        <p:spPr>
          <a:xfrm>
            <a:off x="6058564" y="3183174"/>
            <a:ext cx="1440160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3FAC56-51F1-40E4-98EF-B99ABC929D46}"/>
              </a:ext>
            </a:extLst>
          </p:cNvPr>
          <p:cNvSpPr/>
          <p:nvPr/>
        </p:nvSpPr>
        <p:spPr>
          <a:xfrm>
            <a:off x="6116500" y="3241110"/>
            <a:ext cx="1332000" cy="1332000"/>
          </a:xfrm>
          <a:prstGeom prst="ellipse">
            <a:avLst/>
          </a:prstGeom>
          <a:solidFill>
            <a:srgbClr val="529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395536" y="331178"/>
            <a:ext cx="7047842" cy="63292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RESULTS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458" y="1997418"/>
            <a:ext cx="9144000" cy="72008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83571" y="4689898"/>
            <a:ext cx="3650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r>
              <a:rPr lang="en-GB" sz="1400" b="1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(or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)</a:t>
            </a:r>
            <a:r>
              <a:rPr lang="en-GB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the reference quarter compared with the same quarter of 2021 (Q2:2021).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7066" y="4691584"/>
            <a:ext cx="3536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 was a quarterly decrease of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jobs (or </a:t>
            </a:r>
            <a:r>
              <a:rPr lang="en-GB" sz="1400" b="1" dirty="0">
                <a:solidFill>
                  <a:srgbClr val="769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in Q2:2022 compared with Q1:2021.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65387-EBBD-44E8-B875-E87B4AF399C8}"/>
              </a:ext>
            </a:extLst>
          </p:cNvPr>
          <p:cNvSpPr txBox="1"/>
          <p:nvPr/>
        </p:nvSpPr>
        <p:spPr>
          <a:xfrm>
            <a:off x="322711" y="1365159"/>
            <a:ext cx="300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Number of persons employed in Q2:2022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ECB243-A1AB-4C5C-ABD9-8E5C24639022}"/>
              </a:ext>
            </a:extLst>
          </p:cNvPr>
          <p:cNvGrpSpPr/>
          <p:nvPr/>
        </p:nvGrpSpPr>
        <p:grpSpPr>
          <a:xfrm>
            <a:off x="6181412" y="2291973"/>
            <a:ext cx="1152128" cy="720080"/>
            <a:chOff x="1547664" y="2888940"/>
            <a:chExt cx="1152128" cy="720080"/>
          </a:xfrm>
        </p:grpSpPr>
        <p:sp>
          <p:nvSpPr>
            <p:cNvPr id="28" name="Up Arrow 23">
              <a:extLst>
                <a:ext uri="{FF2B5EF4-FFF2-40B4-BE49-F238E27FC236}">
                  <a16:creationId xmlns:a16="http://schemas.microsoft.com/office/drawing/2014/main" id="{54DC38A6-3A2B-4956-BEE5-EB8132E32892}"/>
                </a:ext>
              </a:extLst>
            </p:cNvPr>
            <p:cNvSpPr/>
            <p:nvPr/>
          </p:nvSpPr>
          <p:spPr>
            <a:xfrm>
              <a:off x="1547664" y="2888940"/>
              <a:ext cx="1152128" cy="720080"/>
            </a:xfrm>
            <a:prstGeom prst="upArrow">
              <a:avLst/>
            </a:prstGeom>
            <a:solidFill>
              <a:srgbClr val="5298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9479EF-A952-42FA-9C53-ED754B58F953}"/>
                </a:ext>
              </a:extLst>
            </p:cNvPr>
            <p:cNvSpPr txBox="1"/>
            <p:nvPr/>
          </p:nvSpPr>
          <p:spPr>
            <a:xfrm>
              <a:off x="1823357" y="313521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Y/Y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0E2E2C-EFB4-4C47-B2CB-647B0F8FCBAE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50BAAF05-FA09-4188-A3C6-7A3FC608180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0">
              <a:extLst>
                <a:ext uri="{FF2B5EF4-FFF2-40B4-BE49-F238E27FC236}">
                  <a16:creationId xmlns:a16="http://schemas.microsoft.com/office/drawing/2014/main" id="{1FA4368F-514F-4EF4-AF70-2B23C9F042E9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9D9C010-864E-43C9-91DA-76E58E543CE2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3E940-CF4A-8518-3E7E-0E2359D5F2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54193" y="1317454"/>
            <a:ext cx="3304371" cy="590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60058-DDB5-A788-7959-ACF4B945DF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3763" y="3497263"/>
            <a:ext cx="2025650" cy="809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66D756-469E-06A5-B081-FBEAC41F43A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03900" y="3697288"/>
            <a:ext cx="2101850" cy="546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41A167-B88B-FCDA-0343-B00CCFC89CC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54013" y="4900613"/>
            <a:ext cx="1173162" cy="2936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ABCBDE-09A9-E37C-ECA2-213CFBD1787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33538" y="4918075"/>
            <a:ext cx="1023937" cy="257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BB0111-17DD-041B-ABA6-C1D34BEBC43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602075" y="4710501"/>
            <a:ext cx="896649" cy="27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AF5860-0021-F248-243E-FFB3D1CDC5D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7299438" y="4725963"/>
            <a:ext cx="896647" cy="276601"/>
          </a:xfrm>
          <a:prstGeom prst="rect">
            <a:avLst/>
          </a:prstGeom>
        </p:spPr>
      </p:pic>
      <p:sp>
        <p:nvSpPr>
          <p:cNvPr id="3" name="Up Arrow 23">
            <a:extLst>
              <a:ext uri="{FF2B5EF4-FFF2-40B4-BE49-F238E27FC236}">
                <a16:creationId xmlns:a16="http://schemas.microsoft.com/office/drawing/2014/main" id="{42771553-EA4F-2EB2-C0E5-7FF991634952}"/>
              </a:ext>
            </a:extLst>
          </p:cNvPr>
          <p:cNvSpPr/>
          <p:nvPr/>
        </p:nvSpPr>
        <p:spPr>
          <a:xfrm flipV="1">
            <a:off x="1216391" y="2220519"/>
            <a:ext cx="1152128" cy="720080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B85B7-0FE9-16A9-501A-EDC1C763EC22}"/>
              </a:ext>
            </a:extLst>
          </p:cNvPr>
          <p:cNvSpPr txBox="1"/>
          <p:nvPr/>
        </p:nvSpPr>
        <p:spPr>
          <a:xfrm>
            <a:off x="1492084" y="2276403"/>
            <a:ext cx="60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Q/Q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141FD-7A98-EF25-957A-30D0EE8F23A3}"/>
              </a:ext>
            </a:extLst>
          </p:cNvPr>
          <p:cNvSpPr txBox="1"/>
          <p:nvPr/>
        </p:nvSpPr>
        <p:spPr>
          <a:xfrm>
            <a:off x="5908487" y="1550542"/>
            <a:ext cx="3009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/>
              <a:t>from                                 in Q1:2022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62E3DC2-64AC-536A-8867-7892B6E2A17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189120" y="1559029"/>
            <a:ext cx="1754451" cy="2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8648" y="219919"/>
            <a:ext cx="7583141" cy="63292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RESULTS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2313926"/>
            <a:ext cx="9144000" cy="72008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A65387-EBBD-44E8-B875-E87B4AF399C8}"/>
              </a:ext>
            </a:extLst>
          </p:cNvPr>
          <p:cNvSpPr txBox="1"/>
          <p:nvPr/>
        </p:nvSpPr>
        <p:spPr>
          <a:xfrm>
            <a:off x="318649" y="1249966"/>
            <a:ext cx="39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Number of persons employed Full-time: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670FB1-0AC9-400A-A2A0-CCB37D9B1794}"/>
              </a:ext>
            </a:extLst>
          </p:cNvPr>
          <p:cNvSpPr/>
          <p:nvPr/>
        </p:nvSpPr>
        <p:spPr>
          <a:xfrm>
            <a:off x="5575457" y="3227749"/>
            <a:ext cx="355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jobs  decreased quarter-on-quarter by             and year-on-year full-time jobs decreased by            .</a:t>
            </a:r>
            <a:endParaRPr lang="en-ZA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156E3F-C0F0-48C3-8582-F6CCAB35EE5F}"/>
              </a:ext>
            </a:extLst>
          </p:cNvPr>
          <p:cNvSpPr/>
          <p:nvPr/>
        </p:nvSpPr>
        <p:spPr>
          <a:xfrm>
            <a:off x="5677043" y="4415623"/>
            <a:ext cx="3309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jobs decreased quarter-on-quarter by              while year-on-year part-time jobs increased by             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955996-F4EB-4E7E-A7D1-52706E6E6BC9}"/>
              </a:ext>
            </a:extLst>
          </p:cNvPr>
          <p:cNvSpPr txBox="1"/>
          <p:nvPr/>
        </p:nvSpPr>
        <p:spPr>
          <a:xfrm>
            <a:off x="318649" y="1734078"/>
            <a:ext cx="39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Number of persons employed Part-time: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647BE-2139-4D9A-A8B4-0D01A2AED2AA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E0739-D3D4-E876-E8E4-3E7A6003D0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79900" y="1206500"/>
            <a:ext cx="1722438" cy="430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7C2132-D89D-C4FE-8C3B-E472FF64D7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70375" y="1689100"/>
            <a:ext cx="1731963" cy="433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B54EAC-61CB-790D-EECB-3B02DBEA52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3500" y="2730500"/>
            <a:ext cx="6059488" cy="2709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09F6D6-4D48-72AC-CA9A-8406CE93E1D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325552" y="3492779"/>
            <a:ext cx="1978202" cy="305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63DFDB-3E7A-149E-C209-EF53E8ED90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789216" y="3735759"/>
            <a:ext cx="989097" cy="3051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237568-4BCC-E96B-6D0B-D1BAE2609DC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844683" y="4680876"/>
            <a:ext cx="1944533" cy="299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0A2B62-40E5-ACE4-093B-3740A9A359A8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828522" y="5166675"/>
            <a:ext cx="972261" cy="2999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3A309C-8C02-9CAC-6CE4-C0C5E0D9FFF2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F9F69E5E-0180-FA5C-6FFC-A0C3D3EA7B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1ED85E4D-4C4F-103F-DDAB-1C3B976B4C70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76CE55-2C0E-D24A-D02A-05EBF32C46A0}"/>
              </a:ext>
            </a:extLst>
          </p:cNvPr>
          <p:cNvSpPr txBox="1"/>
          <p:nvPr/>
        </p:nvSpPr>
        <p:spPr>
          <a:xfrm>
            <a:off x="4485990" y="861934"/>
            <a:ext cx="13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Q2:2022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743CA-757D-A7A3-C20C-E65415663E43}"/>
              </a:ext>
            </a:extLst>
          </p:cNvPr>
          <p:cNvSpPr txBox="1"/>
          <p:nvPr/>
        </p:nvSpPr>
        <p:spPr>
          <a:xfrm>
            <a:off x="6482715" y="847453"/>
            <a:ext cx="13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3">
                    <a:lumMod val="50000"/>
                  </a:schemeClr>
                </a:solidFill>
              </a:rPr>
              <a:t>Q1:2022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BFD6F9-10EC-6A5B-F3AD-9197D4B8CABF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472643" y="1191036"/>
            <a:ext cx="1316573" cy="365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6CA32C-82C8-7AE6-4DC1-1CB81FF1F83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451640" y="1715667"/>
            <a:ext cx="1337576" cy="3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453BCC-5F81-4CD0-BBD5-7DD134FF22CC}"/>
              </a:ext>
            </a:extLst>
          </p:cNvPr>
          <p:cNvSpPr/>
          <p:nvPr/>
        </p:nvSpPr>
        <p:spPr>
          <a:xfrm>
            <a:off x="589655" y="249583"/>
            <a:ext cx="7582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a quarterly net decrease of      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Q2:2022.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job losses were reported in part-time employment with a net decrease of </a:t>
            </a:r>
            <a:r>
              <a:rPr lang="en-GB" sz="1400" dirty="0">
                <a:solidFill>
                  <a:srgbClr val="537B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and full-time jobs decreased by            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AB167-082C-4D7F-A943-9EA1B57D617B}"/>
              </a:ext>
            </a:extLst>
          </p:cNvPr>
          <p:cNvSpPr/>
          <p:nvPr/>
        </p:nvSpPr>
        <p:spPr>
          <a:xfrm>
            <a:off x="5012161" y="5314317"/>
            <a:ext cx="41318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for mining industry is not available separately for part-time</a:t>
            </a:r>
            <a:endParaRPr lang="en-GB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09BDF-8C08-415E-8EDA-26584187D6EA}"/>
              </a:ext>
            </a:extLst>
          </p:cNvPr>
          <p:cNvSpPr/>
          <p:nvPr/>
        </p:nvSpPr>
        <p:spPr>
          <a:xfrm>
            <a:off x="589655" y="1320461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Quarter-on-quarter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employment change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922F86-E402-4806-A73A-E9515895AEA2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F617B-0E5D-3803-B258-F8326F0F52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8320" y="1700809"/>
            <a:ext cx="7837934" cy="3543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78B471-8A61-430F-593F-A82CA4E8F5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16697" y="255222"/>
            <a:ext cx="1185862" cy="296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BA8D3F-FF93-657E-B016-73962DA879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372673" y="667318"/>
            <a:ext cx="1924655" cy="296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1D2015-6392-4F7F-DFEA-982BB81C7EE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55164" y="448433"/>
            <a:ext cx="2014053" cy="3106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93C94D-0EE6-D4D4-7DDB-45BC50D8F589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A0E1B27A-C3EA-FA45-CD92-E50E25DF3E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BA75C3C8-A0B7-7EA8-C3BA-86BF8E26C7B4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2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453BCC-5F81-4CD0-BBD5-7DD134FF22CC}"/>
              </a:ext>
            </a:extLst>
          </p:cNvPr>
          <p:cNvSpPr/>
          <p:nvPr/>
        </p:nvSpPr>
        <p:spPr>
          <a:xfrm>
            <a:off x="350846" y="317668"/>
            <a:ext cx="7702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 QES reported a net gain of                jobs in Q2:2022 compared with Q2:2021.</a:t>
            </a:r>
          </a:p>
          <a:p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 jobs increased by                 while full-time jobs decreased by             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AB167-082C-4D7F-A943-9EA1B57D617B}"/>
              </a:ext>
            </a:extLst>
          </p:cNvPr>
          <p:cNvSpPr/>
          <p:nvPr/>
        </p:nvSpPr>
        <p:spPr>
          <a:xfrm>
            <a:off x="5029683" y="5373345"/>
            <a:ext cx="41318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*Data for mining industry is not available separately for part-time</a:t>
            </a:r>
            <a:endParaRPr lang="en-GB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09BDF-8C08-415E-8EDA-26584187D6EA}"/>
              </a:ext>
            </a:extLst>
          </p:cNvPr>
          <p:cNvSpPr/>
          <p:nvPr/>
        </p:nvSpPr>
        <p:spPr>
          <a:xfrm>
            <a:off x="589655" y="1320461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Year-on-year</a:t>
            </a:r>
            <a:r>
              <a:rPr lang="en-GB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employment 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29F59-BC7F-4C1C-9CEA-399AF16AB9F6}"/>
              </a:ext>
            </a:extLst>
          </p:cNvPr>
          <p:cNvSpPr txBox="1"/>
          <p:nvPr/>
        </p:nvSpPr>
        <p:spPr>
          <a:xfrm>
            <a:off x="4355976" y="6309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444DB1F-D3E0-43EB-AFD9-FFDA43832BE0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45C7ED72-180D-4EEC-B3EF-EDDF10E0CFD8}"/>
              </a:ext>
            </a:extLst>
          </p:cNvPr>
          <p:cNvSpPr txBox="1"/>
          <p:nvPr/>
        </p:nvSpPr>
        <p:spPr>
          <a:xfrm>
            <a:off x="8061633" y="95137"/>
            <a:ext cx="143336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QES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Q4:2021 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E6A42-8205-762B-9457-35D2322659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5575" y="1687853"/>
            <a:ext cx="7854567" cy="3584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2536F-4F91-E89B-2D76-574735B825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437355" y="317668"/>
            <a:ext cx="958113" cy="295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5C1DC2-0300-38B4-D3DD-1E54B6CDE2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25859" y="538636"/>
            <a:ext cx="958113" cy="295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0B4CCE-21DC-6D80-68E8-A51986D88C7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745397" y="538637"/>
            <a:ext cx="958110" cy="2955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DE1ED55-BE23-0510-0820-021C06EAA517}"/>
              </a:ext>
            </a:extLst>
          </p:cNvPr>
          <p:cNvGrpSpPr/>
          <p:nvPr/>
        </p:nvGrpSpPr>
        <p:grpSpPr>
          <a:xfrm>
            <a:off x="8061633" y="0"/>
            <a:ext cx="1433361" cy="923119"/>
            <a:chOff x="8070779" y="-18951"/>
            <a:chExt cx="1433361" cy="9231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778AE728-A683-A7C8-3BE5-8CE13B7BEB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44408" y="-18951"/>
              <a:ext cx="926260" cy="923119"/>
            </a:xfrm>
            <a:custGeom>
              <a:avLst/>
              <a:gdLst>
                <a:gd name="connsiteX0" fmla="*/ 898 w 683568"/>
                <a:gd name="connsiteY0" fmla="*/ 0 h 681250"/>
                <a:gd name="connsiteX1" fmla="*/ 683568 w 683568"/>
                <a:gd name="connsiteY1" fmla="*/ 0 h 681250"/>
                <a:gd name="connsiteX2" fmla="*/ 683568 w 683568"/>
                <a:gd name="connsiteY2" fmla="*/ 680206 h 681250"/>
                <a:gd name="connsiteX3" fmla="*/ 673200 w 683568"/>
                <a:gd name="connsiteY3" fmla="*/ 681250 h 681250"/>
                <a:gd name="connsiteX4" fmla="*/ 0 w 683568"/>
                <a:gd name="connsiteY4" fmla="*/ 8900 h 6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568" h="681250">
                  <a:moveTo>
                    <a:pt x="898" y="0"/>
                  </a:moveTo>
                  <a:lnTo>
                    <a:pt x="683568" y="0"/>
                  </a:lnTo>
                  <a:lnTo>
                    <a:pt x="683568" y="680206"/>
                  </a:lnTo>
                  <a:lnTo>
                    <a:pt x="673200" y="681250"/>
                  </a:lnTo>
                  <a:cubicBezTo>
                    <a:pt x="301402" y="681250"/>
                    <a:pt x="0" y="380229"/>
                    <a:pt x="0" y="89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0">
              <a:extLst>
                <a:ext uri="{FF2B5EF4-FFF2-40B4-BE49-F238E27FC236}">
                  <a16:creationId xmlns:a16="http://schemas.microsoft.com/office/drawing/2014/main" id="{96ADED08-754C-8684-AB90-DE67A23F4500}"/>
                </a:ext>
              </a:extLst>
            </p:cNvPr>
            <p:cNvSpPr txBox="1"/>
            <p:nvPr userDrawn="1"/>
          </p:nvSpPr>
          <p:spPr>
            <a:xfrm>
              <a:off x="8070779" y="76186"/>
              <a:ext cx="143336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QES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Q2:2022 </a:t>
              </a:r>
              <a:endParaRPr lang="en-US" sz="600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8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Props1.xml><?xml version="1.0" encoding="utf-8"?>
<ds:datastoreItem xmlns:ds="http://schemas.openxmlformats.org/officeDocument/2006/customXml" ds:itemID="{6151613D-A264-401F-83F8-E8EE0C132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633F4-614D-4646-9B3A-FB8324E6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7B75BD-21EB-48E2-A8E1-F5B4D699DEAF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7822a446-cc90-4612-8ab5-747f263f18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1111</Words>
  <Application>Microsoft Office PowerPoint</Application>
  <PresentationFormat>On-screen Show (4:3)</PresentationFormat>
  <Paragraphs>222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Georgia Pro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QES Q2:2022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Jan Mosalo</cp:lastModifiedBy>
  <cp:revision>166</cp:revision>
  <dcterms:created xsi:type="dcterms:W3CDTF">2019-02-28T08:14:27Z</dcterms:created>
  <dcterms:modified xsi:type="dcterms:W3CDTF">2022-09-22T09:37:50Z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  <property fmtid="{D5CDD505-2E9C-101B-9397-08002B2CF9AE}" pid="3" name="MSIP_Label_a4616250-01d4-40ab-a2e8-d4b03b0a4768_Enabled">
    <vt:lpwstr>True</vt:lpwstr>
  </property>
  <property fmtid="{D5CDD505-2E9C-101B-9397-08002B2CF9AE}" pid="4" name="MSIP_Label_a4616250-01d4-40ab-a2e8-d4b03b0a4768_SiteId">
    <vt:lpwstr>ca38a9e5-8ce2-41e8-a41e-647c7b50db4a</vt:lpwstr>
  </property>
  <property fmtid="{D5CDD505-2E9C-101B-9397-08002B2CF9AE}" pid="5" name="MSIP_Label_a4616250-01d4-40ab-a2e8-d4b03b0a4768_Owner">
    <vt:lpwstr>JeremieM@statssa.gov.za</vt:lpwstr>
  </property>
  <property fmtid="{D5CDD505-2E9C-101B-9397-08002B2CF9AE}" pid="6" name="MSIP_Label_a4616250-01d4-40ab-a2e8-d4b03b0a4768_SetDate">
    <vt:lpwstr>2020-08-20T08:59:47.7031355Z</vt:lpwstr>
  </property>
  <property fmtid="{D5CDD505-2E9C-101B-9397-08002B2CF9AE}" pid="7" name="MSIP_Label_a4616250-01d4-40ab-a2e8-d4b03b0a4768_Name">
    <vt:lpwstr>Personal</vt:lpwstr>
  </property>
  <property fmtid="{D5CDD505-2E9C-101B-9397-08002B2CF9AE}" pid="8" name="MSIP_Label_a4616250-01d4-40ab-a2e8-d4b03b0a4768_Application">
    <vt:lpwstr>Microsoft Azure Information Protection</vt:lpwstr>
  </property>
  <property fmtid="{D5CDD505-2E9C-101B-9397-08002B2CF9AE}" pid="9" name="MSIP_Label_a4616250-01d4-40ab-a2e8-d4b03b0a4768_ActionId">
    <vt:lpwstr>2b2df409-df80-4ebe-8a6c-699ce72e894f</vt:lpwstr>
  </property>
  <property fmtid="{D5CDD505-2E9C-101B-9397-08002B2CF9AE}" pid="10" name="MSIP_Label_a4616250-01d4-40ab-a2e8-d4b03b0a4768_Extended_MSFT_Method">
    <vt:lpwstr>Automatic</vt:lpwstr>
  </property>
  <property fmtid="{D5CDD505-2E9C-101B-9397-08002B2CF9AE}" pid="11" name="Sensitivity">
    <vt:lpwstr>Personal</vt:lpwstr>
  </property>
</Properties>
</file>